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35"/>
  </p:notesMasterIdLst>
  <p:handoutMasterIdLst>
    <p:handoutMasterId r:id="rId36"/>
  </p:handoutMasterIdLst>
  <p:sldIdLst>
    <p:sldId id="256" r:id="rId2"/>
    <p:sldId id="257" r:id="rId3"/>
    <p:sldId id="258" r:id="rId4"/>
    <p:sldId id="261" r:id="rId5"/>
    <p:sldId id="262" r:id="rId6"/>
    <p:sldId id="263" r:id="rId7"/>
    <p:sldId id="264" r:id="rId8"/>
    <p:sldId id="265" r:id="rId9"/>
    <p:sldId id="266" r:id="rId10"/>
    <p:sldId id="267" r:id="rId11"/>
    <p:sldId id="269" r:id="rId12"/>
    <p:sldId id="270" r:id="rId13"/>
    <p:sldId id="271" r:id="rId14"/>
    <p:sldId id="272" r:id="rId15"/>
    <p:sldId id="260" r:id="rId16"/>
    <p:sldId id="273" r:id="rId17"/>
    <p:sldId id="274" r:id="rId18"/>
    <p:sldId id="275" r:id="rId19"/>
    <p:sldId id="276" r:id="rId20"/>
    <p:sldId id="277" r:id="rId21"/>
    <p:sldId id="280" r:id="rId22"/>
    <p:sldId id="282" r:id="rId23"/>
    <p:sldId id="283" r:id="rId24"/>
    <p:sldId id="284" r:id="rId25"/>
    <p:sldId id="285" r:id="rId26"/>
    <p:sldId id="286" r:id="rId27"/>
    <p:sldId id="287" r:id="rId28"/>
    <p:sldId id="288" r:id="rId29"/>
    <p:sldId id="281" r:id="rId30"/>
    <p:sldId id="289" r:id="rId31"/>
    <p:sldId id="278" r:id="rId32"/>
    <p:sldId id="279"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8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0B1CF5-8CA0-4E49-A655-1A0217400637}" type="datetimeFigureOut">
              <a:rPr lang="en-US" smtClean="0"/>
              <a:t>1/17/2011</a:t>
            </a:fld>
            <a:endParaRPr lang="en-MY"/>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DAF827-BE45-4DFF-80A0-5F5AD9CA3EF8}" type="slidenum">
              <a:rPr lang="en-MY" smtClean="0"/>
              <a:t>‹#›</a:t>
            </a:fld>
            <a:endParaRPr lang="en-MY"/>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7ADA37-D1D5-4193-AF1E-B00814291A82}" type="datetimeFigureOut">
              <a:rPr lang="en-US" smtClean="0"/>
              <a:t>1/17/2011</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5240B1-05FB-4BCF-9871-18F55E6F544E}" type="slidenum">
              <a:rPr lang="en-MY" smtClean="0"/>
              <a:t>‹#›</a:t>
            </a:fld>
            <a:endParaRPr lang="en-MY"/>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a:p>
        </p:txBody>
      </p:sp>
      <p:sp>
        <p:nvSpPr>
          <p:cNvPr id="4" name="Slide Number Placeholder 3"/>
          <p:cNvSpPr>
            <a:spLocks noGrp="1"/>
          </p:cNvSpPr>
          <p:nvPr>
            <p:ph type="sldNum" sz="quarter" idx="10"/>
          </p:nvPr>
        </p:nvSpPr>
        <p:spPr/>
        <p:txBody>
          <a:bodyPr/>
          <a:lstStyle/>
          <a:p>
            <a:fld id="{285240B1-05FB-4BCF-9871-18F55E6F544E}" type="slidenum">
              <a:rPr lang="en-MY" smtClean="0"/>
              <a:t>2</a:t>
            </a:fld>
            <a:endParaRPr lang="en-MY"/>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smtClean="0"/>
              <a:t>17 January 2011</a:t>
            </a:r>
            <a:endParaRPr lang="en-MY"/>
          </a:p>
        </p:txBody>
      </p:sp>
      <p:sp>
        <p:nvSpPr>
          <p:cNvPr id="17" name="Footer Placeholder 16"/>
          <p:cNvSpPr>
            <a:spLocks noGrp="1"/>
          </p:cNvSpPr>
          <p:nvPr>
            <p:ph type="ftr" sz="quarter" idx="11"/>
          </p:nvPr>
        </p:nvSpPr>
        <p:spPr>
          <a:xfrm>
            <a:off x="2898648" y="6355080"/>
            <a:ext cx="3474720" cy="365760"/>
          </a:xfrm>
        </p:spPr>
        <p:txBody>
          <a:bodyPr/>
          <a:lstStyle/>
          <a:p>
            <a:endParaRPr lang="en-MY"/>
          </a:p>
        </p:txBody>
      </p:sp>
      <p:sp>
        <p:nvSpPr>
          <p:cNvPr id="29" name="Slide Number Placeholder 28"/>
          <p:cNvSpPr>
            <a:spLocks noGrp="1"/>
          </p:cNvSpPr>
          <p:nvPr>
            <p:ph type="sldNum" sz="quarter" idx="12"/>
          </p:nvPr>
        </p:nvSpPr>
        <p:spPr>
          <a:xfrm>
            <a:off x="1216152" y="6355080"/>
            <a:ext cx="1219200" cy="365760"/>
          </a:xfrm>
        </p:spPr>
        <p:txBody>
          <a:bodyPr/>
          <a:lstStyle/>
          <a:p>
            <a:fld id="{26F34030-DCBD-49D1-9F90-DB7F73BEEBE0}" type="slidenum">
              <a:rPr lang="en-MY" smtClean="0"/>
              <a:pPr/>
              <a:t>‹#›</a:t>
            </a:fld>
            <a:endParaRPr lang="en-MY"/>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F34030-DCBD-49D1-9F90-DB7F73BEEBE0}"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F34030-DCBD-49D1-9F90-DB7F73BEEBE0}" type="slidenum">
              <a:rPr lang="en-MY" smtClean="0"/>
              <a:pPr/>
              <a:t>‹#›</a:t>
            </a:fld>
            <a:endParaRPr lang="en-MY"/>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F34030-DCBD-49D1-9F90-DB7F73BEEBE0}" type="slidenum">
              <a:rPr lang="en-MY" smtClean="0"/>
              <a:pPr/>
              <a:t>‹#›</a:t>
            </a:fld>
            <a:endParaRPr lang="en-MY"/>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smtClean="0"/>
              <a:t>17 January 2011</a:t>
            </a:r>
            <a:endParaRPr lang="en-MY"/>
          </a:p>
        </p:txBody>
      </p:sp>
      <p:sp>
        <p:nvSpPr>
          <p:cNvPr id="5" name="Footer Placeholder 4"/>
          <p:cNvSpPr>
            <a:spLocks noGrp="1"/>
          </p:cNvSpPr>
          <p:nvPr>
            <p:ph type="ftr" sz="quarter" idx="11"/>
          </p:nvPr>
        </p:nvSpPr>
        <p:spPr>
          <a:xfrm>
            <a:off x="2898648" y="6355080"/>
            <a:ext cx="3474720" cy="365760"/>
          </a:xfrm>
        </p:spPr>
        <p:txBody>
          <a:bodyPr/>
          <a:lstStyle/>
          <a:p>
            <a:endParaRPr lang="en-MY"/>
          </a:p>
        </p:txBody>
      </p:sp>
      <p:sp>
        <p:nvSpPr>
          <p:cNvPr id="6" name="Slide Number Placeholder 5"/>
          <p:cNvSpPr>
            <a:spLocks noGrp="1"/>
          </p:cNvSpPr>
          <p:nvPr>
            <p:ph type="sldNum" sz="quarter" idx="12"/>
          </p:nvPr>
        </p:nvSpPr>
        <p:spPr>
          <a:xfrm>
            <a:off x="1069848" y="6355080"/>
            <a:ext cx="1520952" cy="365760"/>
          </a:xfrm>
        </p:spPr>
        <p:txBody>
          <a:bodyPr/>
          <a:lstStyle/>
          <a:p>
            <a:fld id="{26F34030-DCBD-49D1-9F90-DB7F73BEEBE0}" type="slidenum">
              <a:rPr lang="en-MY" smtClean="0"/>
              <a:pPr/>
              <a:t>‹#›</a:t>
            </a:fld>
            <a:endParaRPr lang="en-MY"/>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17 January 2011</a:t>
            </a:r>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6F34030-DCBD-49D1-9F90-DB7F73BEEBE0}" type="slidenum">
              <a:rPr lang="en-MY" smtClean="0"/>
              <a:pPr/>
              <a:t>‹#›</a:t>
            </a:fld>
            <a:endParaRPr lang="en-MY"/>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17 January 2011</a:t>
            </a:r>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26F34030-DCBD-49D1-9F90-DB7F73BEEBE0}" type="slidenum">
              <a:rPr lang="en-MY" smtClean="0"/>
              <a:pPr/>
              <a:t>‹#›</a:t>
            </a:fld>
            <a:endParaRPr lang="en-MY"/>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17 January 2011</a:t>
            </a:r>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a:t>
            </a:fld>
            <a:endParaRPr lang="en-MY"/>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17 January 2011</a:t>
            </a:r>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6F34030-DCBD-49D1-9F90-DB7F73BEEBE0}" type="slidenum">
              <a:rPr lang="en-MY" smtClean="0"/>
              <a:pPr/>
              <a:t>‹#›</a:t>
            </a:fld>
            <a:endParaRPr lang="en-MY"/>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17 January 2011</a:t>
            </a:r>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6F34030-DCBD-49D1-9F90-DB7F73BEEBE0}" type="slidenum">
              <a:rPr lang="en-MY" smtClean="0"/>
              <a:pPr/>
              <a:t>‹#›</a:t>
            </a:fld>
            <a:endParaRPr lang="en-MY"/>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17 January 2011</a:t>
            </a:r>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6F34030-DCBD-49D1-9F90-DB7F73BEEBE0}" type="slidenum">
              <a:rPr lang="en-MY" smtClean="0"/>
              <a:pPr/>
              <a:t>‹#›</a:t>
            </a:fld>
            <a:endParaRPr lang="en-MY"/>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smtClean="0"/>
              <a:t>17 January 2011</a:t>
            </a:r>
            <a:endParaRPr lang="en-MY"/>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MY"/>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6F34030-DCBD-49D1-9F90-DB7F73BEEBE0}" type="slidenum">
              <a:rPr lang="en-MY" smtClean="0"/>
              <a:pPr/>
              <a:t>‹#›</a:t>
            </a:fld>
            <a:endParaRPr lang="en-MY"/>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4</a:t>
            </a:r>
            <a:endParaRPr lang="en-MY" dirty="0"/>
          </a:p>
        </p:txBody>
      </p:sp>
      <p:sp>
        <p:nvSpPr>
          <p:cNvPr id="3" name="Subtitle 2"/>
          <p:cNvSpPr>
            <a:spLocks noGrp="1"/>
          </p:cNvSpPr>
          <p:nvPr>
            <p:ph type="subTitle" idx="1"/>
          </p:nvPr>
        </p:nvSpPr>
        <p:spPr/>
        <p:txBody>
          <a:bodyPr/>
          <a:lstStyle/>
          <a:p>
            <a:r>
              <a:rPr lang="en-US" dirty="0" smtClean="0"/>
              <a:t>Object-Oriented </a:t>
            </a:r>
            <a:r>
              <a:rPr lang="en-US" dirty="0" smtClean="0"/>
              <a:t>Paradigm &amp; Models for Architecture</a:t>
            </a:r>
            <a:endParaRPr lang="en-MY"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Software Development</a:t>
            </a:r>
            <a:endParaRPr lang="en-MY" dirty="0"/>
          </a:p>
        </p:txBody>
      </p:sp>
      <p:sp>
        <p:nvSpPr>
          <p:cNvPr id="3" name="Content Placeholder 2"/>
          <p:cNvSpPr>
            <a:spLocks noGrp="1"/>
          </p:cNvSpPr>
          <p:nvPr>
            <p:ph sz="quarter" idx="1"/>
          </p:nvPr>
        </p:nvSpPr>
        <p:spPr/>
        <p:txBody>
          <a:bodyPr>
            <a:normAutofit/>
          </a:bodyPr>
          <a:lstStyle/>
          <a:p>
            <a:r>
              <a:rPr lang="en-US" dirty="0" smtClean="0"/>
              <a:t>Has 3 stages: OO analysis, OO design and OO implementation.</a:t>
            </a:r>
          </a:p>
          <a:p>
            <a:r>
              <a:rPr lang="en-US" dirty="0" smtClean="0">
                <a:solidFill>
                  <a:schemeClr val="accent3">
                    <a:lumMod val="50000"/>
                  </a:schemeClr>
                </a:solidFill>
              </a:rPr>
              <a:t>OO analysis </a:t>
            </a:r>
            <a:r>
              <a:rPr lang="en-US" dirty="0" smtClean="0"/>
              <a:t>concerned with initial domain and problem requirement analysis. It establishes an object-oriented abstract model of the system to be built. Results from analysis are then utilized during the design phase.</a:t>
            </a:r>
          </a:p>
          <a:p>
            <a:r>
              <a:rPr lang="en-US" dirty="0" smtClean="0"/>
              <a:t>In </a:t>
            </a:r>
            <a:r>
              <a:rPr lang="en-US" dirty="0" smtClean="0">
                <a:solidFill>
                  <a:schemeClr val="accent3">
                    <a:lumMod val="50000"/>
                  </a:schemeClr>
                </a:solidFill>
              </a:rPr>
              <a:t>OO design</a:t>
            </a:r>
            <a:r>
              <a:rPr lang="en-US" dirty="0" smtClean="0"/>
              <a:t>, responsibilities are assigned to each class that constitutes the system. Attributes and operations are also defined here.</a:t>
            </a:r>
          </a:p>
          <a:p>
            <a:r>
              <a:rPr lang="en-US" dirty="0" smtClean="0"/>
              <a:t>Finally the design is implemented using an OO programming language in </a:t>
            </a:r>
            <a:r>
              <a:rPr lang="en-US" dirty="0" smtClean="0">
                <a:solidFill>
                  <a:schemeClr val="accent3">
                    <a:lumMod val="50000"/>
                  </a:schemeClr>
                </a:solidFill>
              </a:rPr>
              <a:t>OO development.</a:t>
            </a:r>
            <a:endParaRPr lang="en-MY" dirty="0">
              <a:solidFill>
                <a:schemeClr val="accent3">
                  <a:lumMod val="50000"/>
                </a:schemeClr>
              </a:solidFill>
            </a:endParaRPr>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10</a:t>
            </a:fld>
            <a:endParaRPr lang="en-MY"/>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Analysis</a:t>
            </a:r>
            <a:endParaRPr lang="en-MY" dirty="0"/>
          </a:p>
        </p:txBody>
      </p:sp>
      <p:sp>
        <p:nvSpPr>
          <p:cNvPr id="3" name="Content Placeholder 2"/>
          <p:cNvSpPr>
            <a:spLocks noGrp="1"/>
          </p:cNvSpPr>
          <p:nvPr>
            <p:ph sz="quarter" idx="1"/>
          </p:nvPr>
        </p:nvSpPr>
        <p:spPr/>
        <p:txBody>
          <a:bodyPr/>
          <a:lstStyle/>
          <a:p>
            <a:r>
              <a:rPr lang="en-US" dirty="0" smtClean="0"/>
              <a:t>Purpose – to understand the application domain and specific requirements of the system. </a:t>
            </a:r>
          </a:p>
          <a:p>
            <a:r>
              <a:rPr lang="en-US" dirty="0" smtClean="0"/>
              <a:t>Outcome – requirement specification and an initial analysis of the logical structure and feasibility of the system.</a:t>
            </a:r>
          </a:p>
          <a:p>
            <a:r>
              <a:rPr lang="en-US" dirty="0" smtClean="0"/>
              <a:t>Use case diagram captures user requirements</a:t>
            </a:r>
          </a:p>
          <a:p>
            <a:r>
              <a:rPr lang="en-US" dirty="0" smtClean="0"/>
              <a:t>Analysis class diagram describes the conceptual abstractions in the system and breaks down the system into components.</a:t>
            </a:r>
            <a:endParaRPr lang="en-MY" dirty="0"/>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11</a:t>
            </a:fld>
            <a:endParaRPr lang="en-MY"/>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a:t>
            </a:r>
            <a:r>
              <a:rPr lang="en-US" dirty="0" smtClean="0"/>
              <a:t>Analysis (cont)</a:t>
            </a:r>
            <a:endParaRPr lang="en-MY" dirty="0"/>
          </a:p>
        </p:txBody>
      </p:sp>
      <p:sp>
        <p:nvSpPr>
          <p:cNvPr id="3" name="Content Placeholder 2"/>
          <p:cNvSpPr>
            <a:spLocks noGrp="1"/>
          </p:cNvSpPr>
          <p:nvPr>
            <p:ph sz="quarter" idx="1"/>
          </p:nvPr>
        </p:nvSpPr>
        <p:spPr/>
        <p:txBody>
          <a:bodyPr>
            <a:normAutofit fontScale="77500" lnSpcReduction="20000"/>
          </a:bodyPr>
          <a:lstStyle/>
          <a:p>
            <a:r>
              <a:rPr lang="en-US" dirty="0" smtClean="0"/>
              <a:t>Design a UML use case diagram</a:t>
            </a:r>
          </a:p>
          <a:p>
            <a:pPr lvl="1"/>
            <a:r>
              <a:rPr lang="en-US" dirty="0" smtClean="0"/>
              <a:t>Describe functionality of a system</a:t>
            </a:r>
          </a:p>
          <a:p>
            <a:pPr lvl="1"/>
            <a:r>
              <a:rPr lang="en-US" dirty="0" smtClean="0"/>
              <a:t>Consist of multiple actors and use cases</a:t>
            </a:r>
          </a:p>
          <a:p>
            <a:pPr lvl="1"/>
            <a:r>
              <a:rPr lang="en-US" dirty="0" smtClean="0"/>
              <a:t>An actor is a role play by a user – a real person, an organization, a computer system, a machine.</a:t>
            </a:r>
          </a:p>
          <a:p>
            <a:pPr lvl="1"/>
            <a:r>
              <a:rPr lang="en-US" dirty="0" smtClean="0"/>
              <a:t>Use cases describes what the system should do</a:t>
            </a:r>
          </a:p>
          <a:p>
            <a:r>
              <a:rPr lang="en-US" dirty="0" smtClean="0"/>
              <a:t>Develop an analysis class diagram </a:t>
            </a:r>
          </a:p>
          <a:p>
            <a:pPr lvl="1"/>
            <a:r>
              <a:rPr lang="en-US" dirty="0" smtClean="0"/>
              <a:t>Describes the key classes of a system and their interrelationship BUT is not the design of the system.</a:t>
            </a:r>
          </a:p>
          <a:p>
            <a:pPr lvl="1"/>
            <a:r>
              <a:rPr lang="en-US" dirty="0" smtClean="0"/>
              <a:t>An analysis class diagram describes the functionality of the system in terms of abstraction (classes) of the concept found in the problem.</a:t>
            </a:r>
          </a:p>
          <a:p>
            <a:pPr lvl="1"/>
            <a:r>
              <a:rPr lang="en-US" dirty="0" smtClean="0"/>
              <a:t>It captures the functionalities and logical relationships among the different elements of the system.</a:t>
            </a:r>
          </a:p>
          <a:p>
            <a:pPr lvl="1"/>
            <a:r>
              <a:rPr lang="en-US" dirty="0" smtClean="0"/>
              <a:t>A model of a system – people understand the system’s overall architecture.</a:t>
            </a:r>
          </a:p>
          <a:p>
            <a:pPr lvl="1"/>
            <a:r>
              <a:rPr lang="en-US" dirty="0" smtClean="0">
                <a:solidFill>
                  <a:schemeClr val="accent3">
                    <a:lumMod val="50000"/>
                  </a:schemeClr>
                </a:solidFill>
              </a:rPr>
              <a:t>Boundary class </a:t>
            </a:r>
            <a:r>
              <a:rPr lang="en-US" dirty="0" smtClean="0"/>
              <a:t>– serve as interface</a:t>
            </a:r>
          </a:p>
          <a:p>
            <a:pPr lvl="1"/>
            <a:r>
              <a:rPr lang="en-US" dirty="0" smtClean="0">
                <a:solidFill>
                  <a:schemeClr val="accent3">
                    <a:lumMod val="50000"/>
                  </a:schemeClr>
                </a:solidFill>
              </a:rPr>
              <a:t>Entity class </a:t>
            </a:r>
            <a:r>
              <a:rPr lang="en-US" dirty="0" smtClean="0"/>
              <a:t>– represent the information stored and exchanged among elements of the system.</a:t>
            </a:r>
          </a:p>
          <a:p>
            <a:pPr lvl="1"/>
            <a:r>
              <a:rPr lang="en-US" dirty="0" smtClean="0">
                <a:solidFill>
                  <a:schemeClr val="accent3">
                    <a:lumMod val="50000"/>
                  </a:schemeClr>
                </a:solidFill>
              </a:rPr>
              <a:t>Controller class </a:t>
            </a:r>
            <a:r>
              <a:rPr lang="en-US" dirty="0" smtClean="0"/>
              <a:t>– control and coordinate the activities of other classes.</a:t>
            </a:r>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12</a:t>
            </a:fld>
            <a:endParaRPr lang="en-MY"/>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Design</a:t>
            </a:r>
            <a:endParaRPr lang="en-MY" dirty="0"/>
          </a:p>
        </p:txBody>
      </p:sp>
      <p:sp>
        <p:nvSpPr>
          <p:cNvPr id="3" name="Content Placeholder 2"/>
          <p:cNvSpPr>
            <a:spLocks noGrp="1"/>
          </p:cNvSpPr>
          <p:nvPr>
            <p:ph sz="quarter" idx="1"/>
          </p:nvPr>
        </p:nvSpPr>
        <p:spPr/>
        <p:txBody>
          <a:bodyPr/>
          <a:lstStyle/>
          <a:p>
            <a:r>
              <a:rPr lang="en-US" dirty="0" smtClean="0"/>
              <a:t>Goal of design – to develop the structural architecture of a system.</a:t>
            </a:r>
          </a:p>
          <a:p>
            <a:r>
              <a:rPr lang="en-US" dirty="0" smtClean="0"/>
              <a:t>Numerous approach – structured design, data-driven design, event-driven design, real-time design etc.</a:t>
            </a:r>
          </a:p>
          <a:p>
            <a:r>
              <a:rPr lang="en-US" dirty="0" smtClean="0"/>
              <a:t>All these approaches break down the problem into manageable pieces.</a:t>
            </a:r>
          </a:p>
          <a:p>
            <a:r>
              <a:rPr lang="en-US" dirty="0" smtClean="0"/>
              <a:t>A unique feature of OO design is that a system is decomposed into logical components called classes.</a:t>
            </a:r>
          </a:p>
          <a:p>
            <a:r>
              <a:rPr lang="en-US" dirty="0" smtClean="0"/>
              <a:t>For each class, its interface, consisting of public attributes and public operations, is clearly specified in the design stage.</a:t>
            </a:r>
            <a:endParaRPr lang="en-MY" dirty="0"/>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13</a:t>
            </a:fld>
            <a:endParaRPr lang="en-MY"/>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a:t>
            </a:r>
            <a:r>
              <a:rPr lang="en-US" dirty="0" smtClean="0"/>
              <a:t>Design (cont)</a:t>
            </a:r>
            <a:endParaRPr lang="en-MY" dirty="0"/>
          </a:p>
        </p:txBody>
      </p:sp>
      <p:sp>
        <p:nvSpPr>
          <p:cNvPr id="3" name="Content Placeholder 2"/>
          <p:cNvSpPr>
            <a:spLocks noGrp="1"/>
          </p:cNvSpPr>
          <p:nvPr>
            <p:ph sz="quarter" idx="1"/>
          </p:nvPr>
        </p:nvSpPr>
        <p:spPr/>
        <p:txBody>
          <a:bodyPr/>
          <a:lstStyle/>
          <a:p>
            <a:r>
              <a:rPr lang="en-US" dirty="0" smtClean="0"/>
              <a:t>High-level design </a:t>
            </a:r>
          </a:p>
          <a:p>
            <a:pPr lvl="1"/>
            <a:r>
              <a:rPr lang="en-US" dirty="0" smtClean="0"/>
              <a:t>Identify all classes needed for building the system</a:t>
            </a:r>
          </a:p>
          <a:p>
            <a:pPr lvl="1"/>
            <a:r>
              <a:rPr lang="en-US" dirty="0" smtClean="0"/>
              <a:t>Each class is assigned a certain responsibility</a:t>
            </a:r>
          </a:p>
          <a:p>
            <a:pPr lvl="1"/>
            <a:r>
              <a:rPr lang="en-US" dirty="0" smtClean="0"/>
              <a:t>A class diagram is constructed to further clarify the relationship among the classes.</a:t>
            </a:r>
          </a:p>
          <a:p>
            <a:pPr lvl="1"/>
            <a:r>
              <a:rPr lang="en-US" dirty="0" smtClean="0"/>
              <a:t>Based on analysis of use cases, interaction diagrams are also drawn to depict the flow of event.</a:t>
            </a:r>
          </a:p>
          <a:p>
            <a:r>
              <a:rPr lang="en-US" dirty="0" smtClean="0"/>
              <a:t> Detailed design.</a:t>
            </a:r>
          </a:p>
          <a:p>
            <a:pPr lvl="1"/>
            <a:r>
              <a:rPr lang="en-US" dirty="0" smtClean="0">
                <a:solidFill>
                  <a:schemeClr val="tx2">
                    <a:lumMod val="75000"/>
                  </a:schemeClr>
                </a:solidFill>
              </a:rPr>
              <a:t>Attributes and operations are assigned to each class based on the interaction diagrams.</a:t>
            </a:r>
          </a:p>
          <a:p>
            <a:pPr lvl="1"/>
            <a:r>
              <a:rPr lang="en-US" dirty="0" smtClean="0">
                <a:solidFill>
                  <a:schemeClr val="tx2">
                    <a:lumMod val="75000"/>
                  </a:schemeClr>
                </a:solidFill>
              </a:rPr>
              <a:t>Then state machine diagrams are developed to describe further design details.</a:t>
            </a:r>
            <a:endParaRPr lang="en-MY" dirty="0">
              <a:solidFill>
                <a:schemeClr val="tx2">
                  <a:lumMod val="75000"/>
                </a:schemeClr>
              </a:solidFill>
            </a:endParaRPr>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14</a:t>
            </a:fld>
            <a:endParaRPr lang="en-MY"/>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a:t>
            </a:r>
            <a:endParaRPr lang="en-MY" dirty="0"/>
          </a:p>
        </p:txBody>
      </p:sp>
      <p:sp>
        <p:nvSpPr>
          <p:cNvPr id="3" name="Content Placeholder 2"/>
          <p:cNvSpPr>
            <a:spLocks noGrp="1"/>
          </p:cNvSpPr>
          <p:nvPr>
            <p:ph sz="quarter" idx="1"/>
          </p:nvPr>
        </p:nvSpPr>
        <p:spPr/>
        <p:txBody>
          <a:bodyPr/>
          <a:lstStyle/>
          <a:p>
            <a:r>
              <a:rPr lang="en-US" dirty="0" smtClean="0"/>
              <a:t>A good designer has to identify several alternative design solutions and select the one fits the project requirements best.</a:t>
            </a:r>
          </a:p>
          <a:p>
            <a:r>
              <a:rPr lang="en-US" dirty="0" smtClean="0"/>
              <a:t>Design principles in OO analysis and design.</a:t>
            </a:r>
          </a:p>
          <a:p>
            <a:pPr lvl="1"/>
            <a:r>
              <a:rPr lang="en-US" dirty="0" smtClean="0"/>
              <a:t>Principle of decoupling</a:t>
            </a:r>
          </a:p>
          <a:p>
            <a:pPr lvl="1"/>
            <a:r>
              <a:rPr lang="en-US" dirty="0" smtClean="0"/>
              <a:t>Ensuring cohesion</a:t>
            </a:r>
          </a:p>
          <a:p>
            <a:pPr lvl="1"/>
            <a:r>
              <a:rPr lang="en-US" dirty="0" smtClean="0"/>
              <a:t>Open-closed principles</a:t>
            </a:r>
          </a:p>
          <a:p>
            <a:pPr lvl="1"/>
            <a:endParaRPr lang="en-MY" dirty="0"/>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15</a:t>
            </a:fld>
            <a:endParaRPr lang="en-MY"/>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Decoupling</a:t>
            </a:r>
            <a:endParaRPr lang="en-MY" dirty="0"/>
          </a:p>
        </p:txBody>
      </p:sp>
      <p:sp>
        <p:nvSpPr>
          <p:cNvPr id="3" name="Content Placeholder 2"/>
          <p:cNvSpPr>
            <a:spLocks noGrp="1"/>
          </p:cNvSpPr>
          <p:nvPr>
            <p:ph sz="quarter" idx="1"/>
          </p:nvPr>
        </p:nvSpPr>
        <p:spPr/>
        <p:txBody>
          <a:bodyPr/>
          <a:lstStyle/>
          <a:p>
            <a:r>
              <a:rPr lang="en-US" dirty="0" smtClean="0"/>
              <a:t>A system with a set of highly interdependent classes is very hard to maintain – a change in one class may result in cascading updates of other classes.</a:t>
            </a:r>
          </a:p>
          <a:p>
            <a:r>
              <a:rPr lang="en-US" dirty="0" smtClean="0"/>
              <a:t>In OO design, tight coupling may be removed by introducing new classes or inheritance.</a:t>
            </a:r>
            <a:endParaRPr lang="en-MY" dirty="0"/>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16</a:t>
            </a:fld>
            <a:endParaRPr lang="en-MY"/>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Cohesion</a:t>
            </a:r>
            <a:endParaRPr lang="en-MY" dirty="0"/>
          </a:p>
        </p:txBody>
      </p:sp>
      <p:sp>
        <p:nvSpPr>
          <p:cNvPr id="3" name="Content Placeholder 2"/>
          <p:cNvSpPr>
            <a:spLocks noGrp="1"/>
          </p:cNvSpPr>
          <p:nvPr>
            <p:ph sz="quarter" idx="1"/>
          </p:nvPr>
        </p:nvSpPr>
        <p:spPr/>
        <p:txBody>
          <a:bodyPr/>
          <a:lstStyle/>
          <a:p>
            <a:r>
              <a:rPr lang="en-US" dirty="0" smtClean="0"/>
              <a:t>A cohesion class is one that performs a set of closely related operations.</a:t>
            </a:r>
          </a:p>
          <a:p>
            <a:r>
              <a:rPr lang="en-US" dirty="0" smtClean="0"/>
              <a:t>If a class performs unrelated operations, it is said to lack cohesion.</a:t>
            </a:r>
          </a:p>
          <a:p>
            <a:r>
              <a:rPr lang="en-US" dirty="0" smtClean="0"/>
              <a:t>Lack of cohesion does not affect functionality but makes the overall structure of the software hard to manage, expand, maintain and modify.</a:t>
            </a:r>
            <a:endParaRPr lang="en-MY" dirty="0"/>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17</a:t>
            </a:fld>
            <a:endParaRPr lang="en-MY"/>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Open-Closed Principle</a:t>
            </a:r>
            <a:endParaRPr lang="en-MY" dirty="0"/>
          </a:p>
        </p:txBody>
      </p:sp>
      <p:sp>
        <p:nvSpPr>
          <p:cNvPr id="3" name="Content Placeholder 2"/>
          <p:cNvSpPr>
            <a:spLocks noGrp="1"/>
          </p:cNvSpPr>
          <p:nvPr>
            <p:ph sz="quarter" idx="1"/>
          </p:nvPr>
        </p:nvSpPr>
        <p:spPr/>
        <p:txBody>
          <a:bodyPr/>
          <a:lstStyle/>
          <a:p>
            <a:r>
              <a:rPr lang="en-US" dirty="0" smtClean="0"/>
              <a:t>Open to extension – the system should have the ability to be extended to meet new requirements.</a:t>
            </a:r>
          </a:p>
          <a:p>
            <a:r>
              <a:rPr lang="en-US" dirty="0" smtClean="0"/>
              <a:t>Closed to modification – the existing implementation and code of the system should not be modified as a result of system expansion.</a:t>
            </a:r>
          </a:p>
          <a:p>
            <a:r>
              <a:rPr lang="en-US" dirty="0" smtClean="0"/>
              <a:t>Has many interesting implications that also serve as the thumb of rules during OO design:</a:t>
            </a:r>
          </a:p>
          <a:p>
            <a:pPr lvl="1"/>
            <a:r>
              <a:rPr lang="en-US" dirty="0" smtClean="0"/>
              <a:t>Separate	interface and implementation</a:t>
            </a:r>
          </a:p>
          <a:p>
            <a:pPr lvl="1"/>
            <a:r>
              <a:rPr lang="en-US" dirty="0" smtClean="0"/>
              <a:t>Keep attributes private</a:t>
            </a:r>
          </a:p>
          <a:p>
            <a:pPr lvl="1"/>
            <a:r>
              <a:rPr lang="en-US" dirty="0" smtClean="0"/>
              <a:t>Minimize the use of global variables.</a:t>
            </a:r>
            <a:endParaRPr lang="en-MY" dirty="0"/>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18</a:t>
            </a:fld>
            <a:endParaRPr lang="en-MY"/>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for Software Architecture</a:t>
            </a:r>
            <a:endParaRPr lang="en-MY" dirty="0"/>
          </a:p>
        </p:txBody>
      </p:sp>
      <p:sp>
        <p:nvSpPr>
          <p:cNvPr id="3" name="Content Placeholder 2"/>
          <p:cNvSpPr>
            <a:spLocks noGrp="1"/>
          </p:cNvSpPr>
          <p:nvPr>
            <p:ph sz="quarter" idx="1"/>
          </p:nvPr>
        </p:nvSpPr>
        <p:spPr/>
        <p:txBody>
          <a:bodyPr/>
          <a:lstStyle/>
          <a:p>
            <a:r>
              <a:rPr lang="en-US" dirty="0" smtClean="0"/>
              <a:t>Structural software architecture describes the </a:t>
            </a:r>
            <a:r>
              <a:rPr lang="en-US" dirty="0" smtClean="0">
                <a:solidFill>
                  <a:schemeClr val="accent3">
                    <a:lumMod val="50000"/>
                  </a:schemeClr>
                </a:solidFill>
              </a:rPr>
              <a:t>static structure</a:t>
            </a:r>
            <a:r>
              <a:rPr lang="en-US" dirty="0" smtClean="0"/>
              <a:t> of all software elements in a system: class hierarchy, class library structure and relationships between classes such as inheritance (is a), aggregation (has a), association (uses a), and messaging (method invocation).</a:t>
            </a:r>
          </a:p>
          <a:p>
            <a:r>
              <a:rPr lang="en-US" dirty="0" smtClean="0"/>
              <a:t>Static structural UML diagrams depict the control flow between system elements, and are time-independent.</a:t>
            </a:r>
          </a:p>
          <a:p>
            <a:r>
              <a:rPr lang="en-US" dirty="0" smtClean="0"/>
              <a:t>These can be class diagrams, component diagrams and deployment diagrams.</a:t>
            </a:r>
            <a:endParaRPr lang="en-MY" dirty="0"/>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19</a:t>
            </a:fld>
            <a:endParaRPr lang="en-MY"/>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MY" dirty="0"/>
          </a:p>
        </p:txBody>
      </p:sp>
      <p:sp>
        <p:nvSpPr>
          <p:cNvPr id="3" name="Content Placeholder 2"/>
          <p:cNvSpPr>
            <a:spLocks noGrp="1"/>
          </p:cNvSpPr>
          <p:nvPr>
            <p:ph sz="quarter" idx="1"/>
          </p:nvPr>
        </p:nvSpPr>
        <p:spPr/>
        <p:txBody>
          <a:bodyPr/>
          <a:lstStyle/>
          <a:p>
            <a:r>
              <a:rPr lang="en-US" dirty="0" smtClean="0"/>
              <a:t>Object-oriented analysis and design paradigm</a:t>
            </a:r>
          </a:p>
          <a:p>
            <a:r>
              <a:rPr lang="en-US" dirty="0" smtClean="0"/>
              <a:t>OO Analysis</a:t>
            </a:r>
          </a:p>
          <a:p>
            <a:r>
              <a:rPr lang="en-US" dirty="0" smtClean="0"/>
              <a:t>Design Principles</a:t>
            </a:r>
            <a:endParaRPr lang="en-MY" dirty="0"/>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2</a:t>
            </a:fld>
            <a:endParaRPr lang="en-MY"/>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for Software </a:t>
            </a:r>
            <a:r>
              <a:rPr lang="en-US" dirty="0" smtClean="0"/>
              <a:t>Architecture (cont)</a:t>
            </a:r>
            <a:endParaRPr lang="en-MY" dirty="0"/>
          </a:p>
        </p:txBody>
      </p:sp>
      <p:sp>
        <p:nvSpPr>
          <p:cNvPr id="3" name="Content Placeholder 2"/>
          <p:cNvSpPr>
            <a:spLocks noGrp="1"/>
          </p:cNvSpPr>
          <p:nvPr>
            <p:ph sz="quarter" idx="1"/>
          </p:nvPr>
        </p:nvSpPr>
        <p:spPr/>
        <p:txBody>
          <a:bodyPr/>
          <a:lstStyle/>
          <a:p>
            <a:r>
              <a:rPr lang="en-US" dirty="0" smtClean="0"/>
              <a:t>A </a:t>
            </a:r>
            <a:r>
              <a:rPr lang="en-US" dirty="0" smtClean="0">
                <a:solidFill>
                  <a:schemeClr val="accent3">
                    <a:lumMod val="50000"/>
                  </a:schemeClr>
                </a:solidFill>
              </a:rPr>
              <a:t>dynamic software architecture </a:t>
            </a:r>
            <a:r>
              <a:rPr lang="en-US" dirty="0" smtClean="0"/>
              <a:t>describes the behavior of objects (instances of classes) in the system such as object collaboration, interaction, activity and concurrency.</a:t>
            </a:r>
          </a:p>
          <a:p>
            <a:r>
              <a:rPr lang="en-US" dirty="0" smtClean="0"/>
              <a:t>The related UML diagrams are sequence diagrams, collaboration diagrams and activity diagrams.</a:t>
            </a:r>
            <a:endParaRPr lang="en-MY" dirty="0"/>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20</a:t>
            </a:fld>
            <a:endParaRPr lang="en-MY"/>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View Models</a:t>
            </a:r>
            <a:endParaRPr lang="en-MY" dirty="0"/>
          </a:p>
        </p:txBody>
      </p:sp>
      <p:sp>
        <p:nvSpPr>
          <p:cNvPr id="3" name="Content Placeholder 2"/>
          <p:cNvSpPr>
            <a:spLocks noGrp="1"/>
          </p:cNvSpPr>
          <p:nvPr>
            <p:ph sz="quarter" idx="1"/>
          </p:nvPr>
        </p:nvSpPr>
        <p:spPr/>
        <p:txBody>
          <a:bodyPr>
            <a:normAutofit lnSpcReduction="10000"/>
          </a:bodyPr>
          <a:lstStyle/>
          <a:p>
            <a:r>
              <a:rPr lang="en-US" dirty="0" smtClean="0"/>
              <a:t>There is no single view that can present all aspects of complex software to stakeholders. </a:t>
            </a:r>
          </a:p>
          <a:p>
            <a:r>
              <a:rPr lang="en-US" dirty="0" smtClean="0"/>
              <a:t>View models provide partial representations of the software architecture to specific stakeholders.</a:t>
            </a:r>
          </a:p>
          <a:p>
            <a:r>
              <a:rPr lang="en-US" dirty="0" smtClean="0"/>
              <a:t>The 4+1 view provides four essential views</a:t>
            </a:r>
          </a:p>
          <a:p>
            <a:pPr lvl="1"/>
            <a:r>
              <a:rPr lang="en-US" dirty="0" smtClean="0"/>
              <a:t>Logical view; objects and their interactions</a:t>
            </a:r>
          </a:p>
          <a:p>
            <a:pPr lvl="1"/>
            <a:r>
              <a:rPr lang="en-US" dirty="0" smtClean="0"/>
              <a:t>Process view; system activities</a:t>
            </a:r>
          </a:p>
          <a:p>
            <a:pPr lvl="1"/>
            <a:r>
              <a:rPr lang="en-US" dirty="0" smtClean="0"/>
              <a:t>Physical view; the mapping of the software onto the hardware, the server and the network configuration</a:t>
            </a:r>
          </a:p>
          <a:p>
            <a:pPr lvl="1"/>
            <a:r>
              <a:rPr lang="en-US" dirty="0" smtClean="0"/>
              <a:t>Development view;  software’s static structure within a given development environment.</a:t>
            </a:r>
          </a:p>
          <a:p>
            <a:pPr lvl="1"/>
            <a:r>
              <a:rPr lang="en-US" dirty="0" smtClean="0"/>
              <a:t>Scenario view; scenarios that capture the most important aspects of the functional requirements.</a:t>
            </a:r>
            <a:endParaRPr lang="en-MY" dirty="0"/>
          </a:p>
        </p:txBody>
      </p:sp>
      <p:sp>
        <p:nvSpPr>
          <p:cNvPr id="4" name="Date Placeholder 3"/>
          <p:cNvSpPr>
            <a:spLocks noGrp="1"/>
          </p:cNvSpPr>
          <p:nvPr>
            <p:ph type="dt" sz="half" idx="10"/>
          </p:nvPr>
        </p:nvSpPr>
        <p:spPr/>
        <p:txBody>
          <a:bodyPr/>
          <a:lstStyle/>
          <a:p>
            <a:r>
              <a:rPr lang="en-US" dirty="0" smtClean="0"/>
              <a:t>17 January 2011</a:t>
            </a:r>
            <a:endParaRPr lang="en-MY" dirty="0"/>
          </a:p>
        </p:txBody>
      </p:sp>
      <p:sp>
        <p:nvSpPr>
          <p:cNvPr id="5" name="Slide Number Placeholder 4"/>
          <p:cNvSpPr>
            <a:spLocks noGrp="1"/>
          </p:cNvSpPr>
          <p:nvPr>
            <p:ph type="sldNum" sz="quarter" idx="12"/>
          </p:nvPr>
        </p:nvSpPr>
        <p:spPr/>
        <p:txBody>
          <a:bodyPr/>
          <a:lstStyle/>
          <a:p>
            <a:fld id="{26F34030-DCBD-49D1-9F90-DB7F73BEEBE0}" type="slidenum">
              <a:rPr lang="en-MY" smtClean="0"/>
              <a:pPr/>
              <a:t>21</a:t>
            </a:fld>
            <a:endParaRPr lang="en-MY"/>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Architecture View Models</a:t>
            </a:r>
            <a:endParaRPr lang="en-MY" dirty="0"/>
          </a:p>
        </p:txBody>
      </p:sp>
      <p:sp>
        <p:nvSpPr>
          <p:cNvPr id="3" name="Date Placeholder 2"/>
          <p:cNvSpPr>
            <a:spLocks noGrp="1"/>
          </p:cNvSpPr>
          <p:nvPr>
            <p:ph type="dt" sz="half" idx="10"/>
          </p:nvPr>
        </p:nvSpPr>
        <p:spPr/>
        <p:txBody>
          <a:bodyPr/>
          <a:lstStyle/>
          <a:p>
            <a:r>
              <a:rPr lang="en-US" smtClean="0"/>
              <a:t>17 January 2011</a:t>
            </a:r>
            <a:endParaRPr lang="en-MY"/>
          </a:p>
        </p:txBody>
      </p:sp>
      <p:sp>
        <p:nvSpPr>
          <p:cNvPr id="4" name="Slide Number Placeholder 3"/>
          <p:cNvSpPr>
            <a:spLocks noGrp="1"/>
          </p:cNvSpPr>
          <p:nvPr>
            <p:ph type="sldNum" sz="quarter" idx="12"/>
          </p:nvPr>
        </p:nvSpPr>
        <p:spPr/>
        <p:txBody>
          <a:bodyPr/>
          <a:lstStyle/>
          <a:p>
            <a:fld id="{26F34030-DCBD-49D1-9F90-DB7F73BEEBE0}" type="slidenum">
              <a:rPr lang="en-MY" smtClean="0"/>
              <a:pPr/>
              <a:t>22</a:t>
            </a:fld>
            <a:endParaRPr lang="en-MY"/>
          </a:p>
        </p:txBody>
      </p:sp>
      <p:sp>
        <p:nvSpPr>
          <p:cNvPr id="7" name="Rectangle 6"/>
          <p:cNvSpPr/>
          <p:nvPr/>
        </p:nvSpPr>
        <p:spPr>
          <a:xfrm>
            <a:off x="857224" y="1643050"/>
            <a:ext cx="157163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Logical view</a:t>
            </a:r>
            <a:endParaRPr lang="en-MY" dirty="0"/>
          </a:p>
        </p:txBody>
      </p:sp>
      <p:sp>
        <p:nvSpPr>
          <p:cNvPr id="8" name="Rectangle 7"/>
          <p:cNvSpPr/>
          <p:nvPr/>
        </p:nvSpPr>
        <p:spPr>
          <a:xfrm>
            <a:off x="4286248" y="1643050"/>
            <a:ext cx="157163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Development view</a:t>
            </a:r>
            <a:endParaRPr lang="en-MY" dirty="0"/>
          </a:p>
        </p:txBody>
      </p:sp>
      <p:sp>
        <p:nvSpPr>
          <p:cNvPr id="9" name="Rectangle 8"/>
          <p:cNvSpPr/>
          <p:nvPr/>
        </p:nvSpPr>
        <p:spPr>
          <a:xfrm>
            <a:off x="857224" y="4214818"/>
            <a:ext cx="157163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view</a:t>
            </a:r>
            <a:endParaRPr lang="en-MY" dirty="0"/>
          </a:p>
        </p:txBody>
      </p:sp>
      <p:sp>
        <p:nvSpPr>
          <p:cNvPr id="10" name="Rectangle 9"/>
          <p:cNvSpPr/>
          <p:nvPr/>
        </p:nvSpPr>
        <p:spPr>
          <a:xfrm>
            <a:off x="4286248" y="4214818"/>
            <a:ext cx="157163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view</a:t>
            </a:r>
            <a:endParaRPr lang="en-MY" dirty="0"/>
          </a:p>
        </p:txBody>
      </p:sp>
      <p:sp>
        <p:nvSpPr>
          <p:cNvPr id="11" name="Oval 10"/>
          <p:cNvSpPr/>
          <p:nvPr/>
        </p:nvSpPr>
        <p:spPr>
          <a:xfrm>
            <a:off x="2643174" y="2928934"/>
            <a:ext cx="1643074"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Scenario</a:t>
            </a:r>
            <a:endParaRPr lang="en-MY" dirty="0"/>
          </a:p>
        </p:txBody>
      </p:sp>
      <p:cxnSp>
        <p:nvCxnSpPr>
          <p:cNvPr id="13" name="Straight Arrow Connector 12"/>
          <p:cNvCxnSpPr>
            <a:stCxn id="7" idx="3"/>
            <a:endCxn id="8" idx="1"/>
          </p:cNvCxnSpPr>
          <p:nvPr/>
        </p:nvCxnSpPr>
        <p:spPr>
          <a:xfrm>
            <a:off x="2428860" y="2071678"/>
            <a:ext cx="1857388"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0"/>
          </p:cNvCxnSpPr>
          <p:nvPr/>
        </p:nvCxnSpPr>
        <p:spPr>
          <a:xfrm rot="5400000">
            <a:off x="4250529" y="3393281"/>
            <a:ext cx="1643074"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1"/>
            <a:endCxn id="9" idx="3"/>
          </p:cNvCxnSpPr>
          <p:nvPr/>
        </p:nvCxnSpPr>
        <p:spPr>
          <a:xfrm rot="10800000">
            <a:off x="2428860" y="4643446"/>
            <a:ext cx="1857388" cy="15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9" idx="0"/>
          </p:cNvCxnSpPr>
          <p:nvPr/>
        </p:nvCxnSpPr>
        <p:spPr>
          <a:xfrm rot="5400000">
            <a:off x="785786" y="3357562"/>
            <a:ext cx="1714512"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95809" y="1181371"/>
            <a:ext cx="2071702" cy="369332"/>
          </a:xfrm>
          <a:prstGeom prst="rect">
            <a:avLst/>
          </a:prstGeom>
          <a:noFill/>
        </p:spPr>
        <p:txBody>
          <a:bodyPr wrap="square" rtlCol="0">
            <a:spAutoFit/>
          </a:bodyPr>
          <a:lstStyle/>
          <a:p>
            <a:r>
              <a:rPr lang="en-US" dirty="0" smtClean="0"/>
              <a:t>User interface view</a:t>
            </a:r>
            <a:endParaRPr lang="en-MY" dirty="0"/>
          </a:p>
        </p:txBody>
      </p:sp>
      <p:cxnSp>
        <p:nvCxnSpPr>
          <p:cNvPr id="26" name="Straight Arrow Connector 25"/>
          <p:cNvCxnSpPr>
            <a:stCxn id="11" idx="0"/>
          </p:cNvCxnSpPr>
          <p:nvPr/>
        </p:nvCxnSpPr>
        <p:spPr>
          <a:xfrm rot="16200000" flipV="1">
            <a:off x="2768191" y="2232413"/>
            <a:ext cx="1357322" cy="3571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View</a:t>
            </a:r>
            <a:endParaRPr lang="en-MY" dirty="0"/>
          </a:p>
        </p:txBody>
      </p:sp>
      <p:sp>
        <p:nvSpPr>
          <p:cNvPr id="3" name="Date Placeholder 2"/>
          <p:cNvSpPr>
            <a:spLocks noGrp="1"/>
          </p:cNvSpPr>
          <p:nvPr>
            <p:ph type="dt" sz="half" idx="10"/>
          </p:nvPr>
        </p:nvSpPr>
        <p:spPr/>
        <p:txBody>
          <a:bodyPr/>
          <a:lstStyle/>
          <a:p>
            <a:r>
              <a:rPr lang="en-US" smtClean="0"/>
              <a:t>17 January 2011</a:t>
            </a:r>
            <a:endParaRPr lang="en-MY"/>
          </a:p>
        </p:txBody>
      </p:sp>
      <p:sp>
        <p:nvSpPr>
          <p:cNvPr id="4" name="Slide Number Placeholder 3"/>
          <p:cNvSpPr>
            <a:spLocks noGrp="1"/>
          </p:cNvSpPr>
          <p:nvPr>
            <p:ph type="sldNum" sz="quarter" idx="12"/>
          </p:nvPr>
        </p:nvSpPr>
        <p:spPr/>
        <p:txBody>
          <a:bodyPr/>
          <a:lstStyle/>
          <a:p>
            <a:fld id="{26F34030-DCBD-49D1-9F90-DB7F73BEEBE0}" type="slidenum">
              <a:rPr lang="en-MY" smtClean="0"/>
              <a:pPr/>
              <a:t>23</a:t>
            </a:fld>
            <a:endParaRPr lang="en-MY"/>
          </a:p>
        </p:txBody>
      </p:sp>
      <p:sp>
        <p:nvSpPr>
          <p:cNvPr id="5" name="Content Placeholder 4"/>
          <p:cNvSpPr>
            <a:spLocks noGrp="1"/>
          </p:cNvSpPr>
          <p:nvPr>
            <p:ph sz="quarter" idx="1"/>
          </p:nvPr>
        </p:nvSpPr>
        <p:spPr/>
        <p:txBody>
          <a:bodyPr/>
          <a:lstStyle/>
          <a:p>
            <a:r>
              <a:rPr lang="en-US" dirty="0" smtClean="0"/>
              <a:t>Describes the functionality of the system</a:t>
            </a:r>
          </a:p>
          <a:p>
            <a:r>
              <a:rPr lang="en-US" dirty="0" smtClean="0"/>
              <a:t>Provides a foundation for the other four views and lets them work together</a:t>
            </a:r>
          </a:p>
          <a:p>
            <a:r>
              <a:rPr lang="en-US" dirty="0" smtClean="0"/>
              <a:t>Scenario view helps to make the software architecture consistent with functional and non-functional requirements. </a:t>
            </a:r>
          </a:p>
          <a:p>
            <a:r>
              <a:rPr lang="en-US" dirty="0" smtClean="0"/>
              <a:t>UML use case diagram and other verbal documents are used to describe this view</a:t>
            </a:r>
            <a:endParaRPr lang="en-MY"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view</a:t>
            </a:r>
            <a:endParaRPr lang="en-MY" dirty="0"/>
          </a:p>
        </p:txBody>
      </p:sp>
      <p:sp>
        <p:nvSpPr>
          <p:cNvPr id="3" name="Date Placeholder 2"/>
          <p:cNvSpPr>
            <a:spLocks noGrp="1"/>
          </p:cNvSpPr>
          <p:nvPr>
            <p:ph type="dt" sz="half" idx="10"/>
          </p:nvPr>
        </p:nvSpPr>
        <p:spPr/>
        <p:txBody>
          <a:bodyPr/>
          <a:lstStyle/>
          <a:p>
            <a:r>
              <a:rPr lang="en-US" smtClean="0"/>
              <a:t>17 January 2011</a:t>
            </a:r>
            <a:endParaRPr lang="en-MY"/>
          </a:p>
        </p:txBody>
      </p:sp>
      <p:sp>
        <p:nvSpPr>
          <p:cNvPr id="4" name="Slide Number Placeholder 3"/>
          <p:cNvSpPr>
            <a:spLocks noGrp="1"/>
          </p:cNvSpPr>
          <p:nvPr>
            <p:ph type="sldNum" sz="quarter" idx="12"/>
          </p:nvPr>
        </p:nvSpPr>
        <p:spPr/>
        <p:txBody>
          <a:bodyPr/>
          <a:lstStyle/>
          <a:p>
            <a:fld id="{26F34030-DCBD-49D1-9F90-DB7F73BEEBE0}" type="slidenum">
              <a:rPr lang="en-MY" smtClean="0"/>
              <a:pPr/>
              <a:t>24</a:t>
            </a:fld>
            <a:endParaRPr lang="en-MY"/>
          </a:p>
        </p:txBody>
      </p:sp>
      <p:sp>
        <p:nvSpPr>
          <p:cNvPr id="5" name="Content Placeholder 4"/>
          <p:cNvSpPr>
            <a:spLocks noGrp="1"/>
          </p:cNvSpPr>
          <p:nvPr>
            <p:ph sz="quarter" idx="1"/>
          </p:nvPr>
        </p:nvSpPr>
        <p:spPr/>
        <p:txBody>
          <a:bodyPr/>
          <a:lstStyle/>
          <a:p>
            <a:r>
              <a:rPr lang="en-US" dirty="0" smtClean="0"/>
              <a:t>Based on application domain entities necessary to implement the functional requirements. </a:t>
            </a:r>
          </a:p>
          <a:p>
            <a:r>
              <a:rPr lang="en-US" dirty="0" smtClean="0"/>
              <a:t>An abstraction of the system’s functional requirements.</a:t>
            </a:r>
          </a:p>
          <a:p>
            <a:r>
              <a:rPr lang="en-US" dirty="0" smtClean="0"/>
              <a:t>Specifies system decomposition into conceptual entities (such as objects) and connections between them (such as associations).</a:t>
            </a:r>
          </a:p>
          <a:p>
            <a:r>
              <a:rPr lang="en-US" dirty="0" smtClean="0"/>
              <a:t>Helps to understand the interactions between entities in the problem space domain of the application.</a:t>
            </a:r>
          </a:p>
          <a:p>
            <a:r>
              <a:rPr lang="en-US" dirty="0" smtClean="0"/>
              <a:t>In OO system, the architecture elements may be classes and objects.</a:t>
            </a:r>
          </a:p>
          <a:p>
            <a:r>
              <a:rPr lang="en-US" dirty="0" smtClean="0"/>
              <a:t>UML static and dynamic diagrams</a:t>
            </a:r>
            <a:endParaRPr lang="en-MY"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view</a:t>
            </a:r>
            <a:endParaRPr lang="en-MY" dirty="0"/>
          </a:p>
        </p:txBody>
      </p:sp>
      <p:sp>
        <p:nvSpPr>
          <p:cNvPr id="3" name="Date Placeholder 2"/>
          <p:cNvSpPr>
            <a:spLocks noGrp="1"/>
          </p:cNvSpPr>
          <p:nvPr>
            <p:ph type="dt" sz="half" idx="10"/>
          </p:nvPr>
        </p:nvSpPr>
        <p:spPr/>
        <p:txBody>
          <a:bodyPr/>
          <a:lstStyle/>
          <a:p>
            <a:r>
              <a:rPr lang="en-US" smtClean="0"/>
              <a:t>17 January 2011</a:t>
            </a:r>
            <a:endParaRPr lang="en-MY"/>
          </a:p>
        </p:txBody>
      </p:sp>
      <p:sp>
        <p:nvSpPr>
          <p:cNvPr id="4" name="Slide Number Placeholder 3"/>
          <p:cNvSpPr>
            <a:spLocks noGrp="1"/>
          </p:cNvSpPr>
          <p:nvPr>
            <p:ph type="sldNum" sz="quarter" idx="12"/>
          </p:nvPr>
        </p:nvSpPr>
        <p:spPr/>
        <p:txBody>
          <a:bodyPr/>
          <a:lstStyle/>
          <a:p>
            <a:fld id="{26F34030-DCBD-49D1-9F90-DB7F73BEEBE0}" type="slidenum">
              <a:rPr lang="en-MY" smtClean="0"/>
              <a:pPr/>
              <a:t>25</a:t>
            </a:fld>
            <a:endParaRPr lang="en-MY"/>
          </a:p>
        </p:txBody>
      </p:sp>
      <p:sp>
        <p:nvSpPr>
          <p:cNvPr id="5" name="Content Placeholder 4"/>
          <p:cNvSpPr>
            <a:spLocks noGrp="1"/>
          </p:cNvSpPr>
          <p:nvPr>
            <p:ph sz="quarter" idx="1"/>
          </p:nvPr>
        </p:nvSpPr>
        <p:spPr/>
        <p:txBody>
          <a:bodyPr/>
          <a:lstStyle/>
          <a:p>
            <a:r>
              <a:rPr lang="en-US" dirty="0" smtClean="0"/>
              <a:t>Derives from the logical view and describes the static organization of the system modules. </a:t>
            </a:r>
          </a:p>
          <a:p>
            <a:r>
              <a:rPr lang="en-US" dirty="0" smtClean="0"/>
              <a:t>Modules such as namespaces, class library, subsystem, or packages are building blocks that group classes for further development and implementation. </a:t>
            </a:r>
            <a:endParaRPr lang="en-US" dirty="0" smtClean="0"/>
          </a:p>
          <a:p>
            <a:r>
              <a:rPr lang="en-US" dirty="0" smtClean="0"/>
              <a:t>This view addresses the subsystem decomposition and organizational issue.</a:t>
            </a:r>
          </a:p>
          <a:p>
            <a:r>
              <a:rPr lang="en-US" dirty="0" smtClean="0"/>
              <a:t>Maps software component elements to actual physical directories and files.</a:t>
            </a:r>
          </a:p>
          <a:p>
            <a:r>
              <a:rPr lang="en-US" dirty="0" smtClean="0"/>
              <a:t>UML diagrams such as package diagrams and component diagrams are often used to support this view.</a:t>
            </a:r>
            <a:endParaRPr lang="en-MY"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view</a:t>
            </a:r>
            <a:endParaRPr lang="en-MY" dirty="0"/>
          </a:p>
        </p:txBody>
      </p:sp>
      <p:sp>
        <p:nvSpPr>
          <p:cNvPr id="3" name="Date Placeholder 2"/>
          <p:cNvSpPr>
            <a:spLocks noGrp="1"/>
          </p:cNvSpPr>
          <p:nvPr>
            <p:ph type="dt" sz="half" idx="10"/>
          </p:nvPr>
        </p:nvSpPr>
        <p:spPr/>
        <p:txBody>
          <a:bodyPr/>
          <a:lstStyle/>
          <a:p>
            <a:r>
              <a:rPr lang="en-US" smtClean="0"/>
              <a:t>17 January 2011</a:t>
            </a:r>
            <a:endParaRPr lang="en-MY"/>
          </a:p>
        </p:txBody>
      </p:sp>
      <p:sp>
        <p:nvSpPr>
          <p:cNvPr id="4" name="Slide Number Placeholder 3"/>
          <p:cNvSpPr>
            <a:spLocks noGrp="1"/>
          </p:cNvSpPr>
          <p:nvPr>
            <p:ph type="sldNum" sz="quarter" idx="12"/>
          </p:nvPr>
        </p:nvSpPr>
        <p:spPr/>
        <p:txBody>
          <a:bodyPr/>
          <a:lstStyle/>
          <a:p>
            <a:fld id="{26F34030-DCBD-49D1-9F90-DB7F73BEEBE0}" type="slidenum">
              <a:rPr lang="en-MY" smtClean="0"/>
              <a:pPr/>
              <a:t>26</a:t>
            </a:fld>
            <a:endParaRPr lang="en-MY"/>
          </a:p>
        </p:txBody>
      </p:sp>
      <p:sp>
        <p:nvSpPr>
          <p:cNvPr id="5" name="Content Placeholder 4"/>
          <p:cNvSpPr>
            <a:spLocks noGrp="1"/>
          </p:cNvSpPr>
          <p:nvPr>
            <p:ph sz="quarter" idx="1"/>
          </p:nvPr>
        </p:nvSpPr>
        <p:spPr/>
        <p:txBody>
          <a:bodyPr/>
          <a:lstStyle/>
          <a:p>
            <a:r>
              <a:rPr lang="en-US" dirty="0" smtClean="0"/>
              <a:t>Focuses on the dynamic aspects of the system; i.e. execution time behavior. </a:t>
            </a:r>
          </a:p>
          <a:p>
            <a:r>
              <a:rPr lang="en-US" dirty="0" smtClean="0"/>
              <a:t>Also derives from the logical view.</a:t>
            </a:r>
          </a:p>
          <a:p>
            <a:r>
              <a:rPr lang="en-US" dirty="0" smtClean="0"/>
              <a:t>Contributes to many non-functional requirements and quality attributes such as scalability and performance requirements. </a:t>
            </a:r>
          </a:p>
          <a:p>
            <a:r>
              <a:rPr lang="en-US" dirty="0" smtClean="0"/>
              <a:t>Looks at the system’s processes and the communications among them. </a:t>
            </a:r>
          </a:p>
          <a:p>
            <a:r>
              <a:rPr lang="en-US" dirty="0" smtClean="0"/>
              <a:t>Take care of the concurrency and synchronization issues between subsystems.</a:t>
            </a:r>
            <a:endParaRPr lang="en-MY"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Physical view</a:t>
            </a:r>
            <a:endParaRPr lang="en-MY" dirty="0"/>
          </a:p>
        </p:txBody>
      </p:sp>
      <p:sp>
        <p:nvSpPr>
          <p:cNvPr id="3" name="Date Placeholder 2"/>
          <p:cNvSpPr>
            <a:spLocks noGrp="1"/>
          </p:cNvSpPr>
          <p:nvPr>
            <p:ph type="dt" sz="half" idx="10"/>
          </p:nvPr>
        </p:nvSpPr>
        <p:spPr/>
        <p:txBody>
          <a:bodyPr/>
          <a:lstStyle/>
          <a:p>
            <a:r>
              <a:rPr lang="en-US" smtClean="0"/>
              <a:t>17 January 2011</a:t>
            </a:r>
            <a:endParaRPr lang="en-MY"/>
          </a:p>
        </p:txBody>
      </p:sp>
      <p:sp>
        <p:nvSpPr>
          <p:cNvPr id="4" name="Slide Number Placeholder 3"/>
          <p:cNvSpPr>
            <a:spLocks noGrp="1"/>
          </p:cNvSpPr>
          <p:nvPr>
            <p:ph type="sldNum" sz="quarter" idx="12"/>
          </p:nvPr>
        </p:nvSpPr>
        <p:spPr/>
        <p:txBody>
          <a:bodyPr/>
          <a:lstStyle/>
          <a:p>
            <a:fld id="{26F34030-DCBD-49D1-9F90-DB7F73BEEBE0}" type="slidenum">
              <a:rPr lang="en-MY" smtClean="0"/>
              <a:pPr/>
              <a:t>27</a:t>
            </a:fld>
            <a:endParaRPr lang="en-MY"/>
          </a:p>
        </p:txBody>
      </p:sp>
      <p:sp>
        <p:nvSpPr>
          <p:cNvPr id="5" name="Content Placeholder 4"/>
          <p:cNvSpPr>
            <a:spLocks noGrp="1"/>
          </p:cNvSpPr>
          <p:nvPr>
            <p:ph sz="quarter" idx="1"/>
          </p:nvPr>
        </p:nvSpPr>
        <p:spPr/>
        <p:txBody>
          <a:bodyPr/>
          <a:lstStyle/>
          <a:p>
            <a:r>
              <a:rPr lang="en-US" dirty="0" smtClean="0"/>
              <a:t>Describes </a:t>
            </a:r>
            <a:r>
              <a:rPr lang="en-US" dirty="0" smtClean="0"/>
              <a:t>installation, configuration and deployment of software application</a:t>
            </a:r>
            <a:r>
              <a:rPr lang="en-US" dirty="0" smtClean="0"/>
              <a:t>.</a:t>
            </a:r>
          </a:p>
          <a:p>
            <a:r>
              <a:rPr lang="en-US" dirty="0" smtClean="0"/>
              <a:t>Shows the mapping of software onto hardware</a:t>
            </a:r>
          </a:p>
          <a:p>
            <a:r>
              <a:rPr lang="en-US" dirty="0" smtClean="0"/>
              <a:t>Particularly of interest in distributed or parallel systems.</a:t>
            </a:r>
          </a:p>
          <a:p>
            <a:r>
              <a:rPr lang="en-US" dirty="0" smtClean="0"/>
              <a:t>The components are hardware entities (processors) and the links are communication pathways; together this specify how the various elements such as communication protocols and middleware servers found in the logical, process, and development views are mapped onto the various  nodes in the runtime environment.</a:t>
            </a:r>
            <a:endParaRPr lang="en-MY"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view</a:t>
            </a:r>
            <a:endParaRPr lang="en-MY" dirty="0"/>
          </a:p>
        </p:txBody>
      </p:sp>
      <p:sp>
        <p:nvSpPr>
          <p:cNvPr id="3" name="Date Placeholder 2"/>
          <p:cNvSpPr>
            <a:spLocks noGrp="1"/>
          </p:cNvSpPr>
          <p:nvPr>
            <p:ph type="dt" sz="half" idx="10"/>
          </p:nvPr>
        </p:nvSpPr>
        <p:spPr/>
        <p:txBody>
          <a:bodyPr/>
          <a:lstStyle/>
          <a:p>
            <a:r>
              <a:rPr lang="en-US" dirty="0" smtClean="0"/>
              <a:t>17 January 2011</a:t>
            </a:r>
            <a:endParaRPr lang="en-MY" dirty="0"/>
          </a:p>
        </p:txBody>
      </p:sp>
      <p:sp>
        <p:nvSpPr>
          <p:cNvPr id="4" name="Slide Number Placeholder 3"/>
          <p:cNvSpPr>
            <a:spLocks noGrp="1"/>
          </p:cNvSpPr>
          <p:nvPr>
            <p:ph type="sldNum" sz="quarter" idx="12"/>
          </p:nvPr>
        </p:nvSpPr>
        <p:spPr/>
        <p:txBody>
          <a:bodyPr/>
          <a:lstStyle/>
          <a:p>
            <a:fld id="{26F34030-DCBD-49D1-9F90-DB7F73BEEBE0}" type="slidenum">
              <a:rPr lang="en-MY" smtClean="0"/>
              <a:pPr/>
              <a:t>28</a:t>
            </a:fld>
            <a:endParaRPr lang="en-MY"/>
          </a:p>
        </p:txBody>
      </p:sp>
      <p:sp>
        <p:nvSpPr>
          <p:cNvPr id="5" name="Content Placeholder 4"/>
          <p:cNvSpPr>
            <a:spLocks noGrp="1"/>
          </p:cNvSpPr>
          <p:nvPr>
            <p:ph sz="quarter" idx="1"/>
          </p:nvPr>
        </p:nvSpPr>
        <p:spPr/>
        <p:txBody>
          <a:bodyPr/>
          <a:lstStyle/>
          <a:p>
            <a:r>
              <a:rPr lang="en-US" dirty="0" smtClean="0"/>
              <a:t>UI view is an extended view that provides a clear computer interface view and hides implementation details. </a:t>
            </a:r>
          </a:p>
          <a:p>
            <a:r>
              <a:rPr lang="en-US" dirty="0" smtClean="0"/>
              <a:t>May be provided as a series of screen snapshots or a dynamic, interactive prototype demo.</a:t>
            </a:r>
            <a:endParaRPr lang="en-MY"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Description language (ADL)</a:t>
            </a:r>
            <a:endParaRPr lang="en-MY" dirty="0"/>
          </a:p>
        </p:txBody>
      </p:sp>
      <p:sp>
        <p:nvSpPr>
          <p:cNvPr id="3" name="Date Placeholder 2"/>
          <p:cNvSpPr>
            <a:spLocks noGrp="1"/>
          </p:cNvSpPr>
          <p:nvPr>
            <p:ph type="dt" sz="half" idx="10"/>
          </p:nvPr>
        </p:nvSpPr>
        <p:spPr/>
        <p:txBody>
          <a:bodyPr/>
          <a:lstStyle/>
          <a:p>
            <a:r>
              <a:rPr lang="en-US" smtClean="0"/>
              <a:t>17 January 2011</a:t>
            </a:r>
            <a:endParaRPr lang="en-MY"/>
          </a:p>
        </p:txBody>
      </p:sp>
      <p:sp>
        <p:nvSpPr>
          <p:cNvPr id="4" name="Slide Number Placeholder 3"/>
          <p:cNvSpPr>
            <a:spLocks noGrp="1"/>
          </p:cNvSpPr>
          <p:nvPr>
            <p:ph type="sldNum" sz="quarter" idx="12"/>
          </p:nvPr>
        </p:nvSpPr>
        <p:spPr/>
        <p:txBody>
          <a:bodyPr/>
          <a:lstStyle/>
          <a:p>
            <a:fld id="{26F34030-DCBD-49D1-9F90-DB7F73BEEBE0}" type="slidenum">
              <a:rPr lang="en-MY" smtClean="0"/>
              <a:pPr/>
              <a:t>29</a:t>
            </a:fld>
            <a:endParaRPr lang="en-MY"/>
          </a:p>
        </p:txBody>
      </p:sp>
      <p:sp>
        <p:nvSpPr>
          <p:cNvPr id="5" name="Content Placeholder 4"/>
          <p:cNvSpPr>
            <a:spLocks noGrp="1"/>
          </p:cNvSpPr>
          <p:nvPr>
            <p:ph sz="quarter" idx="1"/>
          </p:nvPr>
        </p:nvSpPr>
        <p:spPr/>
        <p:txBody>
          <a:bodyPr/>
          <a:lstStyle/>
          <a:p>
            <a:r>
              <a:rPr lang="en-US" dirty="0" smtClean="0"/>
              <a:t>Is a notation specification providing syntax and semantics for defining software architecture.</a:t>
            </a:r>
          </a:p>
          <a:p>
            <a:r>
              <a:rPr lang="en-US" dirty="0" smtClean="0"/>
              <a:t>Provides designers with the ability to decompose components, combine components and define interfaces of components.</a:t>
            </a:r>
          </a:p>
          <a:p>
            <a:r>
              <a:rPr lang="en-US" dirty="0" smtClean="0"/>
              <a:t>An ADL is a formal specification language with well-defined syntax and semantics used to describe architecture components and their connections, interfaces and configurations.</a:t>
            </a:r>
            <a:endParaRPr lang="en-MY"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 the Object-Oriented Paradigm</a:t>
            </a:r>
            <a:endParaRPr lang="en-MY" dirty="0"/>
          </a:p>
        </p:txBody>
      </p:sp>
      <p:sp>
        <p:nvSpPr>
          <p:cNvPr id="3" name="Content Placeholder 2"/>
          <p:cNvSpPr>
            <a:spLocks noGrp="1"/>
          </p:cNvSpPr>
          <p:nvPr>
            <p:ph sz="quarter" idx="1"/>
          </p:nvPr>
        </p:nvSpPr>
        <p:spPr/>
        <p:txBody>
          <a:bodyPr>
            <a:normAutofit fontScale="92500" lnSpcReduction="20000"/>
          </a:bodyPr>
          <a:lstStyle/>
          <a:p>
            <a:r>
              <a:rPr lang="en-US" dirty="0" smtClean="0"/>
              <a:t>Classes and Objects</a:t>
            </a:r>
          </a:p>
          <a:p>
            <a:pPr lvl="1"/>
            <a:r>
              <a:rPr lang="en-US" dirty="0" smtClean="0"/>
              <a:t>A class group together related data and their operations.</a:t>
            </a:r>
          </a:p>
          <a:p>
            <a:pPr lvl="1"/>
            <a:r>
              <a:rPr lang="en-US" dirty="0" smtClean="0"/>
              <a:t>A class defines the attributes and behaviors shared by all of its objects.</a:t>
            </a:r>
          </a:p>
          <a:p>
            <a:pPr lvl="1"/>
            <a:r>
              <a:rPr lang="en-US" dirty="0" smtClean="0"/>
              <a:t>A class generally consist of three elements: a class name, a list of attributes and a list of operations.</a:t>
            </a:r>
          </a:p>
          <a:p>
            <a:pPr lvl="1">
              <a:buNone/>
            </a:pPr>
            <a:endParaRPr lang="en-US" dirty="0" smtClean="0"/>
          </a:p>
          <a:p>
            <a:r>
              <a:rPr lang="en-US" dirty="0" smtClean="0"/>
              <a:t>Relationships</a:t>
            </a:r>
          </a:p>
          <a:p>
            <a:pPr lvl="1"/>
            <a:r>
              <a:rPr lang="en-US" dirty="0" smtClean="0"/>
              <a:t>To describe a system, both dynamic and static description  must be provided.</a:t>
            </a:r>
          </a:p>
          <a:p>
            <a:pPr lvl="1"/>
            <a:r>
              <a:rPr lang="en-US" dirty="0" smtClean="0"/>
              <a:t>Dynamic specification – describes the relationship among objects; how objects of the system accomplish the required functionalities via message exchanging.</a:t>
            </a:r>
          </a:p>
          <a:p>
            <a:pPr lvl="1"/>
            <a:r>
              <a:rPr lang="en-US" dirty="0" smtClean="0"/>
              <a:t>Static specification – describes the relationship among classes. Classes may be derived from other classes by composition and by inheritance. </a:t>
            </a:r>
          </a:p>
          <a:p>
            <a:endParaRPr lang="en-MY" dirty="0"/>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3</a:t>
            </a:fld>
            <a:endParaRPr lang="en-MY"/>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Description language (ADL)</a:t>
            </a:r>
            <a:endParaRPr lang="en-MY" dirty="0"/>
          </a:p>
        </p:txBody>
      </p:sp>
      <p:sp>
        <p:nvSpPr>
          <p:cNvPr id="3" name="Date Placeholder 2"/>
          <p:cNvSpPr>
            <a:spLocks noGrp="1"/>
          </p:cNvSpPr>
          <p:nvPr>
            <p:ph type="dt" sz="half" idx="10"/>
          </p:nvPr>
        </p:nvSpPr>
        <p:spPr/>
        <p:txBody>
          <a:bodyPr/>
          <a:lstStyle/>
          <a:p>
            <a:r>
              <a:rPr lang="en-US" smtClean="0"/>
              <a:t>17 January 2011</a:t>
            </a:r>
            <a:endParaRPr lang="en-MY"/>
          </a:p>
        </p:txBody>
      </p:sp>
      <p:sp>
        <p:nvSpPr>
          <p:cNvPr id="4" name="Slide Number Placeholder 3"/>
          <p:cNvSpPr>
            <a:spLocks noGrp="1"/>
          </p:cNvSpPr>
          <p:nvPr>
            <p:ph type="sldNum" sz="quarter" idx="12"/>
          </p:nvPr>
        </p:nvSpPr>
        <p:spPr/>
        <p:txBody>
          <a:bodyPr/>
          <a:lstStyle/>
          <a:p>
            <a:fld id="{26F34030-DCBD-49D1-9F90-DB7F73BEEBE0}" type="slidenum">
              <a:rPr lang="en-MY" smtClean="0"/>
              <a:pPr/>
              <a:t>30</a:t>
            </a:fld>
            <a:endParaRPr lang="en-MY"/>
          </a:p>
        </p:txBody>
      </p:sp>
      <p:sp>
        <p:nvSpPr>
          <p:cNvPr id="28" name="TextBox 27"/>
          <p:cNvSpPr txBox="1"/>
          <p:nvPr/>
        </p:nvSpPr>
        <p:spPr>
          <a:xfrm>
            <a:off x="571472" y="1214422"/>
            <a:ext cx="6429420" cy="5078313"/>
          </a:xfrm>
          <a:prstGeom prst="rect">
            <a:avLst/>
          </a:prstGeom>
          <a:noFill/>
        </p:spPr>
        <p:txBody>
          <a:bodyPr wrap="square" rtlCol="0">
            <a:spAutoFit/>
          </a:bodyPr>
          <a:lstStyle/>
          <a:p>
            <a:r>
              <a:rPr lang="en-US" dirty="0" smtClean="0"/>
              <a:t>Component client </a:t>
            </a:r>
            <a:r>
              <a:rPr lang="en-US" dirty="0" smtClean="0"/>
              <a:t>= {</a:t>
            </a:r>
          </a:p>
          <a:p>
            <a:r>
              <a:rPr lang="en-US" dirty="0" smtClean="0"/>
              <a:t>	</a:t>
            </a:r>
            <a:r>
              <a:rPr lang="en-US" dirty="0" smtClean="0"/>
              <a:t>Port send-request;</a:t>
            </a:r>
          </a:p>
          <a:p>
            <a:r>
              <a:rPr lang="en-US" dirty="0" smtClean="0"/>
              <a:t>};</a:t>
            </a:r>
          </a:p>
          <a:p>
            <a:endParaRPr lang="en-US" dirty="0" smtClean="0"/>
          </a:p>
          <a:p>
            <a:r>
              <a:rPr lang="en-US" dirty="0" smtClean="0"/>
              <a:t>Component Server = {</a:t>
            </a:r>
          </a:p>
          <a:p>
            <a:r>
              <a:rPr lang="en-US" dirty="0" smtClean="0"/>
              <a:t>	</a:t>
            </a:r>
            <a:r>
              <a:rPr lang="en-US" dirty="0" smtClean="0"/>
              <a:t>Port receive-request;</a:t>
            </a:r>
          </a:p>
          <a:p>
            <a:r>
              <a:rPr lang="en-US" dirty="0" smtClean="0"/>
              <a:t>};</a:t>
            </a:r>
          </a:p>
          <a:p>
            <a:r>
              <a:rPr lang="en-US" dirty="0" smtClean="0"/>
              <a:t>Connector broadcast = {</a:t>
            </a:r>
          </a:p>
          <a:p>
            <a:r>
              <a:rPr lang="en-US" dirty="0" smtClean="0"/>
              <a:t>	</a:t>
            </a:r>
            <a:r>
              <a:rPr lang="en-US" dirty="0" smtClean="0"/>
              <a:t>Role event-announcer;</a:t>
            </a:r>
          </a:p>
          <a:p>
            <a:endParaRPr lang="en-US" dirty="0" smtClean="0"/>
          </a:p>
          <a:p>
            <a:r>
              <a:rPr lang="en-US" dirty="0" smtClean="0"/>
              <a:t>	Role event-receiver;</a:t>
            </a:r>
          </a:p>
          <a:p>
            <a:r>
              <a:rPr lang="en-US" dirty="0" smtClean="0"/>
              <a:t>};</a:t>
            </a:r>
          </a:p>
          <a:p>
            <a:endParaRPr lang="en-US" dirty="0" smtClean="0"/>
          </a:p>
          <a:p>
            <a:r>
              <a:rPr lang="en-US" dirty="0" smtClean="0"/>
              <a:t>Attachment </a:t>
            </a:r>
            <a:r>
              <a:rPr lang="en-US" dirty="0" err="1" smtClean="0"/>
              <a:t>Server.receive</a:t>
            </a:r>
            <a:r>
              <a:rPr lang="en-US" dirty="0" smtClean="0"/>
              <a:t>-request to </a:t>
            </a:r>
            <a:r>
              <a:rPr lang="en-US" dirty="0" err="1" smtClean="0"/>
              <a:t>broadcast.event</a:t>
            </a:r>
            <a:r>
              <a:rPr lang="en-US" dirty="0" smtClean="0"/>
              <a:t>-announcer;</a:t>
            </a:r>
          </a:p>
          <a:p>
            <a:r>
              <a:rPr lang="en-US" dirty="0" smtClean="0"/>
              <a:t>Attachment </a:t>
            </a:r>
            <a:r>
              <a:rPr lang="en-US" dirty="0" err="1" smtClean="0"/>
              <a:t>Client.send</a:t>
            </a:r>
            <a:r>
              <a:rPr lang="en-US" dirty="0" smtClean="0"/>
              <a:t>-request to </a:t>
            </a:r>
            <a:r>
              <a:rPr lang="en-US" dirty="0" err="1" smtClean="0"/>
              <a:t>broadcast.event</a:t>
            </a:r>
            <a:r>
              <a:rPr lang="en-US" dirty="0" smtClean="0"/>
              <a:t>-receiver;</a:t>
            </a:r>
          </a:p>
          <a:p>
            <a:r>
              <a:rPr lang="en-US" dirty="0" smtClean="0"/>
              <a:t>};</a:t>
            </a:r>
          </a:p>
          <a:p>
            <a:r>
              <a:rPr lang="en-US" dirty="0" smtClean="0"/>
              <a:t> </a:t>
            </a:r>
            <a:endParaRPr lang="en-US" dirty="0" smtClean="0"/>
          </a:p>
          <a:p>
            <a:endParaRPr lang="en-MY" dirty="0"/>
          </a:p>
        </p:txBody>
      </p:sp>
      <p:sp>
        <p:nvSpPr>
          <p:cNvPr id="29" name="Rectangle 28"/>
          <p:cNvSpPr/>
          <p:nvPr/>
        </p:nvSpPr>
        <p:spPr>
          <a:xfrm>
            <a:off x="4357686" y="1571612"/>
            <a:ext cx="1571636"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MY" dirty="0"/>
          </a:p>
        </p:txBody>
      </p:sp>
      <p:sp>
        <p:nvSpPr>
          <p:cNvPr id="30" name="Rectangle 29"/>
          <p:cNvSpPr/>
          <p:nvPr/>
        </p:nvSpPr>
        <p:spPr>
          <a:xfrm>
            <a:off x="6929454" y="1544242"/>
            <a:ext cx="150019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MY" dirty="0"/>
          </a:p>
        </p:txBody>
      </p:sp>
      <p:cxnSp>
        <p:nvCxnSpPr>
          <p:cNvPr id="31" name="Straight Connector 30"/>
          <p:cNvCxnSpPr>
            <a:stCxn id="29" idx="3"/>
            <a:endCxn id="30" idx="1"/>
          </p:cNvCxnSpPr>
          <p:nvPr/>
        </p:nvCxnSpPr>
        <p:spPr>
          <a:xfrm>
            <a:off x="5929322" y="1857364"/>
            <a:ext cx="1000132" cy="8349"/>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MY" dirty="0"/>
          </a:p>
        </p:txBody>
      </p:sp>
      <p:sp>
        <p:nvSpPr>
          <p:cNvPr id="3" name="Content Placeholder 2"/>
          <p:cNvSpPr>
            <a:spLocks noGrp="1"/>
          </p:cNvSpPr>
          <p:nvPr>
            <p:ph sz="quarter" idx="1"/>
          </p:nvPr>
        </p:nvSpPr>
        <p:spPr/>
        <p:txBody>
          <a:bodyPr>
            <a:normAutofit/>
          </a:bodyPr>
          <a:lstStyle/>
          <a:p>
            <a:r>
              <a:rPr lang="en-US" dirty="0" smtClean="0"/>
              <a:t>Assume that you are going to construct an Order Processing System (OPS) – an important part of an online store.</a:t>
            </a:r>
          </a:p>
          <a:p>
            <a:r>
              <a:rPr lang="en-US" dirty="0" smtClean="0"/>
              <a:t>The online store has the following subsystems: an online product catalog for user browsing; the order processing system for user orders; the financial department, which contact credit card companies for financial charges; and shipping department, which is responsible for packaging products and shipping. OPS must interact with other components to provide service to customers.</a:t>
            </a:r>
            <a:endParaRPr lang="en-MY" dirty="0"/>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31</a:t>
            </a:fld>
            <a:endParaRPr lang="en-MY"/>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smtClean="0"/>
              <a:t>Study (cont)</a:t>
            </a:r>
            <a:endParaRPr lang="en-MY" dirty="0"/>
          </a:p>
        </p:txBody>
      </p:sp>
      <p:sp>
        <p:nvSpPr>
          <p:cNvPr id="3" name="Content Placeholder 2"/>
          <p:cNvSpPr>
            <a:spLocks noGrp="1"/>
          </p:cNvSpPr>
          <p:nvPr>
            <p:ph sz="quarter" idx="1"/>
          </p:nvPr>
        </p:nvSpPr>
        <p:spPr/>
        <p:txBody>
          <a:bodyPr>
            <a:normAutofit fontScale="92500" lnSpcReduction="10000"/>
          </a:bodyPr>
          <a:lstStyle/>
          <a:p>
            <a:r>
              <a:rPr lang="en-US" dirty="0" smtClean="0"/>
              <a:t>Each customer has an online shopping cart, which allows him to add and remove items to be purchased.</a:t>
            </a:r>
          </a:p>
          <a:p>
            <a:r>
              <a:rPr lang="en-US" dirty="0" smtClean="0"/>
              <a:t>A customer is able to check out using a credit card. A transaction is approved only when the financial department has verified the credit card.</a:t>
            </a:r>
          </a:p>
          <a:p>
            <a:r>
              <a:rPr lang="en-US" dirty="0" smtClean="0"/>
              <a:t>Before the transaction is completed, a customer should be able to learn about his order’s estimated arrival date, which is determined by the order processing time of the shipping department.</a:t>
            </a:r>
          </a:p>
          <a:p>
            <a:r>
              <a:rPr lang="en-US" dirty="0" smtClean="0"/>
              <a:t>A customer can choose to cancel the transaction by clearing all items in the shopping cart.</a:t>
            </a:r>
          </a:p>
          <a:p>
            <a:r>
              <a:rPr lang="en-US" dirty="0" smtClean="0"/>
              <a:t>OPS must be available as a web accessible system. Customers can use popular Internet browser to interact with OPS.</a:t>
            </a:r>
            <a:endParaRPr lang="en-MY" dirty="0"/>
          </a:p>
        </p:txBody>
      </p:sp>
      <p:sp>
        <p:nvSpPr>
          <p:cNvPr id="4" name="Date Placeholder 3"/>
          <p:cNvSpPr>
            <a:spLocks noGrp="1"/>
          </p:cNvSpPr>
          <p:nvPr>
            <p:ph type="dt" sz="half" idx="10"/>
          </p:nvPr>
        </p:nvSpPr>
        <p:spPr/>
        <p:txBody>
          <a:bodyPr/>
          <a:lstStyle/>
          <a:p>
            <a:r>
              <a:rPr lang="en-US" dirty="0" smtClean="0"/>
              <a:t>17 January 2011</a:t>
            </a:r>
            <a:endParaRPr lang="en-MY" dirty="0"/>
          </a:p>
        </p:txBody>
      </p:sp>
      <p:sp>
        <p:nvSpPr>
          <p:cNvPr id="5" name="Slide Number Placeholder 4"/>
          <p:cNvSpPr>
            <a:spLocks noGrp="1"/>
          </p:cNvSpPr>
          <p:nvPr>
            <p:ph type="sldNum" sz="quarter" idx="12"/>
          </p:nvPr>
        </p:nvSpPr>
        <p:spPr/>
        <p:txBody>
          <a:bodyPr/>
          <a:lstStyle/>
          <a:p>
            <a:fld id="{26F34030-DCBD-49D1-9F90-DB7F73BEEBE0}" type="slidenum">
              <a:rPr lang="en-MY" smtClean="0"/>
              <a:pPr/>
              <a:t>32</a:t>
            </a:fld>
            <a:endParaRPr lang="en-MY"/>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Lecture 4</a:t>
            </a:r>
            <a:endParaRPr lang="en-MY" dirty="0"/>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33</a:t>
            </a:fld>
            <a:endParaRPr lang="en-MY"/>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 the Object-Oriented Paradigm (cont)</a:t>
            </a:r>
            <a:endParaRPr lang="en-MY" dirty="0"/>
          </a:p>
        </p:txBody>
      </p:sp>
      <p:sp>
        <p:nvSpPr>
          <p:cNvPr id="3" name="Content Placeholder 2"/>
          <p:cNvSpPr>
            <a:spLocks noGrp="1"/>
          </p:cNvSpPr>
          <p:nvPr>
            <p:ph sz="quarter" idx="1"/>
          </p:nvPr>
        </p:nvSpPr>
        <p:spPr>
          <a:xfrm>
            <a:off x="457200" y="1219200"/>
            <a:ext cx="8229600" cy="3424246"/>
          </a:xfrm>
        </p:spPr>
        <p:txBody>
          <a:bodyPr>
            <a:normAutofit/>
          </a:bodyPr>
          <a:lstStyle/>
          <a:p>
            <a:r>
              <a:rPr lang="en-US" dirty="0" smtClean="0"/>
              <a:t>Composition</a:t>
            </a:r>
          </a:p>
          <a:p>
            <a:pPr lvl="1"/>
            <a:r>
              <a:rPr lang="en-US" dirty="0" smtClean="0"/>
              <a:t>Represents the whole/part relationship between classes. </a:t>
            </a:r>
          </a:p>
          <a:p>
            <a:pPr lvl="1"/>
            <a:r>
              <a:rPr lang="en-US" dirty="0" smtClean="0"/>
              <a:t>The parts of a class have the same lifespan as their owner and the parts cannot be involved in another composition.</a:t>
            </a:r>
          </a:p>
          <a:p>
            <a:pPr lvl="1"/>
            <a:r>
              <a:rPr lang="en-US" dirty="0" smtClean="0"/>
              <a:t>Usually enforced by the constructor and destructor operations of a class.</a:t>
            </a:r>
          </a:p>
          <a:p>
            <a:pPr lvl="1"/>
            <a:r>
              <a:rPr lang="en-US" dirty="0" smtClean="0"/>
              <a:t>For example, when an online order instance is destructed, all of its items are destructed. </a:t>
            </a:r>
          </a:p>
          <a:p>
            <a:endParaRPr lang="en-MY" dirty="0"/>
          </a:p>
        </p:txBody>
      </p:sp>
      <p:sp>
        <p:nvSpPr>
          <p:cNvPr id="5" name="Rectangle 4"/>
          <p:cNvSpPr/>
          <p:nvPr/>
        </p:nvSpPr>
        <p:spPr>
          <a:xfrm>
            <a:off x="2000232" y="4643446"/>
            <a:ext cx="114300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a:t>
            </a:r>
            <a:endParaRPr lang="en-MY" dirty="0"/>
          </a:p>
        </p:txBody>
      </p:sp>
      <p:sp>
        <p:nvSpPr>
          <p:cNvPr id="6" name="Rectangle 5"/>
          <p:cNvSpPr/>
          <p:nvPr/>
        </p:nvSpPr>
        <p:spPr>
          <a:xfrm>
            <a:off x="4500562" y="4643446"/>
            <a:ext cx="114300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Item</a:t>
            </a:r>
            <a:endParaRPr lang="en-MY" dirty="0"/>
          </a:p>
        </p:txBody>
      </p:sp>
      <p:cxnSp>
        <p:nvCxnSpPr>
          <p:cNvPr id="8" name="Straight Connector 7"/>
          <p:cNvCxnSpPr>
            <a:stCxn id="5" idx="3"/>
            <a:endCxn id="6" idx="1"/>
          </p:cNvCxnSpPr>
          <p:nvPr/>
        </p:nvCxnSpPr>
        <p:spPr>
          <a:xfrm>
            <a:off x="3143240" y="5000636"/>
            <a:ext cx="1357322"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3143240" y="4929198"/>
            <a:ext cx="285752"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p:cNvSpPr txBox="1"/>
          <p:nvPr/>
        </p:nvSpPr>
        <p:spPr>
          <a:xfrm>
            <a:off x="3214678" y="5076285"/>
            <a:ext cx="1214446" cy="369332"/>
          </a:xfrm>
          <a:prstGeom prst="rect">
            <a:avLst/>
          </a:prstGeom>
          <a:noFill/>
        </p:spPr>
        <p:txBody>
          <a:bodyPr wrap="square" rtlCol="0">
            <a:spAutoFit/>
          </a:bodyPr>
          <a:lstStyle/>
          <a:p>
            <a:r>
              <a:rPr lang="en-US" dirty="0" smtClean="0"/>
              <a:t>1	*</a:t>
            </a:r>
            <a:endParaRPr lang="en-MY" dirty="0"/>
          </a:p>
        </p:txBody>
      </p:sp>
      <p:sp>
        <p:nvSpPr>
          <p:cNvPr id="11" name="Date Placeholder 10"/>
          <p:cNvSpPr>
            <a:spLocks noGrp="1"/>
          </p:cNvSpPr>
          <p:nvPr>
            <p:ph type="dt" sz="half" idx="10"/>
          </p:nvPr>
        </p:nvSpPr>
        <p:spPr/>
        <p:txBody>
          <a:bodyPr/>
          <a:lstStyle/>
          <a:p>
            <a:r>
              <a:rPr lang="en-US" smtClean="0"/>
              <a:t>17 January 2011</a:t>
            </a:r>
            <a:endParaRPr lang="en-MY"/>
          </a:p>
        </p:txBody>
      </p:sp>
      <p:sp>
        <p:nvSpPr>
          <p:cNvPr id="12" name="Slide Number Placeholder 11"/>
          <p:cNvSpPr>
            <a:spLocks noGrp="1"/>
          </p:cNvSpPr>
          <p:nvPr>
            <p:ph type="sldNum" sz="quarter" idx="12"/>
          </p:nvPr>
        </p:nvSpPr>
        <p:spPr/>
        <p:txBody>
          <a:bodyPr/>
          <a:lstStyle/>
          <a:p>
            <a:fld id="{26F34030-DCBD-49D1-9F90-DB7F73BEEBE0}" type="slidenum">
              <a:rPr lang="en-MY" smtClean="0"/>
              <a:pPr/>
              <a:t>4</a:t>
            </a:fld>
            <a:endParaRPr lang="en-MY"/>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 the Object-Oriented Paradigm (cont)</a:t>
            </a:r>
            <a:endParaRPr lang="en-MY" dirty="0"/>
          </a:p>
        </p:txBody>
      </p:sp>
      <p:sp>
        <p:nvSpPr>
          <p:cNvPr id="3" name="Content Placeholder 2"/>
          <p:cNvSpPr>
            <a:spLocks noGrp="1"/>
          </p:cNvSpPr>
          <p:nvPr>
            <p:ph sz="quarter" idx="1"/>
          </p:nvPr>
        </p:nvSpPr>
        <p:spPr/>
        <p:txBody>
          <a:bodyPr/>
          <a:lstStyle/>
          <a:p>
            <a:r>
              <a:rPr lang="en-US" dirty="0" smtClean="0"/>
              <a:t>Aggregation</a:t>
            </a:r>
          </a:p>
          <a:p>
            <a:pPr lvl="1"/>
            <a:r>
              <a:rPr lang="en-US" dirty="0" smtClean="0"/>
              <a:t>Parts involved in an aggregation relationship do not have to share the same lifespan as the owner.</a:t>
            </a:r>
          </a:p>
          <a:p>
            <a:pPr lvl="1"/>
            <a:r>
              <a:rPr lang="en-US" dirty="0" smtClean="0"/>
              <a:t>They may be involved in more than one aggregation relationship.</a:t>
            </a:r>
          </a:p>
          <a:p>
            <a:endParaRPr lang="en-MY" dirty="0"/>
          </a:p>
        </p:txBody>
      </p:sp>
      <p:sp>
        <p:nvSpPr>
          <p:cNvPr id="4" name="Rectangle 3"/>
          <p:cNvSpPr/>
          <p:nvPr/>
        </p:nvSpPr>
        <p:spPr>
          <a:xfrm>
            <a:off x="3357554" y="3571876"/>
            <a:ext cx="142876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a:t>
            </a:r>
            <a:endParaRPr lang="en-MY" dirty="0"/>
          </a:p>
        </p:txBody>
      </p:sp>
      <p:sp>
        <p:nvSpPr>
          <p:cNvPr id="5" name="Rectangle 4"/>
          <p:cNvSpPr/>
          <p:nvPr/>
        </p:nvSpPr>
        <p:spPr>
          <a:xfrm>
            <a:off x="1571604" y="5214950"/>
            <a:ext cx="142876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 Window</a:t>
            </a:r>
            <a:endParaRPr lang="en-MY" dirty="0"/>
          </a:p>
        </p:txBody>
      </p:sp>
      <p:sp>
        <p:nvSpPr>
          <p:cNvPr id="6" name="Rectangle 5"/>
          <p:cNvSpPr/>
          <p:nvPr/>
        </p:nvSpPr>
        <p:spPr>
          <a:xfrm>
            <a:off x="3357554" y="5214950"/>
            <a:ext cx="142876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a:t>
            </a:r>
            <a:endParaRPr lang="en-MY" dirty="0"/>
          </a:p>
        </p:txBody>
      </p:sp>
      <p:sp>
        <p:nvSpPr>
          <p:cNvPr id="7" name="Rectangle 6"/>
          <p:cNvSpPr/>
          <p:nvPr/>
        </p:nvSpPr>
        <p:spPr>
          <a:xfrm>
            <a:off x="5143504" y="5214950"/>
            <a:ext cx="142876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Tire</a:t>
            </a:r>
            <a:endParaRPr lang="en-MY" dirty="0"/>
          </a:p>
        </p:txBody>
      </p:sp>
      <p:cxnSp>
        <p:nvCxnSpPr>
          <p:cNvPr id="9" name="Straight Connector 8"/>
          <p:cNvCxnSpPr>
            <a:stCxn id="6" idx="0"/>
            <a:endCxn id="4" idx="2"/>
          </p:cNvCxnSpPr>
          <p:nvPr/>
        </p:nvCxnSpPr>
        <p:spPr>
          <a:xfrm rot="5400000" flipH="1" flipV="1">
            <a:off x="3643306" y="4786322"/>
            <a:ext cx="85725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0"/>
            <a:endCxn id="14" idx="1"/>
          </p:cNvCxnSpPr>
          <p:nvPr/>
        </p:nvCxnSpPr>
        <p:spPr>
          <a:xfrm rot="5400000" flipH="1" flipV="1">
            <a:off x="2527644" y="4290154"/>
            <a:ext cx="683137" cy="116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0"/>
          </p:cNvCxnSpPr>
          <p:nvPr/>
        </p:nvCxnSpPr>
        <p:spPr>
          <a:xfrm rot="16200000" flipV="1">
            <a:off x="4786314" y="4143380"/>
            <a:ext cx="857256" cy="1285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Diamond 13"/>
          <p:cNvSpPr/>
          <p:nvPr/>
        </p:nvSpPr>
        <p:spPr>
          <a:xfrm rot="19350808">
            <a:off x="3422936" y="4373424"/>
            <a:ext cx="285752" cy="14287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Diamond 18"/>
          <p:cNvSpPr/>
          <p:nvPr/>
        </p:nvSpPr>
        <p:spPr>
          <a:xfrm rot="16200000">
            <a:off x="3929058" y="4429132"/>
            <a:ext cx="285752" cy="14287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Diamond 20"/>
          <p:cNvSpPr/>
          <p:nvPr/>
        </p:nvSpPr>
        <p:spPr>
          <a:xfrm rot="12796759">
            <a:off x="4516331" y="4352940"/>
            <a:ext cx="285752" cy="142876"/>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TextBox 21"/>
          <p:cNvSpPr txBox="1"/>
          <p:nvPr/>
        </p:nvSpPr>
        <p:spPr>
          <a:xfrm>
            <a:off x="2071670" y="4714884"/>
            <a:ext cx="214314" cy="369332"/>
          </a:xfrm>
          <a:prstGeom prst="rect">
            <a:avLst/>
          </a:prstGeom>
          <a:noFill/>
        </p:spPr>
        <p:txBody>
          <a:bodyPr wrap="square" rtlCol="0">
            <a:spAutoFit/>
          </a:bodyPr>
          <a:lstStyle/>
          <a:p>
            <a:r>
              <a:rPr lang="en-US" dirty="0" smtClean="0"/>
              <a:t>1</a:t>
            </a:r>
            <a:endParaRPr lang="en-MY" dirty="0"/>
          </a:p>
        </p:txBody>
      </p:sp>
      <p:sp>
        <p:nvSpPr>
          <p:cNvPr id="23" name="TextBox 22"/>
          <p:cNvSpPr txBox="1"/>
          <p:nvPr/>
        </p:nvSpPr>
        <p:spPr>
          <a:xfrm>
            <a:off x="3071802" y="4143380"/>
            <a:ext cx="214314" cy="369332"/>
          </a:xfrm>
          <a:prstGeom prst="rect">
            <a:avLst/>
          </a:prstGeom>
          <a:noFill/>
        </p:spPr>
        <p:txBody>
          <a:bodyPr wrap="square" rtlCol="0">
            <a:spAutoFit/>
          </a:bodyPr>
          <a:lstStyle/>
          <a:p>
            <a:r>
              <a:rPr lang="en-US" dirty="0" smtClean="0"/>
              <a:t>1</a:t>
            </a:r>
            <a:endParaRPr lang="en-MY" dirty="0"/>
          </a:p>
        </p:txBody>
      </p:sp>
      <p:sp>
        <p:nvSpPr>
          <p:cNvPr id="24" name="TextBox 23"/>
          <p:cNvSpPr txBox="1"/>
          <p:nvPr/>
        </p:nvSpPr>
        <p:spPr>
          <a:xfrm>
            <a:off x="4143372" y="4357694"/>
            <a:ext cx="214314" cy="369332"/>
          </a:xfrm>
          <a:prstGeom prst="rect">
            <a:avLst/>
          </a:prstGeom>
          <a:noFill/>
        </p:spPr>
        <p:txBody>
          <a:bodyPr wrap="square" rtlCol="0">
            <a:spAutoFit/>
          </a:bodyPr>
          <a:lstStyle/>
          <a:p>
            <a:r>
              <a:rPr lang="en-US" dirty="0" smtClean="0"/>
              <a:t>1</a:t>
            </a:r>
            <a:endParaRPr lang="en-MY" dirty="0"/>
          </a:p>
        </p:txBody>
      </p:sp>
      <p:sp>
        <p:nvSpPr>
          <p:cNvPr id="25" name="TextBox 24"/>
          <p:cNvSpPr txBox="1"/>
          <p:nvPr/>
        </p:nvSpPr>
        <p:spPr>
          <a:xfrm>
            <a:off x="4143372" y="4845618"/>
            <a:ext cx="214314" cy="369332"/>
          </a:xfrm>
          <a:prstGeom prst="rect">
            <a:avLst/>
          </a:prstGeom>
          <a:noFill/>
        </p:spPr>
        <p:txBody>
          <a:bodyPr wrap="square" rtlCol="0">
            <a:spAutoFit/>
          </a:bodyPr>
          <a:lstStyle/>
          <a:p>
            <a:r>
              <a:rPr lang="en-US" dirty="0" smtClean="0"/>
              <a:t>1</a:t>
            </a:r>
            <a:endParaRPr lang="en-MY" dirty="0"/>
          </a:p>
        </p:txBody>
      </p:sp>
      <p:sp>
        <p:nvSpPr>
          <p:cNvPr id="26" name="TextBox 25"/>
          <p:cNvSpPr txBox="1"/>
          <p:nvPr/>
        </p:nvSpPr>
        <p:spPr>
          <a:xfrm>
            <a:off x="5857884" y="4786322"/>
            <a:ext cx="214314" cy="369332"/>
          </a:xfrm>
          <a:prstGeom prst="rect">
            <a:avLst/>
          </a:prstGeom>
          <a:noFill/>
        </p:spPr>
        <p:txBody>
          <a:bodyPr wrap="square" rtlCol="0">
            <a:spAutoFit/>
          </a:bodyPr>
          <a:lstStyle/>
          <a:p>
            <a:r>
              <a:rPr lang="en-US" dirty="0"/>
              <a:t>4</a:t>
            </a:r>
            <a:endParaRPr lang="en-MY" dirty="0"/>
          </a:p>
        </p:txBody>
      </p:sp>
      <p:sp>
        <p:nvSpPr>
          <p:cNvPr id="27" name="TextBox 26"/>
          <p:cNvSpPr txBox="1"/>
          <p:nvPr/>
        </p:nvSpPr>
        <p:spPr>
          <a:xfrm>
            <a:off x="4929190" y="4143380"/>
            <a:ext cx="214314" cy="369332"/>
          </a:xfrm>
          <a:prstGeom prst="rect">
            <a:avLst/>
          </a:prstGeom>
          <a:noFill/>
        </p:spPr>
        <p:txBody>
          <a:bodyPr wrap="square" rtlCol="0">
            <a:spAutoFit/>
          </a:bodyPr>
          <a:lstStyle/>
          <a:p>
            <a:r>
              <a:rPr lang="en-US" dirty="0"/>
              <a:t>1</a:t>
            </a:r>
            <a:endParaRPr lang="en-MY" dirty="0"/>
          </a:p>
        </p:txBody>
      </p:sp>
      <p:sp>
        <p:nvSpPr>
          <p:cNvPr id="20" name="Date Placeholder 19"/>
          <p:cNvSpPr>
            <a:spLocks noGrp="1"/>
          </p:cNvSpPr>
          <p:nvPr>
            <p:ph type="dt" sz="half" idx="10"/>
          </p:nvPr>
        </p:nvSpPr>
        <p:spPr/>
        <p:txBody>
          <a:bodyPr/>
          <a:lstStyle/>
          <a:p>
            <a:r>
              <a:rPr lang="en-US" smtClean="0"/>
              <a:t>17 January 2011</a:t>
            </a:r>
            <a:endParaRPr lang="en-MY"/>
          </a:p>
        </p:txBody>
      </p:sp>
      <p:sp>
        <p:nvSpPr>
          <p:cNvPr id="28" name="Slide Number Placeholder 27"/>
          <p:cNvSpPr>
            <a:spLocks noGrp="1"/>
          </p:cNvSpPr>
          <p:nvPr>
            <p:ph type="sldNum" sz="quarter" idx="12"/>
          </p:nvPr>
        </p:nvSpPr>
        <p:spPr/>
        <p:txBody>
          <a:bodyPr/>
          <a:lstStyle/>
          <a:p>
            <a:fld id="{26F34030-DCBD-49D1-9F90-DB7F73BEEBE0}" type="slidenum">
              <a:rPr lang="en-MY" smtClean="0"/>
              <a:pPr/>
              <a:t>5</a:t>
            </a:fld>
            <a:endParaRPr lang="en-MY"/>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 the Object-Oriented Paradigm (cont)</a:t>
            </a:r>
            <a:endParaRPr lang="en-MY" dirty="0"/>
          </a:p>
        </p:txBody>
      </p:sp>
      <p:sp>
        <p:nvSpPr>
          <p:cNvPr id="3" name="Content Placeholder 2"/>
          <p:cNvSpPr>
            <a:spLocks noGrp="1"/>
          </p:cNvSpPr>
          <p:nvPr>
            <p:ph sz="quarter" idx="1"/>
          </p:nvPr>
        </p:nvSpPr>
        <p:spPr>
          <a:xfrm>
            <a:off x="457200" y="1219200"/>
            <a:ext cx="8229600" cy="1924048"/>
          </a:xfrm>
        </p:spPr>
        <p:txBody>
          <a:bodyPr>
            <a:normAutofit fontScale="92500" lnSpcReduction="20000"/>
          </a:bodyPr>
          <a:lstStyle/>
          <a:p>
            <a:r>
              <a:rPr lang="en-US" dirty="0" smtClean="0"/>
              <a:t>Association</a:t>
            </a:r>
          </a:p>
          <a:p>
            <a:pPr lvl="1"/>
            <a:r>
              <a:rPr lang="en-US" dirty="0" smtClean="0"/>
              <a:t>Represents the logical relationship among classes.</a:t>
            </a:r>
          </a:p>
          <a:p>
            <a:pPr lvl="1"/>
            <a:r>
              <a:rPr lang="en-US" dirty="0" smtClean="0"/>
              <a:t>Represented by a solid line, name of the association, end type at each end of the association link and multiplicity at each end.</a:t>
            </a:r>
          </a:p>
          <a:p>
            <a:pPr lvl="1"/>
            <a:r>
              <a:rPr lang="en-US" dirty="0" smtClean="0"/>
              <a:t>Sample below provides example of association type ‘composition’ and ‘dependency’</a:t>
            </a:r>
          </a:p>
          <a:p>
            <a:pPr>
              <a:buNone/>
            </a:pPr>
            <a:endParaRPr lang="en-MY" dirty="0"/>
          </a:p>
        </p:txBody>
      </p:sp>
      <p:sp>
        <p:nvSpPr>
          <p:cNvPr id="4" name="Rectangle 3"/>
          <p:cNvSpPr/>
          <p:nvPr/>
        </p:nvSpPr>
        <p:spPr>
          <a:xfrm>
            <a:off x="1643042" y="3643314"/>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MY" dirty="0"/>
          </a:p>
        </p:txBody>
      </p:sp>
      <p:sp>
        <p:nvSpPr>
          <p:cNvPr id="6" name="Rectangle 5"/>
          <p:cNvSpPr/>
          <p:nvPr/>
        </p:nvSpPr>
        <p:spPr>
          <a:xfrm>
            <a:off x="4786314" y="3643314"/>
            <a:ext cx="135732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a:t>
            </a:r>
            <a:endParaRPr lang="en-MY" dirty="0"/>
          </a:p>
        </p:txBody>
      </p:sp>
      <p:cxnSp>
        <p:nvCxnSpPr>
          <p:cNvPr id="8" name="Straight Arrow Connector 7"/>
          <p:cNvCxnSpPr>
            <a:stCxn id="4" idx="3"/>
            <a:endCxn id="6" idx="1"/>
          </p:cNvCxnSpPr>
          <p:nvPr/>
        </p:nvCxnSpPr>
        <p:spPr>
          <a:xfrm>
            <a:off x="3071802" y="3929066"/>
            <a:ext cx="17145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3071802" y="3857628"/>
            <a:ext cx="285752" cy="1428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p:cNvSpPr txBox="1"/>
          <p:nvPr/>
        </p:nvSpPr>
        <p:spPr>
          <a:xfrm>
            <a:off x="3214678" y="3429000"/>
            <a:ext cx="1285884" cy="369332"/>
          </a:xfrm>
          <a:prstGeom prst="rect">
            <a:avLst/>
          </a:prstGeom>
          <a:noFill/>
        </p:spPr>
        <p:txBody>
          <a:bodyPr wrap="square" rtlCol="0">
            <a:spAutoFit/>
          </a:bodyPr>
          <a:lstStyle/>
          <a:p>
            <a:r>
              <a:rPr lang="en-US" dirty="0" smtClean="0"/>
              <a:t>Place order</a:t>
            </a:r>
            <a:endParaRPr lang="en-MY" dirty="0"/>
          </a:p>
        </p:txBody>
      </p:sp>
      <p:sp>
        <p:nvSpPr>
          <p:cNvPr id="11" name="Isosceles Triangle 10"/>
          <p:cNvSpPr/>
          <p:nvPr/>
        </p:nvSpPr>
        <p:spPr>
          <a:xfrm rot="16200000" flipV="1">
            <a:off x="4464843" y="3569208"/>
            <a:ext cx="214314" cy="1428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TextBox 11"/>
          <p:cNvSpPr txBox="1"/>
          <p:nvPr/>
        </p:nvSpPr>
        <p:spPr>
          <a:xfrm>
            <a:off x="3143240" y="4071942"/>
            <a:ext cx="214314" cy="369332"/>
          </a:xfrm>
          <a:prstGeom prst="rect">
            <a:avLst/>
          </a:prstGeom>
          <a:noFill/>
        </p:spPr>
        <p:txBody>
          <a:bodyPr wrap="square" rtlCol="0">
            <a:spAutoFit/>
          </a:bodyPr>
          <a:lstStyle/>
          <a:p>
            <a:r>
              <a:rPr lang="en-US" dirty="0" smtClean="0"/>
              <a:t>1</a:t>
            </a:r>
            <a:endParaRPr lang="en-MY" dirty="0"/>
          </a:p>
        </p:txBody>
      </p:sp>
      <p:sp>
        <p:nvSpPr>
          <p:cNvPr id="13" name="TextBox 12"/>
          <p:cNvSpPr txBox="1"/>
          <p:nvPr/>
        </p:nvSpPr>
        <p:spPr>
          <a:xfrm>
            <a:off x="4500562" y="4071942"/>
            <a:ext cx="214314" cy="369332"/>
          </a:xfrm>
          <a:prstGeom prst="rect">
            <a:avLst/>
          </a:prstGeom>
          <a:noFill/>
        </p:spPr>
        <p:txBody>
          <a:bodyPr wrap="square" rtlCol="0">
            <a:spAutoFit/>
          </a:bodyPr>
          <a:lstStyle/>
          <a:p>
            <a:r>
              <a:rPr lang="en-US" dirty="0" smtClean="0"/>
              <a:t>*</a:t>
            </a:r>
            <a:endParaRPr lang="en-MY" dirty="0"/>
          </a:p>
        </p:txBody>
      </p:sp>
      <p:sp>
        <p:nvSpPr>
          <p:cNvPr id="14" name="Rectangle 13"/>
          <p:cNvSpPr/>
          <p:nvPr/>
        </p:nvSpPr>
        <p:spPr>
          <a:xfrm>
            <a:off x="3571868" y="5214950"/>
            <a:ext cx="142876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Shipping department</a:t>
            </a:r>
            <a:endParaRPr lang="en-MY" dirty="0"/>
          </a:p>
        </p:txBody>
      </p:sp>
      <p:cxnSp>
        <p:nvCxnSpPr>
          <p:cNvPr id="16" name="Straight Arrow Connector 15"/>
          <p:cNvCxnSpPr>
            <a:stCxn id="14" idx="0"/>
            <a:endCxn id="6" idx="2"/>
          </p:cNvCxnSpPr>
          <p:nvPr/>
        </p:nvCxnSpPr>
        <p:spPr>
          <a:xfrm rot="5400000" flipH="1" flipV="1">
            <a:off x="4375545" y="4125521"/>
            <a:ext cx="1000132" cy="117872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r>
              <a:rPr lang="en-US" smtClean="0"/>
              <a:t>17 January 2011</a:t>
            </a:r>
            <a:endParaRPr lang="en-MY"/>
          </a:p>
        </p:txBody>
      </p:sp>
      <p:sp>
        <p:nvSpPr>
          <p:cNvPr id="17" name="Slide Number Placeholder 16"/>
          <p:cNvSpPr>
            <a:spLocks noGrp="1"/>
          </p:cNvSpPr>
          <p:nvPr>
            <p:ph type="sldNum" sz="quarter" idx="12"/>
          </p:nvPr>
        </p:nvSpPr>
        <p:spPr/>
        <p:txBody>
          <a:bodyPr/>
          <a:lstStyle/>
          <a:p>
            <a:fld id="{26F34030-DCBD-49D1-9F90-DB7F73BEEBE0}" type="slidenum">
              <a:rPr lang="en-MY" smtClean="0"/>
              <a:pPr/>
              <a:t>6</a:t>
            </a:fld>
            <a:endParaRPr lang="en-MY"/>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 the Object-Oriented Paradigm (cont)</a:t>
            </a:r>
            <a:endParaRPr lang="en-MY" dirty="0"/>
          </a:p>
        </p:txBody>
      </p:sp>
      <p:sp>
        <p:nvSpPr>
          <p:cNvPr id="3" name="Content Placeholder 2"/>
          <p:cNvSpPr>
            <a:spLocks noGrp="1"/>
          </p:cNvSpPr>
          <p:nvPr>
            <p:ph sz="quarter" idx="1"/>
          </p:nvPr>
        </p:nvSpPr>
        <p:spPr/>
        <p:txBody>
          <a:bodyPr/>
          <a:lstStyle/>
          <a:p>
            <a:r>
              <a:rPr lang="en-US" dirty="0" smtClean="0"/>
              <a:t>Inheritance</a:t>
            </a:r>
          </a:p>
          <a:p>
            <a:pPr lvl="1"/>
            <a:r>
              <a:rPr lang="en-US" dirty="0" smtClean="0"/>
              <a:t>Often two or more classes may have a large set of attributes and operations in common.</a:t>
            </a:r>
          </a:p>
          <a:p>
            <a:pPr lvl="1"/>
            <a:r>
              <a:rPr lang="en-US" dirty="0" smtClean="0"/>
              <a:t>Inheritance mechanism prevent repeatedly writing the same code for similar classes.</a:t>
            </a:r>
          </a:p>
          <a:p>
            <a:pPr lvl="1"/>
            <a:r>
              <a:rPr lang="en-US" dirty="0" smtClean="0"/>
              <a:t>When class A is derived from class B, class A inherits all attributes and operations of class B unless otherwise specified.</a:t>
            </a:r>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7</a:t>
            </a:fld>
            <a:endParaRPr lang="en-MY"/>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 the Object-Oriented Paradigm (cont)</a:t>
            </a:r>
            <a:endParaRPr lang="en-MY" dirty="0"/>
          </a:p>
        </p:txBody>
      </p:sp>
      <p:sp>
        <p:nvSpPr>
          <p:cNvPr id="3" name="Content Placeholder 2"/>
          <p:cNvSpPr>
            <a:spLocks noGrp="1"/>
          </p:cNvSpPr>
          <p:nvPr>
            <p:ph sz="quarter" idx="1"/>
          </p:nvPr>
        </p:nvSpPr>
        <p:spPr>
          <a:xfrm>
            <a:off x="457200" y="1219200"/>
            <a:ext cx="8229600" cy="2495552"/>
          </a:xfrm>
        </p:spPr>
        <p:txBody>
          <a:bodyPr>
            <a:normAutofit fontScale="77500" lnSpcReduction="20000"/>
          </a:bodyPr>
          <a:lstStyle/>
          <a:p>
            <a:r>
              <a:rPr lang="en-US" dirty="0" smtClean="0"/>
              <a:t>Diagram below presents the inheritance relationship among three classes.</a:t>
            </a:r>
          </a:p>
          <a:p>
            <a:r>
              <a:rPr lang="en-US" i="1" dirty="0" smtClean="0"/>
              <a:t>Regular</a:t>
            </a:r>
            <a:r>
              <a:rPr lang="en-US" dirty="0" smtClean="0"/>
              <a:t> and </a:t>
            </a:r>
            <a:r>
              <a:rPr lang="en-US" i="1" dirty="0" smtClean="0"/>
              <a:t>Member</a:t>
            </a:r>
            <a:r>
              <a:rPr lang="en-US" dirty="0" smtClean="0"/>
              <a:t> class derive from </a:t>
            </a:r>
            <a:r>
              <a:rPr lang="en-US" i="1" dirty="0" smtClean="0"/>
              <a:t>Customer</a:t>
            </a:r>
            <a:r>
              <a:rPr lang="en-US" dirty="0" smtClean="0"/>
              <a:t> class</a:t>
            </a:r>
            <a:endParaRPr lang="en-MY" dirty="0" smtClean="0"/>
          </a:p>
          <a:p>
            <a:r>
              <a:rPr lang="en-US" dirty="0" smtClean="0"/>
              <a:t>Both of these classes inherit attributes such as </a:t>
            </a:r>
            <a:r>
              <a:rPr lang="en-US" i="1" dirty="0" err="1" smtClean="0"/>
              <a:t>custID</a:t>
            </a:r>
            <a:r>
              <a:rPr lang="en-US" dirty="0" smtClean="0"/>
              <a:t> and </a:t>
            </a:r>
            <a:r>
              <a:rPr lang="en-US" i="1" dirty="0" err="1" smtClean="0"/>
              <a:t>totalSpending</a:t>
            </a:r>
            <a:r>
              <a:rPr lang="en-US" dirty="0" smtClean="0"/>
              <a:t> from the </a:t>
            </a:r>
            <a:r>
              <a:rPr lang="en-US" i="1" dirty="0" smtClean="0"/>
              <a:t>Customer</a:t>
            </a:r>
            <a:r>
              <a:rPr lang="en-US" dirty="0" smtClean="0"/>
              <a:t> class.</a:t>
            </a:r>
          </a:p>
          <a:p>
            <a:r>
              <a:rPr lang="en-US" dirty="0" smtClean="0"/>
              <a:t>However, the two derived classes also use two different ways  to track customers.</a:t>
            </a:r>
          </a:p>
          <a:p>
            <a:pPr lvl="1"/>
            <a:r>
              <a:rPr lang="en-US" dirty="0" smtClean="0"/>
              <a:t>Regular customer – cookie number is used to track the user’s browser.</a:t>
            </a:r>
          </a:p>
          <a:p>
            <a:pPr lvl="1"/>
            <a:r>
              <a:rPr lang="en-US" dirty="0" smtClean="0"/>
              <a:t>Member – user name and password are used for identification.</a:t>
            </a:r>
            <a:endParaRPr lang="en-MY" dirty="0"/>
          </a:p>
        </p:txBody>
      </p:sp>
      <p:grpSp>
        <p:nvGrpSpPr>
          <p:cNvPr id="7" name="Group 6"/>
          <p:cNvGrpSpPr/>
          <p:nvPr/>
        </p:nvGrpSpPr>
        <p:grpSpPr>
          <a:xfrm>
            <a:off x="3143240" y="3643314"/>
            <a:ext cx="2143140" cy="1143008"/>
            <a:chOff x="3143240" y="4214818"/>
            <a:chExt cx="1857388" cy="1143008"/>
          </a:xfrm>
        </p:grpSpPr>
        <p:sp>
          <p:nvSpPr>
            <p:cNvPr id="4" name="Rectangle 3"/>
            <p:cNvSpPr/>
            <p:nvPr/>
          </p:nvSpPr>
          <p:spPr>
            <a:xfrm>
              <a:off x="3143240" y="4214818"/>
              <a:ext cx="185738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Customer</a:t>
              </a:r>
              <a:endParaRPr lang="en-MY" sz="1600" dirty="0"/>
            </a:p>
          </p:txBody>
        </p:sp>
        <p:sp>
          <p:nvSpPr>
            <p:cNvPr id="5" name="Rectangle 4"/>
            <p:cNvSpPr/>
            <p:nvPr/>
          </p:nvSpPr>
          <p:spPr>
            <a:xfrm>
              <a:off x="3143240" y="4500570"/>
              <a:ext cx="1857388"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a:t>
              </a:r>
              <a:r>
                <a:rPr lang="en-US" sz="1400" dirty="0" err="1" smtClean="0">
                  <a:solidFill>
                    <a:schemeClr val="tx1"/>
                  </a:solidFill>
                </a:rPr>
                <a:t>custID</a:t>
              </a:r>
              <a:r>
                <a:rPr lang="en-US" sz="1400" dirty="0" smtClean="0">
                  <a:solidFill>
                    <a:schemeClr val="tx1"/>
                  </a:solidFill>
                </a:rPr>
                <a:t> : </a:t>
              </a:r>
              <a:r>
                <a:rPr lang="en-US" sz="1400" dirty="0" err="1" smtClean="0">
                  <a:solidFill>
                    <a:schemeClr val="tx1"/>
                  </a:solidFill>
                </a:rPr>
                <a:t>int</a:t>
              </a:r>
              <a:endParaRPr lang="en-US" sz="1400" dirty="0" smtClean="0">
                <a:solidFill>
                  <a:schemeClr val="tx1"/>
                </a:solidFill>
              </a:endParaRPr>
            </a:p>
            <a:p>
              <a:r>
                <a:rPr lang="en-US" sz="1400" dirty="0" smtClean="0">
                  <a:solidFill>
                    <a:schemeClr val="tx1"/>
                  </a:solidFill>
                </a:rPr>
                <a:t>#</a:t>
              </a:r>
              <a:r>
                <a:rPr lang="en-US" sz="1400" dirty="0" err="1" smtClean="0">
                  <a:solidFill>
                    <a:schemeClr val="tx1"/>
                  </a:solidFill>
                </a:rPr>
                <a:t>totalSpending</a:t>
              </a:r>
              <a:r>
                <a:rPr lang="en-US" sz="1400" dirty="0" smtClean="0">
                  <a:solidFill>
                    <a:schemeClr val="tx1"/>
                  </a:solidFill>
                </a:rPr>
                <a:t> : double</a:t>
              </a:r>
              <a:endParaRPr lang="en-MY" sz="1400" dirty="0">
                <a:solidFill>
                  <a:schemeClr val="tx1"/>
                </a:solidFill>
              </a:endParaRPr>
            </a:p>
          </p:txBody>
        </p:sp>
        <p:sp>
          <p:nvSpPr>
            <p:cNvPr id="6" name="Rectangle 5"/>
            <p:cNvSpPr/>
            <p:nvPr/>
          </p:nvSpPr>
          <p:spPr>
            <a:xfrm>
              <a:off x="3143240" y="5072074"/>
              <a:ext cx="1857388" cy="2857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8" name="Group 7"/>
          <p:cNvGrpSpPr/>
          <p:nvPr/>
        </p:nvGrpSpPr>
        <p:grpSpPr>
          <a:xfrm>
            <a:off x="1928794" y="5357826"/>
            <a:ext cx="1500198" cy="928694"/>
            <a:chOff x="3143240" y="4214818"/>
            <a:chExt cx="1857388" cy="1143008"/>
          </a:xfrm>
        </p:grpSpPr>
        <p:sp>
          <p:nvSpPr>
            <p:cNvPr id="9" name="Rectangle 8"/>
            <p:cNvSpPr/>
            <p:nvPr/>
          </p:nvSpPr>
          <p:spPr>
            <a:xfrm>
              <a:off x="3143240" y="4214818"/>
              <a:ext cx="185738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Regular</a:t>
              </a:r>
              <a:endParaRPr lang="en-MY" sz="1600" dirty="0"/>
            </a:p>
          </p:txBody>
        </p:sp>
        <p:sp>
          <p:nvSpPr>
            <p:cNvPr id="10" name="Rectangle 9"/>
            <p:cNvSpPr/>
            <p:nvPr/>
          </p:nvSpPr>
          <p:spPr>
            <a:xfrm>
              <a:off x="3143240" y="4500570"/>
              <a:ext cx="1857388"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-cookie : long</a:t>
              </a:r>
              <a:endParaRPr lang="en-MY" sz="1400" dirty="0">
                <a:solidFill>
                  <a:schemeClr val="tx1"/>
                </a:solidFill>
              </a:endParaRPr>
            </a:p>
          </p:txBody>
        </p:sp>
        <p:sp>
          <p:nvSpPr>
            <p:cNvPr id="11" name="Rectangle 10"/>
            <p:cNvSpPr/>
            <p:nvPr/>
          </p:nvSpPr>
          <p:spPr>
            <a:xfrm>
              <a:off x="3143240" y="5072074"/>
              <a:ext cx="1857388" cy="2857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12" name="Group 11"/>
          <p:cNvGrpSpPr/>
          <p:nvPr/>
        </p:nvGrpSpPr>
        <p:grpSpPr>
          <a:xfrm>
            <a:off x="4857752" y="5286388"/>
            <a:ext cx="2286016" cy="1357322"/>
            <a:chOff x="3143240" y="4214818"/>
            <a:chExt cx="1857388" cy="1143008"/>
          </a:xfrm>
        </p:grpSpPr>
        <p:sp>
          <p:nvSpPr>
            <p:cNvPr id="13" name="Rectangle 12"/>
            <p:cNvSpPr/>
            <p:nvPr/>
          </p:nvSpPr>
          <p:spPr>
            <a:xfrm>
              <a:off x="3143240" y="4214818"/>
              <a:ext cx="185738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Member</a:t>
              </a:r>
              <a:endParaRPr lang="en-MY" dirty="0"/>
            </a:p>
          </p:txBody>
        </p:sp>
        <p:sp>
          <p:nvSpPr>
            <p:cNvPr id="14" name="Rectangle 13"/>
            <p:cNvSpPr/>
            <p:nvPr/>
          </p:nvSpPr>
          <p:spPr>
            <a:xfrm>
              <a:off x="3143240" y="4500570"/>
              <a:ext cx="1857388"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#discount : double</a:t>
              </a:r>
            </a:p>
            <a:p>
              <a:r>
                <a:rPr lang="en-US" sz="1400" dirty="0" smtClean="0">
                  <a:solidFill>
                    <a:schemeClr val="tx1"/>
                  </a:solidFill>
                </a:rPr>
                <a:t>-username : string</a:t>
              </a:r>
            </a:p>
            <a:p>
              <a:r>
                <a:rPr lang="en-US" sz="1400" dirty="0" smtClean="0">
                  <a:solidFill>
                    <a:schemeClr val="tx1"/>
                  </a:solidFill>
                </a:rPr>
                <a:t>-password : string</a:t>
              </a:r>
              <a:endParaRPr lang="en-MY" sz="1400" dirty="0">
                <a:solidFill>
                  <a:schemeClr val="tx1"/>
                </a:solidFill>
              </a:endParaRPr>
            </a:p>
          </p:txBody>
        </p:sp>
        <p:sp>
          <p:nvSpPr>
            <p:cNvPr id="15" name="Rectangle 14"/>
            <p:cNvSpPr/>
            <p:nvPr/>
          </p:nvSpPr>
          <p:spPr>
            <a:xfrm>
              <a:off x="3143240" y="5072074"/>
              <a:ext cx="1857388" cy="2857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cxnSp>
        <p:nvCxnSpPr>
          <p:cNvPr id="22" name="Elbow Connector 21"/>
          <p:cNvCxnSpPr/>
          <p:nvPr/>
        </p:nvCxnSpPr>
        <p:spPr>
          <a:xfrm rot="5400000" flipH="1" flipV="1">
            <a:off x="2643174" y="4786322"/>
            <a:ext cx="642942" cy="64294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6200000" flipH="1">
            <a:off x="4786314" y="4857760"/>
            <a:ext cx="785818" cy="642942"/>
          </a:xfrm>
          <a:prstGeom prst="bentConnector3">
            <a:avLst>
              <a:gd name="adj1" fmla="val 33176"/>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Date Placeholder 17"/>
          <p:cNvSpPr>
            <a:spLocks noGrp="1"/>
          </p:cNvSpPr>
          <p:nvPr>
            <p:ph type="dt" sz="half" idx="10"/>
          </p:nvPr>
        </p:nvSpPr>
        <p:spPr/>
        <p:txBody>
          <a:bodyPr/>
          <a:lstStyle/>
          <a:p>
            <a:r>
              <a:rPr lang="en-US" smtClean="0"/>
              <a:t>17 January 2011</a:t>
            </a:r>
            <a:endParaRPr lang="en-MY"/>
          </a:p>
        </p:txBody>
      </p:sp>
      <p:sp>
        <p:nvSpPr>
          <p:cNvPr id="19" name="Slide Number Placeholder 18"/>
          <p:cNvSpPr>
            <a:spLocks noGrp="1"/>
          </p:cNvSpPr>
          <p:nvPr>
            <p:ph type="sldNum" sz="quarter" idx="12"/>
          </p:nvPr>
        </p:nvSpPr>
        <p:spPr/>
        <p:txBody>
          <a:bodyPr/>
          <a:lstStyle/>
          <a:p>
            <a:fld id="{26F34030-DCBD-49D1-9F90-DB7F73BEEBE0}" type="slidenum">
              <a:rPr lang="en-MY" smtClean="0"/>
              <a:pPr/>
              <a:t>8</a:t>
            </a:fld>
            <a:endParaRPr lang="en-MY"/>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a:t>
            </a:r>
            <a:r>
              <a:rPr lang="en-US" dirty="0" err="1" smtClean="0"/>
              <a:t>vs</a:t>
            </a:r>
            <a:r>
              <a:rPr lang="en-US" dirty="0" smtClean="0"/>
              <a:t> inheritance</a:t>
            </a:r>
            <a:endParaRPr lang="en-MY" dirty="0"/>
          </a:p>
        </p:txBody>
      </p:sp>
      <p:sp>
        <p:nvSpPr>
          <p:cNvPr id="3" name="Content Placeholder 2"/>
          <p:cNvSpPr>
            <a:spLocks noGrp="1"/>
          </p:cNvSpPr>
          <p:nvPr>
            <p:ph sz="quarter" idx="1"/>
          </p:nvPr>
        </p:nvSpPr>
        <p:spPr/>
        <p:txBody>
          <a:bodyPr>
            <a:normAutofit/>
          </a:bodyPr>
          <a:lstStyle/>
          <a:p>
            <a:r>
              <a:rPr lang="en-US" dirty="0" smtClean="0"/>
              <a:t>OO paradigm provides two different approaches for reusing a design: composition and inheritance.</a:t>
            </a:r>
          </a:p>
          <a:p>
            <a:r>
              <a:rPr lang="en-US" dirty="0" smtClean="0"/>
              <a:t>Use inheritance relationship only when the derived class “is-a” base class.  For example a </a:t>
            </a:r>
            <a:r>
              <a:rPr lang="en-US" i="1" dirty="0" err="1" smtClean="0"/>
              <a:t>HouseOwner</a:t>
            </a:r>
            <a:r>
              <a:rPr lang="en-US" dirty="0" smtClean="0"/>
              <a:t> is  a </a:t>
            </a:r>
            <a:r>
              <a:rPr lang="en-US" i="1" dirty="0" smtClean="0"/>
              <a:t>Person</a:t>
            </a:r>
            <a:r>
              <a:rPr lang="en-US" dirty="0" smtClean="0"/>
              <a:t>; however a </a:t>
            </a:r>
            <a:r>
              <a:rPr lang="en-US" i="1" dirty="0" err="1" smtClean="0"/>
              <a:t>HouseOwner</a:t>
            </a:r>
            <a:r>
              <a:rPr lang="en-US" dirty="0" smtClean="0"/>
              <a:t> is not a </a:t>
            </a:r>
            <a:r>
              <a:rPr lang="en-US" i="1" dirty="0" smtClean="0"/>
              <a:t>House</a:t>
            </a:r>
            <a:r>
              <a:rPr lang="en-US" dirty="0" smtClean="0"/>
              <a:t>. Thus, the </a:t>
            </a:r>
            <a:r>
              <a:rPr lang="en-US" i="1" dirty="0" err="1" smtClean="0"/>
              <a:t>HouseOwner</a:t>
            </a:r>
            <a:r>
              <a:rPr lang="en-US" dirty="0" smtClean="0"/>
              <a:t> class should not inherit from the </a:t>
            </a:r>
            <a:r>
              <a:rPr lang="en-US" i="1" dirty="0" smtClean="0"/>
              <a:t>House</a:t>
            </a:r>
            <a:r>
              <a:rPr lang="en-US" dirty="0" smtClean="0"/>
              <a:t> class.</a:t>
            </a:r>
          </a:p>
          <a:p>
            <a:r>
              <a:rPr lang="en-US" dirty="0" smtClean="0"/>
              <a:t>Composition (or aggregation) can be used to model the “has a” relationship among classes. </a:t>
            </a:r>
            <a:endParaRPr lang="en-MY" dirty="0"/>
          </a:p>
        </p:txBody>
      </p:sp>
      <p:sp>
        <p:nvSpPr>
          <p:cNvPr id="4" name="Date Placeholder 3"/>
          <p:cNvSpPr>
            <a:spLocks noGrp="1"/>
          </p:cNvSpPr>
          <p:nvPr>
            <p:ph type="dt" sz="half" idx="10"/>
          </p:nvPr>
        </p:nvSpPr>
        <p:spPr/>
        <p:txBody>
          <a:bodyPr/>
          <a:lstStyle/>
          <a:p>
            <a:r>
              <a:rPr lang="en-US" smtClean="0"/>
              <a:t>17 January 2011</a:t>
            </a:r>
            <a:endParaRPr lang="en-MY"/>
          </a:p>
        </p:txBody>
      </p:sp>
      <p:sp>
        <p:nvSpPr>
          <p:cNvPr id="5" name="Slide Number Placeholder 4"/>
          <p:cNvSpPr>
            <a:spLocks noGrp="1"/>
          </p:cNvSpPr>
          <p:nvPr>
            <p:ph type="sldNum" sz="quarter" idx="12"/>
          </p:nvPr>
        </p:nvSpPr>
        <p:spPr/>
        <p:txBody>
          <a:bodyPr/>
          <a:lstStyle/>
          <a:p>
            <a:fld id="{26F34030-DCBD-49D1-9F90-DB7F73BEEBE0}" type="slidenum">
              <a:rPr lang="en-MY" smtClean="0"/>
              <a:pPr/>
              <a:t>9</a:t>
            </a:fld>
            <a:endParaRPr lang="en-MY"/>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685</TotalTime>
  <Words>2275</Words>
  <Application>Microsoft Office PowerPoint</Application>
  <PresentationFormat>On-screen Show (4:3)</PresentationFormat>
  <Paragraphs>288</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Origin</vt:lpstr>
      <vt:lpstr>Lecture 4</vt:lpstr>
      <vt:lpstr>Overview</vt:lpstr>
      <vt:lpstr>Introducing the Object-Oriented Paradigm</vt:lpstr>
      <vt:lpstr>Introducing the Object-Oriented Paradigm (cont)</vt:lpstr>
      <vt:lpstr>Introducing the Object-Oriented Paradigm (cont)</vt:lpstr>
      <vt:lpstr>Introducing the Object-Oriented Paradigm (cont)</vt:lpstr>
      <vt:lpstr>Introducing the Object-Oriented Paradigm (cont)</vt:lpstr>
      <vt:lpstr>Introducing the Object-Oriented Paradigm (cont)</vt:lpstr>
      <vt:lpstr>Composition vs inheritance</vt:lpstr>
      <vt:lpstr>OO Software Development</vt:lpstr>
      <vt:lpstr>OO Analysis</vt:lpstr>
      <vt:lpstr>OO Analysis (cont)</vt:lpstr>
      <vt:lpstr>OO Design</vt:lpstr>
      <vt:lpstr>OO Design (cont)</vt:lpstr>
      <vt:lpstr>Design Principles</vt:lpstr>
      <vt:lpstr>Principle of Decoupling</vt:lpstr>
      <vt:lpstr>Ensuring Cohesion</vt:lpstr>
      <vt:lpstr>Open-Closed Principle</vt:lpstr>
      <vt:lpstr>UML for Software Architecture</vt:lpstr>
      <vt:lpstr>UML for Software Architecture (cont)</vt:lpstr>
      <vt:lpstr>Architecture View Models</vt:lpstr>
      <vt:lpstr>Architecture View Models</vt:lpstr>
      <vt:lpstr>Scenario View</vt:lpstr>
      <vt:lpstr>Logical view</vt:lpstr>
      <vt:lpstr>Development view</vt:lpstr>
      <vt:lpstr>Process view</vt:lpstr>
      <vt:lpstr>Physical view</vt:lpstr>
      <vt:lpstr>User Interface view</vt:lpstr>
      <vt:lpstr>Architecture Description language (ADL)</vt:lpstr>
      <vt:lpstr>Architecture Description language (ADL)</vt:lpstr>
      <vt:lpstr>Case Study</vt:lpstr>
      <vt:lpstr>Case Study (cont)</vt:lpstr>
      <vt:lpstr>End of Lecture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00402</dc:creator>
  <cp:lastModifiedBy>00402</cp:lastModifiedBy>
  <cp:revision>54</cp:revision>
  <dcterms:created xsi:type="dcterms:W3CDTF">2011-01-14T03:02:41Z</dcterms:created>
  <dcterms:modified xsi:type="dcterms:W3CDTF">2011-01-17T02:19:29Z</dcterms:modified>
</cp:coreProperties>
</file>