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43"/>
  </p:notesMasterIdLst>
  <p:handoutMasterIdLst>
    <p:handoutMasterId r:id="rId44"/>
  </p:handoutMasterIdLst>
  <p:sldIdLst>
    <p:sldId id="355" r:id="rId7"/>
    <p:sldId id="406" r:id="rId8"/>
    <p:sldId id="261" r:id="rId9"/>
    <p:sldId id="405" r:id="rId10"/>
    <p:sldId id="403" r:id="rId11"/>
    <p:sldId id="409" r:id="rId12"/>
    <p:sldId id="410" r:id="rId13"/>
    <p:sldId id="400" r:id="rId14"/>
    <p:sldId id="422" r:id="rId15"/>
    <p:sldId id="420" r:id="rId16"/>
    <p:sldId id="402" r:id="rId17"/>
    <p:sldId id="421" r:id="rId18"/>
    <p:sldId id="401" r:id="rId19"/>
    <p:sldId id="415" r:id="rId20"/>
    <p:sldId id="398" r:id="rId21"/>
    <p:sldId id="407" r:id="rId22"/>
    <p:sldId id="416" r:id="rId23"/>
    <p:sldId id="399" r:id="rId24"/>
    <p:sldId id="423" r:id="rId25"/>
    <p:sldId id="404" r:id="rId26"/>
    <p:sldId id="424" r:id="rId27"/>
    <p:sldId id="425" r:id="rId28"/>
    <p:sldId id="417" r:id="rId29"/>
    <p:sldId id="414" r:id="rId30"/>
    <p:sldId id="397" r:id="rId31"/>
    <p:sldId id="418" r:id="rId32"/>
    <p:sldId id="259" r:id="rId33"/>
    <p:sldId id="260" r:id="rId34"/>
    <p:sldId id="263" r:id="rId35"/>
    <p:sldId id="408" r:id="rId36"/>
    <p:sldId id="419" r:id="rId37"/>
    <p:sldId id="370" r:id="rId38"/>
    <p:sldId id="377" r:id="rId39"/>
    <p:sldId id="378" r:id="rId40"/>
    <p:sldId id="371" r:id="rId41"/>
    <p:sldId id="426" r:id="rId42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88283" autoAdjust="0"/>
  </p:normalViewPr>
  <p:slideViewPr>
    <p:cSldViewPr snapToGrid="0">
      <p:cViewPr varScale="1">
        <p:scale>
          <a:sx n="76" d="100"/>
          <a:sy n="76" d="100"/>
        </p:scale>
        <p:origin x="157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1722" y="54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AF932-739D-46BD-AFE5-03CF2F53BF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2F0CD6-B822-42BB-955D-B230850F3AF1}">
      <dgm:prSet phldrT="[Text]"/>
      <dgm:spPr/>
      <dgm:t>
        <a:bodyPr/>
        <a:lstStyle/>
        <a:p>
          <a:r>
            <a:rPr lang="en-US" dirty="0"/>
            <a:t>After Parsing</a:t>
          </a:r>
        </a:p>
      </dgm:t>
    </dgm:pt>
    <dgm:pt modelId="{858E6CF7-B804-4DF9-88CB-0EC0E4990279}" type="parTrans" cxnId="{B5FE93DC-72CF-480F-9DEB-C1A641172B2F}">
      <dgm:prSet/>
      <dgm:spPr/>
      <dgm:t>
        <a:bodyPr/>
        <a:lstStyle/>
        <a:p>
          <a:endParaRPr lang="en-US"/>
        </a:p>
      </dgm:t>
    </dgm:pt>
    <dgm:pt modelId="{32BB5DFA-50C0-4213-907C-B2DC1BE1F9C2}" type="sibTrans" cxnId="{B5FE93DC-72CF-480F-9DEB-C1A641172B2F}">
      <dgm:prSet/>
      <dgm:spPr/>
      <dgm:t>
        <a:bodyPr/>
        <a:lstStyle/>
        <a:p>
          <a:endParaRPr lang="en-US"/>
        </a:p>
      </dgm:t>
    </dgm:pt>
    <dgm:pt modelId="{D9C0E687-1A61-4530-9A78-33735A42B67C}">
      <dgm:prSet phldrT="[Text]"/>
      <dgm:spPr/>
      <dgm:t>
        <a:bodyPr/>
        <a:lstStyle/>
        <a:p>
          <a:r>
            <a:rPr lang="en-US" dirty="0"/>
            <a:t>Surface</a:t>
          </a:r>
        </a:p>
      </dgm:t>
    </dgm:pt>
    <dgm:pt modelId="{1CDA68FD-F5C4-4B61-A29C-73EBFD2A5E56}" type="parTrans" cxnId="{BC01302A-7FB0-436D-8AD7-934F16728BD0}">
      <dgm:prSet/>
      <dgm:spPr/>
      <dgm:t>
        <a:bodyPr/>
        <a:lstStyle/>
        <a:p>
          <a:endParaRPr lang="en-US"/>
        </a:p>
      </dgm:t>
    </dgm:pt>
    <dgm:pt modelId="{A8C5BEA9-EED8-4123-9F5B-0F8520FB5BAE}" type="sibTrans" cxnId="{BC01302A-7FB0-436D-8AD7-934F16728BD0}">
      <dgm:prSet/>
      <dgm:spPr/>
      <dgm:t>
        <a:bodyPr/>
        <a:lstStyle/>
        <a:p>
          <a:endParaRPr lang="en-US"/>
        </a:p>
      </dgm:t>
    </dgm:pt>
    <dgm:pt modelId="{DCC29B03-43E3-4D5E-A68E-59769CD2646F}">
      <dgm:prSet phldrT="[Text]"/>
      <dgm:spPr/>
      <dgm:t>
        <a:bodyPr/>
        <a:lstStyle/>
        <a:p>
          <a:r>
            <a:rPr lang="en-US" dirty="0"/>
            <a:t>Trimming Curves</a:t>
          </a:r>
        </a:p>
      </dgm:t>
    </dgm:pt>
    <dgm:pt modelId="{476AE09F-2486-44B0-B4F7-1BDF27108BFC}" type="parTrans" cxnId="{4C8A6873-1DBF-4507-B1D0-1ECF0220C2D9}">
      <dgm:prSet/>
      <dgm:spPr/>
      <dgm:t>
        <a:bodyPr/>
        <a:lstStyle/>
        <a:p>
          <a:endParaRPr lang="en-US"/>
        </a:p>
      </dgm:t>
    </dgm:pt>
    <dgm:pt modelId="{ACA1B1D0-BAFF-46BC-8968-1D5C505930C2}" type="sibTrans" cxnId="{4C8A6873-1DBF-4507-B1D0-1ECF0220C2D9}">
      <dgm:prSet/>
      <dgm:spPr/>
      <dgm:t>
        <a:bodyPr/>
        <a:lstStyle/>
        <a:p>
          <a:endParaRPr lang="en-US"/>
        </a:p>
      </dgm:t>
    </dgm:pt>
    <dgm:pt modelId="{22E861B6-4634-4572-A4A8-44010D441488}">
      <dgm:prSet phldrT="[Text]"/>
      <dgm:spPr/>
      <dgm:t>
        <a:bodyPr/>
        <a:lstStyle/>
        <a:p>
          <a:r>
            <a:rPr lang="en-US" dirty="0"/>
            <a:t>Control Points</a:t>
          </a:r>
        </a:p>
      </dgm:t>
    </dgm:pt>
    <dgm:pt modelId="{876D9F15-C6D8-41FC-A9CD-8A55CA0DCF47}" type="parTrans" cxnId="{C8810ADB-7D41-44E0-9398-88CBE94F001A}">
      <dgm:prSet/>
      <dgm:spPr/>
      <dgm:t>
        <a:bodyPr/>
        <a:lstStyle/>
        <a:p>
          <a:endParaRPr lang="en-US"/>
        </a:p>
      </dgm:t>
    </dgm:pt>
    <dgm:pt modelId="{5035C829-5957-467B-A9D1-E8A40F541475}" type="sibTrans" cxnId="{C8810ADB-7D41-44E0-9398-88CBE94F001A}">
      <dgm:prSet/>
      <dgm:spPr/>
      <dgm:t>
        <a:bodyPr/>
        <a:lstStyle/>
        <a:p>
          <a:endParaRPr lang="en-US"/>
        </a:p>
      </dgm:t>
    </dgm:pt>
    <dgm:pt modelId="{D5A9D904-E312-4A89-9BF7-EEAB8358DAFF}">
      <dgm:prSet phldrT="[Text]"/>
      <dgm:spPr/>
      <dgm:t>
        <a:bodyPr/>
        <a:lstStyle/>
        <a:p>
          <a:r>
            <a:rPr lang="en-US" dirty="0"/>
            <a:t>Knot Vectors</a:t>
          </a:r>
        </a:p>
      </dgm:t>
    </dgm:pt>
    <dgm:pt modelId="{105FC928-241A-42A9-9EDC-43D5B6744DCE}" type="parTrans" cxnId="{A32C0917-68A5-46A9-A631-E7D95DA16038}">
      <dgm:prSet/>
      <dgm:spPr/>
      <dgm:t>
        <a:bodyPr/>
        <a:lstStyle/>
        <a:p>
          <a:endParaRPr lang="en-US"/>
        </a:p>
      </dgm:t>
    </dgm:pt>
    <dgm:pt modelId="{9ED91BBC-C4EC-4EF5-8527-8D3B812B6AF7}" type="sibTrans" cxnId="{A32C0917-68A5-46A9-A631-E7D95DA16038}">
      <dgm:prSet/>
      <dgm:spPr/>
      <dgm:t>
        <a:bodyPr/>
        <a:lstStyle/>
        <a:p>
          <a:endParaRPr lang="en-US"/>
        </a:p>
      </dgm:t>
    </dgm:pt>
    <dgm:pt modelId="{CE80F2F9-3D8D-4028-AB25-F35B6B39F996}">
      <dgm:prSet phldrT="[Text]"/>
      <dgm:spPr/>
      <dgm:t>
        <a:bodyPr/>
        <a:lstStyle/>
        <a:p>
          <a:r>
            <a:rPr lang="en-US" dirty="0"/>
            <a:t>Polynomial Degrees</a:t>
          </a:r>
        </a:p>
      </dgm:t>
    </dgm:pt>
    <dgm:pt modelId="{351122F6-2549-49FB-B502-8CAF9A7E61FE}" type="parTrans" cxnId="{EC265A96-FFA4-4863-AA02-CCFDF22DE21D}">
      <dgm:prSet/>
      <dgm:spPr/>
      <dgm:t>
        <a:bodyPr/>
        <a:lstStyle/>
        <a:p>
          <a:endParaRPr lang="en-US"/>
        </a:p>
      </dgm:t>
    </dgm:pt>
    <dgm:pt modelId="{C910DE61-CDBA-4644-9425-C0384FB85C52}" type="sibTrans" cxnId="{EC265A96-FFA4-4863-AA02-CCFDF22DE21D}">
      <dgm:prSet/>
      <dgm:spPr/>
      <dgm:t>
        <a:bodyPr/>
        <a:lstStyle/>
        <a:p>
          <a:endParaRPr lang="en-US"/>
        </a:p>
      </dgm:t>
    </dgm:pt>
    <dgm:pt modelId="{5B6BE95C-3CD2-4B1D-9C99-3A53AD3BD88C}">
      <dgm:prSet phldrT="[Text]"/>
      <dgm:spPr/>
      <dgm:t>
        <a:bodyPr/>
        <a:lstStyle/>
        <a:p>
          <a:r>
            <a:rPr lang="en-US" dirty="0"/>
            <a:t>Knot Vectors</a:t>
          </a:r>
        </a:p>
      </dgm:t>
    </dgm:pt>
    <dgm:pt modelId="{989971D8-8043-4D8B-A7CC-6D266962E56B}" type="sibTrans" cxnId="{84E113D6-12A5-4EC4-B805-1595111D0C47}">
      <dgm:prSet/>
      <dgm:spPr/>
      <dgm:t>
        <a:bodyPr/>
        <a:lstStyle/>
        <a:p>
          <a:endParaRPr lang="en-US"/>
        </a:p>
      </dgm:t>
    </dgm:pt>
    <dgm:pt modelId="{E60056B0-5A69-4272-B117-09707E226B96}" type="parTrans" cxnId="{84E113D6-12A5-4EC4-B805-1595111D0C47}">
      <dgm:prSet/>
      <dgm:spPr/>
      <dgm:t>
        <a:bodyPr/>
        <a:lstStyle/>
        <a:p>
          <a:endParaRPr lang="en-US"/>
        </a:p>
      </dgm:t>
    </dgm:pt>
    <dgm:pt modelId="{A1B2741E-1E4C-4E02-A947-2CA937A4DB0C}">
      <dgm:prSet phldrT="[Text]"/>
      <dgm:spPr/>
      <dgm:t>
        <a:bodyPr/>
        <a:lstStyle/>
        <a:p>
          <a:r>
            <a:rPr lang="en-US" dirty="0"/>
            <a:t>Polynomial Degrees</a:t>
          </a:r>
        </a:p>
      </dgm:t>
    </dgm:pt>
    <dgm:pt modelId="{41A4A4F4-9CCC-4BDB-B2A3-EECF31AF5E3A}" type="sibTrans" cxnId="{17158F25-7562-4081-ABB0-3D7303C26BF9}">
      <dgm:prSet/>
      <dgm:spPr/>
      <dgm:t>
        <a:bodyPr/>
        <a:lstStyle/>
        <a:p>
          <a:endParaRPr lang="en-US"/>
        </a:p>
      </dgm:t>
    </dgm:pt>
    <dgm:pt modelId="{FC77B7CE-CC8B-4899-92A2-325C23E0E333}" type="parTrans" cxnId="{17158F25-7562-4081-ABB0-3D7303C26BF9}">
      <dgm:prSet/>
      <dgm:spPr/>
      <dgm:t>
        <a:bodyPr/>
        <a:lstStyle/>
        <a:p>
          <a:endParaRPr lang="en-US"/>
        </a:p>
      </dgm:t>
    </dgm:pt>
    <dgm:pt modelId="{A346DE74-25E9-4CD4-80F9-6CDE1656CC1B}">
      <dgm:prSet phldrT="[Text]"/>
      <dgm:spPr/>
      <dgm:t>
        <a:bodyPr/>
        <a:lstStyle/>
        <a:p>
          <a:r>
            <a:rPr lang="en-US" dirty="0"/>
            <a:t>Control Points</a:t>
          </a:r>
        </a:p>
      </dgm:t>
    </dgm:pt>
    <dgm:pt modelId="{4B363191-FF8D-4638-80BD-B6FF99F14666}" type="sibTrans" cxnId="{E9CFC8F0-97EC-4752-BB11-212B68D3EAE7}">
      <dgm:prSet/>
      <dgm:spPr/>
      <dgm:t>
        <a:bodyPr/>
        <a:lstStyle/>
        <a:p>
          <a:endParaRPr lang="en-US"/>
        </a:p>
      </dgm:t>
    </dgm:pt>
    <dgm:pt modelId="{909A4A73-C68B-481F-8944-E7DFB5352BC7}" type="parTrans" cxnId="{E9CFC8F0-97EC-4752-BB11-212B68D3EAE7}">
      <dgm:prSet/>
      <dgm:spPr/>
      <dgm:t>
        <a:bodyPr/>
        <a:lstStyle/>
        <a:p>
          <a:endParaRPr lang="en-US"/>
        </a:p>
      </dgm:t>
    </dgm:pt>
    <dgm:pt modelId="{C3077418-571D-4E9A-B094-DB34D331707C}" type="pres">
      <dgm:prSet presAssocID="{C53AF932-739D-46BD-AFE5-03CF2F53BF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A61F4A4-07B4-4640-BA58-485E15D2BBEE}" type="pres">
      <dgm:prSet presAssocID="{412F0CD6-B822-42BB-955D-B230850F3AF1}" presName="root1" presStyleCnt="0"/>
      <dgm:spPr/>
    </dgm:pt>
    <dgm:pt modelId="{9AC250B4-4855-4AE2-85AC-1593F57BD738}" type="pres">
      <dgm:prSet presAssocID="{412F0CD6-B822-42BB-955D-B230850F3AF1}" presName="LevelOneTextNode" presStyleLbl="node0" presStyleIdx="0" presStyleCnt="1">
        <dgm:presLayoutVars>
          <dgm:chPref val="3"/>
        </dgm:presLayoutVars>
      </dgm:prSet>
      <dgm:spPr/>
    </dgm:pt>
    <dgm:pt modelId="{42BB9C7E-DE6B-4DEA-98EE-7B1B28B40816}" type="pres">
      <dgm:prSet presAssocID="{412F0CD6-B822-42BB-955D-B230850F3AF1}" presName="level2hierChild" presStyleCnt="0"/>
      <dgm:spPr/>
    </dgm:pt>
    <dgm:pt modelId="{ECF8965D-B791-4E03-AE88-92432BA38883}" type="pres">
      <dgm:prSet presAssocID="{1CDA68FD-F5C4-4B61-A29C-73EBFD2A5E56}" presName="conn2-1" presStyleLbl="parChTrans1D2" presStyleIdx="0" presStyleCnt="2"/>
      <dgm:spPr/>
    </dgm:pt>
    <dgm:pt modelId="{18CB8880-2513-447E-89A9-5D79382FB9FE}" type="pres">
      <dgm:prSet presAssocID="{1CDA68FD-F5C4-4B61-A29C-73EBFD2A5E56}" presName="connTx" presStyleLbl="parChTrans1D2" presStyleIdx="0" presStyleCnt="2"/>
      <dgm:spPr/>
    </dgm:pt>
    <dgm:pt modelId="{B793FFD7-8821-43B4-BE7D-E7D94F275BA9}" type="pres">
      <dgm:prSet presAssocID="{D9C0E687-1A61-4530-9A78-33735A42B67C}" presName="root2" presStyleCnt="0"/>
      <dgm:spPr/>
    </dgm:pt>
    <dgm:pt modelId="{8B7D66B0-829F-4875-B618-63DA6200A01A}" type="pres">
      <dgm:prSet presAssocID="{D9C0E687-1A61-4530-9A78-33735A42B67C}" presName="LevelTwoTextNode" presStyleLbl="node2" presStyleIdx="0" presStyleCnt="2">
        <dgm:presLayoutVars>
          <dgm:chPref val="3"/>
        </dgm:presLayoutVars>
      </dgm:prSet>
      <dgm:spPr/>
    </dgm:pt>
    <dgm:pt modelId="{BA48DAEE-8185-4942-91AE-881E90EB85BD}" type="pres">
      <dgm:prSet presAssocID="{D9C0E687-1A61-4530-9A78-33735A42B67C}" presName="level3hierChild" presStyleCnt="0"/>
      <dgm:spPr/>
    </dgm:pt>
    <dgm:pt modelId="{80D2345B-C3F2-44C9-AD1D-DCA851E9FD48}" type="pres">
      <dgm:prSet presAssocID="{909A4A73-C68B-481F-8944-E7DFB5352BC7}" presName="conn2-1" presStyleLbl="parChTrans1D3" presStyleIdx="0" presStyleCnt="6"/>
      <dgm:spPr/>
    </dgm:pt>
    <dgm:pt modelId="{BB90FC6D-7635-4F20-BEA3-A2BA723C3405}" type="pres">
      <dgm:prSet presAssocID="{909A4A73-C68B-481F-8944-E7DFB5352BC7}" presName="connTx" presStyleLbl="parChTrans1D3" presStyleIdx="0" presStyleCnt="6"/>
      <dgm:spPr/>
    </dgm:pt>
    <dgm:pt modelId="{B574A64A-802A-4F40-BE99-20D2BE474B16}" type="pres">
      <dgm:prSet presAssocID="{A346DE74-25E9-4CD4-80F9-6CDE1656CC1B}" presName="root2" presStyleCnt="0"/>
      <dgm:spPr/>
    </dgm:pt>
    <dgm:pt modelId="{036D630A-D03D-4BB4-832C-8EE00B256F90}" type="pres">
      <dgm:prSet presAssocID="{A346DE74-25E9-4CD4-80F9-6CDE1656CC1B}" presName="LevelTwoTextNode" presStyleLbl="node3" presStyleIdx="0" presStyleCnt="6">
        <dgm:presLayoutVars>
          <dgm:chPref val="3"/>
        </dgm:presLayoutVars>
      </dgm:prSet>
      <dgm:spPr/>
    </dgm:pt>
    <dgm:pt modelId="{FFB1FF8C-1421-4345-A46F-46B825FC4CC0}" type="pres">
      <dgm:prSet presAssocID="{A346DE74-25E9-4CD4-80F9-6CDE1656CC1B}" presName="level3hierChild" presStyleCnt="0"/>
      <dgm:spPr/>
    </dgm:pt>
    <dgm:pt modelId="{581351F3-E0DC-4447-9F53-56E7C6FAE399}" type="pres">
      <dgm:prSet presAssocID="{E60056B0-5A69-4272-B117-09707E226B96}" presName="conn2-1" presStyleLbl="parChTrans1D3" presStyleIdx="1" presStyleCnt="6"/>
      <dgm:spPr/>
    </dgm:pt>
    <dgm:pt modelId="{455ECCA3-EA43-4E33-9F50-DBD38BF5F9BE}" type="pres">
      <dgm:prSet presAssocID="{E60056B0-5A69-4272-B117-09707E226B96}" presName="connTx" presStyleLbl="parChTrans1D3" presStyleIdx="1" presStyleCnt="6"/>
      <dgm:spPr/>
    </dgm:pt>
    <dgm:pt modelId="{F6A5A5E2-F35B-4995-9F80-CAD1BB19149D}" type="pres">
      <dgm:prSet presAssocID="{5B6BE95C-3CD2-4B1D-9C99-3A53AD3BD88C}" presName="root2" presStyleCnt="0"/>
      <dgm:spPr/>
    </dgm:pt>
    <dgm:pt modelId="{534281E4-2942-4906-8D89-DB24AA8F31A2}" type="pres">
      <dgm:prSet presAssocID="{5B6BE95C-3CD2-4B1D-9C99-3A53AD3BD88C}" presName="LevelTwoTextNode" presStyleLbl="node3" presStyleIdx="1" presStyleCnt="6">
        <dgm:presLayoutVars>
          <dgm:chPref val="3"/>
        </dgm:presLayoutVars>
      </dgm:prSet>
      <dgm:spPr/>
    </dgm:pt>
    <dgm:pt modelId="{134EB9BF-DBB3-43AC-85AB-727F8E6DA8BE}" type="pres">
      <dgm:prSet presAssocID="{5B6BE95C-3CD2-4B1D-9C99-3A53AD3BD88C}" presName="level3hierChild" presStyleCnt="0"/>
      <dgm:spPr/>
    </dgm:pt>
    <dgm:pt modelId="{ECD7DAF1-982D-4471-B67F-A7509B23F9F9}" type="pres">
      <dgm:prSet presAssocID="{FC77B7CE-CC8B-4899-92A2-325C23E0E333}" presName="conn2-1" presStyleLbl="parChTrans1D3" presStyleIdx="2" presStyleCnt="6"/>
      <dgm:spPr/>
    </dgm:pt>
    <dgm:pt modelId="{92418024-EE00-4024-994E-70685422825B}" type="pres">
      <dgm:prSet presAssocID="{FC77B7CE-CC8B-4899-92A2-325C23E0E333}" presName="connTx" presStyleLbl="parChTrans1D3" presStyleIdx="2" presStyleCnt="6"/>
      <dgm:spPr/>
    </dgm:pt>
    <dgm:pt modelId="{F317084D-DE49-44C4-A00C-2DB3A6A063A6}" type="pres">
      <dgm:prSet presAssocID="{A1B2741E-1E4C-4E02-A947-2CA937A4DB0C}" presName="root2" presStyleCnt="0"/>
      <dgm:spPr/>
    </dgm:pt>
    <dgm:pt modelId="{131F69AC-7AEC-4B1A-94DD-C92AA3C63146}" type="pres">
      <dgm:prSet presAssocID="{A1B2741E-1E4C-4E02-A947-2CA937A4DB0C}" presName="LevelTwoTextNode" presStyleLbl="node3" presStyleIdx="2" presStyleCnt="6">
        <dgm:presLayoutVars>
          <dgm:chPref val="3"/>
        </dgm:presLayoutVars>
      </dgm:prSet>
      <dgm:spPr/>
    </dgm:pt>
    <dgm:pt modelId="{70D3DC6C-556B-4D0B-AEF1-53A132160EDB}" type="pres">
      <dgm:prSet presAssocID="{A1B2741E-1E4C-4E02-A947-2CA937A4DB0C}" presName="level3hierChild" presStyleCnt="0"/>
      <dgm:spPr/>
    </dgm:pt>
    <dgm:pt modelId="{688DDDD9-DBEC-49CC-8DDF-4BEE5685BEEA}" type="pres">
      <dgm:prSet presAssocID="{476AE09F-2486-44B0-B4F7-1BDF27108BFC}" presName="conn2-1" presStyleLbl="parChTrans1D2" presStyleIdx="1" presStyleCnt="2"/>
      <dgm:spPr/>
    </dgm:pt>
    <dgm:pt modelId="{DE3E097B-5737-49C1-A85E-9FB714AE37CB}" type="pres">
      <dgm:prSet presAssocID="{476AE09F-2486-44B0-B4F7-1BDF27108BFC}" presName="connTx" presStyleLbl="parChTrans1D2" presStyleIdx="1" presStyleCnt="2"/>
      <dgm:spPr/>
    </dgm:pt>
    <dgm:pt modelId="{08A05DF7-23CF-4D52-B0B3-B0F599BCAF8F}" type="pres">
      <dgm:prSet presAssocID="{DCC29B03-43E3-4D5E-A68E-59769CD2646F}" presName="root2" presStyleCnt="0"/>
      <dgm:spPr/>
    </dgm:pt>
    <dgm:pt modelId="{5D95735F-2000-4571-ACB8-6C8F76E0C6D2}" type="pres">
      <dgm:prSet presAssocID="{DCC29B03-43E3-4D5E-A68E-59769CD2646F}" presName="LevelTwoTextNode" presStyleLbl="node2" presStyleIdx="1" presStyleCnt="2">
        <dgm:presLayoutVars>
          <dgm:chPref val="3"/>
        </dgm:presLayoutVars>
      </dgm:prSet>
      <dgm:spPr/>
    </dgm:pt>
    <dgm:pt modelId="{B23DC4F7-7FB8-4386-A92B-23F67FEC629A}" type="pres">
      <dgm:prSet presAssocID="{DCC29B03-43E3-4D5E-A68E-59769CD2646F}" presName="level3hierChild" presStyleCnt="0"/>
      <dgm:spPr/>
    </dgm:pt>
    <dgm:pt modelId="{470C6453-2C52-4D61-8315-CDCAEF4A24FF}" type="pres">
      <dgm:prSet presAssocID="{876D9F15-C6D8-41FC-A9CD-8A55CA0DCF47}" presName="conn2-1" presStyleLbl="parChTrans1D3" presStyleIdx="3" presStyleCnt="6"/>
      <dgm:spPr/>
    </dgm:pt>
    <dgm:pt modelId="{00AD5AFA-610C-4CED-884E-6ACB449B7ECC}" type="pres">
      <dgm:prSet presAssocID="{876D9F15-C6D8-41FC-A9CD-8A55CA0DCF47}" presName="connTx" presStyleLbl="parChTrans1D3" presStyleIdx="3" presStyleCnt="6"/>
      <dgm:spPr/>
    </dgm:pt>
    <dgm:pt modelId="{90D5FF4C-8A9F-401F-A5F2-E41AFC3E6002}" type="pres">
      <dgm:prSet presAssocID="{22E861B6-4634-4572-A4A8-44010D441488}" presName="root2" presStyleCnt="0"/>
      <dgm:spPr/>
    </dgm:pt>
    <dgm:pt modelId="{EB09CDD4-0220-4CFF-A393-E8876C950806}" type="pres">
      <dgm:prSet presAssocID="{22E861B6-4634-4572-A4A8-44010D441488}" presName="LevelTwoTextNode" presStyleLbl="node3" presStyleIdx="3" presStyleCnt="6">
        <dgm:presLayoutVars>
          <dgm:chPref val="3"/>
        </dgm:presLayoutVars>
      </dgm:prSet>
      <dgm:spPr/>
    </dgm:pt>
    <dgm:pt modelId="{99C85BA9-628E-417B-8B9D-E1A62721AB77}" type="pres">
      <dgm:prSet presAssocID="{22E861B6-4634-4572-A4A8-44010D441488}" presName="level3hierChild" presStyleCnt="0"/>
      <dgm:spPr/>
    </dgm:pt>
    <dgm:pt modelId="{5E7B2877-029A-4266-BD5A-3795ECB5D869}" type="pres">
      <dgm:prSet presAssocID="{105FC928-241A-42A9-9EDC-43D5B6744DCE}" presName="conn2-1" presStyleLbl="parChTrans1D3" presStyleIdx="4" presStyleCnt="6"/>
      <dgm:spPr/>
    </dgm:pt>
    <dgm:pt modelId="{C17AA259-8AD8-432A-B1EC-4306028FDF15}" type="pres">
      <dgm:prSet presAssocID="{105FC928-241A-42A9-9EDC-43D5B6744DCE}" presName="connTx" presStyleLbl="parChTrans1D3" presStyleIdx="4" presStyleCnt="6"/>
      <dgm:spPr/>
    </dgm:pt>
    <dgm:pt modelId="{DCB13614-4BEB-4B3E-AC8B-75E25ED945BA}" type="pres">
      <dgm:prSet presAssocID="{D5A9D904-E312-4A89-9BF7-EEAB8358DAFF}" presName="root2" presStyleCnt="0"/>
      <dgm:spPr/>
    </dgm:pt>
    <dgm:pt modelId="{54C24B82-7438-43AE-A6C6-1262BDDF3A78}" type="pres">
      <dgm:prSet presAssocID="{D5A9D904-E312-4A89-9BF7-EEAB8358DAFF}" presName="LevelTwoTextNode" presStyleLbl="node3" presStyleIdx="4" presStyleCnt="6">
        <dgm:presLayoutVars>
          <dgm:chPref val="3"/>
        </dgm:presLayoutVars>
      </dgm:prSet>
      <dgm:spPr/>
    </dgm:pt>
    <dgm:pt modelId="{85289928-181F-4E25-9A7F-B07E44F73DEB}" type="pres">
      <dgm:prSet presAssocID="{D5A9D904-E312-4A89-9BF7-EEAB8358DAFF}" presName="level3hierChild" presStyleCnt="0"/>
      <dgm:spPr/>
    </dgm:pt>
    <dgm:pt modelId="{F12068C7-3D6F-4176-9436-57990234A8A7}" type="pres">
      <dgm:prSet presAssocID="{351122F6-2549-49FB-B502-8CAF9A7E61FE}" presName="conn2-1" presStyleLbl="parChTrans1D3" presStyleIdx="5" presStyleCnt="6"/>
      <dgm:spPr/>
    </dgm:pt>
    <dgm:pt modelId="{74BB7A9A-E690-4D8C-BAB6-D29E233DCC99}" type="pres">
      <dgm:prSet presAssocID="{351122F6-2549-49FB-B502-8CAF9A7E61FE}" presName="connTx" presStyleLbl="parChTrans1D3" presStyleIdx="5" presStyleCnt="6"/>
      <dgm:spPr/>
    </dgm:pt>
    <dgm:pt modelId="{819A3195-F64E-4D55-8CAE-E9837B30AE52}" type="pres">
      <dgm:prSet presAssocID="{CE80F2F9-3D8D-4028-AB25-F35B6B39F996}" presName="root2" presStyleCnt="0"/>
      <dgm:spPr/>
    </dgm:pt>
    <dgm:pt modelId="{CE07C56E-CC09-4FB8-9AFA-7104496D1955}" type="pres">
      <dgm:prSet presAssocID="{CE80F2F9-3D8D-4028-AB25-F35B6B39F996}" presName="LevelTwoTextNode" presStyleLbl="node3" presStyleIdx="5" presStyleCnt="6">
        <dgm:presLayoutVars>
          <dgm:chPref val="3"/>
        </dgm:presLayoutVars>
      </dgm:prSet>
      <dgm:spPr/>
    </dgm:pt>
    <dgm:pt modelId="{DBBC38B7-70C9-46A7-A00F-46AE311B4E5C}" type="pres">
      <dgm:prSet presAssocID="{CE80F2F9-3D8D-4028-AB25-F35B6B39F996}" presName="level3hierChild" presStyleCnt="0"/>
      <dgm:spPr/>
    </dgm:pt>
  </dgm:ptLst>
  <dgm:cxnLst>
    <dgm:cxn modelId="{7217AD00-4036-4F07-9064-751795907230}" type="presOf" srcId="{1CDA68FD-F5C4-4B61-A29C-73EBFD2A5E56}" destId="{18CB8880-2513-447E-89A9-5D79382FB9FE}" srcOrd="1" destOrd="0" presId="urn:microsoft.com/office/officeart/2005/8/layout/hierarchy2"/>
    <dgm:cxn modelId="{99EEB703-E0E5-48A1-9BF6-5A853B53ABE7}" type="presOf" srcId="{412F0CD6-B822-42BB-955D-B230850F3AF1}" destId="{9AC250B4-4855-4AE2-85AC-1593F57BD738}" srcOrd="0" destOrd="0" presId="urn:microsoft.com/office/officeart/2005/8/layout/hierarchy2"/>
    <dgm:cxn modelId="{66B7350B-F3AE-4C1D-8005-62F2BB33F98E}" type="presOf" srcId="{FC77B7CE-CC8B-4899-92A2-325C23E0E333}" destId="{ECD7DAF1-982D-4471-B67F-A7509B23F9F9}" srcOrd="0" destOrd="0" presId="urn:microsoft.com/office/officeart/2005/8/layout/hierarchy2"/>
    <dgm:cxn modelId="{E1E50D0C-AEF6-44BB-B09C-D7A5B9086F65}" type="presOf" srcId="{22E861B6-4634-4572-A4A8-44010D441488}" destId="{EB09CDD4-0220-4CFF-A393-E8876C950806}" srcOrd="0" destOrd="0" presId="urn:microsoft.com/office/officeart/2005/8/layout/hierarchy2"/>
    <dgm:cxn modelId="{A32C0917-68A5-46A9-A631-E7D95DA16038}" srcId="{DCC29B03-43E3-4D5E-A68E-59769CD2646F}" destId="{D5A9D904-E312-4A89-9BF7-EEAB8358DAFF}" srcOrd="1" destOrd="0" parTransId="{105FC928-241A-42A9-9EDC-43D5B6744DCE}" sibTransId="{9ED91BBC-C4EC-4EF5-8527-8D3B812B6AF7}"/>
    <dgm:cxn modelId="{E94EAA1A-88A4-43C3-9F3B-E1F175B9B5D0}" type="presOf" srcId="{C53AF932-739D-46BD-AFE5-03CF2F53BFA7}" destId="{C3077418-571D-4E9A-B094-DB34D331707C}" srcOrd="0" destOrd="0" presId="urn:microsoft.com/office/officeart/2005/8/layout/hierarchy2"/>
    <dgm:cxn modelId="{D12DB323-3229-4DF7-BDFA-428AAB16BB4D}" type="presOf" srcId="{E60056B0-5A69-4272-B117-09707E226B96}" destId="{581351F3-E0DC-4447-9F53-56E7C6FAE399}" srcOrd="0" destOrd="0" presId="urn:microsoft.com/office/officeart/2005/8/layout/hierarchy2"/>
    <dgm:cxn modelId="{17158F25-7562-4081-ABB0-3D7303C26BF9}" srcId="{D9C0E687-1A61-4530-9A78-33735A42B67C}" destId="{A1B2741E-1E4C-4E02-A947-2CA937A4DB0C}" srcOrd="2" destOrd="0" parTransId="{FC77B7CE-CC8B-4899-92A2-325C23E0E333}" sibTransId="{41A4A4F4-9CCC-4BDB-B2A3-EECF31AF5E3A}"/>
    <dgm:cxn modelId="{D723CF26-CF3F-42F8-962B-7A436A171CE7}" type="presOf" srcId="{CE80F2F9-3D8D-4028-AB25-F35B6B39F996}" destId="{CE07C56E-CC09-4FB8-9AFA-7104496D1955}" srcOrd="0" destOrd="0" presId="urn:microsoft.com/office/officeart/2005/8/layout/hierarchy2"/>
    <dgm:cxn modelId="{BC01302A-7FB0-436D-8AD7-934F16728BD0}" srcId="{412F0CD6-B822-42BB-955D-B230850F3AF1}" destId="{D9C0E687-1A61-4530-9A78-33735A42B67C}" srcOrd="0" destOrd="0" parTransId="{1CDA68FD-F5C4-4B61-A29C-73EBFD2A5E56}" sibTransId="{A8C5BEA9-EED8-4123-9F5B-0F8520FB5BAE}"/>
    <dgm:cxn modelId="{DEBCF935-BBBF-4BB4-AB49-CA9D9F627750}" type="presOf" srcId="{476AE09F-2486-44B0-B4F7-1BDF27108BFC}" destId="{688DDDD9-DBEC-49CC-8DDF-4BEE5685BEEA}" srcOrd="0" destOrd="0" presId="urn:microsoft.com/office/officeart/2005/8/layout/hierarchy2"/>
    <dgm:cxn modelId="{B8AEEC41-614D-4887-839D-1BADF48CCC86}" type="presOf" srcId="{909A4A73-C68B-481F-8944-E7DFB5352BC7}" destId="{BB90FC6D-7635-4F20-BEA3-A2BA723C3405}" srcOrd="1" destOrd="0" presId="urn:microsoft.com/office/officeart/2005/8/layout/hierarchy2"/>
    <dgm:cxn modelId="{2A85F661-7CE2-444E-9DE9-2A3D3C9BD98F}" type="presOf" srcId="{1CDA68FD-F5C4-4B61-A29C-73EBFD2A5E56}" destId="{ECF8965D-B791-4E03-AE88-92432BA38883}" srcOrd="0" destOrd="0" presId="urn:microsoft.com/office/officeart/2005/8/layout/hierarchy2"/>
    <dgm:cxn modelId="{C5930E66-9935-4A6B-AB80-40E415740C8B}" type="presOf" srcId="{105FC928-241A-42A9-9EDC-43D5B6744DCE}" destId="{C17AA259-8AD8-432A-B1EC-4306028FDF15}" srcOrd="1" destOrd="0" presId="urn:microsoft.com/office/officeart/2005/8/layout/hierarchy2"/>
    <dgm:cxn modelId="{D579E36C-97BF-45A6-A4E9-B3B737747488}" type="presOf" srcId="{D5A9D904-E312-4A89-9BF7-EEAB8358DAFF}" destId="{54C24B82-7438-43AE-A6C6-1262BDDF3A78}" srcOrd="0" destOrd="0" presId="urn:microsoft.com/office/officeart/2005/8/layout/hierarchy2"/>
    <dgm:cxn modelId="{38E4214D-18F6-4752-80E2-1AFF69E701EB}" type="presOf" srcId="{909A4A73-C68B-481F-8944-E7DFB5352BC7}" destId="{80D2345B-C3F2-44C9-AD1D-DCA851E9FD48}" srcOrd="0" destOrd="0" presId="urn:microsoft.com/office/officeart/2005/8/layout/hierarchy2"/>
    <dgm:cxn modelId="{D1433753-B01C-4F78-93B7-9D8EE401F94B}" type="presOf" srcId="{351122F6-2549-49FB-B502-8CAF9A7E61FE}" destId="{F12068C7-3D6F-4176-9436-57990234A8A7}" srcOrd="0" destOrd="0" presId="urn:microsoft.com/office/officeart/2005/8/layout/hierarchy2"/>
    <dgm:cxn modelId="{4DD36273-1CC0-4C3E-9AA2-6172CFD4DA2F}" type="presOf" srcId="{E60056B0-5A69-4272-B117-09707E226B96}" destId="{455ECCA3-EA43-4E33-9F50-DBD38BF5F9BE}" srcOrd="1" destOrd="0" presId="urn:microsoft.com/office/officeart/2005/8/layout/hierarchy2"/>
    <dgm:cxn modelId="{4C8A6873-1DBF-4507-B1D0-1ECF0220C2D9}" srcId="{412F0CD6-B822-42BB-955D-B230850F3AF1}" destId="{DCC29B03-43E3-4D5E-A68E-59769CD2646F}" srcOrd="1" destOrd="0" parTransId="{476AE09F-2486-44B0-B4F7-1BDF27108BFC}" sibTransId="{ACA1B1D0-BAFF-46BC-8968-1D5C505930C2}"/>
    <dgm:cxn modelId="{B14E0858-47CF-4AAA-8448-0853B925449A}" type="presOf" srcId="{FC77B7CE-CC8B-4899-92A2-325C23E0E333}" destId="{92418024-EE00-4024-994E-70685422825B}" srcOrd="1" destOrd="0" presId="urn:microsoft.com/office/officeart/2005/8/layout/hierarchy2"/>
    <dgm:cxn modelId="{E0381F85-1182-47BB-B212-DC41B4B9C2B6}" type="presOf" srcId="{A346DE74-25E9-4CD4-80F9-6CDE1656CC1B}" destId="{036D630A-D03D-4BB4-832C-8EE00B256F90}" srcOrd="0" destOrd="0" presId="urn:microsoft.com/office/officeart/2005/8/layout/hierarchy2"/>
    <dgm:cxn modelId="{8302A18A-7E91-47E6-BBAA-DE9C0288C676}" type="presOf" srcId="{105FC928-241A-42A9-9EDC-43D5B6744DCE}" destId="{5E7B2877-029A-4266-BD5A-3795ECB5D869}" srcOrd="0" destOrd="0" presId="urn:microsoft.com/office/officeart/2005/8/layout/hierarchy2"/>
    <dgm:cxn modelId="{EC265A96-FFA4-4863-AA02-CCFDF22DE21D}" srcId="{DCC29B03-43E3-4D5E-A68E-59769CD2646F}" destId="{CE80F2F9-3D8D-4028-AB25-F35B6B39F996}" srcOrd="2" destOrd="0" parTransId="{351122F6-2549-49FB-B502-8CAF9A7E61FE}" sibTransId="{C910DE61-CDBA-4644-9425-C0384FB85C52}"/>
    <dgm:cxn modelId="{301C3BA6-402C-4AAA-8E63-15FA4740768E}" type="presOf" srcId="{A1B2741E-1E4C-4E02-A947-2CA937A4DB0C}" destId="{131F69AC-7AEC-4B1A-94DD-C92AA3C63146}" srcOrd="0" destOrd="0" presId="urn:microsoft.com/office/officeart/2005/8/layout/hierarchy2"/>
    <dgm:cxn modelId="{31F753AF-FA28-4377-ACAF-B8D07B92F81A}" type="presOf" srcId="{DCC29B03-43E3-4D5E-A68E-59769CD2646F}" destId="{5D95735F-2000-4571-ACB8-6C8F76E0C6D2}" srcOrd="0" destOrd="0" presId="urn:microsoft.com/office/officeart/2005/8/layout/hierarchy2"/>
    <dgm:cxn modelId="{273721B6-BE91-40CE-90B5-29B86EA5E6C7}" type="presOf" srcId="{351122F6-2549-49FB-B502-8CAF9A7E61FE}" destId="{74BB7A9A-E690-4D8C-BAB6-D29E233DCC99}" srcOrd="1" destOrd="0" presId="urn:microsoft.com/office/officeart/2005/8/layout/hierarchy2"/>
    <dgm:cxn modelId="{79DB55CE-2FCA-43B8-BD71-3EB7EF66DAA2}" type="presOf" srcId="{876D9F15-C6D8-41FC-A9CD-8A55CA0DCF47}" destId="{00AD5AFA-610C-4CED-884E-6ACB449B7ECC}" srcOrd="1" destOrd="0" presId="urn:microsoft.com/office/officeart/2005/8/layout/hierarchy2"/>
    <dgm:cxn modelId="{B5CA8FCE-6A91-47A3-9765-81CA6787F3CA}" type="presOf" srcId="{D9C0E687-1A61-4530-9A78-33735A42B67C}" destId="{8B7D66B0-829F-4875-B618-63DA6200A01A}" srcOrd="0" destOrd="0" presId="urn:microsoft.com/office/officeart/2005/8/layout/hierarchy2"/>
    <dgm:cxn modelId="{AC6FACD5-1CD1-471D-BBB5-0C826F98AD79}" type="presOf" srcId="{876D9F15-C6D8-41FC-A9CD-8A55CA0DCF47}" destId="{470C6453-2C52-4D61-8315-CDCAEF4A24FF}" srcOrd="0" destOrd="0" presId="urn:microsoft.com/office/officeart/2005/8/layout/hierarchy2"/>
    <dgm:cxn modelId="{84E113D6-12A5-4EC4-B805-1595111D0C47}" srcId="{D9C0E687-1A61-4530-9A78-33735A42B67C}" destId="{5B6BE95C-3CD2-4B1D-9C99-3A53AD3BD88C}" srcOrd="1" destOrd="0" parTransId="{E60056B0-5A69-4272-B117-09707E226B96}" sibTransId="{989971D8-8043-4D8B-A7CC-6D266962E56B}"/>
    <dgm:cxn modelId="{81CDFADA-AF69-4D17-A367-1B53BA151133}" type="presOf" srcId="{476AE09F-2486-44B0-B4F7-1BDF27108BFC}" destId="{DE3E097B-5737-49C1-A85E-9FB714AE37CB}" srcOrd="1" destOrd="0" presId="urn:microsoft.com/office/officeart/2005/8/layout/hierarchy2"/>
    <dgm:cxn modelId="{C8810ADB-7D41-44E0-9398-88CBE94F001A}" srcId="{DCC29B03-43E3-4D5E-A68E-59769CD2646F}" destId="{22E861B6-4634-4572-A4A8-44010D441488}" srcOrd="0" destOrd="0" parTransId="{876D9F15-C6D8-41FC-A9CD-8A55CA0DCF47}" sibTransId="{5035C829-5957-467B-A9D1-E8A40F541475}"/>
    <dgm:cxn modelId="{605654DB-1BAF-4CB3-8C1E-B3E2D1398168}" type="presOf" srcId="{5B6BE95C-3CD2-4B1D-9C99-3A53AD3BD88C}" destId="{534281E4-2942-4906-8D89-DB24AA8F31A2}" srcOrd="0" destOrd="0" presId="urn:microsoft.com/office/officeart/2005/8/layout/hierarchy2"/>
    <dgm:cxn modelId="{B5FE93DC-72CF-480F-9DEB-C1A641172B2F}" srcId="{C53AF932-739D-46BD-AFE5-03CF2F53BFA7}" destId="{412F0CD6-B822-42BB-955D-B230850F3AF1}" srcOrd="0" destOrd="0" parTransId="{858E6CF7-B804-4DF9-88CB-0EC0E4990279}" sibTransId="{32BB5DFA-50C0-4213-907C-B2DC1BE1F9C2}"/>
    <dgm:cxn modelId="{E9CFC8F0-97EC-4752-BB11-212B68D3EAE7}" srcId="{D9C0E687-1A61-4530-9A78-33735A42B67C}" destId="{A346DE74-25E9-4CD4-80F9-6CDE1656CC1B}" srcOrd="0" destOrd="0" parTransId="{909A4A73-C68B-481F-8944-E7DFB5352BC7}" sibTransId="{4B363191-FF8D-4638-80BD-B6FF99F14666}"/>
    <dgm:cxn modelId="{8D235E67-7F01-40FA-AB33-9953C59D94E6}" type="presParOf" srcId="{C3077418-571D-4E9A-B094-DB34D331707C}" destId="{0A61F4A4-07B4-4640-BA58-485E15D2BBEE}" srcOrd="0" destOrd="0" presId="urn:microsoft.com/office/officeart/2005/8/layout/hierarchy2"/>
    <dgm:cxn modelId="{3E5B86FD-E5B3-4ED1-AB90-84AC009693CE}" type="presParOf" srcId="{0A61F4A4-07B4-4640-BA58-485E15D2BBEE}" destId="{9AC250B4-4855-4AE2-85AC-1593F57BD738}" srcOrd="0" destOrd="0" presId="urn:microsoft.com/office/officeart/2005/8/layout/hierarchy2"/>
    <dgm:cxn modelId="{9BC058B4-04A9-46CD-84BE-D6F2158D4E08}" type="presParOf" srcId="{0A61F4A4-07B4-4640-BA58-485E15D2BBEE}" destId="{42BB9C7E-DE6B-4DEA-98EE-7B1B28B40816}" srcOrd="1" destOrd="0" presId="urn:microsoft.com/office/officeart/2005/8/layout/hierarchy2"/>
    <dgm:cxn modelId="{051FE88F-FF35-4F97-95D6-6C6C56486122}" type="presParOf" srcId="{42BB9C7E-DE6B-4DEA-98EE-7B1B28B40816}" destId="{ECF8965D-B791-4E03-AE88-92432BA38883}" srcOrd="0" destOrd="0" presId="urn:microsoft.com/office/officeart/2005/8/layout/hierarchy2"/>
    <dgm:cxn modelId="{982188A5-EA4D-4520-9E25-3F15E65E475F}" type="presParOf" srcId="{ECF8965D-B791-4E03-AE88-92432BA38883}" destId="{18CB8880-2513-447E-89A9-5D79382FB9FE}" srcOrd="0" destOrd="0" presId="urn:microsoft.com/office/officeart/2005/8/layout/hierarchy2"/>
    <dgm:cxn modelId="{7AFBE831-66C7-4EC1-ABEA-935E26699EA7}" type="presParOf" srcId="{42BB9C7E-DE6B-4DEA-98EE-7B1B28B40816}" destId="{B793FFD7-8821-43B4-BE7D-E7D94F275BA9}" srcOrd="1" destOrd="0" presId="urn:microsoft.com/office/officeart/2005/8/layout/hierarchy2"/>
    <dgm:cxn modelId="{A4D098C3-BF14-4228-B857-33F9271B2D0B}" type="presParOf" srcId="{B793FFD7-8821-43B4-BE7D-E7D94F275BA9}" destId="{8B7D66B0-829F-4875-B618-63DA6200A01A}" srcOrd="0" destOrd="0" presId="urn:microsoft.com/office/officeart/2005/8/layout/hierarchy2"/>
    <dgm:cxn modelId="{DE92FE82-2C53-452F-B385-F4337626817C}" type="presParOf" srcId="{B793FFD7-8821-43B4-BE7D-E7D94F275BA9}" destId="{BA48DAEE-8185-4942-91AE-881E90EB85BD}" srcOrd="1" destOrd="0" presId="urn:microsoft.com/office/officeart/2005/8/layout/hierarchy2"/>
    <dgm:cxn modelId="{F35EE854-1B56-4887-84A3-33C8333EEFBF}" type="presParOf" srcId="{BA48DAEE-8185-4942-91AE-881E90EB85BD}" destId="{80D2345B-C3F2-44C9-AD1D-DCA851E9FD48}" srcOrd="0" destOrd="0" presId="urn:microsoft.com/office/officeart/2005/8/layout/hierarchy2"/>
    <dgm:cxn modelId="{0A0DD0ED-51B7-4432-8034-1AAD57609CFB}" type="presParOf" srcId="{80D2345B-C3F2-44C9-AD1D-DCA851E9FD48}" destId="{BB90FC6D-7635-4F20-BEA3-A2BA723C3405}" srcOrd="0" destOrd="0" presId="urn:microsoft.com/office/officeart/2005/8/layout/hierarchy2"/>
    <dgm:cxn modelId="{DBB20FA3-4869-42B3-B226-274FC8315130}" type="presParOf" srcId="{BA48DAEE-8185-4942-91AE-881E90EB85BD}" destId="{B574A64A-802A-4F40-BE99-20D2BE474B16}" srcOrd="1" destOrd="0" presId="urn:microsoft.com/office/officeart/2005/8/layout/hierarchy2"/>
    <dgm:cxn modelId="{1FD3465F-F931-4429-8691-FDC5D680A9C7}" type="presParOf" srcId="{B574A64A-802A-4F40-BE99-20D2BE474B16}" destId="{036D630A-D03D-4BB4-832C-8EE00B256F90}" srcOrd="0" destOrd="0" presId="urn:microsoft.com/office/officeart/2005/8/layout/hierarchy2"/>
    <dgm:cxn modelId="{C9872CFF-86F0-444E-BC80-7914B9A34EFA}" type="presParOf" srcId="{B574A64A-802A-4F40-BE99-20D2BE474B16}" destId="{FFB1FF8C-1421-4345-A46F-46B825FC4CC0}" srcOrd="1" destOrd="0" presId="urn:microsoft.com/office/officeart/2005/8/layout/hierarchy2"/>
    <dgm:cxn modelId="{981FEEE0-32EB-4DFF-B3E6-5E0C14EE9A92}" type="presParOf" srcId="{BA48DAEE-8185-4942-91AE-881E90EB85BD}" destId="{581351F3-E0DC-4447-9F53-56E7C6FAE399}" srcOrd="2" destOrd="0" presId="urn:microsoft.com/office/officeart/2005/8/layout/hierarchy2"/>
    <dgm:cxn modelId="{2AEAA7B8-CBD8-46DE-AACE-EB46A5A4BCD7}" type="presParOf" srcId="{581351F3-E0DC-4447-9F53-56E7C6FAE399}" destId="{455ECCA3-EA43-4E33-9F50-DBD38BF5F9BE}" srcOrd="0" destOrd="0" presId="urn:microsoft.com/office/officeart/2005/8/layout/hierarchy2"/>
    <dgm:cxn modelId="{7193E34D-471B-4B49-8B18-A528C4A1FF93}" type="presParOf" srcId="{BA48DAEE-8185-4942-91AE-881E90EB85BD}" destId="{F6A5A5E2-F35B-4995-9F80-CAD1BB19149D}" srcOrd="3" destOrd="0" presId="urn:microsoft.com/office/officeart/2005/8/layout/hierarchy2"/>
    <dgm:cxn modelId="{41A80009-9216-4213-81D6-33BA397899E0}" type="presParOf" srcId="{F6A5A5E2-F35B-4995-9F80-CAD1BB19149D}" destId="{534281E4-2942-4906-8D89-DB24AA8F31A2}" srcOrd="0" destOrd="0" presId="urn:microsoft.com/office/officeart/2005/8/layout/hierarchy2"/>
    <dgm:cxn modelId="{12BC17A5-BE42-4CE2-A872-16F207717F57}" type="presParOf" srcId="{F6A5A5E2-F35B-4995-9F80-CAD1BB19149D}" destId="{134EB9BF-DBB3-43AC-85AB-727F8E6DA8BE}" srcOrd="1" destOrd="0" presId="urn:microsoft.com/office/officeart/2005/8/layout/hierarchy2"/>
    <dgm:cxn modelId="{ECC34258-540C-4A0C-B3A3-29483556BB9F}" type="presParOf" srcId="{BA48DAEE-8185-4942-91AE-881E90EB85BD}" destId="{ECD7DAF1-982D-4471-B67F-A7509B23F9F9}" srcOrd="4" destOrd="0" presId="urn:microsoft.com/office/officeart/2005/8/layout/hierarchy2"/>
    <dgm:cxn modelId="{108D2E05-7A88-41D0-8F57-F545E94781F9}" type="presParOf" srcId="{ECD7DAF1-982D-4471-B67F-A7509B23F9F9}" destId="{92418024-EE00-4024-994E-70685422825B}" srcOrd="0" destOrd="0" presId="urn:microsoft.com/office/officeart/2005/8/layout/hierarchy2"/>
    <dgm:cxn modelId="{DC1DDAA0-893E-41AA-A530-DC30959378E0}" type="presParOf" srcId="{BA48DAEE-8185-4942-91AE-881E90EB85BD}" destId="{F317084D-DE49-44C4-A00C-2DB3A6A063A6}" srcOrd="5" destOrd="0" presId="urn:microsoft.com/office/officeart/2005/8/layout/hierarchy2"/>
    <dgm:cxn modelId="{FA099E97-A416-4B8D-9713-5071077E3D73}" type="presParOf" srcId="{F317084D-DE49-44C4-A00C-2DB3A6A063A6}" destId="{131F69AC-7AEC-4B1A-94DD-C92AA3C63146}" srcOrd="0" destOrd="0" presId="urn:microsoft.com/office/officeart/2005/8/layout/hierarchy2"/>
    <dgm:cxn modelId="{040C9E83-489B-44D2-AAB4-9838E255E2E1}" type="presParOf" srcId="{F317084D-DE49-44C4-A00C-2DB3A6A063A6}" destId="{70D3DC6C-556B-4D0B-AEF1-53A132160EDB}" srcOrd="1" destOrd="0" presId="urn:microsoft.com/office/officeart/2005/8/layout/hierarchy2"/>
    <dgm:cxn modelId="{57D262AA-1E83-4B82-A5F9-0A16CA32067D}" type="presParOf" srcId="{42BB9C7E-DE6B-4DEA-98EE-7B1B28B40816}" destId="{688DDDD9-DBEC-49CC-8DDF-4BEE5685BEEA}" srcOrd="2" destOrd="0" presId="urn:microsoft.com/office/officeart/2005/8/layout/hierarchy2"/>
    <dgm:cxn modelId="{DE88DA89-AED4-4713-83A4-9A7D4E7F2937}" type="presParOf" srcId="{688DDDD9-DBEC-49CC-8DDF-4BEE5685BEEA}" destId="{DE3E097B-5737-49C1-A85E-9FB714AE37CB}" srcOrd="0" destOrd="0" presId="urn:microsoft.com/office/officeart/2005/8/layout/hierarchy2"/>
    <dgm:cxn modelId="{1AFCA805-613F-4A89-AB00-E3544F02A9BA}" type="presParOf" srcId="{42BB9C7E-DE6B-4DEA-98EE-7B1B28B40816}" destId="{08A05DF7-23CF-4D52-B0B3-B0F599BCAF8F}" srcOrd="3" destOrd="0" presId="urn:microsoft.com/office/officeart/2005/8/layout/hierarchy2"/>
    <dgm:cxn modelId="{1AB8C218-82DF-42CA-B2BC-AD42C8CFFCFE}" type="presParOf" srcId="{08A05DF7-23CF-4D52-B0B3-B0F599BCAF8F}" destId="{5D95735F-2000-4571-ACB8-6C8F76E0C6D2}" srcOrd="0" destOrd="0" presId="urn:microsoft.com/office/officeart/2005/8/layout/hierarchy2"/>
    <dgm:cxn modelId="{EA5985F6-DAE9-478F-B4F2-7205A0CCE0DD}" type="presParOf" srcId="{08A05DF7-23CF-4D52-B0B3-B0F599BCAF8F}" destId="{B23DC4F7-7FB8-4386-A92B-23F67FEC629A}" srcOrd="1" destOrd="0" presId="urn:microsoft.com/office/officeart/2005/8/layout/hierarchy2"/>
    <dgm:cxn modelId="{8E70C2A6-48E6-46F2-9CB9-1368BAC139D5}" type="presParOf" srcId="{B23DC4F7-7FB8-4386-A92B-23F67FEC629A}" destId="{470C6453-2C52-4D61-8315-CDCAEF4A24FF}" srcOrd="0" destOrd="0" presId="urn:microsoft.com/office/officeart/2005/8/layout/hierarchy2"/>
    <dgm:cxn modelId="{CBA0E65F-7C56-47A1-8101-048D75BC3408}" type="presParOf" srcId="{470C6453-2C52-4D61-8315-CDCAEF4A24FF}" destId="{00AD5AFA-610C-4CED-884E-6ACB449B7ECC}" srcOrd="0" destOrd="0" presId="urn:microsoft.com/office/officeart/2005/8/layout/hierarchy2"/>
    <dgm:cxn modelId="{EE01A95E-B3EE-4003-A1F7-DD2454F66F06}" type="presParOf" srcId="{B23DC4F7-7FB8-4386-A92B-23F67FEC629A}" destId="{90D5FF4C-8A9F-401F-A5F2-E41AFC3E6002}" srcOrd="1" destOrd="0" presId="urn:microsoft.com/office/officeart/2005/8/layout/hierarchy2"/>
    <dgm:cxn modelId="{8199829D-5C8A-48A9-A5FB-0D5E81A5589B}" type="presParOf" srcId="{90D5FF4C-8A9F-401F-A5F2-E41AFC3E6002}" destId="{EB09CDD4-0220-4CFF-A393-E8876C950806}" srcOrd="0" destOrd="0" presId="urn:microsoft.com/office/officeart/2005/8/layout/hierarchy2"/>
    <dgm:cxn modelId="{CFC4B935-C722-44DD-88FA-47080B17C654}" type="presParOf" srcId="{90D5FF4C-8A9F-401F-A5F2-E41AFC3E6002}" destId="{99C85BA9-628E-417B-8B9D-E1A62721AB77}" srcOrd="1" destOrd="0" presId="urn:microsoft.com/office/officeart/2005/8/layout/hierarchy2"/>
    <dgm:cxn modelId="{1DB538E7-DE03-4F41-887C-ED05F997B2F3}" type="presParOf" srcId="{B23DC4F7-7FB8-4386-A92B-23F67FEC629A}" destId="{5E7B2877-029A-4266-BD5A-3795ECB5D869}" srcOrd="2" destOrd="0" presId="urn:microsoft.com/office/officeart/2005/8/layout/hierarchy2"/>
    <dgm:cxn modelId="{127C94E5-A175-481E-9859-202549A5EB78}" type="presParOf" srcId="{5E7B2877-029A-4266-BD5A-3795ECB5D869}" destId="{C17AA259-8AD8-432A-B1EC-4306028FDF15}" srcOrd="0" destOrd="0" presId="urn:microsoft.com/office/officeart/2005/8/layout/hierarchy2"/>
    <dgm:cxn modelId="{973A991A-0F80-4CD0-9B02-FE709C8AD190}" type="presParOf" srcId="{B23DC4F7-7FB8-4386-A92B-23F67FEC629A}" destId="{DCB13614-4BEB-4B3E-AC8B-75E25ED945BA}" srcOrd="3" destOrd="0" presId="urn:microsoft.com/office/officeart/2005/8/layout/hierarchy2"/>
    <dgm:cxn modelId="{B2276F32-8551-4D0E-B167-07E07FF50A7B}" type="presParOf" srcId="{DCB13614-4BEB-4B3E-AC8B-75E25ED945BA}" destId="{54C24B82-7438-43AE-A6C6-1262BDDF3A78}" srcOrd="0" destOrd="0" presId="urn:microsoft.com/office/officeart/2005/8/layout/hierarchy2"/>
    <dgm:cxn modelId="{DBE9FA4C-D821-42F1-9250-3F874046C4C6}" type="presParOf" srcId="{DCB13614-4BEB-4B3E-AC8B-75E25ED945BA}" destId="{85289928-181F-4E25-9A7F-B07E44F73DEB}" srcOrd="1" destOrd="0" presId="urn:microsoft.com/office/officeart/2005/8/layout/hierarchy2"/>
    <dgm:cxn modelId="{ED84CDE1-9AE6-4DA7-A1F7-CDB6B8D5CFF2}" type="presParOf" srcId="{B23DC4F7-7FB8-4386-A92B-23F67FEC629A}" destId="{F12068C7-3D6F-4176-9436-57990234A8A7}" srcOrd="4" destOrd="0" presId="urn:microsoft.com/office/officeart/2005/8/layout/hierarchy2"/>
    <dgm:cxn modelId="{6BC1C0FB-4838-4359-9A80-7CABDFCC7E50}" type="presParOf" srcId="{F12068C7-3D6F-4176-9436-57990234A8A7}" destId="{74BB7A9A-E690-4D8C-BAB6-D29E233DCC99}" srcOrd="0" destOrd="0" presId="urn:microsoft.com/office/officeart/2005/8/layout/hierarchy2"/>
    <dgm:cxn modelId="{0F181B2F-39BA-4D65-BE4A-D9D043777599}" type="presParOf" srcId="{B23DC4F7-7FB8-4386-A92B-23F67FEC629A}" destId="{819A3195-F64E-4D55-8CAE-E9837B30AE52}" srcOrd="5" destOrd="0" presId="urn:microsoft.com/office/officeart/2005/8/layout/hierarchy2"/>
    <dgm:cxn modelId="{1322E897-B0D5-4DE0-8004-B09943924F9B}" type="presParOf" srcId="{819A3195-F64E-4D55-8CAE-E9837B30AE52}" destId="{CE07C56E-CC09-4FB8-9AFA-7104496D1955}" srcOrd="0" destOrd="0" presId="urn:microsoft.com/office/officeart/2005/8/layout/hierarchy2"/>
    <dgm:cxn modelId="{46ABDBF8-AA63-4CB2-9B0F-A99FAA8C74BF}" type="presParOf" srcId="{819A3195-F64E-4D55-8CAE-E9837B30AE52}" destId="{DBBC38B7-70C9-46A7-A00F-46AE311B4E5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6DB485-B1FB-485E-B225-557863AF02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E26C39-279D-49C4-AD61-4E778D601E88}">
      <dgm:prSet phldrT="[Text]"/>
      <dgm:spPr/>
      <dgm:t>
        <a:bodyPr/>
        <a:lstStyle/>
        <a:p>
          <a:r>
            <a:rPr lang="en-US" dirty="0"/>
            <a:t>Parametric Surface</a:t>
          </a:r>
        </a:p>
      </dgm:t>
    </dgm:pt>
    <dgm:pt modelId="{F3C07B6F-E068-43FD-8B13-FBF41624F7D8}" type="parTrans" cxnId="{EE1E4CF5-654D-47A3-8F0C-2EA2B0FC1B8B}">
      <dgm:prSet/>
      <dgm:spPr/>
      <dgm:t>
        <a:bodyPr/>
        <a:lstStyle/>
        <a:p>
          <a:endParaRPr lang="en-US"/>
        </a:p>
      </dgm:t>
    </dgm:pt>
    <dgm:pt modelId="{DF0E219F-F7E3-4193-86AC-B77A189DE32F}" type="sibTrans" cxnId="{EE1E4CF5-654D-47A3-8F0C-2EA2B0FC1B8B}">
      <dgm:prSet/>
      <dgm:spPr/>
      <dgm:t>
        <a:bodyPr/>
        <a:lstStyle/>
        <a:p>
          <a:endParaRPr lang="en-US"/>
        </a:p>
      </dgm:t>
    </dgm:pt>
    <dgm:pt modelId="{76E41561-62A8-42E7-9F5F-4025EE38F593}">
      <dgm:prSet phldrT="[Text]"/>
      <dgm:spPr/>
      <dgm:t>
        <a:bodyPr/>
        <a:lstStyle/>
        <a:p>
          <a:r>
            <a:rPr lang="en-US" dirty="0"/>
            <a:t>Evaluation Points</a:t>
          </a:r>
        </a:p>
      </dgm:t>
    </dgm:pt>
    <dgm:pt modelId="{085DB021-CCDC-4412-9B77-544016124DE6}" type="parTrans" cxnId="{F41AE09F-F05A-479A-B9F1-3B1666E0697D}">
      <dgm:prSet/>
      <dgm:spPr/>
      <dgm:t>
        <a:bodyPr/>
        <a:lstStyle/>
        <a:p>
          <a:endParaRPr lang="en-US"/>
        </a:p>
      </dgm:t>
    </dgm:pt>
    <dgm:pt modelId="{175B1986-BD48-4293-AB32-5FF1C12C2FA4}" type="sibTrans" cxnId="{F41AE09F-F05A-479A-B9F1-3B1666E0697D}">
      <dgm:prSet/>
      <dgm:spPr/>
      <dgm:t>
        <a:bodyPr/>
        <a:lstStyle/>
        <a:p>
          <a:endParaRPr lang="en-US"/>
        </a:p>
      </dgm:t>
    </dgm:pt>
    <dgm:pt modelId="{A48526B7-6A5F-448F-A067-9AF05C1FA51C}">
      <dgm:prSet phldrT="[Text]"/>
      <dgm:spPr/>
      <dgm:t>
        <a:bodyPr/>
        <a:lstStyle/>
        <a:p>
          <a:r>
            <a:rPr lang="en-US" dirty="0"/>
            <a:t>Eliminating Outside Evaluation Points</a:t>
          </a:r>
        </a:p>
      </dgm:t>
    </dgm:pt>
    <dgm:pt modelId="{4173987A-5137-4662-A5A1-9112825D8418}" type="parTrans" cxnId="{E48700C0-B40C-4671-8DE2-720D85B25518}">
      <dgm:prSet/>
      <dgm:spPr/>
      <dgm:t>
        <a:bodyPr/>
        <a:lstStyle/>
        <a:p>
          <a:endParaRPr lang="en-US"/>
        </a:p>
      </dgm:t>
    </dgm:pt>
    <dgm:pt modelId="{BCEE1E88-4D4B-423D-B03C-1CA0D7A03597}" type="sibTrans" cxnId="{E48700C0-B40C-4671-8DE2-720D85B25518}">
      <dgm:prSet/>
      <dgm:spPr/>
      <dgm:t>
        <a:bodyPr/>
        <a:lstStyle/>
        <a:p>
          <a:endParaRPr lang="en-US"/>
        </a:p>
      </dgm:t>
    </dgm:pt>
    <dgm:pt modelId="{E24DCBD7-27A7-4F82-9D53-9A61F569F7F2}">
      <dgm:prSet phldrT="[Text]"/>
      <dgm:spPr/>
      <dgm:t>
        <a:bodyPr/>
        <a:lstStyle/>
        <a:p>
          <a:r>
            <a:rPr lang="en-US" dirty="0"/>
            <a:t>Mapping to Physical Surface</a:t>
          </a:r>
        </a:p>
      </dgm:t>
    </dgm:pt>
    <dgm:pt modelId="{E3A858B7-947A-4ECC-AE41-2EA0BC0408F1}" type="parTrans" cxnId="{E3CEF1BC-05A2-4025-A770-3294CFA91EA6}">
      <dgm:prSet/>
      <dgm:spPr/>
      <dgm:t>
        <a:bodyPr/>
        <a:lstStyle/>
        <a:p>
          <a:endParaRPr lang="en-US"/>
        </a:p>
      </dgm:t>
    </dgm:pt>
    <dgm:pt modelId="{47C803F8-1A6C-4F02-BAA4-0DA054FB7437}" type="sibTrans" cxnId="{E3CEF1BC-05A2-4025-A770-3294CFA91EA6}">
      <dgm:prSet/>
      <dgm:spPr/>
      <dgm:t>
        <a:bodyPr/>
        <a:lstStyle/>
        <a:p>
          <a:endParaRPr lang="en-US"/>
        </a:p>
      </dgm:t>
    </dgm:pt>
    <dgm:pt modelId="{5843BF38-AB55-48ED-9161-2A61E55D1266}" type="pres">
      <dgm:prSet presAssocID="{C56DB485-B1FB-485E-B225-557863AF02E1}" presName="Name0" presStyleCnt="0">
        <dgm:presLayoutVars>
          <dgm:dir/>
          <dgm:resizeHandles val="exact"/>
        </dgm:presLayoutVars>
      </dgm:prSet>
      <dgm:spPr/>
    </dgm:pt>
    <dgm:pt modelId="{C60E778C-BA70-4898-8DB0-B149997BD6B6}" type="pres">
      <dgm:prSet presAssocID="{ABE26C39-279D-49C4-AD61-4E778D601E88}" presName="node" presStyleLbl="node1" presStyleIdx="0" presStyleCnt="4" custScaleX="162577">
        <dgm:presLayoutVars>
          <dgm:bulletEnabled val="1"/>
        </dgm:presLayoutVars>
      </dgm:prSet>
      <dgm:spPr/>
    </dgm:pt>
    <dgm:pt modelId="{6880CF46-CC6A-407F-B124-E982AC73D935}" type="pres">
      <dgm:prSet presAssocID="{DF0E219F-F7E3-4193-86AC-B77A189DE32F}" presName="sibTrans" presStyleLbl="sibTrans2D1" presStyleIdx="0" presStyleCnt="3"/>
      <dgm:spPr/>
    </dgm:pt>
    <dgm:pt modelId="{18923677-D855-4CC5-9F2C-46F103946860}" type="pres">
      <dgm:prSet presAssocID="{DF0E219F-F7E3-4193-86AC-B77A189DE32F}" presName="connectorText" presStyleLbl="sibTrans2D1" presStyleIdx="0" presStyleCnt="3"/>
      <dgm:spPr/>
    </dgm:pt>
    <dgm:pt modelId="{AD2E10CA-BD70-4941-AF4B-390C705E6ED3}" type="pres">
      <dgm:prSet presAssocID="{76E41561-62A8-42E7-9F5F-4025EE38F593}" presName="node" presStyleLbl="node1" presStyleIdx="1" presStyleCnt="4" custScaleX="158395">
        <dgm:presLayoutVars>
          <dgm:bulletEnabled val="1"/>
        </dgm:presLayoutVars>
      </dgm:prSet>
      <dgm:spPr/>
    </dgm:pt>
    <dgm:pt modelId="{15FAFC3D-7C52-4ADE-88C5-B3274D4ED46F}" type="pres">
      <dgm:prSet presAssocID="{175B1986-BD48-4293-AB32-5FF1C12C2FA4}" presName="sibTrans" presStyleLbl="sibTrans2D1" presStyleIdx="1" presStyleCnt="3"/>
      <dgm:spPr/>
    </dgm:pt>
    <dgm:pt modelId="{6F8D5F54-7AAF-48B5-A3C1-231BC93D48BF}" type="pres">
      <dgm:prSet presAssocID="{175B1986-BD48-4293-AB32-5FF1C12C2FA4}" presName="connectorText" presStyleLbl="sibTrans2D1" presStyleIdx="1" presStyleCnt="3"/>
      <dgm:spPr/>
    </dgm:pt>
    <dgm:pt modelId="{9E9670EA-9222-47B6-8B95-69B6E2C77286}" type="pres">
      <dgm:prSet presAssocID="{A48526B7-6A5F-448F-A067-9AF05C1FA51C}" presName="node" presStyleLbl="node1" presStyleIdx="2" presStyleCnt="4" custScaleX="215736">
        <dgm:presLayoutVars>
          <dgm:bulletEnabled val="1"/>
        </dgm:presLayoutVars>
      </dgm:prSet>
      <dgm:spPr/>
    </dgm:pt>
    <dgm:pt modelId="{286923FB-E77F-49FB-A368-AF2F89A018C4}" type="pres">
      <dgm:prSet presAssocID="{BCEE1E88-4D4B-423D-B03C-1CA0D7A03597}" presName="sibTrans" presStyleLbl="sibTrans2D1" presStyleIdx="2" presStyleCnt="3"/>
      <dgm:spPr/>
    </dgm:pt>
    <dgm:pt modelId="{90BCAEAD-72D9-4345-847B-1F24B6703A2A}" type="pres">
      <dgm:prSet presAssocID="{BCEE1E88-4D4B-423D-B03C-1CA0D7A03597}" presName="connectorText" presStyleLbl="sibTrans2D1" presStyleIdx="2" presStyleCnt="3"/>
      <dgm:spPr/>
    </dgm:pt>
    <dgm:pt modelId="{7778E4E3-052B-422F-A870-4A3DCFD14370}" type="pres">
      <dgm:prSet presAssocID="{E24DCBD7-27A7-4F82-9D53-9A61F569F7F2}" presName="node" presStyleLbl="node1" presStyleIdx="3" presStyleCnt="4" custScaleX="189528">
        <dgm:presLayoutVars>
          <dgm:bulletEnabled val="1"/>
        </dgm:presLayoutVars>
      </dgm:prSet>
      <dgm:spPr/>
    </dgm:pt>
  </dgm:ptLst>
  <dgm:cxnLst>
    <dgm:cxn modelId="{6BC7800E-4EFC-45A5-B12E-2E32563CFEFA}" type="presOf" srcId="{A48526B7-6A5F-448F-A067-9AF05C1FA51C}" destId="{9E9670EA-9222-47B6-8B95-69B6E2C77286}" srcOrd="0" destOrd="0" presId="urn:microsoft.com/office/officeart/2005/8/layout/process1"/>
    <dgm:cxn modelId="{30D1B31E-4410-46E6-AFAB-28B5496CD5BB}" type="presOf" srcId="{BCEE1E88-4D4B-423D-B03C-1CA0D7A03597}" destId="{90BCAEAD-72D9-4345-847B-1F24B6703A2A}" srcOrd="1" destOrd="0" presId="urn:microsoft.com/office/officeart/2005/8/layout/process1"/>
    <dgm:cxn modelId="{7459B437-0F03-421B-84DB-83CD69AB015B}" type="presOf" srcId="{76E41561-62A8-42E7-9F5F-4025EE38F593}" destId="{AD2E10CA-BD70-4941-AF4B-390C705E6ED3}" srcOrd="0" destOrd="0" presId="urn:microsoft.com/office/officeart/2005/8/layout/process1"/>
    <dgm:cxn modelId="{94137240-15B7-4E90-9163-66D46498D6D8}" type="presOf" srcId="{BCEE1E88-4D4B-423D-B03C-1CA0D7A03597}" destId="{286923FB-E77F-49FB-A368-AF2F89A018C4}" srcOrd="0" destOrd="0" presId="urn:microsoft.com/office/officeart/2005/8/layout/process1"/>
    <dgm:cxn modelId="{377C8449-C211-4AEF-8400-6730AFBE4512}" type="presOf" srcId="{C56DB485-B1FB-485E-B225-557863AF02E1}" destId="{5843BF38-AB55-48ED-9161-2A61E55D1266}" srcOrd="0" destOrd="0" presId="urn:microsoft.com/office/officeart/2005/8/layout/process1"/>
    <dgm:cxn modelId="{22406E8B-4CB7-4295-A3FB-DB59C754C88A}" type="presOf" srcId="{175B1986-BD48-4293-AB32-5FF1C12C2FA4}" destId="{6F8D5F54-7AAF-48B5-A3C1-231BC93D48BF}" srcOrd="1" destOrd="0" presId="urn:microsoft.com/office/officeart/2005/8/layout/process1"/>
    <dgm:cxn modelId="{CF8F5F99-BF3B-4EE8-8344-7CB3E6FF6359}" type="presOf" srcId="{DF0E219F-F7E3-4193-86AC-B77A189DE32F}" destId="{6880CF46-CC6A-407F-B124-E982AC73D935}" srcOrd="0" destOrd="0" presId="urn:microsoft.com/office/officeart/2005/8/layout/process1"/>
    <dgm:cxn modelId="{F41AE09F-F05A-479A-B9F1-3B1666E0697D}" srcId="{C56DB485-B1FB-485E-B225-557863AF02E1}" destId="{76E41561-62A8-42E7-9F5F-4025EE38F593}" srcOrd="1" destOrd="0" parTransId="{085DB021-CCDC-4412-9B77-544016124DE6}" sibTransId="{175B1986-BD48-4293-AB32-5FF1C12C2FA4}"/>
    <dgm:cxn modelId="{E3CEF1BC-05A2-4025-A770-3294CFA91EA6}" srcId="{C56DB485-B1FB-485E-B225-557863AF02E1}" destId="{E24DCBD7-27A7-4F82-9D53-9A61F569F7F2}" srcOrd="3" destOrd="0" parTransId="{E3A858B7-947A-4ECC-AE41-2EA0BC0408F1}" sibTransId="{47C803F8-1A6C-4F02-BAA4-0DA054FB7437}"/>
    <dgm:cxn modelId="{E48700C0-B40C-4671-8DE2-720D85B25518}" srcId="{C56DB485-B1FB-485E-B225-557863AF02E1}" destId="{A48526B7-6A5F-448F-A067-9AF05C1FA51C}" srcOrd="2" destOrd="0" parTransId="{4173987A-5137-4662-A5A1-9112825D8418}" sibTransId="{BCEE1E88-4D4B-423D-B03C-1CA0D7A03597}"/>
    <dgm:cxn modelId="{EB0589C9-DA3C-40B1-BDAC-DCA033F8D316}" type="presOf" srcId="{E24DCBD7-27A7-4F82-9D53-9A61F569F7F2}" destId="{7778E4E3-052B-422F-A870-4A3DCFD14370}" srcOrd="0" destOrd="0" presId="urn:microsoft.com/office/officeart/2005/8/layout/process1"/>
    <dgm:cxn modelId="{605070DB-B4D0-40A8-91CA-41A31E4DBBFA}" type="presOf" srcId="{ABE26C39-279D-49C4-AD61-4E778D601E88}" destId="{C60E778C-BA70-4898-8DB0-B149997BD6B6}" srcOrd="0" destOrd="0" presId="urn:microsoft.com/office/officeart/2005/8/layout/process1"/>
    <dgm:cxn modelId="{6F695BEB-97FF-4415-98AB-1D80D2B9CB39}" type="presOf" srcId="{DF0E219F-F7E3-4193-86AC-B77A189DE32F}" destId="{18923677-D855-4CC5-9F2C-46F103946860}" srcOrd="1" destOrd="0" presId="urn:microsoft.com/office/officeart/2005/8/layout/process1"/>
    <dgm:cxn modelId="{2ED475ED-86BE-4703-A545-8CE458EBC34D}" type="presOf" srcId="{175B1986-BD48-4293-AB32-5FF1C12C2FA4}" destId="{15FAFC3D-7C52-4ADE-88C5-B3274D4ED46F}" srcOrd="0" destOrd="0" presId="urn:microsoft.com/office/officeart/2005/8/layout/process1"/>
    <dgm:cxn modelId="{EE1E4CF5-654D-47A3-8F0C-2EA2B0FC1B8B}" srcId="{C56DB485-B1FB-485E-B225-557863AF02E1}" destId="{ABE26C39-279D-49C4-AD61-4E778D601E88}" srcOrd="0" destOrd="0" parTransId="{F3C07B6F-E068-43FD-8B13-FBF41624F7D8}" sibTransId="{DF0E219F-F7E3-4193-86AC-B77A189DE32F}"/>
    <dgm:cxn modelId="{FA3EADBF-029E-4A04-916F-92E70EBB6DCE}" type="presParOf" srcId="{5843BF38-AB55-48ED-9161-2A61E55D1266}" destId="{C60E778C-BA70-4898-8DB0-B149997BD6B6}" srcOrd="0" destOrd="0" presId="urn:microsoft.com/office/officeart/2005/8/layout/process1"/>
    <dgm:cxn modelId="{991629B8-CC1A-4DD5-86F7-2B05E2EFD3F3}" type="presParOf" srcId="{5843BF38-AB55-48ED-9161-2A61E55D1266}" destId="{6880CF46-CC6A-407F-B124-E982AC73D935}" srcOrd="1" destOrd="0" presId="urn:microsoft.com/office/officeart/2005/8/layout/process1"/>
    <dgm:cxn modelId="{CD4F2327-5A04-4210-BEB5-EF9CDB49748A}" type="presParOf" srcId="{6880CF46-CC6A-407F-B124-E982AC73D935}" destId="{18923677-D855-4CC5-9F2C-46F103946860}" srcOrd="0" destOrd="0" presId="urn:microsoft.com/office/officeart/2005/8/layout/process1"/>
    <dgm:cxn modelId="{0D5B7B0B-00F0-4D8C-A66E-CB76E0E1D985}" type="presParOf" srcId="{5843BF38-AB55-48ED-9161-2A61E55D1266}" destId="{AD2E10CA-BD70-4941-AF4B-390C705E6ED3}" srcOrd="2" destOrd="0" presId="urn:microsoft.com/office/officeart/2005/8/layout/process1"/>
    <dgm:cxn modelId="{198225FE-F125-4D17-AF88-6CE3525286D0}" type="presParOf" srcId="{5843BF38-AB55-48ED-9161-2A61E55D1266}" destId="{15FAFC3D-7C52-4ADE-88C5-B3274D4ED46F}" srcOrd="3" destOrd="0" presId="urn:microsoft.com/office/officeart/2005/8/layout/process1"/>
    <dgm:cxn modelId="{AFF6394F-14BE-491F-981E-D5601BE0D591}" type="presParOf" srcId="{15FAFC3D-7C52-4ADE-88C5-B3274D4ED46F}" destId="{6F8D5F54-7AAF-48B5-A3C1-231BC93D48BF}" srcOrd="0" destOrd="0" presId="urn:microsoft.com/office/officeart/2005/8/layout/process1"/>
    <dgm:cxn modelId="{570D241C-2EDF-4493-BEB3-35C8E6D9997A}" type="presParOf" srcId="{5843BF38-AB55-48ED-9161-2A61E55D1266}" destId="{9E9670EA-9222-47B6-8B95-69B6E2C77286}" srcOrd="4" destOrd="0" presId="urn:microsoft.com/office/officeart/2005/8/layout/process1"/>
    <dgm:cxn modelId="{91DF45F3-7355-47CC-B668-D112834FAE7A}" type="presParOf" srcId="{5843BF38-AB55-48ED-9161-2A61E55D1266}" destId="{286923FB-E77F-49FB-A368-AF2F89A018C4}" srcOrd="5" destOrd="0" presId="urn:microsoft.com/office/officeart/2005/8/layout/process1"/>
    <dgm:cxn modelId="{178FA82B-A845-4A3D-BA06-D3FB88B2938E}" type="presParOf" srcId="{286923FB-E77F-49FB-A368-AF2F89A018C4}" destId="{90BCAEAD-72D9-4345-847B-1F24B6703A2A}" srcOrd="0" destOrd="0" presId="urn:microsoft.com/office/officeart/2005/8/layout/process1"/>
    <dgm:cxn modelId="{3E9D0D5F-249D-4F49-BF0A-DA9EF6EFEFEE}" type="presParOf" srcId="{5843BF38-AB55-48ED-9161-2A61E55D1266}" destId="{7778E4E3-052B-422F-A870-4A3DCFD1437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250B4-4855-4AE2-85AC-1593F57BD738}">
      <dsp:nvSpPr>
        <dsp:cNvPr id="0" name=""/>
        <dsp:cNvSpPr/>
      </dsp:nvSpPr>
      <dsp:spPr>
        <a:xfrm>
          <a:off x="1789" y="1680136"/>
          <a:ext cx="1122005" cy="561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After Parsing</a:t>
          </a:r>
        </a:p>
      </dsp:txBody>
      <dsp:txXfrm>
        <a:off x="18220" y="1696567"/>
        <a:ext cx="1089143" cy="528140"/>
      </dsp:txXfrm>
    </dsp:sp>
    <dsp:sp modelId="{ECF8965D-B791-4E03-AE88-92432BA38883}">
      <dsp:nvSpPr>
        <dsp:cNvPr id="0" name=""/>
        <dsp:cNvSpPr/>
      </dsp:nvSpPr>
      <dsp:spPr>
        <a:xfrm rot="17692822">
          <a:off x="814828" y="1463897"/>
          <a:ext cx="1066735" cy="25751"/>
        </a:xfrm>
        <a:custGeom>
          <a:avLst/>
          <a:gdLst/>
          <a:ahLst/>
          <a:cxnLst/>
          <a:rect l="0" t="0" r="0" b="0"/>
          <a:pathLst>
            <a:path>
              <a:moveTo>
                <a:pt x="0" y="12875"/>
              </a:moveTo>
              <a:lnTo>
                <a:pt x="1066735" y="12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21527" y="1450104"/>
        <a:ext cx="53336" cy="53336"/>
      </dsp:txXfrm>
    </dsp:sp>
    <dsp:sp modelId="{8B7D66B0-829F-4875-B618-63DA6200A01A}">
      <dsp:nvSpPr>
        <dsp:cNvPr id="0" name=""/>
        <dsp:cNvSpPr/>
      </dsp:nvSpPr>
      <dsp:spPr>
        <a:xfrm>
          <a:off x="1572597" y="712406"/>
          <a:ext cx="1122005" cy="561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Surface</a:t>
          </a:r>
        </a:p>
      </dsp:txBody>
      <dsp:txXfrm>
        <a:off x="1589028" y="728837"/>
        <a:ext cx="1089143" cy="528140"/>
      </dsp:txXfrm>
    </dsp:sp>
    <dsp:sp modelId="{80D2345B-C3F2-44C9-AD1D-DCA851E9FD48}">
      <dsp:nvSpPr>
        <dsp:cNvPr id="0" name=""/>
        <dsp:cNvSpPr/>
      </dsp:nvSpPr>
      <dsp:spPr>
        <a:xfrm rot="18289469">
          <a:off x="2526051" y="657455"/>
          <a:ext cx="785904" cy="25751"/>
        </a:xfrm>
        <a:custGeom>
          <a:avLst/>
          <a:gdLst/>
          <a:ahLst/>
          <a:cxnLst/>
          <a:rect l="0" t="0" r="0" b="0"/>
          <a:pathLst>
            <a:path>
              <a:moveTo>
                <a:pt x="0" y="12875"/>
              </a:moveTo>
              <a:lnTo>
                <a:pt x="785904" y="128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99356" y="650683"/>
        <a:ext cx="39295" cy="39295"/>
      </dsp:txXfrm>
    </dsp:sp>
    <dsp:sp modelId="{036D630A-D03D-4BB4-832C-8EE00B256F90}">
      <dsp:nvSpPr>
        <dsp:cNvPr id="0" name=""/>
        <dsp:cNvSpPr/>
      </dsp:nvSpPr>
      <dsp:spPr>
        <a:xfrm>
          <a:off x="3143405" y="67253"/>
          <a:ext cx="1122005" cy="561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Control Points</a:t>
          </a:r>
        </a:p>
      </dsp:txBody>
      <dsp:txXfrm>
        <a:off x="3159836" y="83684"/>
        <a:ext cx="1089143" cy="528140"/>
      </dsp:txXfrm>
    </dsp:sp>
    <dsp:sp modelId="{581351F3-E0DC-4447-9F53-56E7C6FAE399}">
      <dsp:nvSpPr>
        <dsp:cNvPr id="0" name=""/>
        <dsp:cNvSpPr/>
      </dsp:nvSpPr>
      <dsp:spPr>
        <a:xfrm>
          <a:off x="2694602" y="980032"/>
          <a:ext cx="448802" cy="25751"/>
        </a:xfrm>
        <a:custGeom>
          <a:avLst/>
          <a:gdLst/>
          <a:ahLst/>
          <a:cxnLst/>
          <a:rect l="0" t="0" r="0" b="0"/>
          <a:pathLst>
            <a:path>
              <a:moveTo>
                <a:pt x="0" y="12875"/>
              </a:moveTo>
              <a:lnTo>
                <a:pt x="448802" y="128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7783" y="981688"/>
        <a:ext cx="22440" cy="22440"/>
      </dsp:txXfrm>
    </dsp:sp>
    <dsp:sp modelId="{534281E4-2942-4906-8D89-DB24AA8F31A2}">
      <dsp:nvSpPr>
        <dsp:cNvPr id="0" name=""/>
        <dsp:cNvSpPr/>
      </dsp:nvSpPr>
      <dsp:spPr>
        <a:xfrm>
          <a:off x="3143405" y="712406"/>
          <a:ext cx="1122005" cy="561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Knot Vectors</a:t>
          </a:r>
        </a:p>
      </dsp:txBody>
      <dsp:txXfrm>
        <a:off x="3159836" y="728837"/>
        <a:ext cx="1089143" cy="528140"/>
      </dsp:txXfrm>
    </dsp:sp>
    <dsp:sp modelId="{ECD7DAF1-982D-4471-B67F-A7509B23F9F9}">
      <dsp:nvSpPr>
        <dsp:cNvPr id="0" name=""/>
        <dsp:cNvSpPr/>
      </dsp:nvSpPr>
      <dsp:spPr>
        <a:xfrm rot="3310531">
          <a:off x="2526051" y="1302608"/>
          <a:ext cx="785904" cy="25751"/>
        </a:xfrm>
        <a:custGeom>
          <a:avLst/>
          <a:gdLst/>
          <a:ahLst/>
          <a:cxnLst/>
          <a:rect l="0" t="0" r="0" b="0"/>
          <a:pathLst>
            <a:path>
              <a:moveTo>
                <a:pt x="0" y="12875"/>
              </a:moveTo>
              <a:lnTo>
                <a:pt x="785904" y="128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99356" y="1295837"/>
        <a:ext cx="39295" cy="39295"/>
      </dsp:txXfrm>
    </dsp:sp>
    <dsp:sp modelId="{131F69AC-7AEC-4B1A-94DD-C92AA3C63146}">
      <dsp:nvSpPr>
        <dsp:cNvPr id="0" name=""/>
        <dsp:cNvSpPr/>
      </dsp:nvSpPr>
      <dsp:spPr>
        <a:xfrm>
          <a:off x="3143405" y="1357559"/>
          <a:ext cx="1122005" cy="561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Polynomial Degrees</a:t>
          </a:r>
        </a:p>
      </dsp:txBody>
      <dsp:txXfrm>
        <a:off x="3159836" y="1373990"/>
        <a:ext cx="1089143" cy="528140"/>
      </dsp:txXfrm>
    </dsp:sp>
    <dsp:sp modelId="{688DDDD9-DBEC-49CC-8DDF-4BEE5685BEEA}">
      <dsp:nvSpPr>
        <dsp:cNvPr id="0" name=""/>
        <dsp:cNvSpPr/>
      </dsp:nvSpPr>
      <dsp:spPr>
        <a:xfrm rot="3907178">
          <a:off x="814828" y="2431626"/>
          <a:ext cx="1066735" cy="25751"/>
        </a:xfrm>
        <a:custGeom>
          <a:avLst/>
          <a:gdLst/>
          <a:ahLst/>
          <a:cxnLst/>
          <a:rect l="0" t="0" r="0" b="0"/>
          <a:pathLst>
            <a:path>
              <a:moveTo>
                <a:pt x="0" y="12875"/>
              </a:moveTo>
              <a:lnTo>
                <a:pt x="1066735" y="12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21527" y="2417834"/>
        <a:ext cx="53336" cy="53336"/>
      </dsp:txXfrm>
    </dsp:sp>
    <dsp:sp modelId="{5D95735F-2000-4571-ACB8-6C8F76E0C6D2}">
      <dsp:nvSpPr>
        <dsp:cNvPr id="0" name=""/>
        <dsp:cNvSpPr/>
      </dsp:nvSpPr>
      <dsp:spPr>
        <a:xfrm>
          <a:off x="1572597" y="2647866"/>
          <a:ext cx="1122005" cy="561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Trimming Curves</a:t>
          </a:r>
        </a:p>
      </dsp:txBody>
      <dsp:txXfrm>
        <a:off x="1589028" y="2664297"/>
        <a:ext cx="1089143" cy="528140"/>
      </dsp:txXfrm>
    </dsp:sp>
    <dsp:sp modelId="{470C6453-2C52-4D61-8315-CDCAEF4A24FF}">
      <dsp:nvSpPr>
        <dsp:cNvPr id="0" name=""/>
        <dsp:cNvSpPr/>
      </dsp:nvSpPr>
      <dsp:spPr>
        <a:xfrm rot="18289469">
          <a:off x="2526051" y="2592915"/>
          <a:ext cx="785904" cy="25751"/>
        </a:xfrm>
        <a:custGeom>
          <a:avLst/>
          <a:gdLst/>
          <a:ahLst/>
          <a:cxnLst/>
          <a:rect l="0" t="0" r="0" b="0"/>
          <a:pathLst>
            <a:path>
              <a:moveTo>
                <a:pt x="0" y="12875"/>
              </a:moveTo>
              <a:lnTo>
                <a:pt x="785904" y="128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99356" y="2586143"/>
        <a:ext cx="39295" cy="39295"/>
      </dsp:txXfrm>
    </dsp:sp>
    <dsp:sp modelId="{EB09CDD4-0220-4CFF-A393-E8876C950806}">
      <dsp:nvSpPr>
        <dsp:cNvPr id="0" name=""/>
        <dsp:cNvSpPr/>
      </dsp:nvSpPr>
      <dsp:spPr>
        <a:xfrm>
          <a:off x="3143405" y="2002713"/>
          <a:ext cx="1122005" cy="561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Control Points</a:t>
          </a:r>
        </a:p>
      </dsp:txBody>
      <dsp:txXfrm>
        <a:off x="3159836" y="2019144"/>
        <a:ext cx="1089143" cy="528140"/>
      </dsp:txXfrm>
    </dsp:sp>
    <dsp:sp modelId="{5E7B2877-029A-4266-BD5A-3795ECB5D869}">
      <dsp:nvSpPr>
        <dsp:cNvPr id="0" name=""/>
        <dsp:cNvSpPr/>
      </dsp:nvSpPr>
      <dsp:spPr>
        <a:xfrm>
          <a:off x="2694602" y="2915491"/>
          <a:ext cx="448802" cy="25751"/>
        </a:xfrm>
        <a:custGeom>
          <a:avLst/>
          <a:gdLst/>
          <a:ahLst/>
          <a:cxnLst/>
          <a:rect l="0" t="0" r="0" b="0"/>
          <a:pathLst>
            <a:path>
              <a:moveTo>
                <a:pt x="0" y="12875"/>
              </a:moveTo>
              <a:lnTo>
                <a:pt x="448802" y="128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7783" y="2917147"/>
        <a:ext cx="22440" cy="22440"/>
      </dsp:txXfrm>
    </dsp:sp>
    <dsp:sp modelId="{54C24B82-7438-43AE-A6C6-1262BDDF3A78}">
      <dsp:nvSpPr>
        <dsp:cNvPr id="0" name=""/>
        <dsp:cNvSpPr/>
      </dsp:nvSpPr>
      <dsp:spPr>
        <a:xfrm>
          <a:off x="3143405" y="2647866"/>
          <a:ext cx="1122005" cy="561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Knot Vectors</a:t>
          </a:r>
        </a:p>
      </dsp:txBody>
      <dsp:txXfrm>
        <a:off x="3159836" y="2664297"/>
        <a:ext cx="1089143" cy="528140"/>
      </dsp:txXfrm>
    </dsp:sp>
    <dsp:sp modelId="{F12068C7-3D6F-4176-9436-57990234A8A7}">
      <dsp:nvSpPr>
        <dsp:cNvPr id="0" name=""/>
        <dsp:cNvSpPr/>
      </dsp:nvSpPr>
      <dsp:spPr>
        <a:xfrm rot="3310531">
          <a:off x="2526051" y="3238068"/>
          <a:ext cx="785904" cy="25751"/>
        </a:xfrm>
        <a:custGeom>
          <a:avLst/>
          <a:gdLst/>
          <a:ahLst/>
          <a:cxnLst/>
          <a:rect l="0" t="0" r="0" b="0"/>
          <a:pathLst>
            <a:path>
              <a:moveTo>
                <a:pt x="0" y="12875"/>
              </a:moveTo>
              <a:lnTo>
                <a:pt x="785904" y="128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99356" y="3231296"/>
        <a:ext cx="39295" cy="39295"/>
      </dsp:txXfrm>
    </dsp:sp>
    <dsp:sp modelId="{CE07C56E-CC09-4FB8-9AFA-7104496D1955}">
      <dsp:nvSpPr>
        <dsp:cNvPr id="0" name=""/>
        <dsp:cNvSpPr/>
      </dsp:nvSpPr>
      <dsp:spPr>
        <a:xfrm>
          <a:off x="3143405" y="3293019"/>
          <a:ext cx="1122005" cy="561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Polynomial Degrees</a:t>
          </a:r>
        </a:p>
      </dsp:txBody>
      <dsp:txXfrm>
        <a:off x="3159836" y="3309450"/>
        <a:ext cx="1089143" cy="528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E778C-BA70-4898-8DB0-B149997BD6B6}">
      <dsp:nvSpPr>
        <dsp:cNvPr id="0" name=""/>
        <dsp:cNvSpPr/>
      </dsp:nvSpPr>
      <dsp:spPr>
        <a:xfrm>
          <a:off x="207" y="1236878"/>
          <a:ext cx="1500441" cy="579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Parametric Surface</a:t>
          </a:r>
        </a:p>
      </dsp:txBody>
      <dsp:txXfrm>
        <a:off x="17186" y="1253857"/>
        <a:ext cx="1466483" cy="545745"/>
      </dsp:txXfrm>
    </dsp:sp>
    <dsp:sp modelId="{6880CF46-CC6A-407F-B124-E982AC73D935}">
      <dsp:nvSpPr>
        <dsp:cNvPr id="0" name=""/>
        <dsp:cNvSpPr/>
      </dsp:nvSpPr>
      <dsp:spPr>
        <a:xfrm>
          <a:off x="1592940" y="1412289"/>
          <a:ext cx="195657" cy="2288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592940" y="1458065"/>
        <a:ext cx="136960" cy="137330"/>
      </dsp:txXfrm>
    </dsp:sp>
    <dsp:sp modelId="{AD2E10CA-BD70-4941-AF4B-390C705E6ED3}">
      <dsp:nvSpPr>
        <dsp:cNvPr id="0" name=""/>
        <dsp:cNvSpPr/>
      </dsp:nvSpPr>
      <dsp:spPr>
        <a:xfrm>
          <a:off x="1869813" y="1236878"/>
          <a:ext cx="1461845" cy="579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Evaluation Points</a:t>
          </a:r>
        </a:p>
      </dsp:txBody>
      <dsp:txXfrm>
        <a:off x="1886792" y="1253857"/>
        <a:ext cx="1427887" cy="545745"/>
      </dsp:txXfrm>
    </dsp:sp>
    <dsp:sp modelId="{15FAFC3D-7C52-4ADE-88C5-B3274D4ED46F}">
      <dsp:nvSpPr>
        <dsp:cNvPr id="0" name=""/>
        <dsp:cNvSpPr/>
      </dsp:nvSpPr>
      <dsp:spPr>
        <a:xfrm>
          <a:off x="3423950" y="1412289"/>
          <a:ext cx="195657" cy="2288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423950" y="1458065"/>
        <a:ext cx="136960" cy="137330"/>
      </dsp:txXfrm>
    </dsp:sp>
    <dsp:sp modelId="{9E9670EA-9222-47B6-8B95-69B6E2C77286}">
      <dsp:nvSpPr>
        <dsp:cNvPr id="0" name=""/>
        <dsp:cNvSpPr/>
      </dsp:nvSpPr>
      <dsp:spPr>
        <a:xfrm>
          <a:off x="3700823" y="1236878"/>
          <a:ext cx="1991051" cy="579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Eliminating Outside Evaluation Points</a:t>
          </a:r>
        </a:p>
      </dsp:txBody>
      <dsp:txXfrm>
        <a:off x="3717802" y="1253857"/>
        <a:ext cx="1957093" cy="545745"/>
      </dsp:txXfrm>
    </dsp:sp>
    <dsp:sp modelId="{286923FB-E77F-49FB-A368-AF2F89A018C4}">
      <dsp:nvSpPr>
        <dsp:cNvPr id="0" name=""/>
        <dsp:cNvSpPr/>
      </dsp:nvSpPr>
      <dsp:spPr>
        <a:xfrm>
          <a:off x="5784166" y="1412289"/>
          <a:ext cx="195657" cy="2288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784166" y="1458065"/>
        <a:ext cx="136960" cy="137330"/>
      </dsp:txXfrm>
    </dsp:sp>
    <dsp:sp modelId="{7778E4E3-052B-422F-A870-4A3DCFD14370}">
      <dsp:nvSpPr>
        <dsp:cNvPr id="0" name=""/>
        <dsp:cNvSpPr/>
      </dsp:nvSpPr>
      <dsp:spPr>
        <a:xfrm>
          <a:off x="6061040" y="1236878"/>
          <a:ext cx="1749175" cy="579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Mapping to Physical Surface</a:t>
          </a:r>
        </a:p>
      </dsp:txBody>
      <dsp:txXfrm>
        <a:off x="6078019" y="1253857"/>
        <a:ext cx="1715217" cy="545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24/07/2018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24/07/2018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K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139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801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After parsing we have the control points, knot vectors, and polynomial degrees for both the surface and the trimming curves</a:t>
            </a:r>
          </a:p>
          <a:p>
            <a:pPr marL="171450" indent="-171450">
              <a:buFontTx/>
              <a:buChar char="-"/>
            </a:pPr>
            <a:r>
              <a:rPr lang="en-US" dirty="0"/>
              <a:t>Regarding the surface, the knot vectors define the Parametric surface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the trimming curves we use the control points, knot vectors, and polynomial degrees of the trimming curves</a:t>
            </a:r>
          </a:p>
          <a:p>
            <a:pPr marL="171450" indent="-171450">
              <a:buFontTx/>
              <a:buChar char="-"/>
            </a:pPr>
            <a:r>
              <a:rPr lang="en-US" dirty="0"/>
              <a:t>To map the trimming curves from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633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 example: Four point sail</a:t>
            </a:r>
          </a:p>
          <a:p>
            <a:pPr marL="228600" indent="-228600">
              <a:buAutoNum type="arabicParenR"/>
            </a:pPr>
            <a:r>
              <a:rPr lang="en-US" dirty="0"/>
              <a:t>Parametric surface with trimming curves and here there are the knot span</a:t>
            </a:r>
          </a:p>
          <a:p>
            <a:pPr marL="228600" indent="-228600">
              <a:buAutoNum type="arabicParenR"/>
            </a:pPr>
            <a:r>
              <a:rPr lang="en-US" dirty="0"/>
              <a:t>Distribute the evaluation points along the parametric surface</a:t>
            </a:r>
          </a:p>
          <a:p>
            <a:pPr marL="228600" indent="-228600">
              <a:buAutoNum type="arabicParenR"/>
            </a:pPr>
            <a:r>
              <a:rPr lang="en-US" dirty="0"/>
              <a:t>We </a:t>
            </a:r>
            <a:r>
              <a:rPr lang="en-US" dirty="0" err="1"/>
              <a:t>polygonized</a:t>
            </a:r>
            <a:r>
              <a:rPr lang="en-US" dirty="0"/>
              <a:t> the trimming curve in order to use the </a:t>
            </a:r>
            <a:r>
              <a:rPr lang="en-US" dirty="0" err="1"/>
              <a:t>inpolygon</a:t>
            </a:r>
            <a:r>
              <a:rPr lang="en-US" dirty="0"/>
              <a:t> MATLAB function to convert the coordinates of the inside the polygon to </a:t>
            </a:r>
            <a:r>
              <a:rPr lang="en-US" dirty="0" err="1"/>
              <a:t>NaN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Mapping from the Parametric surface to the Physical surface through mapping each evaluation point using the Basis functions “R”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931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86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Munich, 24. July 2018 | Advanced FEM Presentation | SS2018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Munich, 24. July 2018 | Advanced FEM Presentation | SS2018</a:t>
            </a:r>
            <a:endParaRPr lang="de-DE" noProof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Munich, 24. July 2018 | Advanced FEM Presentation | SS2018</a:t>
            </a:r>
            <a:endParaRPr lang="de-DE" noProof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Munich, 24. July 2018 | Advanced FEM Presentation | SS2018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Munich, 24. July 2018 | Advanced FEM Presentation | SS2018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2F38-A65D-4C21-8029-E88E0ABFDC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90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Munich, 24. July 2018 | Advanced FEM Presentation | SS2018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Munich, 24. July 2018 | Advanced FEM Presentation | SS2018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Munich, 24. July 2018 | Advanced FEM Presentation | SS2018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2F38-A65D-4C21-8029-E88E0ABFDC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9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Munich, 24. July 2018 | Advanced FEM Presentation | SS2018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Munich, 24. July 2018 | Advanced FEM Presentation | SS2018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Munich, 24. July 2018 | Advanced FEM Presentation | SS2018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Munich, 24. July 2018 | Advanced FEM Presentation | SS2018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Munich, 24. July 2018 | Advanced FEM Presentation | SS2018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Munich, 24. July 2018 | Advanced FEM Presentation | SS2018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Munich, 24. July 2018 | Advanced FEM Presentation | SS2018</a:t>
            </a:r>
            <a:endParaRPr lang="de-DE" noProof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Munich, 24. July 2018 | Advanced FEM Presentation | SS2018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2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Munich, 24. July 2018 | Advanced FEM Presentation | SS2018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Munich, 24. July 2018 | Advanced FEM Presentation | SS2018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Munich, 24. July 2018 | Advanced FEM Presentation | SS2018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  <p:sldLayoutId id="2147483713" r:id="rId9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Munich, 24. July 2018 | Advanced FEM Presentation | SS2018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Munich, 24. July 2018 | Advanced FEM Presentation | SS2018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microsoft.com/office/2007/relationships/diagramDrawing" Target="../diagrams/drawing2.xml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svg"/><Relationship Id="rId11" Type="http://schemas.openxmlformats.org/officeDocument/2006/relationships/diagramQuickStyle" Target="../diagrams/quickStyle2.xml"/><Relationship Id="rId5" Type="http://schemas.openxmlformats.org/officeDocument/2006/relationships/image" Target="../media/image22.png"/><Relationship Id="rId15" Type="http://schemas.openxmlformats.org/officeDocument/2006/relationships/image" Target="../media/image27.svg"/><Relationship Id="rId10" Type="http://schemas.openxmlformats.org/officeDocument/2006/relationships/diagramLayout" Target="../diagrams/layout2.xml"/><Relationship Id="rId4" Type="http://schemas.openxmlformats.org/officeDocument/2006/relationships/image" Target="../media/image21.svg"/><Relationship Id="rId9" Type="http://schemas.openxmlformats.org/officeDocument/2006/relationships/diagramData" Target="../diagrams/data2.xml"/><Relationship Id="rId1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802257"/>
            <a:ext cx="8508999" cy="4470059"/>
          </a:xfrm>
        </p:spPr>
        <p:txBody>
          <a:bodyPr/>
          <a:lstStyle/>
          <a:p>
            <a:r>
              <a:rPr lang="en-US" dirty="0"/>
              <a:t>Supervisor:</a:t>
            </a:r>
          </a:p>
          <a:p>
            <a:r>
              <a:rPr lang="en-US" dirty="0"/>
              <a:t>	Andreas </a:t>
            </a:r>
            <a:r>
              <a:rPr lang="en-US" dirty="0" err="1"/>
              <a:t>Apostolatos</a:t>
            </a:r>
            <a:endParaRPr lang="en-US" dirty="0"/>
          </a:p>
          <a:p>
            <a:r>
              <a:rPr lang="en-US" dirty="0"/>
              <a:t>Team:</a:t>
            </a:r>
          </a:p>
          <a:p>
            <a:r>
              <a:rPr lang="en-US" dirty="0"/>
              <a:t>	</a:t>
            </a:r>
            <a:r>
              <a:rPr lang="en-US" dirty="0" err="1"/>
              <a:t>Bassel</a:t>
            </a:r>
            <a:r>
              <a:rPr lang="en-US" dirty="0"/>
              <a:t> </a:t>
            </a:r>
            <a:r>
              <a:rPr lang="en-US" dirty="0" err="1"/>
              <a:t>Saridar</a:t>
            </a:r>
            <a:endParaRPr lang="en-US" dirty="0"/>
          </a:p>
          <a:p>
            <a:r>
              <a:rPr lang="en-US" dirty="0"/>
              <a:t>	Cleo </a:t>
            </a:r>
            <a:r>
              <a:rPr lang="en-US" dirty="0" err="1"/>
              <a:t>Reihl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Dagmawi</a:t>
            </a:r>
            <a:r>
              <a:rPr lang="en-US" dirty="0"/>
              <a:t> </a:t>
            </a:r>
            <a:r>
              <a:rPr lang="en-US" dirty="0" err="1"/>
              <a:t>Bekel</a:t>
            </a:r>
            <a:endParaRPr lang="en-US" dirty="0"/>
          </a:p>
          <a:p>
            <a:r>
              <a:rPr lang="en-US" dirty="0"/>
              <a:t>	Khaled </a:t>
            </a:r>
            <a:r>
              <a:rPr lang="en-US" dirty="0" err="1"/>
              <a:t>Boulbrachene</a:t>
            </a:r>
            <a:endParaRPr lang="en-US" dirty="0"/>
          </a:p>
          <a:p>
            <a:r>
              <a:rPr lang="en-US" dirty="0"/>
              <a:t>	Mahmoud Ammar</a:t>
            </a:r>
          </a:p>
          <a:p>
            <a:r>
              <a:rPr lang="en-US" dirty="0"/>
              <a:t>	Mahmoud </a:t>
            </a:r>
            <a:r>
              <a:rPr lang="en-US" dirty="0" err="1"/>
              <a:t>Zidan</a:t>
            </a:r>
            <a:endParaRPr lang="en-US" dirty="0"/>
          </a:p>
          <a:p>
            <a:r>
              <a:rPr lang="en-US" dirty="0"/>
              <a:t>	Muhammad Salman Yousaf</a:t>
            </a:r>
          </a:p>
          <a:p>
            <a:r>
              <a:rPr lang="en-US" dirty="0"/>
              <a:t>	</a:t>
            </a:r>
            <a:r>
              <a:rPr lang="en-US" dirty="0" err="1"/>
              <a:t>Srikkanth</a:t>
            </a:r>
            <a:r>
              <a:rPr lang="en-US" dirty="0"/>
              <a:t> </a:t>
            </a:r>
            <a:r>
              <a:rPr lang="en-US" dirty="0" err="1"/>
              <a:t>Varadharajan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pPr algn="ctr"/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Trimmed</a:t>
            </a:r>
            <a:r>
              <a:rPr lang="de-DE" dirty="0"/>
              <a:t> Isogeometric Analysis Membrane </a:t>
            </a:r>
            <a:r>
              <a:rPr lang="de-DE" dirty="0" err="1"/>
              <a:t>Structures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CAD geometry in Rhino.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TeDa</a:t>
            </a:r>
            <a:r>
              <a:rPr lang="en-US" dirty="0"/>
              <a:t> Plugin, Create a JSON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JSON file in </a:t>
            </a:r>
            <a:r>
              <a:rPr lang="en-US" dirty="0" err="1"/>
              <a:t>Matlab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0" y="3202706"/>
            <a:ext cx="3878205" cy="28494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985" y="3202706"/>
            <a:ext cx="4634896" cy="28494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540933" y="2914513"/>
            <a:ext cx="1434517" cy="257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>
                <a:latin typeface="+mn-lt"/>
              </a:rPr>
              <a:t>Rhino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15062" y="2917125"/>
            <a:ext cx="1568741" cy="257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err="1">
                <a:latin typeface="+mn-lt"/>
              </a:rPr>
              <a:t>Matlab</a:t>
            </a:r>
            <a:endParaRPr lang="en-US" sz="1600" dirty="0">
              <a:latin typeface="+mn-lt"/>
            </a:endParaRP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78B8CA1-E70E-4661-A136-C552332081FC}"/>
              </a:ext>
            </a:extLst>
          </p:cNvPr>
          <p:cNvSpPr txBox="1">
            <a:spLocks/>
          </p:cNvSpPr>
          <p:nvPr/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/>
              <a:t>Munich, 24. July 2018 | Advanced FEM Presentation | SS2018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4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File Structure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737" y="1551963"/>
            <a:ext cx="4396175" cy="4635877"/>
          </a:xfrm>
        </p:spPr>
      </p:pic>
      <p:sp>
        <p:nvSpPr>
          <p:cNvPr id="10" name="Content Placeholder 1"/>
          <p:cNvSpPr txBox="1">
            <a:spLocks/>
          </p:cNvSpPr>
          <p:nvPr/>
        </p:nvSpPr>
        <p:spPr>
          <a:xfrm>
            <a:off x="319090" y="1762188"/>
            <a:ext cx="4111743" cy="385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40903" y="2147582"/>
            <a:ext cx="1937857" cy="385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2109831" y="2533475"/>
            <a:ext cx="1" cy="44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11060" y="2977069"/>
            <a:ext cx="3397542" cy="505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00" dirty="0"/>
              <a:t>=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8476" y="3099811"/>
            <a:ext cx="3422709" cy="4677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200" dirty="0" err="1"/>
              <a:t>p_surface</a:t>
            </a:r>
            <a:r>
              <a:rPr lang="en-US" sz="1200" dirty="0"/>
              <a:t> = </a:t>
            </a:r>
            <a:r>
              <a:rPr lang="en-US" sz="1200" dirty="0" err="1"/>
              <a:t>val.breps.faces.surface.degrees</a:t>
            </a:r>
            <a:r>
              <a:rPr lang="en-US" sz="1200" dirty="0"/>
              <a:t>(1)</a:t>
            </a:r>
          </a:p>
          <a:p>
            <a:pPr>
              <a:lnSpc>
                <a:spcPct val="114000"/>
              </a:lnSpc>
            </a:pPr>
            <a:endParaRPr lang="en-US" sz="1600" dirty="0" err="1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78653" y="2207993"/>
            <a:ext cx="1862356" cy="225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400" dirty="0">
                <a:latin typeface="+mn-lt"/>
              </a:rPr>
              <a:t>Polynomial Degree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53486" y="4117501"/>
            <a:ext cx="1937857" cy="385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74072" y="4942873"/>
            <a:ext cx="3896686" cy="505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00" dirty="0"/>
              <a:t>=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5194" y="5078894"/>
            <a:ext cx="3909270" cy="4419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/>
              <a:t>Xi_surface</a:t>
            </a:r>
            <a:r>
              <a:rPr lang="en-US" sz="1200" dirty="0"/>
              <a:t> = </a:t>
            </a:r>
            <a:r>
              <a:rPr lang="en-US" sz="1200" dirty="0" err="1"/>
              <a:t>val.breps.faces.surface.knot_vectors</a:t>
            </a:r>
            <a:r>
              <a:rPr lang="en-US" sz="1200" dirty="0"/>
              <a:t>{1,:}';</a:t>
            </a:r>
          </a:p>
          <a:p>
            <a:pPr>
              <a:lnSpc>
                <a:spcPct val="114000"/>
              </a:lnSpc>
            </a:pPr>
            <a:endParaRPr lang="en-US" sz="1600" dirty="0" err="1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91237" y="4161509"/>
            <a:ext cx="1862356" cy="225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400" dirty="0">
                <a:latin typeface="+mn-lt"/>
              </a:rPr>
              <a:t>Knot Vector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122414" y="4492564"/>
            <a:ext cx="1" cy="44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4C90CEE5-57E5-40EE-9BEE-3F34CB7BB1F9}"/>
              </a:ext>
            </a:extLst>
          </p:cNvPr>
          <p:cNvSpPr txBox="1">
            <a:spLocks/>
          </p:cNvSpPr>
          <p:nvPr/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 dirty="0"/>
              <a:t>Munich, 24. July 2018 | Advanced FEM Presentation | SS2018</a:t>
            </a:r>
          </a:p>
        </p:txBody>
      </p:sp>
    </p:spTree>
    <p:extLst>
      <p:ext uri="{BB962C8B-B14F-4D97-AF65-F5344CB8AC3E}">
        <p14:creationId xmlns:p14="http://schemas.microsoft.com/office/powerpoint/2010/main" val="1407654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19090" y="1588096"/>
            <a:ext cx="8508999" cy="810369"/>
          </a:xfrm>
        </p:spPr>
        <p:txBody>
          <a:bodyPr/>
          <a:lstStyle/>
          <a:p>
            <a:r>
              <a:rPr lang="en-GB" sz="1400" dirty="0"/>
              <a:t>JSON Parser function was implemented in order to return the parsed geometry information from the JSON File created with </a:t>
            </a:r>
            <a:r>
              <a:rPr lang="en-US" sz="1400" dirty="0"/>
              <a:t>Rhino 5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Parser 	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1524000" y="3717855"/>
          <a:ext cx="6096000" cy="2595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640360">
                  <a:extLst>
                    <a:ext uri="{9D8B030D-6E8A-4147-A177-3AD203B41FA5}">
                      <a16:colId xmlns:a16="http://schemas.microsoft.com/office/drawing/2014/main" val="1342862988"/>
                    </a:ext>
                  </a:extLst>
                </a:gridCol>
                <a:gridCol w="5455640">
                  <a:extLst>
                    <a:ext uri="{9D8B030D-6E8A-4147-A177-3AD203B41FA5}">
                      <a16:colId xmlns:a16="http://schemas.microsoft.com/office/drawing/2014/main" val="85517833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2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kern="1200" baseline="0" dirty="0"/>
                        <a:t>Polynomial Degree of the untrimmed Patch in Xi-direction</a:t>
                      </a:r>
                      <a:endParaRPr lang="en-GB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63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kern="1200" baseline="0" dirty="0"/>
                        <a:t>Polynomial Degree of the untrimmed Patch in Eta-direction</a:t>
                      </a:r>
                      <a:endParaRPr lang="en-GB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89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kern="1200" baseline="0" dirty="0"/>
                        <a:t>Knot vector of the untrimmed Patch in Xi-direction</a:t>
                      </a:r>
                      <a:endParaRPr lang="en-GB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5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kern="1200" baseline="0" dirty="0"/>
                        <a:t>Knot vector of the untrimmed Patch in Eta-direction</a:t>
                      </a:r>
                      <a:endParaRPr lang="en-GB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7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u="none" strike="noStrike" kern="1200" baseline="0" dirty="0"/>
                        <a:t>Control Points of the untrimmed Patch</a:t>
                      </a:r>
                      <a:endParaRPr lang="en-GB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07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/>
                        <a:t>Trimming curves structure </a:t>
                      </a:r>
                      <a:endParaRPr lang="en-US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41240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1524000" y="2687320"/>
          <a:ext cx="6096000" cy="7416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8766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203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Folder</a:t>
                      </a:r>
                      <a:r>
                        <a:rPr lang="en-US" sz="1400" baseline="0" dirty="0"/>
                        <a:t> Name Containing the JSON File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08276"/>
                  </a:ext>
                </a:extLst>
              </a:tr>
            </a:tbl>
          </a:graphicData>
        </a:graphic>
      </p:graphicFrame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03E3109-657C-4600-92B3-9632F8489BC2}"/>
              </a:ext>
            </a:extLst>
          </p:cNvPr>
          <p:cNvSpPr txBox="1">
            <a:spLocks/>
          </p:cNvSpPr>
          <p:nvPr/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 dirty="0"/>
              <a:t>Munich, 24. July 2018 | Advanced FEM Presentation | SS2018</a:t>
            </a:r>
          </a:p>
        </p:txBody>
      </p:sp>
    </p:spTree>
    <p:extLst>
      <p:ext uri="{BB962C8B-B14F-4D97-AF65-F5344CB8AC3E}">
        <p14:creationId xmlns:p14="http://schemas.microsoft.com/office/powerpoint/2010/main" val="200946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Structure containing all trimming curve information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sz="3200" dirty="0"/>
              <a:t>Trimming curves structure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66323" y="2483139"/>
          <a:ext cx="7214532" cy="351328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757858">
                  <a:extLst>
                    <a:ext uri="{9D8B030D-6E8A-4147-A177-3AD203B41FA5}">
                      <a16:colId xmlns:a16="http://schemas.microsoft.com/office/drawing/2014/main" val="1342862988"/>
                    </a:ext>
                  </a:extLst>
                </a:gridCol>
                <a:gridCol w="6456674">
                  <a:extLst>
                    <a:ext uri="{9D8B030D-6E8A-4147-A177-3AD203B41FA5}">
                      <a16:colId xmlns:a16="http://schemas.microsoft.com/office/drawing/2014/main" val="855178333"/>
                    </a:ext>
                  </a:extLst>
                </a:gridCol>
              </a:tblGrid>
              <a:tr h="39948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/>
                        <a:t>Trimming curves structure 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24894"/>
                  </a:ext>
                </a:extLst>
              </a:tr>
              <a:tr h="3994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kern="1200" baseline="0" dirty="0"/>
                        <a:t>Number of curves in the outer boundary loop</a:t>
                      </a:r>
                      <a:endParaRPr lang="en-GB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638240"/>
                  </a:ext>
                </a:extLst>
              </a:tr>
              <a:tr h="3994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kern="1200" baseline="0" dirty="0"/>
                        <a:t>Polynomial Degree of the outer trimming curve</a:t>
                      </a:r>
                      <a:endParaRPr lang="en-GB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892461"/>
                  </a:ext>
                </a:extLst>
              </a:tr>
              <a:tr h="3994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kern="1200" baseline="0" dirty="0"/>
                        <a:t>Knot vector of the outer  trimming curve</a:t>
                      </a:r>
                      <a:endParaRPr lang="en-GB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53050"/>
                  </a:ext>
                </a:extLst>
              </a:tr>
              <a:tr h="5581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kern="1200" baseline="0" dirty="0"/>
                        <a:t>Control points of the outer trimming curve defined in counter-clockwise direction</a:t>
                      </a:r>
                      <a:endParaRPr lang="en-GB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70606"/>
                  </a:ext>
                </a:extLst>
              </a:tr>
              <a:tr h="3994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u="none" strike="noStrike" kern="1200" baseline="0" dirty="0"/>
                        <a:t>Number of inner boundary loops</a:t>
                      </a:r>
                      <a:endParaRPr lang="en-GB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078510"/>
                  </a:ext>
                </a:extLst>
              </a:tr>
              <a:tr h="3994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kern="1200" baseline="0" dirty="0"/>
                        <a:t>Knot vector of the inner  trimming curve</a:t>
                      </a:r>
                      <a:endParaRPr lang="en-US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412404"/>
                  </a:ext>
                </a:extLst>
              </a:tr>
              <a:tr h="5581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 points of the inner trimming curve defined in clockwise direction)</a:t>
                      </a:r>
                      <a:endParaRPr lang="en-US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89836"/>
                  </a:ext>
                </a:extLst>
              </a:tr>
            </a:tbl>
          </a:graphicData>
        </a:graphic>
      </p:graphicFrame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10DA949A-C8FD-4117-ADAE-A169D4134C8C}"/>
              </a:ext>
            </a:extLst>
          </p:cNvPr>
          <p:cNvSpPr txBox="1">
            <a:spLocks/>
          </p:cNvSpPr>
          <p:nvPr/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/>
              <a:t>Munich, 24. July 2018 | Advanced FEM Presentation | SS2018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84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D2C23-ACFB-4DE3-B3E3-A7BE20C6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5882F38-A65D-4C21-8029-E88E0ABFDCB3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000D50DF-C61E-4FB2-886E-FE5D17B64E7E}"/>
              </a:ext>
            </a:extLst>
          </p:cNvPr>
          <p:cNvSpPr txBox="1">
            <a:spLocks/>
          </p:cNvSpPr>
          <p:nvPr/>
        </p:nvSpPr>
        <p:spPr>
          <a:xfrm>
            <a:off x="319090" y="994334"/>
            <a:ext cx="8508999" cy="410369"/>
          </a:xfrm>
        </p:spPr>
        <p:txBody>
          <a:bodyPr/>
          <a:lstStyle>
            <a:lvl1pPr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2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000" dirty="0"/>
              <a:t>Outline</a:t>
            </a:r>
            <a:endParaRPr lang="en-DE" sz="300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0780617-A043-4B5B-AFCE-0F513C26C3CF}"/>
              </a:ext>
            </a:extLst>
          </p:cNvPr>
          <p:cNvSpPr txBox="1">
            <a:spLocks/>
          </p:cNvSpPr>
          <p:nvPr/>
        </p:nvSpPr>
        <p:spPr>
          <a:xfrm>
            <a:off x="319090" y="1762188"/>
            <a:ext cx="8508999" cy="4699572"/>
          </a:xfrm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Parsing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Preprocessing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Triangulation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Cables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Fixing Control Points Without Contribution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Gauss Points for Visualization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4CF47-FEA4-413B-9B3A-4EBB6077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Munich, 24. July 2018 | Advanced FEM Presentation | SS2018</a:t>
            </a:r>
          </a:p>
        </p:txBody>
      </p:sp>
    </p:spTree>
    <p:extLst>
      <p:ext uri="{BB962C8B-B14F-4D97-AF65-F5344CB8AC3E}">
        <p14:creationId xmlns:p14="http://schemas.microsoft.com/office/powerpoint/2010/main" val="1148994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BCF8AC-0082-4832-9759-452A91A4CF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02D403-712A-4401-B1FE-91F5CD50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Preprocessing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CD47278-CB3B-44CC-AC45-9C348FCFC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652198"/>
              </p:ext>
            </p:extLst>
          </p:nvPr>
        </p:nvGraphicFramePr>
        <p:xfrm>
          <a:off x="1182341" y="1892473"/>
          <a:ext cx="4267200" cy="3921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36FE9673-CBB0-4856-91EA-C17A31177C8E}"/>
              </a:ext>
            </a:extLst>
          </p:cNvPr>
          <p:cNvSpPr/>
          <p:nvPr/>
        </p:nvSpPr>
        <p:spPr>
          <a:xfrm>
            <a:off x="5449541" y="2550696"/>
            <a:ext cx="481263" cy="6673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7E28F5A-DE51-4418-B9CF-2657F5703413}"/>
              </a:ext>
            </a:extLst>
          </p:cNvPr>
          <p:cNvSpPr/>
          <p:nvPr/>
        </p:nvSpPr>
        <p:spPr>
          <a:xfrm>
            <a:off x="5435253" y="3853111"/>
            <a:ext cx="481263" cy="19201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78B986-4580-49C7-B5BB-22C34DE2025A}"/>
              </a:ext>
            </a:extLst>
          </p:cNvPr>
          <p:cNvSpPr txBox="1"/>
          <p:nvPr/>
        </p:nvSpPr>
        <p:spPr>
          <a:xfrm>
            <a:off x="6007933" y="2755984"/>
            <a:ext cx="175689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Parametric Surface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99D7C9D-318C-4A1B-988C-653FABB362F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61804" y="3500033"/>
            <a:ext cx="1832013" cy="794248"/>
          </a:xfrm>
          <a:prstGeom prst="bentConnector3">
            <a:avLst>
              <a:gd name="adj1" fmla="val 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67D4D1-2DBD-4707-BBF7-C62D68C1AA4F}"/>
              </a:ext>
            </a:extLst>
          </p:cNvPr>
          <p:cNvSpPr txBox="1"/>
          <p:nvPr/>
        </p:nvSpPr>
        <p:spPr>
          <a:xfrm>
            <a:off x="6813825" y="3836418"/>
            <a:ext cx="78547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Mapping</a:t>
            </a: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2D115995-A972-4CE4-9E60-B6019A3A84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Munich, 24. July 2018 | Advanced FEM Presentation | SS2018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AC250B4-4855-4AE2-85AC-1593F57BD7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CF8965D-B791-4E03-AE88-92432BA388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B7D66B0-829F-4875-B618-63DA6200A0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88DDDD9-DBEC-49CC-8DDF-4BEE5685B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D95735F-2000-4571-ACB8-6C8F76E0C6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0D2345B-C3F2-44C9-AD1D-DCA851E9F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36D630A-D03D-4BB4-832C-8EE00B256F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81351F3-E0DC-4447-9F53-56E7C6FAE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34281E4-2942-4906-8D89-DB24AA8F31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CD7DAF1-982D-4471-B67F-A7509B23F9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31F69AC-7AEC-4B1A-94DD-C92AA3C631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70C6453-2C52-4D61-8315-CDCAEF4A24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B09CDD4-0220-4CFF-A393-E8876C950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E7B2877-029A-4266-BD5A-3795ECB5D8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4C24B82-7438-43AE-A6C6-1262BDDF3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12068C7-3D6F-4176-9436-57990234A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E07C56E-CC09-4FB8-9AFA-7104496D1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lvlAtOnce"/>
        </p:bldSub>
      </p:bldGraphic>
      <p:bldP spid="12" grpId="0" animBg="1"/>
      <p:bldP spid="13" grpId="0" animBg="1"/>
      <p:bldP spid="14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BCF8AC-0082-4832-9759-452A91A4CF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02D403-712A-4401-B1FE-91F5CD50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Preprocessing</a:t>
            </a:r>
            <a:r>
              <a:rPr lang="de-DE" dirty="0"/>
              <a:t> (</a:t>
            </a:r>
            <a:r>
              <a:rPr lang="de-DE" dirty="0" err="1"/>
              <a:t>cont‘d</a:t>
            </a:r>
            <a:r>
              <a:rPr lang="de-DE" dirty="0"/>
              <a:t>)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EF1B37D-1614-42A7-8CFB-9C6EA4C4B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4836" y="3390900"/>
            <a:ext cx="3934327" cy="295074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501FE4D-74B7-4762-818B-2038BA3548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04836" y="3390899"/>
            <a:ext cx="3934327" cy="29507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219F4D3-7E6B-4FBC-B912-32E6C01FFB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04836" y="3390899"/>
            <a:ext cx="3934328" cy="2950746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56557C0-106E-497A-9A87-E7A66E3313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08232"/>
              </p:ext>
            </p:extLst>
          </p:nvPr>
        </p:nvGraphicFramePr>
        <p:xfrm>
          <a:off x="666788" y="1101044"/>
          <a:ext cx="7810423" cy="3053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9" name="Graphic 18">
            <a:extLst>
              <a:ext uri="{FF2B5EF4-FFF2-40B4-BE49-F238E27FC236}">
                <a16:creationId xmlns:a16="http://schemas.microsoft.com/office/drawing/2014/main" id="{A6559CDA-B823-489C-AE0D-F2A35DC02B73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16712" t="12538" r="12010" b="13702"/>
          <a:stretch/>
        </p:blipFill>
        <p:spPr>
          <a:xfrm>
            <a:off x="2377756" y="3067375"/>
            <a:ext cx="4388487" cy="3405938"/>
          </a:xfrm>
          <a:prstGeom prst="rect">
            <a:avLst/>
          </a:prstGeom>
        </p:spPr>
      </p:pic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11B2A6E3-F582-4E6C-84FD-434388F8B7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Munich, 24. July 2018 | Advanced FEM Presentation | SS2018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7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60E778C-BA70-4898-8DB0-B149997BD6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880CF46-CC6A-407F-B124-E982AC73D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2E10CA-BD70-4941-AF4B-390C705E6E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5FAFC3D-7C52-4ADE-88C5-B3274D4ED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E9670EA-9222-47B6-8B95-69B6E2C77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86923FB-E77F-49FB-A368-AF2F89A018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778E4E3-052B-422F-A870-4A3DCFD14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D2C23-ACFB-4DE3-B3E3-A7BE20C6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5882F38-A65D-4C21-8029-E88E0ABFDCB3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000D50DF-C61E-4FB2-886E-FE5D17B64E7E}"/>
              </a:ext>
            </a:extLst>
          </p:cNvPr>
          <p:cNvSpPr txBox="1">
            <a:spLocks/>
          </p:cNvSpPr>
          <p:nvPr/>
        </p:nvSpPr>
        <p:spPr>
          <a:xfrm>
            <a:off x="319090" y="994334"/>
            <a:ext cx="8508999" cy="410369"/>
          </a:xfrm>
        </p:spPr>
        <p:txBody>
          <a:bodyPr/>
          <a:lstStyle>
            <a:lvl1pPr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2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000" dirty="0"/>
              <a:t>Outline</a:t>
            </a:r>
            <a:endParaRPr lang="en-DE" sz="300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0780617-A043-4B5B-AFCE-0F513C26C3CF}"/>
              </a:ext>
            </a:extLst>
          </p:cNvPr>
          <p:cNvSpPr txBox="1">
            <a:spLocks/>
          </p:cNvSpPr>
          <p:nvPr/>
        </p:nvSpPr>
        <p:spPr>
          <a:xfrm>
            <a:off x="319090" y="1762188"/>
            <a:ext cx="8508999" cy="4699572"/>
          </a:xfrm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Parsing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Preprocessing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Triangulation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Cables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Fixing Control Points Without Contribution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Gauss Points for Visualization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4CF47-FEA4-413B-9B3A-4EBB6077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Munich, 24. July 2018 | Advanced FEM Presentation | SS2018</a:t>
            </a:r>
          </a:p>
        </p:txBody>
      </p:sp>
    </p:spTree>
    <p:extLst>
      <p:ext uri="{BB962C8B-B14F-4D97-AF65-F5344CB8AC3E}">
        <p14:creationId xmlns:p14="http://schemas.microsoft.com/office/powerpoint/2010/main" val="3759267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C1BA00A-8977-49DA-8A5A-B0EFC9027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7" y="2462552"/>
            <a:ext cx="4799997" cy="359999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828800"/>
            <a:ext cx="8508999" cy="535753"/>
          </a:xfrm>
        </p:spPr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trimmed</a:t>
            </a:r>
            <a:r>
              <a:rPr lang="de-DE" dirty="0"/>
              <a:t> </a:t>
            </a:r>
            <a:r>
              <a:rPr lang="de-DE" dirty="0" err="1"/>
              <a:t>isogeometric</a:t>
            </a:r>
            <a:r>
              <a:rPr lang="de-DE" dirty="0"/>
              <a:t> </a:t>
            </a:r>
            <a:r>
              <a:rPr lang="de-DE" dirty="0" err="1"/>
              <a:t>patch</a:t>
            </a:r>
            <a:r>
              <a:rPr lang="de-DE" dirty="0"/>
              <a:t> </a:t>
            </a:r>
            <a:r>
              <a:rPr lang="de-DE" dirty="0" err="1"/>
              <a:t>Gauss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en-US" dirty="0"/>
              <a:t>					</a:t>
            </a:r>
          </a:p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/>
              <a:t>Triangulation</a:t>
            </a:r>
            <a:endParaRPr lang="de-DE" sz="3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AA32ABD-C3A4-4ECC-8D9D-D16A47796516}"/>
              </a:ext>
            </a:extLst>
          </p:cNvPr>
          <p:cNvSpPr txBox="1"/>
          <p:nvPr/>
        </p:nvSpPr>
        <p:spPr>
          <a:xfrm>
            <a:off x="1639084" y="6118064"/>
            <a:ext cx="168796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Parameter </a:t>
            </a:r>
            <a:r>
              <a:rPr lang="de-DE" sz="1600" dirty="0" err="1">
                <a:latin typeface="+mn-lt"/>
              </a:rPr>
              <a:t>domain</a:t>
            </a:r>
            <a:endParaRPr lang="en-US" sz="1600" dirty="0" err="1">
              <a:latin typeface="+mn-lt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7FEDAD8-A78D-4677-ABAE-658DDDAD5592}"/>
              </a:ext>
            </a:extLst>
          </p:cNvPr>
          <p:cNvSpPr txBox="1"/>
          <p:nvPr/>
        </p:nvSpPr>
        <p:spPr>
          <a:xfrm>
            <a:off x="4624753" y="2719802"/>
            <a:ext cx="3815862" cy="2783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Steps</a:t>
            </a:r>
            <a:r>
              <a:rPr lang="de-DE" sz="1600" dirty="0">
                <a:latin typeface="+mn-lt"/>
              </a:rPr>
              <a:t>: </a:t>
            </a:r>
          </a:p>
          <a:p>
            <a:pPr marL="342900" indent="-342900">
              <a:lnSpc>
                <a:spcPct val="114000"/>
              </a:lnSpc>
              <a:buAutoNum type="arabicPeriod"/>
            </a:pPr>
            <a:r>
              <a:rPr lang="de-DE" sz="1600" dirty="0">
                <a:latin typeface="+mn-lt"/>
              </a:rPr>
              <a:t>Find </a:t>
            </a:r>
            <a:r>
              <a:rPr lang="de-DE" sz="1600" dirty="0" err="1">
                <a:latin typeface="+mn-lt"/>
              </a:rPr>
              <a:t>the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intersected</a:t>
            </a:r>
            <a:r>
              <a:rPr lang="de-DE" sz="1600" dirty="0">
                <a:latin typeface="+mn-lt"/>
              </a:rPr>
              <a:t> Elements</a:t>
            </a:r>
          </a:p>
          <a:p>
            <a:pPr marL="342900" indent="-342900">
              <a:lnSpc>
                <a:spcPct val="114000"/>
              </a:lnSpc>
              <a:buAutoNum type="arabicPeriod"/>
            </a:pPr>
            <a:endParaRPr lang="de-DE" sz="1600" dirty="0">
              <a:latin typeface="+mn-lt"/>
            </a:endParaRPr>
          </a:p>
          <a:p>
            <a:pPr marL="342900" indent="-342900">
              <a:lnSpc>
                <a:spcPct val="114000"/>
              </a:lnSpc>
              <a:buAutoNum type="arabicPeriod"/>
            </a:pPr>
            <a:r>
              <a:rPr lang="de-DE" sz="1600" dirty="0" err="1">
                <a:latin typeface="+mn-lt"/>
              </a:rPr>
              <a:t>Triangulate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intersected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elements</a:t>
            </a:r>
            <a:endParaRPr lang="de-DE" sz="1600" dirty="0">
              <a:latin typeface="+mn-lt"/>
            </a:endParaRPr>
          </a:p>
          <a:p>
            <a:pPr marL="342900" indent="-342900">
              <a:lnSpc>
                <a:spcPct val="114000"/>
              </a:lnSpc>
              <a:buAutoNum type="arabicPeriod"/>
            </a:pPr>
            <a:endParaRPr lang="de-DE" sz="1600" dirty="0">
              <a:latin typeface="+mn-lt"/>
            </a:endParaRPr>
          </a:p>
          <a:p>
            <a:pPr marL="342900" indent="-342900">
              <a:lnSpc>
                <a:spcPct val="114000"/>
              </a:lnSpc>
              <a:buAutoNum type="arabicPeriod"/>
            </a:pPr>
            <a:r>
              <a:rPr lang="de-DE" sz="1600" dirty="0" err="1">
                <a:latin typeface="+mn-lt"/>
              </a:rPr>
              <a:t>Distribute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Gauss</a:t>
            </a:r>
            <a:r>
              <a:rPr lang="de-DE" sz="1600" dirty="0">
                <a:latin typeface="+mn-lt"/>
              </a:rPr>
              <a:t> Points in not</a:t>
            </a:r>
            <a:r>
              <a:rPr lang="en-US" sz="1600" dirty="0">
                <a:latin typeface="+mn-lt"/>
              </a:rPr>
              <a:t> intersected elements </a:t>
            </a:r>
          </a:p>
          <a:p>
            <a:pPr marL="342900" indent="-342900">
              <a:lnSpc>
                <a:spcPct val="114000"/>
              </a:lnSpc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lnSpc>
                <a:spcPct val="114000"/>
              </a:lnSpc>
              <a:buAutoNum type="arabicPeriod"/>
            </a:pPr>
            <a:r>
              <a:rPr lang="de-DE" sz="1600" dirty="0" err="1">
                <a:latin typeface="+mn-lt"/>
              </a:rPr>
              <a:t>Distribute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Gauss</a:t>
            </a:r>
            <a:r>
              <a:rPr lang="de-DE" sz="1600" dirty="0">
                <a:latin typeface="+mn-lt"/>
              </a:rPr>
              <a:t> Points in </a:t>
            </a:r>
            <a:r>
              <a:rPr lang="de-DE" sz="1600" dirty="0" err="1">
                <a:latin typeface="+mn-lt"/>
              </a:rPr>
              <a:t>the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intersected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elements</a:t>
            </a:r>
            <a:endParaRPr lang="de-DE" sz="1600" dirty="0">
              <a:latin typeface="+mn-lt"/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5E331E8B-9B7B-45BF-A65F-D4A8EB862DEE}"/>
              </a:ext>
            </a:extLst>
          </p:cNvPr>
          <p:cNvSpPr txBox="1">
            <a:spLocks/>
          </p:cNvSpPr>
          <p:nvPr/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 dirty="0"/>
              <a:t>Munich, 24. July 2018 | Advanced FEM Presentation | SS2018</a:t>
            </a:r>
          </a:p>
        </p:txBody>
      </p:sp>
    </p:spTree>
    <p:extLst>
      <p:ext uri="{BB962C8B-B14F-4D97-AF65-F5344CB8AC3E}">
        <p14:creationId xmlns:p14="http://schemas.microsoft.com/office/powerpoint/2010/main" val="43159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C1BA00A-8977-49DA-8A5A-B0EFC9027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7" y="2462552"/>
            <a:ext cx="4799997" cy="359999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828801"/>
            <a:ext cx="8508999" cy="365126"/>
          </a:xfrm>
        </p:spPr>
        <p:txBody>
          <a:bodyPr/>
          <a:lstStyle/>
          <a:p>
            <a:r>
              <a:rPr lang="de-DE" dirty="0"/>
              <a:t>1.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patch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intersected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boundary</a:t>
            </a:r>
            <a:r>
              <a:rPr lang="de-DE" dirty="0"/>
              <a:t> loop	</a:t>
            </a: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/>
              <a:t>Triangulation (</a:t>
            </a:r>
            <a:r>
              <a:rPr lang="de-DE" sz="3200" dirty="0" err="1"/>
              <a:t>cont‘d</a:t>
            </a:r>
            <a:r>
              <a:rPr lang="de-DE" sz="3200" dirty="0"/>
              <a:t>)</a:t>
            </a:r>
            <a:endParaRPr lang="de-DE" sz="3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AA32ABD-C3A4-4ECC-8D9D-D16A47796516}"/>
              </a:ext>
            </a:extLst>
          </p:cNvPr>
          <p:cNvSpPr txBox="1"/>
          <p:nvPr/>
        </p:nvSpPr>
        <p:spPr>
          <a:xfrm>
            <a:off x="1639084" y="6118064"/>
            <a:ext cx="168796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Parameter </a:t>
            </a:r>
            <a:r>
              <a:rPr lang="de-DE" sz="1600" dirty="0" err="1">
                <a:latin typeface="+mn-lt"/>
              </a:rPr>
              <a:t>domain</a:t>
            </a:r>
            <a:endParaRPr lang="en-US" sz="1600" dirty="0" err="1">
              <a:latin typeface="+mn-lt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676B3B9-D99D-4C8E-B483-E17BD15BB1AA}"/>
              </a:ext>
            </a:extLst>
          </p:cNvPr>
          <p:cNvSpPr txBox="1"/>
          <p:nvPr/>
        </p:nvSpPr>
        <p:spPr>
          <a:xfrm>
            <a:off x="4411980" y="3787140"/>
            <a:ext cx="4137660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The </a:t>
            </a:r>
            <a:r>
              <a:rPr lang="de-DE" sz="1600" dirty="0" err="1">
                <a:latin typeface="+mn-lt"/>
              </a:rPr>
              <a:t>boundary</a:t>
            </a:r>
            <a:r>
              <a:rPr lang="de-DE" sz="1600" dirty="0">
                <a:latin typeface="+mn-lt"/>
              </a:rPr>
              <a:t> loop </a:t>
            </a:r>
            <a:r>
              <a:rPr lang="de-DE" sz="1600" dirty="0" err="1">
                <a:latin typeface="+mn-lt"/>
              </a:rPr>
              <a:t>is</a:t>
            </a:r>
            <a:r>
              <a:rPr lang="de-DE" sz="1600" dirty="0">
                <a:latin typeface="+mn-lt"/>
              </a:rPr>
              <a:t> not a smooth </a:t>
            </a:r>
            <a:r>
              <a:rPr lang="de-DE" sz="1600" dirty="0" err="1">
                <a:latin typeface="+mn-lt"/>
              </a:rPr>
              <a:t>curve</a:t>
            </a:r>
            <a:r>
              <a:rPr lang="de-DE" sz="1600" dirty="0">
                <a:latin typeface="+mn-lt"/>
              </a:rPr>
              <a:t>, but</a:t>
            </a:r>
            <a:r>
              <a:rPr lang="en-US" sz="1600" dirty="0">
                <a:latin typeface="+mn-lt"/>
              </a:rPr>
              <a:t> rather a polygon of the discrete points lying on the trimming curve</a:t>
            </a:r>
            <a:endParaRPr lang="de-DE" sz="1600" dirty="0">
              <a:latin typeface="+mn-lt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DB7B400D-7B42-48DB-BC07-A670B480B3F3}"/>
              </a:ext>
            </a:extLst>
          </p:cNvPr>
          <p:cNvSpPr txBox="1">
            <a:spLocks/>
          </p:cNvSpPr>
          <p:nvPr/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 dirty="0"/>
              <a:t>Munich, 24. July 2018 | Advanced FEM Presentation | SS2018</a:t>
            </a:r>
          </a:p>
        </p:txBody>
      </p:sp>
    </p:spTree>
    <p:extLst>
      <p:ext uri="{BB962C8B-B14F-4D97-AF65-F5344CB8AC3E}">
        <p14:creationId xmlns:p14="http://schemas.microsoft.com/office/powerpoint/2010/main" val="54030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D2C23-ACFB-4DE3-B3E3-A7BE20C6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5882F38-A65D-4C21-8029-E88E0ABFDCB3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000D50DF-C61E-4FB2-886E-FE5D17B64E7E}"/>
              </a:ext>
            </a:extLst>
          </p:cNvPr>
          <p:cNvSpPr txBox="1">
            <a:spLocks/>
          </p:cNvSpPr>
          <p:nvPr/>
        </p:nvSpPr>
        <p:spPr>
          <a:xfrm>
            <a:off x="319090" y="994334"/>
            <a:ext cx="8508999" cy="410369"/>
          </a:xfrm>
        </p:spPr>
        <p:txBody>
          <a:bodyPr/>
          <a:lstStyle>
            <a:lvl1pPr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2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000" dirty="0"/>
              <a:t>Outline</a:t>
            </a:r>
            <a:endParaRPr lang="en-DE" sz="300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0780617-A043-4B5B-AFCE-0F513C26C3CF}"/>
              </a:ext>
            </a:extLst>
          </p:cNvPr>
          <p:cNvSpPr txBox="1">
            <a:spLocks/>
          </p:cNvSpPr>
          <p:nvPr/>
        </p:nvSpPr>
        <p:spPr>
          <a:xfrm>
            <a:off x="319090" y="1762188"/>
            <a:ext cx="8508999" cy="4699572"/>
          </a:xfrm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Parsing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Preprocessing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Triangulation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Cables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Fixing Control Points Without Contribution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Gauss Points for Visualization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4CF47-FEA4-413B-9B3A-4EBB6077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Munich, 24. July 2018 | Advanced FEM Presentation | SS2018</a:t>
            </a:r>
          </a:p>
        </p:txBody>
      </p:sp>
    </p:spTree>
    <p:extLst>
      <p:ext uri="{BB962C8B-B14F-4D97-AF65-F5344CB8AC3E}">
        <p14:creationId xmlns:p14="http://schemas.microsoft.com/office/powerpoint/2010/main" val="496209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C1BA00A-8977-49DA-8A5A-B0EFC9027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7" y="2462552"/>
            <a:ext cx="4799997" cy="359999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828800"/>
            <a:ext cx="8508999" cy="4632959"/>
          </a:xfrm>
        </p:spPr>
        <p:txBody>
          <a:bodyPr/>
          <a:lstStyle/>
          <a:p>
            <a:r>
              <a:rPr lang="de-DE" dirty="0"/>
              <a:t>2. </a:t>
            </a:r>
            <a:r>
              <a:rPr lang="de-DE" dirty="0" err="1"/>
              <a:t>Triangulate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intersected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trimming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 </a:t>
            </a:r>
            <a:r>
              <a:rPr lang="de-DE" dirty="0" err="1"/>
              <a:t>constrained</a:t>
            </a:r>
            <a:r>
              <a:rPr lang="de-DE" dirty="0"/>
              <a:t> Delaunay </a:t>
            </a:r>
            <a:r>
              <a:rPr lang="de-DE" dirty="0" err="1"/>
              <a:t>triangulations</a:t>
            </a:r>
            <a:endParaRPr lang="de-DE" dirty="0"/>
          </a:p>
          <a:p>
            <a:r>
              <a:rPr lang="de-DE" dirty="0"/>
              <a:t>				</a:t>
            </a: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/>
              <a:t>Triangulation (</a:t>
            </a:r>
            <a:r>
              <a:rPr lang="de-DE" sz="3200" dirty="0" err="1"/>
              <a:t>cont‘d</a:t>
            </a:r>
            <a:r>
              <a:rPr lang="de-DE" sz="3200" dirty="0"/>
              <a:t>)</a:t>
            </a:r>
            <a:endParaRPr lang="de-DE" sz="3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AA32ABD-C3A4-4ECC-8D9D-D16A47796516}"/>
              </a:ext>
            </a:extLst>
          </p:cNvPr>
          <p:cNvSpPr txBox="1"/>
          <p:nvPr/>
        </p:nvSpPr>
        <p:spPr>
          <a:xfrm>
            <a:off x="1639084" y="6118064"/>
            <a:ext cx="168796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Parameter </a:t>
            </a:r>
            <a:r>
              <a:rPr lang="de-DE" sz="1600" dirty="0" err="1">
                <a:latin typeface="+mn-lt"/>
              </a:rPr>
              <a:t>domain</a:t>
            </a:r>
            <a:endParaRPr lang="en-US" sz="1600" dirty="0" err="1">
              <a:latin typeface="+mn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9F526E-2614-4EC6-8E3B-E09A903238F5}"/>
              </a:ext>
            </a:extLst>
          </p:cNvPr>
          <p:cNvSpPr txBox="1"/>
          <p:nvPr/>
        </p:nvSpPr>
        <p:spPr>
          <a:xfrm>
            <a:off x="4411980" y="3787140"/>
            <a:ext cx="4137660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Number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of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triangles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depends</a:t>
            </a:r>
            <a:r>
              <a:rPr lang="de-DE" sz="1600" dirty="0">
                <a:latin typeface="+mn-lt"/>
              </a:rPr>
              <a:t> on </a:t>
            </a:r>
            <a:r>
              <a:rPr lang="de-DE" sz="1600" dirty="0" err="1">
                <a:latin typeface="+mn-lt"/>
              </a:rPr>
              <a:t>the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number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of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discrete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point</a:t>
            </a:r>
            <a:r>
              <a:rPr lang="de-DE" sz="1600" dirty="0">
                <a:latin typeface="+mn-lt"/>
              </a:rPr>
              <a:t> on </a:t>
            </a:r>
            <a:r>
              <a:rPr lang="de-DE" sz="1600" dirty="0" err="1">
                <a:latin typeface="+mn-lt"/>
              </a:rPr>
              <a:t>the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trimming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curve</a:t>
            </a:r>
            <a:endParaRPr lang="de-DE" sz="1600" dirty="0">
              <a:latin typeface="+mn-lt"/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281233A3-8ABF-42AC-9392-9E37A0447F54}"/>
              </a:ext>
            </a:extLst>
          </p:cNvPr>
          <p:cNvSpPr txBox="1">
            <a:spLocks/>
          </p:cNvSpPr>
          <p:nvPr/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 dirty="0"/>
              <a:t>Munich, 24. July 2018 | Advanced FEM Presentation | SS2018</a:t>
            </a:r>
          </a:p>
        </p:txBody>
      </p:sp>
    </p:spTree>
    <p:extLst>
      <p:ext uri="{BB962C8B-B14F-4D97-AF65-F5344CB8AC3E}">
        <p14:creationId xmlns:p14="http://schemas.microsoft.com/office/powerpoint/2010/main" val="2235527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C1BA00A-8977-49DA-8A5A-B0EFC9027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7" y="2462552"/>
            <a:ext cx="4799998" cy="359999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828800"/>
            <a:ext cx="8508999" cy="4632959"/>
          </a:xfrm>
        </p:spPr>
        <p:txBody>
          <a:bodyPr/>
          <a:lstStyle/>
          <a:p>
            <a:r>
              <a:rPr lang="de-DE" dirty="0"/>
              <a:t>3. Elements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intersected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trimming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quadrilateral</a:t>
            </a:r>
            <a:r>
              <a:rPr lang="de-DE" dirty="0"/>
              <a:t> </a:t>
            </a:r>
            <a:r>
              <a:rPr lang="de-DE" dirty="0" err="1"/>
              <a:t>rule</a:t>
            </a:r>
            <a:endParaRPr lang="de-DE" dirty="0"/>
          </a:p>
          <a:p>
            <a:r>
              <a:rPr lang="de-DE" dirty="0"/>
              <a:t>					</a:t>
            </a: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/>
              <a:t>Triangulation (</a:t>
            </a:r>
            <a:r>
              <a:rPr lang="de-DE" sz="3200" dirty="0" err="1"/>
              <a:t>cont‘d</a:t>
            </a:r>
            <a:r>
              <a:rPr lang="de-DE" sz="3200" dirty="0"/>
              <a:t>)</a:t>
            </a:r>
            <a:endParaRPr lang="de-DE" sz="30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B2F6BD6-0306-4B56-92DD-AF360EB51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975" y="3600498"/>
            <a:ext cx="2060996" cy="208983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A769358-31A8-4D44-B67A-DC199E6DEEA1}"/>
              </a:ext>
            </a:extLst>
          </p:cNvPr>
          <p:cNvSpPr txBox="1"/>
          <p:nvPr/>
        </p:nvSpPr>
        <p:spPr>
          <a:xfrm>
            <a:off x="6030690" y="6061787"/>
            <a:ext cx="1322478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Gauss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domain</a:t>
            </a:r>
            <a:endParaRPr lang="en-US" sz="1600" dirty="0" err="1">
              <a:latin typeface="+mn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AA32ABD-C3A4-4ECC-8D9D-D16A47796516}"/>
              </a:ext>
            </a:extLst>
          </p:cNvPr>
          <p:cNvSpPr txBox="1"/>
          <p:nvPr/>
        </p:nvSpPr>
        <p:spPr>
          <a:xfrm>
            <a:off x="1639084" y="6118064"/>
            <a:ext cx="168796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Parameter </a:t>
            </a:r>
            <a:r>
              <a:rPr lang="de-DE" sz="1600" dirty="0" err="1">
                <a:latin typeface="+mn-lt"/>
              </a:rPr>
              <a:t>domain</a:t>
            </a:r>
            <a:endParaRPr lang="en-US" sz="1600" dirty="0" err="1">
              <a:latin typeface="+mn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EB2F48-8178-452D-87B3-77C6FEE60116}"/>
              </a:ext>
            </a:extLst>
          </p:cNvPr>
          <p:cNvSpPr txBox="1"/>
          <p:nvPr/>
        </p:nvSpPr>
        <p:spPr>
          <a:xfrm>
            <a:off x="5119088" y="2638433"/>
            <a:ext cx="2987420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Linear Mapping </a:t>
            </a:r>
            <a:r>
              <a:rPr lang="de-DE" sz="1600" dirty="0" err="1">
                <a:latin typeface="+mn-lt"/>
              </a:rPr>
              <a:t>between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Gauss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domain</a:t>
            </a:r>
            <a:r>
              <a:rPr lang="de-DE" sz="1600" dirty="0">
                <a:latin typeface="+mn-lt"/>
              </a:rPr>
              <a:t> and Parameter </a:t>
            </a:r>
            <a:r>
              <a:rPr lang="de-DE" sz="1600" dirty="0" err="1">
                <a:latin typeface="+mn-lt"/>
              </a:rPr>
              <a:t>domain</a:t>
            </a:r>
            <a:endParaRPr lang="de-DE" sz="1600" dirty="0">
              <a:latin typeface="+mn-lt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2E67E2A-2326-4723-AD5B-CB02CEFE4E0A}"/>
              </a:ext>
            </a:extLst>
          </p:cNvPr>
          <p:cNvCxnSpPr>
            <a:cxnSpLocks/>
          </p:cNvCxnSpPr>
          <p:nvPr/>
        </p:nvCxnSpPr>
        <p:spPr>
          <a:xfrm flipH="1">
            <a:off x="4114439" y="4759717"/>
            <a:ext cx="1537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385ABC89-1B1E-46E5-90CD-0ECEA4B1D792}"/>
              </a:ext>
            </a:extLst>
          </p:cNvPr>
          <p:cNvSpPr txBox="1">
            <a:spLocks/>
          </p:cNvSpPr>
          <p:nvPr/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 dirty="0"/>
              <a:t>Munich, 24. July 2018 | Advanced FEM Presentation | SS2018</a:t>
            </a:r>
          </a:p>
        </p:txBody>
      </p:sp>
    </p:spTree>
    <p:extLst>
      <p:ext uri="{BB962C8B-B14F-4D97-AF65-F5344CB8AC3E}">
        <p14:creationId xmlns:p14="http://schemas.microsoft.com/office/powerpoint/2010/main" val="3645063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C1BA00A-8977-49DA-8A5A-B0EFC9027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7" y="2462552"/>
            <a:ext cx="4799997" cy="359999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828800"/>
            <a:ext cx="8508999" cy="4632959"/>
          </a:xfrm>
        </p:spPr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Intersected</a:t>
            </a:r>
            <a:r>
              <a:rPr lang="de-DE" dirty="0"/>
              <a:t>  </a:t>
            </a:r>
            <a:r>
              <a:rPr lang="de-DE" dirty="0" err="1"/>
              <a:t>elements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Gauss</a:t>
            </a:r>
            <a:r>
              <a:rPr lang="de-DE" dirty="0"/>
              <a:t> Points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canonical</a:t>
            </a:r>
            <a:r>
              <a:rPr lang="de-DE" dirty="0"/>
              <a:t> </a:t>
            </a:r>
            <a:r>
              <a:rPr lang="de-DE" dirty="0" err="1"/>
              <a:t>triangle</a:t>
            </a:r>
            <a:r>
              <a:rPr lang="de-DE" dirty="0"/>
              <a:t> </a:t>
            </a:r>
            <a:r>
              <a:rPr lang="de-DE" dirty="0" err="1"/>
              <a:t>rule</a:t>
            </a:r>
            <a:endParaRPr lang="de-DE" dirty="0"/>
          </a:p>
          <a:p>
            <a:r>
              <a:rPr lang="de-DE" dirty="0"/>
              <a:t>					</a:t>
            </a: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/>
              <a:t>Triangulation (</a:t>
            </a:r>
            <a:r>
              <a:rPr lang="de-DE" sz="3200" dirty="0" err="1"/>
              <a:t>cont‘d</a:t>
            </a:r>
            <a:r>
              <a:rPr lang="de-DE" sz="3200" dirty="0"/>
              <a:t>)</a:t>
            </a:r>
            <a:endParaRPr lang="de-DE" sz="30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B2F6BD6-0306-4B56-92DD-AF360EB51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976" y="3600498"/>
            <a:ext cx="2060994" cy="208983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A769358-31A8-4D44-B67A-DC199E6DEEA1}"/>
              </a:ext>
            </a:extLst>
          </p:cNvPr>
          <p:cNvSpPr txBox="1"/>
          <p:nvPr/>
        </p:nvSpPr>
        <p:spPr>
          <a:xfrm>
            <a:off x="6030690" y="6061787"/>
            <a:ext cx="1322478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Gauss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domain</a:t>
            </a:r>
            <a:endParaRPr lang="en-US" sz="1600" dirty="0" err="1">
              <a:latin typeface="+mn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AA32ABD-C3A4-4ECC-8D9D-D16A47796516}"/>
              </a:ext>
            </a:extLst>
          </p:cNvPr>
          <p:cNvSpPr txBox="1"/>
          <p:nvPr/>
        </p:nvSpPr>
        <p:spPr>
          <a:xfrm>
            <a:off x="1639084" y="6118064"/>
            <a:ext cx="168796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Parameter </a:t>
            </a:r>
            <a:r>
              <a:rPr lang="de-DE" sz="1600" dirty="0" err="1">
                <a:latin typeface="+mn-lt"/>
              </a:rPr>
              <a:t>domain</a:t>
            </a:r>
            <a:endParaRPr lang="en-US" sz="1600" dirty="0" err="1">
              <a:latin typeface="+mn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EB2F48-8178-452D-87B3-77C6FEE60116}"/>
              </a:ext>
            </a:extLst>
          </p:cNvPr>
          <p:cNvSpPr txBox="1"/>
          <p:nvPr/>
        </p:nvSpPr>
        <p:spPr>
          <a:xfrm>
            <a:off x="5119088" y="2638433"/>
            <a:ext cx="2987420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Linear Mapping </a:t>
            </a:r>
            <a:r>
              <a:rPr lang="de-DE" sz="1600" dirty="0" err="1">
                <a:latin typeface="+mn-lt"/>
              </a:rPr>
              <a:t>between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Gauss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domain</a:t>
            </a:r>
            <a:r>
              <a:rPr lang="de-DE" sz="1600" dirty="0">
                <a:latin typeface="+mn-lt"/>
              </a:rPr>
              <a:t> and Parameter </a:t>
            </a:r>
            <a:r>
              <a:rPr lang="de-DE" sz="1600" dirty="0" err="1">
                <a:latin typeface="+mn-lt"/>
              </a:rPr>
              <a:t>domain</a:t>
            </a:r>
            <a:endParaRPr lang="de-DE" sz="1600" dirty="0">
              <a:latin typeface="+mn-lt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2E67E2A-2326-4723-AD5B-CB02CEFE4E0A}"/>
              </a:ext>
            </a:extLst>
          </p:cNvPr>
          <p:cNvCxnSpPr>
            <a:cxnSpLocks/>
          </p:cNvCxnSpPr>
          <p:nvPr/>
        </p:nvCxnSpPr>
        <p:spPr>
          <a:xfrm flipH="1">
            <a:off x="3327047" y="4759717"/>
            <a:ext cx="23246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4CB9EB99-3EA0-4089-8D52-352066F49770}"/>
              </a:ext>
            </a:extLst>
          </p:cNvPr>
          <p:cNvSpPr txBox="1">
            <a:spLocks/>
          </p:cNvSpPr>
          <p:nvPr/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 dirty="0"/>
              <a:t>Munich, 24. July 2018 | Advanced FEM Presentation | SS2018</a:t>
            </a:r>
          </a:p>
        </p:txBody>
      </p:sp>
    </p:spTree>
    <p:extLst>
      <p:ext uri="{BB962C8B-B14F-4D97-AF65-F5344CB8AC3E}">
        <p14:creationId xmlns:p14="http://schemas.microsoft.com/office/powerpoint/2010/main" val="2941568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D2C23-ACFB-4DE3-B3E3-A7BE20C6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5882F38-A65D-4C21-8029-E88E0ABFDCB3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000D50DF-C61E-4FB2-886E-FE5D17B64E7E}"/>
              </a:ext>
            </a:extLst>
          </p:cNvPr>
          <p:cNvSpPr txBox="1">
            <a:spLocks/>
          </p:cNvSpPr>
          <p:nvPr/>
        </p:nvSpPr>
        <p:spPr>
          <a:xfrm>
            <a:off x="319090" y="994334"/>
            <a:ext cx="8508999" cy="410369"/>
          </a:xfrm>
        </p:spPr>
        <p:txBody>
          <a:bodyPr/>
          <a:lstStyle>
            <a:lvl1pPr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2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000" dirty="0"/>
              <a:t>Outline</a:t>
            </a:r>
            <a:endParaRPr lang="en-DE" sz="300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0780617-A043-4B5B-AFCE-0F513C26C3CF}"/>
              </a:ext>
            </a:extLst>
          </p:cNvPr>
          <p:cNvSpPr txBox="1">
            <a:spLocks/>
          </p:cNvSpPr>
          <p:nvPr/>
        </p:nvSpPr>
        <p:spPr>
          <a:xfrm>
            <a:off x="319090" y="1762188"/>
            <a:ext cx="8508999" cy="4699572"/>
          </a:xfrm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Parsing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Preprocessing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Triangulation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Cables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Fixing Control Points Without Contribution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Gauss Points for Visualization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4CF47-FEA4-413B-9B3A-4EBB6077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Munich, 24. July 2018 | Advanced FEM Presentation | SS2018</a:t>
            </a:r>
          </a:p>
        </p:txBody>
      </p:sp>
    </p:spTree>
    <p:extLst>
      <p:ext uri="{BB962C8B-B14F-4D97-AF65-F5344CB8AC3E}">
        <p14:creationId xmlns:p14="http://schemas.microsoft.com/office/powerpoint/2010/main" val="1574411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membrane theory to be applied, we are adding extra stiffness on the boundaries (cables)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KW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KW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ar-KW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ar-K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K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K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ar-K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KW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ar-KW" b="1">
                                  <a:latin typeface="Cambria Math" panose="02040503050406030204" pitchFamily="18" charset="0"/>
                                </a:rPr>
                                <m:t>𝐬𝐮𝐫𝐟</m:t>
                              </m:r>
                            </m:sub>
                          </m:sSub>
                        </m:num>
                        <m:den>
                          <m:r>
                            <a:rPr lang="ar-K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ar-K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KW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ar-K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ar-KW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ar-KW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KW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ar-KW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ar-K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K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K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ar-K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KW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ar-KW" b="1">
                                  <a:latin typeface="Cambria Math" panose="02040503050406030204" pitchFamily="18" charset="0"/>
                                </a:rPr>
                                <m:t>𝐬𝐮𝐫𝐟</m:t>
                              </m:r>
                            </m:sub>
                          </m:sSub>
                        </m:num>
                        <m:den>
                          <m:r>
                            <a:rPr lang="ar-K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ar-K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KW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ar-K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K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KW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KW" b="1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𝐭𝐫𝐢𝐦𝐦𝐢𝐧𝐠</m:t>
                          </m:r>
                        </m:sub>
                      </m:sSub>
                      <m:r>
                        <a:rPr lang="ar-K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K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K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ar-K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KW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ar-KW" b="1">
                                  <a:latin typeface="Cambria Math" panose="02040503050406030204" pitchFamily="18" charset="0"/>
                                </a:rPr>
                                <m:t>𝐬𝐮𝐫𝐟</m:t>
                              </m:r>
                            </m:sub>
                          </m:sSub>
                        </m:num>
                        <m:den>
                          <m:r>
                            <a:rPr lang="ar-KW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ar-K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KW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den>
                      </m:f>
                      <m:r>
                        <a:rPr lang="ar-K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K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K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ar-K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KW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ar-KW" b="1">
                                  <a:latin typeface="Cambria Math" panose="02040503050406030204" pitchFamily="18" charset="0"/>
                                </a:rPr>
                                <m:t>𝐬𝐮𝐫𝐟</m:t>
                              </m:r>
                            </m:sub>
                          </m:sSub>
                        </m:num>
                        <m:den>
                          <m:r>
                            <a:rPr lang="ar-K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ar-K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KW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ar-K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ar-K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K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ar-K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KW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ar-K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ar-KW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ar-K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KW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den>
                      </m:f>
                      <m:r>
                        <a:rPr lang="ar-KW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K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K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ar-K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KW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ar-KW" b="1">
                                  <a:latin typeface="Cambria Math" panose="02040503050406030204" pitchFamily="18" charset="0"/>
                                </a:rPr>
                                <m:t>𝐬𝐮𝐫𝐟</m:t>
                              </m:r>
                            </m:sub>
                          </m:sSub>
                        </m:num>
                        <m:den>
                          <m:r>
                            <a:rPr lang="ar-K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ar-K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KW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ar-K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ar-K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K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ar-K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KW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ar-K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ar-KW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ar-K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KW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den>
                      </m:f>
                      <m:r>
                        <a:rPr lang="ar-K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KW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KW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ar-KW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ar-K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lang="ar-K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K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ar-K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K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KW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KW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ar-KW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ar-K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lang="ar-K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K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ar-K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Cables</a:t>
            </a:r>
            <a:endParaRPr lang="de-DE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2579" y="1750635"/>
            <a:ext cx="3961010" cy="2738187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4888706" y="2462213"/>
            <a:ext cx="613569" cy="122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573589" y="1762188"/>
            <a:ext cx="3917659" cy="2499919"/>
            <a:chOff x="4573589" y="1762188"/>
            <a:chExt cx="3917659" cy="24999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l="29614" t="25169" r="27543" b="20322"/>
            <a:stretch/>
          </p:blipFill>
          <p:spPr>
            <a:xfrm>
              <a:off x="4573589" y="1762188"/>
              <a:ext cx="3917659" cy="2499919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4888706" y="2462213"/>
              <a:ext cx="2407444" cy="158829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7296150" y="1882775"/>
              <a:ext cx="990600" cy="216773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384925" y="1882775"/>
              <a:ext cx="1901825" cy="61912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>
              <a:off x="5981683" y="2532879"/>
              <a:ext cx="1215526" cy="535582"/>
            </a:xfrm>
            <a:custGeom>
              <a:avLst/>
              <a:gdLst>
                <a:gd name="connsiteX0" fmla="*/ 42880 w 1215526"/>
                <a:gd name="connsiteY0" fmla="*/ 136502 h 535582"/>
                <a:gd name="connsiteX1" fmla="*/ 17 w 1215526"/>
                <a:gd name="connsiteY1" fmla="*/ 203177 h 535582"/>
                <a:gd name="connsiteX2" fmla="*/ 47642 w 1215526"/>
                <a:gd name="connsiteY2" fmla="*/ 265090 h 535582"/>
                <a:gd name="connsiteX3" fmla="*/ 88123 w 1215526"/>
                <a:gd name="connsiteY3" fmla="*/ 303190 h 535582"/>
                <a:gd name="connsiteX4" fmla="*/ 142892 w 1215526"/>
                <a:gd name="connsiteY4" fmla="*/ 346052 h 535582"/>
                <a:gd name="connsiteX5" fmla="*/ 192898 w 1215526"/>
                <a:gd name="connsiteY5" fmla="*/ 377009 h 535582"/>
                <a:gd name="connsiteX6" fmla="*/ 250048 w 1215526"/>
                <a:gd name="connsiteY6" fmla="*/ 405584 h 535582"/>
                <a:gd name="connsiteX7" fmla="*/ 340536 w 1215526"/>
                <a:gd name="connsiteY7" fmla="*/ 450827 h 535582"/>
                <a:gd name="connsiteX8" fmla="*/ 414355 w 1215526"/>
                <a:gd name="connsiteY8" fmla="*/ 474640 h 535582"/>
                <a:gd name="connsiteX9" fmla="*/ 528655 w 1215526"/>
                <a:gd name="connsiteY9" fmla="*/ 517502 h 535582"/>
                <a:gd name="connsiteX10" fmla="*/ 583423 w 1215526"/>
                <a:gd name="connsiteY10" fmla="*/ 529409 h 535582"/>
                <a:gd name="connsiteX11" fmla="*/ 685817 w 1215526"/>
                <a:gd name="connsiteY11" fmla="*/ 534171 h 535582"/>
                <a:gd name="connsiteX12" fmla="*/ 750111 w 1215526"/>
                <a:gd name="connsiteY12" fmla="*/ 534171 h 535582"/>
                <a:gd name="connsiteX13" fmla="*/ 821548 w 1215526"/>
                <a:gd name="connsiteY13" fmla="*/ 534171 h 535582"/>
                <a:gd name="connsiteX14" fmla="*/ 909655 w 1215526"/>
                <a:gd name="connsiteY14" fmla="*/ 515121 h 535582"/>
                <a:gd name="connsiteX15" fmla="*/ 1014430 w 1215526"/>
                <a:gd name="connsiteY15" fmla="*/ 474640 h 535582"/>
                <a:gd name="connsiteX16" fmla="*/ 1090630 w 1215526"/>
                <a:gd name="connsiteY16" fmla="*/ 424634 h 535582"/>
                <a:gd name="connsiteX17" fmla="*/ 1147780 w 1215526"/>
                <a:gd name="connsiteY17" fmla="*/ 357959 h 535582"/>
                <a:gd name="connsiteX18" fmla="*/ 1195405 w 1215526"/>
                <a:gd name="connsiteY18" fmla="*/ 284140 h 535582"/>
                <a:gd name="connsiteX19" fmla="*/ 1214455 w 1215526"/>
                <a:gd name="connsiteY19" fmla="*/ 205559 h 535582"/>
                <a:gd name="connsiteX20" fmla="*/ 1209692 w 1215526"/>
                <a:gd name="connsiteY20" fmla="*/ 143646 h 535582"/>
                <a:gd name="connsiteX21" fmla="*/ 1181117 w 1215526"/>
                <a:gd name="connsiteY21" fmla="*/ 74590 h 535582"/>
                <a:gd name="connsiteX22" fmla="*/ 1100155 w 1215526"/>
                <a:gd name="connsiteY22" fmla="*/ 26965 h 535582"/>
                <a:gd name="connsiteX23" fmla="*/ 990617 w 1215526"/>
                <a:gd name="connsiteY23" fmla="*/ 3152 h 535582"/>
                <a:gd name="connsiteX24" fmla="*/ 895367 w 1215526"/>
                <a:gd name="connsiteY24" fmla="*/ 771 h 535582"/>
                <a:gd name="connsiteX25" fmla="*/ 802498 w 1215526"/>
                <a:gd name="connsiteY25" fmla="*/ 7915 h 535582"/>
                <a:gd name="connsiteX26" fmla="*/ 714392 w 1215526"/>
                <a:gd name="connsiteY26" fmla="*/ 15059 h 535582"/>
                <a:gd name="connsiteX27" fmla="*/ 635811 w 1215526"/>
                <a:gd name="connsiteY27" fmla="*/ 26965 h 535582"/>
                <a:gd name="connsiteX28" fmla="*/ 564373 w 1215526"/>
                <a:gd name="connsiteY28" fmla="*/ 38871 h 535582"/>
                <a:gd name="connsiteX29" fmla="*/ 478648 w 1215526"/>
                <a:gd name="connsiteY29" fmla="*/ 53159 h 535582"/>
                <a:gd name="connsiteX30" fmla="*/ 419117 w 1215526"/>
                <a:gd name="connsiteY30" fmla="*/ 60302 h 535582"/>
                <a:gd name="connsiteX31" fmla="*/ 331011 w 1215526"/>
                <a:gd name="connsiteY31" fmla="*/ 74590 h 535582"/>
                <a:gd name="connsiteX32" fmla="*/ 261955 w 1215526"/>
                <a:gd name="connsiteY32" fmla="*/ 88877 h 535582"/>
                <a:gd name="connsiteX33" fmla="*/ 200042 w 1215526"/>
                <a:gd name="connsiteY33" fmla="*/ 98402 h 535582"/>
                <a:gd name="connsiteX34" fmla="*/ 107173 w 1215526"/>
                <a:gd name="connsiteY34" fmla="*/ 117452 h 535582"/>
                <a:gd name="connsiteX35" fmla="*/ 42880 w 1215526"/>
                <a:gd name="connsiteY35" fmla="*/ 136502 h 535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15526" h="535582">
                  <a:moveTo>
                    <a:pt x="42880" y="136502"/>
                  </a:moveTo>
                  <a:cubicBezTo>
                    <a:pt x="25021" y="150790"/>
                    <a:pt x="-777" y="181746"/>
                    <a:pt x="17" y="203177"/>
                  </a:cubicBezTo>
                  <a:cubicBezTo>
                    <a:pt x="811" y="224608"/>
                    <a:pt x="32958" y="248421"/>
                    <a:pt x="47642" y="265090"/>
                  </a:cubicBezTo>
                  <a:cubicBezTo>
                    <a:pt x="62326" y="281759"/>
                    <a:pt x="72248" y="289696"/>
                    <a:pt x="88123" y="303190"/>
                  </a:cubicBezTo>
                  <a:cubicBezTo>
                    <a:pt x="103998" y="316684"/>
                    <a:pt x="125429" y="333749"/>
                    <a:pt x="142892" y="346052"/>
                  </a:cubicBezTo>
                  <a:cubicBezTo>
                    <a:pt x="160355" y="358355"/>
                    <a:pt x="175039" y="367087"/>
                    <a:pt x="192898" y="377009"/>
                  </a:cubicBezTo>
                  <a:cubicBezTo>
                    <a:pt x="210757" y="386931"/>
                    <a:pt x="250048" y="405584"/>
                    <a:pt x="250048" y="405584"/>
                  </a:cubicBezTo>
                  <a:cubicBezTo>
                    <a:pt x="274654" y="417887"/>
                    <a:pt x="313152" y="439318"/>
                    <a:pt x="340536" y="450827"/>
                  </a:cubicBezTo>
                  <a:cubicBezTo>
                    <a:pt x="367920" y="462336"/>
                    <a:pt x="383002" y="463528"/>
                    <a:pt x="414355" y="474640"/>
                  </a:cubicBezTo>
                  <a:cubicBezTo>
                    <a:pt x="445708" y="485752"/>
                    <a:pt x="500477" y="508374"/>
                    <a:pt x="528655" y="517502"/>
                  </a:cubicBezTo>
                  <a:cubicBezTo>
                    <a:pt x="556833" y="526630"/>
                    <a:pt x="557229" y="526631"/>
                    <a:pt x="583423" y="529409"/>
                  </a:cubicBezTo>
                  <a:cubicBezTo>
                    <a:pt x="609617" y="532187"/>
                    <a:pt x="658036" y="533377"/>
                    <a:pt x="685817" y="534171"/>
                  </a:cubicBezTo>
                  <a:cubicBezTo>
                    <a:pt x="713598" y="534965"/>
                    <a:pt x="750111" y="534171"/>
                    <a:pt x="750111" y="534171"/>
                  </a:cubicBezTo>
                  <a:cubicBezTo>
                    <a:pt x="772733" y="534171"/>
                    <a:pt x="794957" y="537346"/>
                    <a:pt x="821548" y="534171"/>
                  </a:cubicBezTo>
                  <a:cubicBezTo>
                    <a:pt x="848139" y="530996"/>
                    <a:pt x="877508" y="525043"/>
                    <a:pt x="909655" y="515121"/>
                  </a:cubicBezTo>
                  <a:cubicBezTo>
                    <a:pt x="941802" y="505199"/>
                    <a:pt x="984268" y="489721"/>
                    <a:pt x="1014430" y="474640"/>
                  </a:cubicBezTo>
                  <a:cubicBezTo>
                    <a:pt x="1044592" y="459559"/>
                    <a:pt x="1068405" y="444081"/>
                    <a:pt x="1090630" y="424634"/>
                  </a:cubicBezTo>
                  <a:cubicBezTo>
                    <a:pt x="1112855" y="405187"/>
                    <a:pt x="1130318" y="381375"/>
                    <a:pt x="1147780" y="357959"/>
                  </a:cubicBezTo>
                  <a:cubicBezTo>
                    <a:pt x="1165243" y="334543"/>
                    <a:pt x="1184293" y="309540"/>
                    <a:pt x="1195405" y="284140"/>
                  </a:cubicBezTo>
                  <a:cubicBezTo>
                    <a:pt x="1206517" y="258740"/>
                    <a:pt x="1212074" y="228975"/>
                    <a:pt x="1214455" y="205559"/>
                  </a:cubicBezTo>
                  <a:cubicBezTo>
                    <a:pt x="1216836" y="182143"/>
                    <a:pt x="1215248" y="165474"/>
                    <a:pt x="1209692" y="143646"/>
                  </a:cubicBezTo>
                  <a:cubicBezTo>
                    <a:pt x="1204136" y="121818"/>
                    <a:pt x="1199373" y="94037"/>
                    <a:pt x="1181117" y="74590"/>
                  </a:cubicBezTo>
                  <a:cubicBezTo>
                    <a:pt x="1162861" y="55143"/>
                    <a:pt x="1131905" y="38871"/>
                    <a:pt x="1100155" y="26965"/>
                  </a:cubicBezTo>
                  <a:cubicBezTo>
                    <a:pt x="1068405" y="15059"/>
                    <a:pt x="1024748" y="7518"/>
                    <a:pt x="990617" y="3152"/>
                  </a:cubicBezTo>
                  <a:cubicBezTo>
                    <a:pt x="956486" y="-1214"/>
                    <a:pt x="926720" y="-23"/>
                    <a:pt x="895367" y="771"/>
                  </a:cubicBezTo>
                  <a:cubicBezTo>
                    <a:pt x="864014" y="1565"/>
                    <a:pt x="802498" y="7915"/>
                    <a:pt x="802498" y="7915"/>
                  </a:cubicBezTo>
                  <a:cubicBezTo>
                    <a:pt x="772336" y="10296"/>
                    <a:pt x="742173" y="11884"/>
                    <a:pt x="714392" y="15059"/>
                  </a:cubicBezTo>
                  <a:cubicBezTo>
                    <a:pt x="686611" y="18234"/>
                    <a:pt x="635811" y="26965"/>
                    <a:pt x="635811" y="26965"/>
                  </a:cubicBezTo>
                  <a:lnTo>
                    <a:pt x="564373" y="38871"/>
                  </a:lnTo>
                  <a:lnTo>
                    <a:pt x="478648" y="53159"/>
                  </a:lnTo>
                  <a:cubicBezTo>
                    <a:pt x="454439" y="56731"/>
                    <a:pt x="443723" y="56730"/>
                    <a:pt x="419117" y="60302"/>
                  </a:cubicBezTo>
                  <a:cubicBezTo>
                    <a:pt x="394511" y="63874"/>
                    <a:pt x="357205" y="69828"/>
                    <a:pt x="331011" y="74590"/>
                  </a:cubicBezTo>
                  <a:cubicBezTo>
                    <a:pt x="304817" y="79352"/>
                    <a:pt x="283783" y="84908"/>
                    <a:pt x="261955" y="88877"/>
                  </a:cubicBezTo>
                  <a:cubicBezTo>
                    <a:pt x="240127" y="92846"/>
                    <a:pt x="225839" y="93640"/>
                    <a:pt x="200042" y="98402"/>
                  </a:cubicBezTo>
                  <a:cubicBezTo>
                    <a:pt x="174245" y="103164"/>
                    <a:pt x="132573" y="111102"/>
                    <a:pt x="107173" y="117452"/>
                  </a:cubicBezTo>
                  <a:cubicBezTo>
                    <a:pt x="81773" y="123802"/>
                    <a:pt x="60739" y="122214"/>
                    <a:pt x="42880" y="136502"/>
                  </a:cubicBezTo>
                  <a:close/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27E1CF-F00A-4308-97CC-DA50BE19E4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Munich, 24. July 2018 | Advanced FEM Presentation | SS2018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Control Point without Contribution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6429" y="3079713"/>
            <a:ext cx="3296873" cy="21140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4601" y="1666745"/>
            <a:ext cx="2432807" cy="24699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9593" y="4232169"/>
            <a:ext cx="3507295" cy="2315363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20953951">
            <a:off x="3557067" y="2973932"/>
            <a:ext cx="2487694" cy="396052"/>
          </a:xfrm>
          <a:prstGeom prst="rightArrow">
            <a:avLst>
              <a:gd name="adj1" fmla="val 100000"/>
              <a:gd name="adj2" fmla="val 8180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dirty="0"/>
              <a:t>Without Fixing</a:t>
            </a:r>
          </a:p>
        </p:txBody>
      </p:sp>
      <p:sp>
        <p:nvSpPr>
          <p:cNvPr id="11" name="Right Arrow 10"/>
          <p:cNvSpPr/>
          <p:nvPr/>
        </p:nvSpPr>
        <p:spPr>
          <a:xfrm rot="951532">
            <a:off x="3546269" y="4463341"/>
            <a:ext cx="2489575" cy="378229"/>
          </a:xfrm>
          <a:prstGeom prst="rightArrow">
            <a:avLst>
              <a:gd name="adj1" fmla="val 100000"/>
              <a:gd name="adj2" fmla="val 8180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dirty="0"/>
              <a:t>With Fixing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20468-ABD5-4D5E-A139-852FDF74AA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Munich, 24. July 2018 | Advanced FEM Presentation | SS2018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8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D2C23-ACFB-4DE3-B3E3-A7BE20C6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5882F38-A65D-4C21-8029-E88E0ABFDCB3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000D50DF-C61E-4FB2-886E-FE5D17B64E7E}"/>
              </a:ext>
            </a:extLst>
          </p:cNvPr>
          <p:cNvSpPr txBox="1">
            <a:spLocks/>
          </p:cNvSpPr>
          <p:nvPr/>
        </p:nvSpPr>
        <p:spPr>
          <a:xfrm>
            <a:off x="319090" y="994334"/>
            <a:ext cx="8508999" cy="410369"/>
          </a:xfrm>
        </p:spPr>
        <p:txBody>
          <a:bodyPr/>
          <a:lstStyle>
            <a:lvl1pPr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2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000" dirty="0"/>
              <a:t>Outline</a:t>
            </a:r>
            <a:endParaRPr lang="en-DE" sz="300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0780617-A043-4B5B-AFCE-0F513C26C3CF}"/>
              </a:ext>
            </a:extLst>
          </p:cNvPr>
          <p:cNvSpPr txBox="1">
            <a:spLocks/>
          </p:cNvSpPr>
          <p:nvPr/>
        </p:nvSpPr>
        <p:spPr>
          <a:xfrm>
            <a:off x="319090" y="1762188"/>
            <a:ext cx="8508999" cy="4699572"/>
          </a:xfrm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Parsing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Preprocessing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Triangulation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Cables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Fixing Control Points Without Contribution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Gauss Points for Visualization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4CF47-FEA4-413B-9B3A-4EBB6077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Munich, 24. July 2018 | Advanced FEM Presentation | SS2018</a:t>
            </a:r>
          </a:p>
        </p:txBody>
      </p:sp>
    </p:spTree>
    <p:extLst>
      <p:ext uri="{BB962C8B-B14F-4D97-AF65-F5344CB8AC3E}">
        <p14:creationId xmlns:p14="http://schemas.microsoft.com/office/powerpoint/2010/main" val="1030876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15A65F-E926-4582-93F3-6A68F595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60" y="441408"/>
            <a:ext cx="8508999" cy="410369"/>
          </a:xfrm>
        </p:spPr>
        <p:txBody>
          <a:bodyPr/>
          <a:lstStyle/>
          <a:p>
            <a:r>
              <a:rPr lang="en-IN" dirty="0"/>
              <a:t>Gauss Points for visualization?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D10A6DE-004D-4346-A047-7DCC7C8A9F09}"/>
              </a:ext>
            </a:extLst>
          </p:cNvPr>
          <p:cNvSpPr/>
          <p:nvPr/>
        </p:nvSpPr>
        <p:spPr bwMode="auto">
          <a:xfrm>
            <a:off x="2815818" y="2077075"/>
            <a:ext cx="648072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59CD1FA-E57D-422C-B4B6-34523481C1F7}"/>
              </a:ext>
            </a:extLst>
          </p:cNvPr>
          <p:cNvSpPr/>
          <p:nvPr/>
        </p:nvSpPr>
        <p:spPr bwMode="auto">
          <a:xfrm>
            <a:off x="6060025" y="2078422"/>
            <a:ext cx="648072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601FFE3-6929-4ED3-BB47-BD6523DA32AE}"/>
              </a:ext>
            </a:extLst>
          </p:cNvPr>
          <p:cNvGrpSpPr/>
          <p:nvPr/>
        </p:nvGrpSpPr>
        <p:grpSpPr>
          <a:xfrm>
            <a:off x="164276" y="948103"/>
            <a:ext cx="2534072" cy="2605195"/>
            <a:chOff x="229643" y="1171636"/>
            <a:chExt cx="2534072" cy="260519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1AC2565-5568-42AF-8B94-00286F48D3E2}"/>
                </a:ext>
              </a:extLst>
            </p:cNvPr>
            <p:cNvGrpSpPr/>
            <p:nvPr/>
          </p:nvGrpSpPr>
          <p:grpSpPr>
            <a:xfrm>
              <a:off x="229643" y="1171636"/>
              <a:ext cx="2534072" cy="2050128"/>
              <a:chOff x="229643" y="1171636"/>
              <a:chExt cx="2534072" cy="2050128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0D3D99F-693C-447C-8CF9-3A089953F93D}"/>
                  </a:ext>
                </a:extLst>
              </p:cNvPr>
              <p:cNvGrpSpPr/>
              <p:nvPr/>
            </p:nvGrpSpPr>
            <p:grpSpPr>
              <a:xfrm>
                <a:off x="229643" y="1420364"/>
                <a:ext cx="2534072" cy="1801400"/>
                <a:chOff x="165720" y="1213128"/>
                <a:chExt cx="3024335" cy="2215872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04F596FA-4048-4262-AC03-5B3A3C760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6599" t="26676" r="23964" b="8131"/>
                <a:stretch/>
              </p:blipFill>
              <p:spPr>
                <a:xfrm>
                  <a:off x="165720" y="1484784"/>
                  <a:ext cx="3024335" cy="1944216"/>
                </a:xfrm>
                <a:prstGeom prst="rect">
                  <a:avLst/>
                </a:prstGeom>
              </p:spPr>
            </p:pic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C70C5A8F-D446-47FE-9BEB-F3F9BE155686}"/>
                    </a:ext>
                  </a:extLst>
                </p:cNvPr>
                <p:cNvCxnSpPr/>
                <p:nvPr/>
              </p:nvCxnSpPr>
              <p:spPr>
                <a:xfrm>
                  <a:off x="297369" y="1628800"/>
                  <a:ext cx="314191" cy="52163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7DD5AAC2-5FE7-4061-83E2-8AA3C7C232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1162" y="1628800"/>
                  <a:ext cx="51642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47AAD4C5-90FF-4DA5-B95E-FA1213766E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7369" y="1213128"/>
                  <a:ext cx="272004" cy="41567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B428442-6B54-49C1-B300-F0F219931BC2}"/>
                  </a:ext>
                </a:extLst>
              </p:cNvPr>
              <p:cNvSpPr txBox="1"/>
              <p:nvPr/>
            </p:nvSpPr>
            <p:spPr bwMode="auto">
              <a:xfrm>
                <a:off x="458102" y="2131418"/>
                <a:ext cx="2902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x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8E4E901-0493-4A03-97EF-12E59250DD6C}"/>
                  </a:ext>
                </a:extLst>
              </p:cNvPr>
              <p:cNvSpPr txBox="1"/>
              <p:nvPr/>
            </p:nvSpPr>
            <p:spPr bwMode="auto">
              <a:xfrm>
                <a:off x="720089" y="1502708"/>
                <a:ext cx="2902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y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08AD02A-9EFB-4C75-B3E8-96F205EE4D44}"/>
                  </a:ext>
                </a:extLst>
              </p:cNvPr>
              <p:cNvSpPr txBox="1"/>
              <p:nvPr/>
            </p:nvSpPr>
            <p:spPr bwMode="auto">
              <a:xfrm>
                <a:off x="558718" y="1171636"/>
                <a:ext cx="2902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z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D3C70BC-CE5A-4E04-B46D-FFEECC1FF799}"/>
                </a:ext>
              </a:extLst>
            </p:cNvPr>
            <p:cNvSpPr txBox="1"/>
            <p:nvPr/>
          </p:nvSpPr>
          <p:spPr bwMode="auto">
            <a:xfrm>
              <a:off x="453906" y="3469054"/>
              <a:ext cx="1917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Physical space (</a:t>
              </a:r>
              <a:r>
                <a:rPr lang="en-IN" sz="1400" dirty="0" err="1"/>
                <a:t>x,y,z</a:t>
              </a:r>
              <a:r>
                <a:rPr lang="en-IN" sz="1400" dirty="0"/>
                <a:t>)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72D5F68-3836-44D7-A9FD-1387E35C7714}"/>
              </a:ext>
            </a:extLst>
          </p:cNvPr>
          <p:cNvGrpSpPr/>
          <p:nvPr/>
        </p:nvGrpSpPr>
        <p:grpSpPr>
          <a:xfrm>
            <a:off x="3323457" y="780849"/>
            <a:ext cx="2810385" cy="2778096"/>
            <a:chOff x="3437628" y="923702"/>
            <a:chExt cx="2810385" cy="2778096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96AEC26-E31B-418F-A31E-97FB4B055989}"/>
                </a:ext>
              </a:extLst>
            </p:cNvPr>
            <p:cNvGrpSpPr/>
            <p:nvPr/>
          </p:nvGrpSpPr>
          <p:grpSpPr>
            <a:xfrm>
              <a:off x="3660465" y="923702"/>
              <a:ext cx="2567720" cy="2454809"/>
              <a:chOff x="3660464" y="923702"/>
              <a:chExt cx="2703215" cy="266157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AAF9DA2-DB47-456F-B142-10FBEF7DA929}"/>
                  </a:ext>
                </a:extLst>
              </p:cNvPr>
              <p:cNvGrpSpPr/>
              <p:nvPr/>
            </p:nvGrpSpPr>
            <p:grpSpPr>
              <a:xfrm>
                <a:off x="3805572" y="1213128"/>
                <a:ext cx="2268633" cy="2215872"/>
                <a:chOff x="3979507" y="1124744"/>
                <a:chExt cx="2454762" cy="2448272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4947C524-BA4E-4171-8F00-B1427B42D3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1791" t="7744" r="28470" b="10740"/>
                <a:stretch/>
              </p:blipFill>
              <p:spPr>
                <a:xfrm>
                  <a:off x="3979507" y="1412776"/>
                  <a:ext cx="2160240" cy="2160240"/>
                </a:xfrm>
                <a:prstGeom prst="rect">
                  <a:avLst/>
                </a:prstGeom>
              </p:spPr>
            </p:pic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587597D0-A9F6-41C7-974F-BB03C0BAC9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83744" y="1124744"/>
                  <a:ext cx="0" cy="244827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8B9BDCE1-1DC5-4672-8D1B-2F3B1EA6790D}"/>
                    </a:ext>
                  </a:extLst>
                </p:cNvPr>
                <p:cNvCxnSpPr/>
                <p:nvPr/>
              </p:nvCxnSpPr>
              <p:spPr>
                <a:xfrm>
                  <a:off x="3979507" y="3566920"/>
                  <a:ext cx="245476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5E5753C-195A-4850-A326-43216649A6C5}"/>
                  </a:ext>
                </a:extLst>
              </p:cNvPr>
              <p:cNvSpPr txBox="1"/>
              <p:nvPr/>
            </p:nvSpPr>
            <p:spPr bwMode="auto">
              <a:xfrm>
                <a:off x="3660464" y="923702"/>
                <a:ext cx="2902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η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679154-5672-4493-B025-77ACA893E695}"/>
                  </a:ext>
                </a:extLst>
              </p:cNvPr>
              <p:cNvSpPr txBox="1"/>
              <p:nvPr/>
            </p:nvSpPr>
            <p:spPr bwMode="auto">
              <a:xfrm>
                <a:off x="6073464" y="3284949"/>
                <a:ext cx="290215" cy="300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200" dirty="0"/>
                  <a:t>ξ</a:t>
                </a:r>
                <a:endParaRPr lang="en-IN" sz="1200" dirty="0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3827F59-2849-487D-A0AA-926E984DB8E7}"/>
                </a:ext>
              </a:extLst>
            </p:cNvPr>
            <p:cNvSpPr txBox="1"/>
            <p:nvPr/>
          </p:nvSpPr>
          <p:spPr bwMode="auto">
            <a:xfrm>
              <a:off x="3437628" y="3394021"/>
              <a:ext cx="2810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Parametric space of surface (</a:t>
              </a:r>
              <a:r>
                <a:rPr lang="el-GR" sz="1400" dirty="0"/>
                <a:t>ξ</a:t>
              </a:r>
              <a:r>
                <a:rPr lang="en-IN" sz="1400" dirty="0"/>
                <a:t>,</a:t>
              </a:r>
              <a:r>
                <a:rPr lang="el-GR" sz="1400" dirty="0"/>
                <a:t>η</a:t>
              </a:r>
              <a:r>
                <a:rPr lang="en-IN" sz="1400" dirty="0"/>
                <a:t>)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8EF17C8-7B63-4207-B134-0453134DBD78}"/>
              </a:ext>
            </a:extLst>
          </p:cNvPr>
          <p:cNvGrpSpPr/>
          <p:nvPr/>
        </p:nvGrpSpPr>
        <p:grpSpPr>
          <a:xfrm>
            <a:off x="3995936" y="3790279"/>
            <a:ext cx="2364042" cy="2695542"/>
            <a:chOff x="3102632" y="3771012"/>
            <a:chExt cx="2582335" cy="2898742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8A89B63C-2C08-401E-A78A-8BF0EFF3DF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1382" t="7171" r="28331" b="10939"/>
            <a:stretch/>
          </p:blipFill>
          <p:spPr>
            <a:xfrm>
              <a:off x="3102632" y="3771012"/>
              <a:ext cx="2582335" cy="2558930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dash"/>
            </a:ln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568FE47-849F-4910-95A7-46841FF22286}"/>
                </a:ext>
              </a:extLst>
            </p:cNvPr>
            <p:cNvSpPr txBox="1"/>
            <p:nvPr/>
          </p:nvSpPr>
          <p:spPr bwMode="auto">
            <a:xfrm>
              <a:off x="3640371" y="6361977"/>
              <a:ext cx="1717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3 GPs per direction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9543545-2364-48E8-828B-E676AA9DAA11}"/>
              </a:ext>
            </a:extLst>
          </p:cNvPr>
          <p:cNvGrpSpPr/>
          <p:nvPr/>
        </p:nvGrpSpPr>
        <p:grpSpPr>
          <a:xfrm>
            <a:off x="6516218" y="3790279"/>
            <a:ext cx="2477606" cy="2695542"/>
            <a:chOff x="6232372" y="3758230"/>
            <a:chExt cx="2635638" cy="2955616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684F87B5-4B22-4432-9F40-7C48A64F4F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1325" t="6788" r="27865" b="9894"/>
            <a:stretch/>
          </p:blipFill>
          <p:spPr>
            <a:xfrm>
              <a:off x="6232372" y="3758230"/>
              <a:ext cx="2635638" cy="2623183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dash"/>
            </a:ln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03E7AB3-7185-42C6-93D6-12359513FC1F}"/>
                </a:ext>
              </a:extLst>
            </p:cNvPr>
            <p:cNvSpPr txBox="1"/>
            <p:nvPr/>
          </p:nvSpPr>
          <p:spPr bwMode="auto">
            <a:xfrm>
              <a:off x="6663032" y="6406069"/>
              <a:ext cx="1717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2 GPs per direction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744AEB40-708F-4A17-839C-21FD86886D93}"/>
              </a:ext>
            </a:extLst>
          </p:cNvPr>
          <p:cNvSpPr txBox="1"/>
          <p:nvPr/>
        </p:nvSpPr>
        <p:spPr bwMode="auto">
          <a:xfrm>
            <a:off x="150176" y="3778905"/>
            <a:ext cx="3546294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Problem : No points on the edges of 	the structure !!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A5E9954-D5FC-4251-B53D-07A6E677B1E0}"/>
              </a:ext>
            </a:extLst>
          </p:cNvPr>
          <p:cNvSpPr txBox="1"/>
          <p:nvPr/>
        </p:nvSpPr>
        <p:spPr bwMode="auto">
          <a:xfrm>
            <a:off x="150176" y="4507117"/>
            <a:ext cx="3546294" cy="132343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Solutions :</a:t>
            </a:r>
          </a:p>
          <a:p>
            <a:pPr marL="342900" indent="-342900">
              <a:buAutoNum type="arabicPeriod"/>
            </a:pPr>
            <a:r>
              <a:rPr lang="en-IN" sz="1600" dirty="0"/>
              <a:t>Add evaluation point to visualize the edges</a:t>
            </a:r>
          </a:p>
          <a:p>
            <a:pPr marL="342900" indent="-342900">
              <a:buAutoNum type="arabicPeriod"/>
            </a:pPr>
            <a:r>
              <a:rPr lang="en-IN" sz="1600" dirty="0"/>
              <a:t>Use the GPs from the cables running along the edges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9ED60FD-2B3B-47D1-AF08-711DA6C9CAB5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3696470" y="4071293"/>
            <a:ext cx="278371" cy="164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B89CA67-7FD7-4507-A8FF-7EA76A100584}"/>
              </a:ext>
            </a:extLst>
          </p:cNvPr>
          <p:cNvSpPr txBox="1"/>
          <p:nvPr/>
        </p:nvSpPr>
        <p:spPr bwMode="auto">
          <a:xfrm>
            <a:off x="7083983" y="3223625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Gauss points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64542F7-38ED-44C0-9643-CD4130BEF0C1}"/>
              </a:ext>
            </a:extLst>
          </p:cNvPr>
          <p:cNvGrpSpPr/>
          <p:nvPr/>
        </p:nvGrpSpPr>
        <p:grpSpPr>
          <a:xfrm>
            <a:off x="6581887" y="568304"/>
            <a:ext cx="2542684" cy="2877408"/>
            <a:chOff x="6581887" y="568304"/>
            <a:chExt cx="2542684" cy="2877408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5C869C8-D8C4-4F26-9DA8-25A750AED6CC}"/>
                </a:ext>
              </a:extLst>
            </p:cNvPr>
            <p:cNvGrpSpPr/>
            <p:nvPr/>
          </p:nvGrpSpPr>
          <p:grpSpPr>
            <a:xfrm>
              <a:off x="6581887" y="568304"/>
              <a:ext cx="2542684" cy="2877408"/>
              <a:chOff x="6542956" y="870521"/>
              <a:chExt cx="2542684" cy="2877408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C2049D0-7341-41A4-8CE8-29938EBEAB96}"/>
                  </a:ext>
                </a:extLst>
              </p:cNvPr>
              <p:cNvGrpSpPr/>
              <p:nvPr/>
            </p:nvGrpSpPr>
            <p:grpSpPr>
              <a:xfrm>
                <a:off x="6929819" y="870521"/>
                <a:ext cx="1928040" cy="2877408"/>
                <a:chOff x="7111685" y="853694"/>
                <a:chExt cx="1928040" cy="2877408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19962210-58AC-4E5C-85DB-4B4033FF32D0}"/>
                    </a:ext>
                  </a:extLst>
                </p:cNvPr>
                <p:cNvGrpSpPr/>
                <p:nvPr/>
              </p:nvGrpSpPr>
              <p:grpSpPr>
                <a:xfrm>
                  <a:off x="7614648" y="853694"/>
                  <a:ext cx="290216" cy="430701"/>
                  <a:chOff x="7614648" y="853694"/>
                  <a:chExt cx="290216" cy="430701"/>
                </a:xfrm>
              </p:grpSpPr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6A865BFE-3526-4240-A709-631551DBFA21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7614649" y="1007396"/>
                    <a:ext cx="29021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η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F4126AFF-4B2F-41F3-B462-530144A10902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7614648" y="853694"/>
                    <a:ext cx="29021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_</a:t>
                    </a:r>
                  </a:p>
                </p:txBody>
              </p: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62351059-064F-4B70-8127-99C40EF7A377}"/>
                    </a:ext>
                  </a:extLst>
                </p:cNvPr>
                <p:cNvGrpSpPr/>
                <p:nvPr/>
              </p:nvGrpSpPr>
              <p:grpSpPr>
                <a:xfrm>
                  <a:off x="7111685" y="1300715"/>
                  <a:ext cx="1928040" cy="2430387"/>
                  <a:chOff x="7111685" y="1300715"/>
                  <a:chExt cx="1928040" cy="2430387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FDD8C156-F6C4-41CC-A790-2CBCA6AC280B}"/>
                      </a:ext>
                    </a:extLst>
                  </p:cNvPr>
                  <p:cNvGrpSpPr/>
                  <p:nvPr/>
                </p:nvGrpSpPr>
                <p:grpSpPr>
                  <a:xfrm>
                    <a:off x="7111685" y="1300715"/>
                    <a:ext cx="1656184" cy="1745768"/>
                    <a:chOff x="7308304" y="1268760"/>
                    <a:chExt cx="1656184" cy="1745768"/>
                  </a:xfrm>
                </p:grpSpPr>
                <p:pic>
                  <p:nvPicPr>
                    <p:cNvPr id="23" name="Picture 22">
                      <a:extLst>
                        <a:ext uri="{FF2B5EF4-FFF2-40B4-BE49-F238E27FC236}">
                          <a16:creationId xmlns:a16="http://schemas.microsoft.com/office/drawing/2014/main" id="{429FC5D5-448B-474C-AA07-2A868C777BF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/>
                    <a:srcRect l="35825" t="16905" r="50000" b="53231"/>
                    <a:stretch/>
                  </p:blipFill>
                  <p:spPr>
                    <a:xfrm>
                      <a:off x="7308304" y="1683232"/>
                      <a:ext cx="1296144" cy="1331296"/>
                    </a:xfrm>
                    <a:prstGeom prst="rect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</p:pic>
                <p:cxnSp>
                  <p:nvCxnSpPr>
                    <p:cNvPr id="47" name="Straight Arrow Connector 46">
                      <a:extLst>
                        <a:ext uri="{FF2B5EF4-FFF2-40B4-BE49-F238E27FC236}">
                          <a16:creationId xmlns:a16="http://schemas.microsoft.com/office/drawing/2014/main" id="{F71E5061-3CA5-4B91-B157-99591302187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956376" y="1268760"/>
                      <a:ext cx="0" cy="108012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Arrow Connector 48">
                      <a:extLst>
                        <a:ext uri="{FF2B5EF4-FFF2-40B4-BE49-F238E27FC236}">
                          <a16:creationId xmlns:a16="http://schemas.microsoft.com/office/drawing/2014/main" id="{1520EFAF-2883-4853-BEE9-95DB8A8AADB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956376" y="2348880"/>
                      <a:ext cx="1008112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EC6D1BC5-3198-49EA-9840-5723029E1744}"/>
                      </a:ext>
                    </a:extLst>
                  </p:cNvPr>
                  <p:cNvGrpSpPr/>
                  <p:nvPr/>
                </p:nvGrpSpPr>
                <p:grpSpPr>
                  <a:xfrm>
                    <a:off x="8738454" y="2077075"/>
                    <a:ext cx="301271" cy="442259"/>
                    <a:chOff x="8738454" y="2077075"/>
                    <a:chExt cx="301271" cy="442259"/>
                  </a:xfrm>
                </p:grpSpPr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6A0E384E-445D-4F50-B0F9-7761A3E98140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8749510" y="2242335"/>
                      <a:ext cx="29021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l-GR" sz="1200" dirty="0"/>
                        <a:t>ξ</a:t>
                      </a:r>
                      <a:endParaRPr lang="en-IN" sz="1200" dirty="0"/>
                    </a:p>
                  </p:txBody>
                </p:sp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38DBB957-38CE-4FEF-807D-5997F59BCFEB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8738454" y="2077075"/>
                      <a:ext cx="29021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sz="1200" dirty="0"/>
                        <a:t>_</a:t>
                      </a:r>
                    </a:p>
                  </p:txBody>
                </p:sp>
              </p:grpSp>
              <p:sp>
                <p:nvSpPr>
                  <p:cNvPr id="65" name="Multiplication Sign 64">
                    <a:extLst>
                      <a:ext uri="{FF2B5EF4-FFF2-40B4-BE49-F238E27FC236}">
                        <a16:creationId xmlns:a16="http://schemas.microsoft.com/office/drawing/2014/main" id="{6C58A7BF-B3AD-4A03-8F95-B840A22879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16386" y="3587086"/>
                    <a:ext cx="216024" cy="144016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66" name="Multiplication Sign 65">
                    <a:extLst>
                      <a:ext uri="{FF2B5EF4-FFF2-40B4-BE49-F238E27FC236}">
                        <a16:creationId xmlns:a16="http://schemas.microsoft.com/office/drawing/2014/main" id="{719BA7A1-F089-4E1C-A126-7CF52BDFB7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04259" y="1929200"/>
                    <a:ext cx="216024" cy="144016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7" name="Multiplication Sign 66">
                    <a:extLst>
                      <a:ext uri="{FF2B5EF4-FFF2-40B4-BE49-F238E27FC236}">
                        <a16:creationId xmlns:a16="http://schemas.microsoft.com/office/drawing/2014/main" id="{9787FD5C-7C94-401C-AEEF-0891732963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77683" y="1933059"/>
                    <a:ext cx="216024" cy="144016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8" name="Multiplication Sign 67">
                    <a:extLst>
                      <a:ext uri="{FF2B5EF4-FFF2-40B4-BE49-F238E27FC236}">
                        <a16:creationId xmlns:a16="http://schemas.microsoft.com/office/drawing/2014/main" id="{670D93EA-8934-41EF-A287-2E33BBC84F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12653" y="2702577"/>
                    <a:ext cx="216024" cy="144016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CF9E356-A2A0-40D4-BFB7-F161C888E30E}"/>
                  </a:ext>
                </a:extLst>
              </p:cNvPr>
              <p:cNvSpPr txBox="1"/>
              <p:nvPr/>
            </p:nvSpPr>
            <p:spPr bwMode="auto">
              <a:xfrm>
                <a:off x="6542956" y="3250623"/>
                <a:ext cx="25426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400" dirty="0"/>
                  <a:t>Gaussian space (</a:t>
                </a:r>
                <a:r>
                  <a:rPr lang="el-GR" sz="1400" dirty="0"/>
                  <a:t>ξ</a:t>
                </a:r>
                <a:r>
                  <a:rPr lang="en-IN" sz="1400" dirty="0"/>
                  <a:t>,</a:t>
                </a:r>
                <a:r>
                  <a:rPr lang="el-GR" sz="1400" dirty="0"/>
                  <a:t>η</a:t>
                </a:r>
                <a:r>
                  <a:rPr lang="en-IN" sz="1400" dirty="0"/>
                  <a:t>) </a:t>
                </a:r>
                <a:r>
                  <a:rPr lang="el-GR" sz="1400" dirty="0"/>
                  <a:t>Ε</a:t>
                </a:r>
                <a:r>
                  <a:rPr lang="en-IN" sz="1400" dirty="0"/>
                  <a:t>  [-1,1]</a:t>
                </a:r>
              </a:p>
            </p:txBody>
          </p:sp>
        </p:grpSp>
        <p:sp>
          <p:nvSpPr>
            <p:cNvPr id="99" name="Multiplication Sign 98">
              <a:extLst>
                <a:ext uri="{FF2B5EF4-FFF2-40B4-BE49-F238E27FC236}">
                  <a16:creationId xmlns:a16="http://schemas.microsoft.com/office/drawing/2014/main" id="{72E999EF-5066-4ED0-A3C1-D76D7C12A1FA}"/>
                </a:ext>
              </a:extLst>
            </p:cNvPr>
            <p:cNvSpPr/>
            <p:nvPr/>
          </p:nvSpPr>
          <p:spPr bwMode="auto">
            <a:xfrm>
              <a:off x="7134748" y="2417187"/>
              <a:ext cx="216024" cy="14401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956EB87A-D116-45CE-A23C-1E9598B7AA14}"/>
              </a:ext>
            </a:extLst>
          </p:cNvPr>
          <p:cNvSpPr txBox="1"/>
          <p:nvPr/>
        </p:nvSpPr>
        <p:spPr bwMode="auto">
          <a:xfrm>
            <a:off x="7974296" y="2770634"/>
            <a:ext cx="290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_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29BF6E-9411-461A-8AE5-BFFFD0E26A35}"/>
              </a:ext>
            </a:extLst>
          </p:cNvPr>
          <p:cNvSpPr txBox="1"/>
          <p:nvPr/>
        </p:nvSpPr>
        <p:spPr bwMode="auto">
          <a:xfrm>
            <a:off x="8093973" y="2804417"/>
            <a:ext cx="290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_</a:t>
            </a:r>
          </a:p>
        </p:txBody>
      </p:sp>
      <p:sp>
        <p:nvSpPr>
          <p:cNvPr id="88" name="Footer Placeholder 6">
            <a:extLst>
              <a:ext uri="{FF2B5EF4-FFF2-40B4-BE49-F238E27FC236}">
                <a16:creationId xmlns:a16="http://schemas.microsoft.com/office/drawing/2014/main" id="{298232BF-186F-4CF0-86FE-CC0A3E7D4B2B}"/>
              </a:ext>
            </a:extLst>
          </p:cNvPr>
          <p:cNvSpPr txBox="1">
            <a:spLocks/>
          </p:cNvSpPr>
          <p:nvPr/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/>
              <a:t>Munich, 24. July 2018 | Advanced FEM Presentation | SS2018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8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4CD501-A112-4FBE-AA5B-322960F7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2" y="652319"/>
            <a:ext cx="6565094" cy="384687"/>
          </a:xfrm>
        </p:spPr>
        <p:txBody>
          <a:bodyPr/>
          <a:lstStyle/>
          <a:p>
            <a:r>
              <a:rPr lang="en-IN" dirty="0"/>
              <a:t>Points at the edges of the structure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3C80F79-8615-49E8-B637-EDB294D90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00" t="6385" r="27951" b="9615"/>
          <a:stretch/>
        </p:blipFill>
        <p:spPr>
          <a:xfrm>
            <a:off x="311162" y="1347858"/>
            <a:ext cx="4281941" cy="42819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6827F1-A606-491A-80BF-A8C7ECFDD603}"/>
              </a:ext>
            </a:extLst>
          </p:cNvPr>
          <p:cNvSpPr txBox="1"/>
          <p:nvPr/>
        </p:nvSpPr>
        <p:spPr bwMode="auto">
          <a:xfrm>
            <a:off x="4932040" y="2852097"/>
            <a:ext cx="357181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*</a:t>
            </a:r>
            <a:r>
              <a:rPr lang="en-IN" dirty="0">
                <a:solidFill>
                  <a:schemeClr val="tx2"/>
                </a:solidFill>
              </a:rPr>
              <a:t> </a:t>
            </a:r>
            <a:r>
              <a:rPr lang="en-IN" sz="1600" dirty="0"/>
              <a:t>Evaluation points at the boundaries</a:t>
            </a:r>
            <a:endParaRPr lang="en-IN" sz="1400" dirty="0"/>
          </a:p>
          <a:p>
            <a:endParaRPr lang="en-IN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9EA434-946F-4BFC-ABB0-C9EB6348BCB2}"/>
              </a:ext>
            </a:extLst>
          </p:cNvPr>
          <p:cNvSpPr txBox="1"/>
          <p:nvPr/>
        </p:nvSpPr>
        <p:spPr bwMode="auto">
          <a:xfrm>
            <a:off x="4932040" y="3344382"/>
            <a:ext cx="428194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*</a:t>
            </a:r>
            <a:r>
              <a:rPr lang="en-IN" dirty="0">
                <a:solidFill>
                  <a:schemeClr val="tx2"/>
                </a:solidFill>
              </a:rPr>
              <a:t> </a:t>
            </a:r>
            <a:r>
              <a:rPr lang="en-IN" sz="1600" dirty="0"/>
              <a:t>Gauss points corresponding to the element</a:t>
            </a:r>
            <a:endParaRPr lang="en-IN" sz="1400" dirty="0"/>
          </a:p>
          <a:p>
            <a:endParaRPr lang="en-IN" sz="1400" dirty="0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DB691165-CC8A-43FE-871C-DF97DA5CC843}"/>
              </a:ext>
            </a:extLst>
          </p:cNvPr>
          <p:cNvSpPr txBox="1">
            <a:spLocks/>
          </p:cNvSpPr>
          <p:nvPr/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/>
              <a:t>Munich, 24. July 2018 | Advanced FEM Presentation | SS2018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78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66D4F42-FD85-4CD0-BC58-BA2393239463}"/>
              </a:ext>
            </a:extLst>
          </p:cNvPr>
          <p:cNvGrpSpPr/>
          <p:nvPr/>
        </p:nvGrpSpPr>
        <p:grpSpPr>
          <a:xfrm>
            <a:off x="5348313" y="3373362"/>
            <a:ext cx="3695894" cy="2936986"/>
            <a:chOff x="5304912" y="3360113"/>
            <a:chExt cx="3779920" cy="2936986"/>
          </a:xfrm>
        </p:grpSpPr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AE78651E-6FA5-4FB6-B2C2-5539B3E33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449" t="28321" r="25124" b="9669"/>
            <a:stretch/>
          </p:blipFill>
          <p:spPr>
            <a:xfrm>
              <a:off x="5304912" y="3781668"/>
              <a:ext cx="3779920" cy="2515431"/>
            </a:xfrm>
            <a:prstGeom prst="rect">
              <a:avLst/>
            </a:prstGeom>
          </p:spPr>
        </p:pic>
        <p:sp>
          <p:nvSpPr>
            <p:cNvPr id="186" name="Arrow: Down 185">
              <a:extLst>
                <a:ext uri="{FF2B5EF4-FFF2-40B4-BE49-F238E27FC236}">
                  <a16:creationId xmlns:a16="http://schemas.microsoft.com/office/drawing/2014/main" id="{D04AD0FF-790A-40F9-9BB4-DFC0850A7249}"/>
                </a:ext>
              </a:extLst>
            </p:cNvPr>
            <p:cNvSpPr/>
            <p:nvPr/>
          </p:nvSpPr>
          <p:spPr bwMode="auto">
            <a:xfrm rot="1090773">
              <a:off x="8218285" y="3360113"/>
              <a:ext cx="310094" cy="705186"/>
            </a:xfrm>
            <a:prstGeom prst="downArrow">
              <a:avLst>
                <a:gd name="adj1" fmla="val 44342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Title 4">
            <a:extLst>
              <a:ext uri="{FF2B5EF4-FFF2-40B4-BE49-F238E27FC236}">
                <a16:creationId xmlns:a16="http://schemas.microsoft.com/office/drawing/2014/main" id="{9B95109A-9BE0-4E39-B3D9-CC5AC544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26" y="736054"/>
            <a:ext cx="8717408" cy="820738"/>
          </a:xfrm>
        </p:spPr>
        <p:txBody>
          <a:bodyPr/>
          <a:lstStyle/>
          <a:p>
            <a:r>
              <a:rPr lang="en-IN" dirty="0"/>
              <a:t>Gauss Points for visualization – How to go about it?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5AE395-361B-4A0C-8563-FF2FD6F60ECE}"/>
              </a:ext>
            </a:extLst>
          </p:cNvPr>
          <p:cNvGrpSpPr/>
          <p:nvPr/>
        </p:nvGrpSpPr>
        <p:grpSpPr>
          <a:xfrm>
            <a:off x="-50653" y="1615719"/>
            <a:ext cx="1905097" cy="2375397"/>
            <a:chOff x="6586685" y="568304"/>
            <a:chExt cx="2310105" cy="266582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8FD0FBB-C24E-42C8-8B40-BFBF5D0E9CC8}"/>
                </a:ext>
              </a:extLst>
            </p:cNvPr>
            <p:cNvGrpSpPr/>
            <p:nvPr/>
          </p:nvGrpSpPr>
          <p:grpSpPr>
            <a:xfrm>
              <a:off x="6586685" y="568304"/>
              <a:ext cx="2310105" cy="2665826"/>
              <a:chOff x="6547754" y="870521"/>
              <a:chExt cx="2310105" cy="2665826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C270C230-8614-4FAE-BE6A-BCC432C0342A}"/>
                  </a:ext>
                </a:extLst>
              </p:cNvPr>
              <p:cNvGrpSpPr/>
              <p:nvPr/>
            </p:nvGrpSpPr>
            <p:grpSpPr>
              <a:xfrm>
                <a:off x="6929819" y="870521"/>
                <a:ext cx="1928040" cy="2192789"/>
                <a:chOff x="7111685" y="853694"/>
                <a:chExt cx="1928040" cy="2192789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0E6F2822-1EEA-4EE5-902B-B4E1E6A8E2E4}"/>
                    </a:ext>
                  </a:extLst>
                </p:cNvPr>
                <p:cNvGrpSpPr/>
                <p:nvPr/>
              </p:nvGrpSpPr>
              <p:grpSpPr>
                <a:xfrm>
                  <a:off x="7614648" y="853694"/>
                  <a:ext cx="290216" cy="430701"/>
                  <a:chOff x="7614648" y="853694"/>
                  <a:chExt cx="290216" cy="430701"/>
                </a:xfrm>
              </p:grpSpPr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5B0AB9F6-5D17-455D-9031-69293DC5C7B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7614649" y="1007396"/>
                    <a:ext cx="29021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η</a:t>
                    </a:r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45C2C38D-AF47-4811-8204-CC9A4B27FAC4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7614648" y="853694"/>
                    <a:ext cx="29021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_</a:t>
                    </a:r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D51500CB-7572-4A65-BC14-9B9A139971C1}"/>
                    </a:ext>
                  </a:extLst>
                </p:cNvPr>
                <p:cNvGrpSpPr/>
                <p:nvPr/>
              </p:nvGrpSpPr>
              <p:grpSpPr>
                <a:xfrm>
                  <a:off x="7111685" y="1300715"/>
                  <a:ext cx="1928040" cy="1745768"/>
                  <a:chOff x="7111685" y="1300715"/>
                  <a:chExt cx="1928040" cy="1745768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24B23CA3-DB35-401B-AA1C-7D7B8C00BD4C}"/>
                      </a:ext>
                    </a:extLst>
                  </p:cNvPr>
                  <p:cNvGrpSpPr/>
                  <p:nvPr/>
                </p:nvGrpSpPr>
                <p:grpSpPr>
                  <a:xfrm>
                    <a:off x="7111685" y="1300715"/>
                    <a:ext cx="1656184" cy="1745768"/>
                    <a:chOff x="7308304" y="1268760"/>
                    <a:chExt cx="1656184" cy="1745768"/>
                  </a:xfrm>
                </p:grpSpPr>
                <p:pic>
                  <p:nvPicPr>
                    <p:cNvPr id="42" name="Picture 41">
                      <a:extLst>
                        <a:ext uri="{FF2B5EF4-FFF2-40B4-BE49-F238E27FC236}">
                          <a16:creationId xmlns:a16="http://schemas.microsoft.com/office/drawing/2014/main" id="{B12CD548-09CD-42E1-BEE5-F6917C4D460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35825" t="16905" r="50000" b="53231"/>
                    <a:stretch/>
                  </p:blipFill>
                  <p:spPr>
                    <a:xfrm>
                      <a:off x="7308304" y="1683232"/>
                      <a:ext cx="1296144" cy="1331296"/>
                    </a:xfrm>
                    <a:prstGeom prst="rect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</p:pic>
                <p:cxnSp>
                  <p:nvCxnSpPr>
                    <p:cNvPr id="43" name="Straight Arrow Connector 42">
                      <a:extLst>
                        <a:ext uri="{FF2B5EF4-FFF2-40B4-BE49-F238E27FC236}">
                          <a16:creationId xmlns:a16="http://schemas.microsoft.com/office/drawing/2014/main" id="{AF6951E9-88D6-4EC3-9DFB-A37ACAD63B6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956376" y="1268760"/>
                      <a:ext cx="0" cy="108012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Arrow Connector 43">
                      <a:extLst>
                        <a:ext uri="{FF2B5EF4-FFF2-40B4-BE49-F238E27FC236}">
                          <a16:creationId xmlns:a16="http://schemas.microsoft.com/office/drawing/2014/main" id="{FBA45ED2-A8ED-4145-AA02-AC5E43269C7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956376" y="2348880"/>
                      <a:ext cx="1008112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5423CD25-74D2-488D-AF98-F56682D8B291}"/>
                      </a:ext>
                    </a:extLst>
                  </p:cNvPr>
                  <p:cNvGrpSpPr/>
                  <p:nvPr/>
                </p:nvGrpSpPr>
                <p:grpSpPr>
                  <a:xfrm>
                    <a:off x="8738454" y="2077075"/>
                    <a:ext cx="301271" cy="473204"/>
                    <a:chOff x="8738454" y="2077075"/>
                    <a:chExt cx="301271" cy="473204"/>
                  </a:xfrm>
                </p:grpSpPr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0E439854-72C2-4DA9-A33A-F449DA702756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8749510" y="2242335"/>
                      <a:ext cx="290215" cy="3079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l-GR" sz="1200" dirty="0"/>
                        <a:t>ξ</a:t>
                      </a:r>
                      <a:endParaRPr lang="en-IN" sz="1200" dirty="0"/>
                    </a:p>
                  </p:txBody>
                </p:sp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B1B29F0-9D78-483A-A5D1-53E7757872A2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8738454" y="2077075"/>
                      <a:ext cx="29021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sz="1200" dirty="0"/>
                        <a:t>_</a:t>
                      </a:r>
                    </a:p>
                  </p:txBody>
                </p:sp>
              </p:grpSp>
              <p:sp>
                <p:nvSpPr>
                  <p:cNvPr id="37" name="Multiplication Sign 36">
                    <a:extLst>
                      <a:ext uri="{FF2B5EF4-FFF2-40B4-BE49-F238E27FC236}">
                        <a16:creationId xmlns:a16="http://schemas.microsoft.com/office/drawing/2014/main" id="{EEB267AC-FEFD-4214-A5BE-2EBA8C31E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20884" y="1935201"/>
                    <a:ext cx="216024" cy="144016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8" name="Multiplication Sign 37">
                    <a:extLst>
                      <a:ext uri="{FF2B5EF4-FFF2-40B4-BE49-F238E27FC236}">
                        <a16:creationId xmlns:a16="http://schemas.microsoft.com/office/drawing/2014/main" id="{3EAC35F7-0BCA-4AB5-823B-260005BD6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77683" y="1933059"/>
                    <a:ext cx="216024" cy="144016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9" name="Multiplication Sign 38">
                    <a:extLst>
                      <a:ext uri="{FF2B5EF4-FFF2-40B4-BE49-F238E27FC236}">
                        <a16:creationId xmlns:a16="http://schemas.microsoft.com/office/drawing/2014/main" id="{2502D447-74FB-488B-B583-91F979F3D2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12653" y="2702577"/>
                    <a:ext cx="216024" cy="144016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1ECE32-313D-4BFF-878D-47AAD122B222}"/>
                  </a:ext>
                </a:extLst>
              </p:cNvPr>
              <p:cNvSpPr txBox="1"/>
              <p:nvPr/>
            </p:nvSpPr>
            <p:spPr bwMode="auto">
              <a:xfrm>
                <a:off x="6547754" y="3228570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IN" sz="1400" dirty="0"/>
              </a:p>
            </p:txBody>
          </p:sp>
        </p:grpSp>
        <p:sp>
          <p:nvSpPr>
            <p:cNvPr id="29" name="Multiplication Sign 28">
              <a:extLst>
                <a:ext uri="{FF2B5EF4-FFF2-40B4-BE49-F238E27FC236}">
                  <a16:creationId xmlns:a16="http://schemas.microsoft.com/office/drawing/2014/main" id="{EAA1919E-1394-4BE3-B1DC-6ED427C6334D}"/>
                </a:ext>
              </a:extLst>
            </p:cNvPr>
            <p:cNvSpPr/>
            <p:nvPr/>
          </p:nvSpPr>
          <p:spPr bwMode="auto">
            <a:xfrm>
              <a:off x="7134747" y="2417187"/>
              <a:ext cx="216024" cy="14401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22E7F9D-B1AB-4BD1-8FEB-068411745111}"/>
              </a:ext>
            </a:extLst>
          </p:cNvPr>
          <p:cNvSpPr txBox="1"/>
          <p:nvPr/>
        </p:nvSpPr>
        <p:spPr bwMode="auto">
          <a:xfrm>
            <a:off x="7322277" y="1369533"/>
            <a:ext cx="1570203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/>
            </a:lvl1pPr>
          </a:lstStyle>
          <a:p>
            <a:r>
              <a:rPr lang="en-IN" dirty="0"/>
              <a:t>We get P(x,y,z)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BB12EC6-AF5F-44C5-BF5A-C53962AD9984}"/>
              </a:ext>
            </a:extLst>
          </p:cNvPr>
          <p:cNvGrpSpPr/>
          <p:nvPr/>
        </p:nvGrpSpPr>
        <p:grpSpPr>
          <a:xfrm>
            <a:off x="7606097" y="1774436"/>
            <a:ext cx="1382006" cy="1530956"/>
            <a:chOff x="7071021" y="1915654"/>
            <a:chExt cx="1382006" cy="1530956"/>
          </a:xfrm>
        </p:grpSpPr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923D1006-C80F-4E23-938E-79D0B3AE5742}"/>
                </a:ext>
              </a:extLst>
            </p:cNvPr>
            <p:cNvSpPr/>
            <p:nvPr/>
          </p:nvSpPr>
          <p:spPr bwMode="auto">
            <a:xfrm rot="19865294">
              <a:off x="7148840" y="2452065"/>
              <a:ext cx="1304187" cy="992122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Multiplication Sign 53">
              <a:extLst>
                <a:ext uri="{FF2B5EF4-FFF2-40B4-BE49-F238E27FC236}">
                  <a16:creationId xmlns:a16="http://schemas.microsoft.com/office/drawing/2014/main" id="{32AE359B-7718-481B-BAB5-4E9656360A94}"/>
                </a:ext>
              </a:extLst>
            </p:cNvPr>
            <p:cNvSpPr/>
            <p:nvPr/>
          </p:nvSpPr>
          <p:spPr bwMode="auto">
            <a:xfrm>
              <a:off x="8045849" y="3069419"/>
              <a:ext cx="178151" cy="12832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Multiplication Sign 66">
              <a:extLst>
                <a:ext uri="{FF2B5EF4-FFF2-40B4-BE49-F238E27FC236}">
                  <a16:creationId xmlns:a16="http://schemas.microsoft.com/office/drawing/2014/main" id="{28E56EB6-595A-4561-A6A0-4370AC24A32E}"/>
                </a:ext>
              </a:extLst>
            </p:cNvPr>
            <p:cNvSpPr/>
            <p:nvPr/>
          </p:nvSpPr>
          <p:spPr bwMode="auto">
            <a:xfrm>
              <a:off x="7393929" y="2751852"/>
              <a:ext cx="178151" cy="12832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Multiplication Sign 67">
              <a:extLst>
                <a:ext uri="{FF2B5EF4-FFF2-40B4-BE49-F238E27FC236}">
                  <a16:creationId xmlns:a16="http://schemas.microsoft.com/office/drawing/2014/main" id="{8FF35302-E1EB-434C-95B2-5FBF24A2CDCF}"/>
                </a:ext>
              </a:extLst>
            </p:cNvPr>
            <p:cNvSpPr/>
            <p:nvPr/>
          </p:nvSpPr>
          <p:spPr bwMode="auto">
            <a:xfrm>
              <a:off x="7894515" y="2475518"/>
              <a:ext cx="178151" cy="12832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Multiplication Sign 68">
              <a:extLst>
                <a:ext uri="{FF2B5EF4-FFF2-40B4-BE49-F238E27FC236}">
                  <a16:creationId xmlns:a16="http://schemas.microsoft.com/office/drawing/2014/main" id="{D4A9F348-A24E-494D-BE40-BD4DDBB41A74}"/>
                </a:ext>
              </a:extLst>
            </p:cNvPr>
            <p:cNvSpPr/>
            <p:nvPr/>
          </p:nvSpPr>
          <p:spPr bwMode="auto">
            <a:xfrm>
              <a:off x="7534884" y="3318284"/>
              <a:ext cx="178151" cy="12832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86D120-9F7F-4ABA-837C-3C3CC1EBA74F}"/>
                </a:ext>
              </a:extLst>
            </p:cNvPr>
            <p:cNvCxnSpPr>
              <a:cxnSpLocks/>
            </p:cNvCxnSpPr>
            <p:nvPr/>
          </p:nvCxnSpPr>
          <p:spPr>
            <a:xfrm>
              <a:off x="7072777" y="2669969"/>
              <a:ext cx="180456" cy="4950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7AA9C29-1AE5-496F-95D8-D8B24A7A5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1021" y="2405980"/>
              <a:ext cx="420660" cy="2555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B9178EB-3150-4002-8652-0DEDB674A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4640" y="2173751"/>
              <a:ext cx="150365" cy="4962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E4BF67A-D9AD-4002-B755-0BA0F3D8DBBD}"/>
                </a:ext>
              </a:extLst>
            </p:cNvPr>
            <p:cNvSpPr txBox="1"/>
            <p:nvPr/>
          </p:nvSpPr>
          <p:spPr bwMode="auto">
            <a:xfrm>
              <a:off x="7119918" y="3101306"/>
              <a:ext cx="290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C1395B0-82E6-48AA-BF0F-E6181DECC333}"/>
                </a:ext>
              </a:extLst>
            </p:cNvPr>
            <p:cNvSpPr txBox="1"/>
            <p:nvPr/>
          </p:nvSpPr>
          <p:spPr bwMode="auto">
            <a:xfrm>
              <a:off x="7440485" y="2228441"/>
              <a:ext cx="290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y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7B23710-71D4-47D5-9FB2-0C31019EEBBD}"/>
                </a:ext>
              </a:extLst>
            </p:cNvPr>
            <p:cNvSpPr txBox="1"/>
            <p:nvPr/>
          </p:nvSpPr>
          <p:spPr bwMode="auto">
            <a:xfrm>
              <a:off x="7119917" y="1915654"/>
              <a:ext cx="290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z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166D9EB-5780-4F15-8722-27544B8B89D5}"/>
              </a:ext>
            </a:extLst>
          </p:cNvPr>
          <p:cNvSpPr txBox="1"/>
          <p:nvPr/>
        </p:nvSpPr>
        <p:spPr bwMode="auto">
          <a:xfrm>
            <a:off x="2140847" y="2088698"/>
            <a:ext cx="1580580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pPr algn="ctr"/>
            <a:r>
              <a:rPr lang="en-IN" dirty="0"/>
              <a:t>Compute corresponding co-ordinates in parametric space of </a:t>
            </a:r>
            <a:r>
              <a:rPr lang="en-IN"/>
              <a:t>surface (</a:t>
            </a:r>
            <a:r>
              <a:rPr lang="el-GR"/>
              <a:t>ξ</a:t>
            </a:r>
            <a:r>
              <a:rPr lang="en-IN"/>
              <a:t>,</a:t>
            </a:r>
            <a:r>
              <a:rPr lang="el-GR" dirty="0"/>
              <a:t>η</a:t>
            </a:r>
            <a:r>
              <a:rPr lang="en-IN" dirty="0"/>
              <a:t>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A02DCB5-88AC-4725-B4E6-48CA46269A45}"/>
              </a:ext>
            </a:extLst>
          </p:cNvPr>
          <p:cNvSpPr txBox="1"/>
          <p:nvPr/>
        </p:nvSpPr>
        <p:spPr bwMode="auto">
          <a:xfrm>
            <a:off x="132585" y="3859900"/>
            <a:ext cx="1847127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en-IN" dirty="0"/>
              <a:t>Knot spans  (</a:t>
            </a:r>
            <a:r>
              <a:rPr lang="el-GR" dirty="0"/>
              <a:t>ξ</a:t>
            </a:r>
            <a:r>
              <a:rPr lang="en-IN" baseline="-25000" dirty="0"/>
              <a:t>i+1</a:t>
            </a:r>
            <a:r>
              <a:rPr lang="en-IN" dirty="0"/>
              <a:t> ,</a:t>
            </a:r>
            <a:r>
              <a:rPr lang="el-GR" dirty="0"/>
              <a:t>ξ</a:t>
            </a:r>
            <a:r>
              <a:rPr lang="en-IN" baseline="-25000" dirty="0" err="1"/>
              <a:t>i</a:t>
            </a:r>
            <a:r>
              <a:rPr lang="en-IN" dirty="0"/>
              <a:t>) and (</a:t>
            </a:r>
            <a:r>
              <a:rPr lang="el-GR" dirty="0"/>
              <a:t>η</a:t>
            </a:r>
            <a:r>
              <a:rPr lang="en-IN" baseline="-25000" dirty="0"/>
              <a:t>i+1</a:t>
            </a:r>
            <a:r>
              <a:rPr lang="en-IN" dirty="0"/>
              <a:t> ,</a:t>
            </a:r>
            <a:r>
              <a:rPr lang="el-GR" dirty="0"/>
              <a:t>η</a:t>
            </a:r>
            <a:r>
              <a:rPr lang="en-IN" baseline="-25000" dirty="0" err="1"/>
              <a:t>i</a:t>
            </a:r>
            <a:r>
              <a:rPr lang="en-IN" dirty="0"/>
              <a:t> ) of the element for which the GPs are known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5489F0-C71E-4B9C-BFB6-20EA2B9B76EF}"/>
              </a:ext>
            </a:extLst>
          </p:cNvPr>
          <p:cNvSpPr txBox="1"/>
          <p:nvPr/>
        </p:nvSpPr>
        <p:spPr bwMode="auto">
          <a:xfrm>
            <a:off x="3784020" y="4232107"/>
            <a:ext cx="770166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/>
            </a:lvl1pPr>
          </a:lstStyle>
          <a:p>
            <a:r>
              <a:rPr lang="en-IN" dirty="0"/>
              <a:t>(</a:t>
            </a:r>
            <a:r>
              <a:rPr lang="el-GR" dirty="0"/>
              <a:t>ξ</a:t>
            </a:r>
            <a:r>
              <a:rPr lang="en-IN" baseline="-25000" dirty="0" err="1"/>
              <a:t>i</a:t>
            </a:r>
            <a:r>
              <a:rPr lang="en-IN" dirty="0"/>
              <a:t>, </a:t>
            </a:r>
            <a:r>
              <a:rPr lang="el-GR" dirty="0"/>
              <a:t>η</a:t>
            </a:r>
            <a:r>
              <a:rPr lang="en-IN" baseline="-25000" dirty="0" err="1"/>
              <a:t>i</a:t>
            </a:r>
            <a:r>
              <a:rPr lang="en-IN" dirty="0"/>
              <a:t>)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BD037BE-A5EA-4AE7-99C2-3C583D8098C3}"/>
              </a:ext>
            </a:extLst>
          </p:cNvPr>
          <p:cNvGrpSpPr/>
          <p:nvPr/>
        </p:nvGrpSpPr>
        <p:grpSpPr>
          <a:xfrm>
            <a:off x="181295" y="1036941"/>
            <a:ext cx="1702638" cy="713015"/>
            <a:chOff x="204829" y="1059554"/>
            <a:chExt cx="1702638" cy="71301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2D897D6-B04A-4DCF-8EA6-6F7236D2D92F}"/>
                </a:ext>
              </a:extLst>
            </p:cNvPr>
            <p:cNvSpPr txBox="1"/>
            <p:nvPr/>
          </p:nvSpPr>
          <p:spPr bwMode="auto">
            <a:xfrm>
              <a:off x="204829" y="1218571"/>
              <a:ext cx="1702638" cy="55399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We have P(</a:t>
              </a:r>
              <a:r>
                <a:rPr lang="el-GR" sz="1400" dirty="0"/>
                <a:t>ξ</a:t>
              </a:r>
              <a:r>
                <a:rPr lang="en-IN" sz="1400" baseline="-25000" dirty="0" err="1"/>
                <a:t>i</a:t>
              </a:r>
              <a:r>
                <a:rPr lang="en-IN" sz="1400" dirty="0"/>
                <a:t>, </a:t>
              </a:r>
              <a:r>
                <a:rPr lang="el-GR" sz="1400" dirty="0"/>
                <a:t>η</a:t>
              </a:r>
              <a:r>
                <a:rPr lang="en-IN" sz="1400" baseline="-25000" dirty="0" err="1"/>
                <a:t>i</a:t>
              </a:r>
              <a:r>
                <a:rPr lang="en-IN" sz="1400" dirty="0"/>
                <a:t>)</a:t>
              </a:r>
            </a:p>
            <a:p>
              <a:endParaRPr lang="en-IN" sz="16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D67299C-BFC4-4AB4-AA0B-556A01E8700B}"/>
                </a:ext>
              </a:extLst>
            </p:cNvPr>
            <p:cNvSpPr txBox="1"/>
            <p:nvPr/>
          </p:nvSpPr>
          <p:spPr bwMode="auto">
            <a:xfrm>
              <a:off x="1127595" y="1059554"/>
              <a:ext cx="239334" cy="24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_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D521C99-CD62-432B-AE37-4CBF4DBC5A33}"/>
                </a:ext>
              </a:extLst>
            </p:cNvPr>
            <p:cNvSpPr txBox="1"/>
            <p:nvPr/>
          </p:nvSpPr>
          <p:spPr bwMode="auto">
            <a:xfrm>
              <a:off x="1337162" y="1073038"/>
              <a:ext cx="239334" cy="24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_</a:t>
              </a:r>
            </a:p>
          </p:txBody>
        </p:sp>
      </p:grp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C9BFA2D8-2BA9-41B6-9C22-6036A9EC1D2C}"/>
              </a:ext>
            </a:extLst>
          </p:cNvPr>
          <p:cNvCxnSpPr>
            <a:cxnSpLocks/>
            <a:endCxn id="77" idx="1"/>
          </p:cNvCxnSpPr>
          <p:nvPr/>
        </p:nvCxnSpPr>
        <p:spPr>
          <a:xfrm rot="16200000" flipH="1">
            <a:off x="1374544" y="1907171"/>
            <a:ext cx="904042" cy="628564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97DA947F-66ED-48E9-88ED-5F1180D347F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1979712" y="3251360"/>
            <a:ext cx="484745" cy="1085594"/>
          </a:xfrm>
          <a:prstGeom prst="bentConnector2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FB414994-D56B-4C26-A91B-D0AE28B512D8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1528999" y="3881636"/>
            <a:ext cx="1874231" cy="627459"/>
          </a:xfrm>
          <a:prstGeom prst="bentConnector3">
            <a:avLst>
              <a:gd name="adj1" fmla="val 33571"/>
            </a:avLst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17B9DAA-95D4-4832-9790-AFD7F0B20A69}"/>
              </a:ext>
            </a:extLst>
          </p:cNvPr>
          <p:cNvSpPr txBox="1"/>
          <p:nvPr/>
        </p:nvSpPr>
        <p:spPr bwMode="auto">
          <a:xfrm>
            <a:off x="4536971" y="1680402"/>
            <a:ext cx="2033407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/>
            </a:lvl1pPr>
          </a:lstStyle>
          <a:p>
            <a:r>
              <a:rPr lang="en-IN" dirty="0"/>
              <a:t>Compute basis functions </a:t>
            </a:r>
            <a:r>
              <a:rPr lang="en-IN" dirty="0" err="1"/>
              <a:t>N</a:t>
            </a:r>
            <a:r>
              <a:rPr lang="en-IN" baseline="-25000" dirty="0" err="1"/>
              <a:t>k</a:t>
            </a:r>
            <a:r>
              <a:rPr lang="en-IN" dirty="0"/>
              <a:t>(</a:t>
            </a:r>
            <a:r>
              <a:rPr lang="el-GR" dirty="0"/>
              <a:t>ξ</a:t>
            </a:r>
            <a:r>
              <a:rPr lang="en-IN" dirty="0"/>
              <a:t>) and </a:t>
            </a:r>
            <a:r>
              <a:rPr lang="en-IN" dirty="0" err="1"/>
              <a:t>N</a:t>
            </a:r>
            <a:r>
              <a:rPr lang="en-IN" baseline="-25000" dirty="0" err="1"/>
              <a:t>l</a:t>
            </a:r>
            <a:r>
              <a:rPr lang="en-IN" dirty="0"/>
              <a:t>(</a:t>
            </a:r>
            <a:r>
              <a:rPr lang="el-GR" dirty="0"/>
              <a:t>η</a:t>
            </a:r>
            <a:r>
              <a:rPr lang="en-IN" dirty="0"/>
              <a:t>) at (</a:t>
            </a:r>
            <a:r>
              <a:rPr lang="el-GR" dirty="0"/>
              <a:t>ξ</a:t>
            </a:r>
            <a:r>
              <a:rPr lang="en-IN" baseline="-25000" dirty="0" err="1"/>
              <a:t>i</a:t>
            </a:r>
            <a:r>
              <a:rPr lang="en-IN" dirty="0"/>
              <a:t>, </a:t>
            </a:r>
            <a:r>
              <a:rPr lang="el-GR" dirty="0"/>
              <a:t>η</a:t>
            </a:r>
            <a:r>
              <a:rPr lang="en-IN" baseline="-25000" dirty="0" err="1"/>
              <a:t>i</a:t>
            </a:r>
            <a:r>
              <a:rPr lang="en-IN" dirty="0"/>
              <a:t>). Multiply basis functions with CPs of the given element</a:t>
            </a:r>
          </a:p>
          <a:p>
            <a:endParaRPr lang="en-IN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2CA406E4-4518-4724-B449-5BA2183B279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16581" y="3349844"/>
            <a:ext cx="921016" cy="770026"/>
          </a:xfrm>
          <a:prstGeom prst="bentConnector3">
            <a:avLst>
              <a:gd name="adj1" fmla="val 55065"/>
            </a:avLst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09125A7-E6AE-4637-9F45-312FF6D0D52E}"/>
              </a:ext>
            </a:extLst>
          </p:cNvPr>
          <p:cNvCxnSpPr>
            <a:cxnSpLocks/>
          </p:cNvCxnSpPr>
          <p:nvPr/>
        </p:nvCxnSpPr>
        <p:spPr>
          <a:xfrm>
            <a:off x="3785256" y="2678877"/>
            <a:ext cx="734947" cy="1026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2C853D51-6885-49A0-9E4D-FE8FC5BD671A}"/>
              </a:ext>
            </a:extLst>
          </p:cNvPr>
          <p:cNvSpPr txBox="1"/>
          <p:nvPr/>
        </p:nvSpPr>
        <p:spPr bwMode="auto">
          <a:xfrm>
            <a:off x="4278675" y="4697813"/>
            <a:ext cx="144918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/>
            </a:lvl1pPr>
          </a:lstStyle>
          <a:p>
            <a:r>
              <a:rPr lang="en-IN" dirty="0"/>
              <a:t>Control points B(x</a:t>
            </a:r>
            <a:r>
              <a:rPr lang="en-IN" baseline="-25000" dirty="0"/>
              <a:t>i</a:t>
            </a:r>
            <a:r>
              <a:rPr lang="en-IN" dirty="0"/>
              <a:t> ,</a:t>
            </a:r>
            <a:r>
              <a:rPr lang="en-IN" dirty="0" err="1"/>
              <a:t>y</a:t>
            </a:r>
            <a:r>
              <a:rPr lang="en-IN" baseline="-25000" dirty="0" err="1"/>
              <a:t>i</a:t>
            </a:r>
            <a:r>
              <a:rPr lang="en-IN" dirty="0"/>
              <a:t> ,</a:t>
            </a:r>
            <a:r>
              <a:rPr lang="en-IN" dirty="0" err="1"/>
              <a:t>z</a:t>
            </a:r>
            <a:r>
              <a:rPr lang="en-IN" baseline="-25000" dirty="0" err="1"/>
              <a:t>i</a:t>
            </a:r>
            <a:r>
              <a:rPr lang="en-IN" dirty="0"/>
              <a:t>)</a:t>
            </a: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F261EE3F-DDB7-4802-9D3B-E78F03E67F38}"/>
              </a:ext>
            </a:extLst>
          </p:cNvPr>
          <p:cNvCxnSpPr>
            <a:cxnSpLocks/>
          </p:cNvCxnSpPr>
          <p:nvPr/>
        </p:nvCxnSpPr>
        <p:spPr>
          <a:xfrm flipV="1">
            <a:off x="4570138" y="3488116"/>
            <a:ext cx="296565" cy="911064"/>
          </a:xfrm>
          <a:prstGeom prst="bentConnector2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4B8DDFD-C377-499B-8C7F-F757B27E38DB}"/>
              </a:ext>
            </a:extLst>
          </p:cNvPr>
          <p:cNvCxnSpPr>
            <a:cxnSpLocks/>
          </p:cNvCxnSpPr>
          <p:nvPr/>
        </p:nvCxnSpPr>
        <p:spPr>
          <a:xfrm flipV="1">
            <a:off x="5046273" y="3488116"/>
            <a:ext cx="0" cy="1175009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895AA75C-606A-46A6-A06A-38E4A7C5C433}"/>
              </a:ext>
            </a:extLst>
          </p:cNvPr>
          <p:cNvCxnSpPr>
            <a:cxnSpLocks/>
            <a:stCxn id="134" idx="3"/>
            <a:endCxn id="48" idx="1"/>
          </p:cNvCxnSpPr>
          <p:nvPr/>
        </p:nvCxnSpPr>
        <p:spPr>
          <a:xfrm flipV="1">
            <a:off x="6570378" y="1523422"/>
            <a:ext cx="751899" cy="1064921"/>
          </a:xfrm>
          <a:prstGeom prst="bent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E40C7B2-36CC-4D5A-B642-0C965A383172}"/>
              </a:ext>
            </a:extLst>
          </p:cNvPr>
          <p:cNvGrpSpPr/>
          <p:nvPr/>
        </p:nvGrpSpPr>
        <p:grpSpPr>
          <a:xfrm>
            <a:off x="156576" y="5132480"/>
            <a:ext cx="3991618" cy="1205663"/>
            <a:chOff x="156576" y="5132480"/>
            <a:chExt cx="3991618" cy="12056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AF9460-1B09-4422-818B-D206927E9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576" y="5132480"/>
              <a:ext cx="3991618" cy="9327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7E4EA246-C056-404D-B8C1-61DB3125A7FB}"/>
                </a:ext>
              </a:extLst>
            </p:cNvPr>
            <p:cNvSpPr txBox="1"/>
            <p:nvPr/>
          </p:nvSpPr>
          <p:spPr bwMode="auto">
            <a:xfrm>
              <a:off x="871628" y="6084227"/>
              <a:ext cx="22685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50" dirty="0">
                  <a:solidFill>
                    <a:schemeClr val="bg1">
                      <a:lumMod val="50000"/>
                    </a:schemeClr>
                  </a:solidFill>
                </a:rPr>
                <a:t>Source : Cottrell, Hughes, </a:t>
              </a:r>
              <a:r>
                <a:rPr lang="en-IN" sz="1050" dirty="0" err="1">
                  <a:solidFill>
                    <a:schemeClr val="bg1">
                      <a:lumMod val="50000"/>
                    </a:schemeClr>
                  </a:solidFill>
                </a:rPr>
                <a:t>Bazilevs</a:t>
              </a:r>
              <a:endParaRPr lang="en-IN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1" name="Footer Placeholder 6">
            <a:extLst>
              <a:ext uri="{FF2B5EF4-FFF2-40B4-BE49-F238E27FC236}">
                <a16:creationId xmlns:a16="http://schemas.microsoft.com/office/drawing/2014/main" id="{A0AEA330-8051-4B0E-AEF0-27D3A8D969B0}"/>
              </a:ext>
            </a:extLst>
          </p:cNvPr>
          <p:cNvSpPr txBox="1">
            <a:spLocks/>
          </p:cNvSpPr>
          <p:nvPr/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/>
              <a:t>Munich, 24. July 2018 | Advanced FEM Presentation | SS2018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8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D2C23-ACFB-4DE3-B3E3-A7BE20C6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5882F38-A65D-4C21-8029-E88E0ABFDCB3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50455-C2FD-45B4-A379-AFE7A39C4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2616232"/>
            <a:ext cx="7458075" cy="2886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9C4404-AD5F-45D2-909E-24BC8B66C288}"/>
              </a:ext>
            </a:extLst>
          </p:cNvPr>
          <p:cNvSpPr txBox="1"/>
          <p:nvPr/>
        </p:nvSpPr>
        <p:spPr>
          <a:xfrm>
            <a:off x="842962" y="5390432"/>
            <a:ext cx="406841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Realization of CAD-integrated Shell Simulation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based on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Isogeometric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B-Rep Analysis</a:t>
            </a:r>
          </a:p>
          <a:p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T. Teschemacher1*, A. M. Bauer1, T. Oberbichler1, M. Breitenberger1, R. Rossi2, R. Wüchner1 and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K.-U. Bletzinger1</a:t>
            </a:r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000D50DF-C61E-4FB2-886E-FE5D17B64E7E}"/>
              </a:ext>
            </a:extLst>
          </p:cNvPr>
          <p:cNvSpPr txBox="1">
            <a:spLocks/>
          </p:cNvSpPr>
          <p:nvPr/>
        </p:nvSpPr>
        <p:spPr>
          <a:xfrm>
            <a:off x="319090" y="994334"/>
            <a:ext cx="8508999" cy="410369"/>
          </a:xfrm>
        </p:spPr>
        <p:txBody>
          <a:bodyPr/>
          <a:lstStyle>
            <a:lvl1pPr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2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000" dirty="0"/>
              <a:t>Iso-Geometric B-rep Analysis (IBRA)</a:t>
            </a:r>
            <a:endParaRPr lang="en-DE" sz="300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0780617-A043-4B5B-AFCE-0F513C26C3CF}"/>
              </a:ext>
            </a:extLst>
          </p:cNvPr>
          <p:cNvSpPr txBox="1">
            <a:spLocks/>
          </p:cNvSpPr>
          <p:nvPr/>
        </p:nvSpPr>
        <p:spPr>
          <a:xfrm>
            <a:off x="319090" y="1762188"/>
            <a:ext cx="8508999" cy="4699572"/>
          </a:xfrm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Structural Analysis Technique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Iso-Geometric Analysis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direct analysis of CAD models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09D2E50-1BB6-4E9D-B802-97133F97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Munich, 24. July 2018 | Advanced FEM Presentation | SS2018</a:t>
            </a:r>
          </a:p>
        </p:txBody>
      </p:sp>
    </p:spTree>
    <p:extLst>
      <p:ext uri="{BB962C8B-B14F-4D97-AF65-F5344CB8AC3E}">
        <p14:creationId xmlns:p14="http://schemas.microsoft.com/office/powerpoint/2010/main" val="1809020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0FF522-C31E-42C6-8E7F-BFB871F4F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02" y="662048"/>
            <a:ext cx="8508999" cy="410369"/>
          </a:xfrm>
        </p:spPr>
        <p:txBody>
          <a:bodyPr/>
          <a:lstStyle/>
          <a:p>
            <a:r>
              <a:rPr lang="en-IN" dirty="0"/>
              <a:t>Membrane after form finding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385D1A-02D1-4612-B069-B2BE16353A75}"/>
              </a:ext>
            </a:extLst>
          </p:cNvPr>
          <p:cNvGrpSpPr/>
          <p:nvPr/>
        </p:nvGrpSpPr>
        <p:grpSpPr>
          <a:xfrm>
            <a:off x="145493" y="1137562"/>
            <a:ext cx="4136227" cy="2619457"/>
            <a:chOff x="192250" y="1183815"/>
            <a:chExt cx="4511817" cy="318608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829CA5-91C7-4C8C-8708-3C32716CD2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613" t="26857" r="23531" b="5775"/>
            <a:stretch/>
          </p:blipFill>
          <p:spPr>
            <a:xfrm>
              <a:off x="192250" y="1183815"/>
              <a:ext cx="4511817" cy="309634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0EC57A-B52F-4DF4-956F-2B981CD6E17C}"/>
                </a:ext>
              </a:extLst>
            </p:cNvPr>
            <p:cNvSpPr txBox="1"/>
            <p:nvPr/>
          </p:nvSpPr>
          <p:spPr bwMode="auto">
            <a:xfrm>
              <a:off x="1014825" y="4062126"/>
              <a:ext cx="2430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Membrane after form finding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599BE4-D642-4C1A-A53A-52C5BDD3043B}"/>
              </a:ext>
            </a:extLst>
          </p:cNvPr>
          <p:cNvGrpSpPr/>
          <p:nvPr/>
        </p:nvGrpSpPr>
        <p:grpSpPr>
          <a:xfrm>
            <a:off x="4549752" y="1101487"/>
            <a:ext cx="3836707" cy="2729089"/>
            <a:chOff x="4551717" y="1150977"/>
            <a:chExt cx="3836707" cy="272908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A64D79-8173-44E2-B701-33CB92418BDA}"/>
                </a:ext>
              </a:extLst>
            </p:cNvPr>
            <p:cNvSpPr txBox="1"/>
            <p:nvPr/>
          </p:nvSpPr>
          <p:spPr bwMode="auto">
            <a:xfrm>
              <a:off x="4862282" y="3356846"/>
              <a:ext cx="3524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	x-displacement</a:t>
              </a:r>
            </a:p>
            <a:p>
              <a:r>
                <a:rPr lang="en-IN" sz="1400" dirty="0"/>
                <a:t>Plotted with respect to initial configuration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C6FCCAE-DE8E-4A92-AFC1-720C5AC77B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438" t="6644" r="8263" b="8001"/>
            <a:stretch/>
          </p:blipFill>
          <p:spPr>
            <a:xfrm>
              <a:off x="4551717" y="1150977"/>
              <a:ext cx="3836707" cy="2303760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6E83312-E405-40EE-8DDC-3B480BF728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012" t="6385" r="8702" b="9615"/>
          <a:stretch/>
        </p:blipFill>
        <p:spPr>
          <a:xfrm>
            <a:off x="366248" y="3862493"/>
            <a:ext cx="3716624" cy="226194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9A6C5A3-F07C-4AF8-B292-A88FC6C6B0A7}"/>
              </a:ext>
            </a:extLst>
          </p:cNvPr>
          <p:cNvGrpSpPr/>
          <p:nvPr/>
        </p:nvGrpSpPr>
        <p:grpSpPr>
          <a:xfrm>
            <a:off x="355294" y="3809756"/>
            <a:ext cx="3716624" cy="2707500"/>
            <a:chOff x="398462" y="3784831"/>
            <a:chExt cx="3716624" cy="27075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364414-DC2E-475A-B4BF-FF81728AD291}"/>
                </a:ext>
              </a:extLst>
            </p:cNvPr>
            <p:cNvSpPr txBox="1"/>
            <p:nvPr/>
          </p:nvSpPr>
          <p:spPr bwMode="auto">
            <a:xfrm>
              <a:off x="399274" y="5969111"/>
              <a:ext cx="3524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	y-displacement</a:t>
              </a:r>
            </a:p>
            <a:p>
              <a:r>
                <a:rPr lang="en-IN" sz="1400" dirty="0"/>
                <a:t>Plotted with respect to initial configuration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0F59EF8-32B9-4F81-A17F-F22E15CCA1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012" t="6385" r="8702" b="9615"/>
            <a:stretch/>
          </p:blipFill>
          <p:spPr>
            <a:xfrm>
              <a:off x="398462" y="3784831"/>
              <a:ext cx="3716624" cy="226194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499571-E50A-4947-8C43-ADEA1D3F2C5B}"/>
              </a:ext>
            </a:extLst>
          </p:cNvPr>
          <p:cNvGrpSpPr/>
          <p:nvPr/>
        </p:nvGrpSpPr>
        <p:grpSpPr>
          <a:xfrm>
            <a:off x="4565104" y="3877466"/>
            <a:ext cx="4314906" cy="2614865"/>
            <a:chOff x="4632154" y="4094471"/>
            <a:chExt cx="4314906" cy="261486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3029613-C231-46DC-AADB-F431EE92D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3226" t="6443" b="9616"/>
            <a:stretch/>
          </p:blipFill>
          <p:spPr>
            <a:xfrm>
              <a:off x="4703381" y="4094471"/>
              <a:ext cx="4243679" cy="226194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EEFED1-F705-487A-A86C-D9D939E3F513}"/>
                </a:ext>
              </a:extLst>
            </p:cNvPr>
            <p:cNvSpPr txBox="1"/>
            <p:nvPr/>
          </p:nvSpPr>
          <p:spPr bwMode="auto">
            <a:xfrm>
              <a:off x="4632154" y="6186116"/>
              <a:ext cx="3524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	z-displacement</a:t>
              </a:r>
            </a:p>
            <a:p>
              <a:r>
                <a:rPr lang="en-IN" sz="1400" dirty="0"/>
                <a:t>Plotted with respect to initial configuration</a:t>
              </a:r>
            </a:p>
          </p:txBody>
        </p:sp>
      </p:grpSp>
      <p:sp>
        <p:nvSpPr>
          <p:cNvPr id="19" name="Footer Placeholder 6">
            <a:extLst>
              <a:ext uri="{FF2B5EF4-FFF2-40B4-BE49-F238E27FC236}">
                <a16:creationId xmlns:a16="http://schemas.microsoft.com/office/drawing/2014/main" id="{D646FA98-BCB0-43FC-ABFF-52F917B4E266}"/>
              </a:ext>
            </a:extLst>
          </p:cNvPr>
          <p:cNvSpPr txBox="1">
            <a:spLocks/>
          </p:cNvSpPr>
          <p:nvPr/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/>
              <a:t>Munich, 24. July 2018 | Advanced FEM Presentation | SS2018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55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D2C23-ACFB-4DE3-B3E3-A7BE20C6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5882F38-A65D-4C21-8029-E88E0ABFDCB3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000D50DF-C61E-4FB2-886E-FE5D17B64E7E}"/>
              </a:ext>
            </a:extLst>
          </p:cNvPr>
          <p:cNvSpPr txBox="1">
            <a:spLocks/>
          </p:cNvSpPr>
          <p:nvPr/>
        </p:nvSpPr>
        <p:spPr>
          <a:xfrm>
            <a:off x="319090" y="994334"/>
            <a:ext cx="8508999" cy="410369"/>
          </a:xfrm>
        </p:spPr>
        <p:txBody>
          <a:bodyPr/>
          <a:lstStyle>
            <a:lvl1pPr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2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000" dirty="0"/>
              <a:t>Outline</a:t>
            </a:r>
            <a:endParaRPr lang="en-DE" sz="300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0780617-A043-4B5B-AFCE-0F513C26C3CF}"/>
              </a:ext>
            </a:extLst>
          </p:cNvPr>
          <p:cNvSpPr txBox="1">
            <a:spLocks/>
          </p:cNvSpPr>
          <p:nvPr/>
        </p:nvSpPr>
        <p:spPr>
          <a:xfrm>
            <a:off x="319090" y="1762188"/>
            <a:ext cx="8508999" cy="4699572"/>
          </a:xfrm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Parsing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Preprocessing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Triangulation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Cables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Fixing Control Points Without Contribution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Gauss Points for Visualization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4CF47-FEA4-413B-9B3A-4EBB6077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Munich, 24. July 2018 | Advanced FEM Presentation | SS2018</a:t>
            </a:r>
          </a:p>
        </p:txBody>
      </p:sp>
    </p:spTree>
    <p:extLst>
      <p:ext uri="{BB962C8B-B14F-4D97-AF65-F5344CB8AC3E}">
        <p14:creationId xmlns:p14="http://schemas.microsoft.com/office/powerpoint/2010/main" val="2604749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After trimming the Gauss points are no longer distributed grid wise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Surf command cannot be used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Use plotting command for scattered data or use evaluation points instead of Gauss points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Postprocessing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0527B77-6FD5-41C0-B247-0C5259CA61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5" b="3226"/>
          <a:stretch/>
        </p:blipFill>
        <p:spPr>
          <a:xfrm>
            <a:off x="315911" y="2704243"/>
            <a:ext cx="5059602" cy="387142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4EE802C-1E6D-4D31-BE49-5D7BE19CF6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Munich, 24. July 2018 | Advanced FEM Presentation | SS2018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s</a:t>
            </a:r>
            <a:r>
              <a:rPr lang="en-US" dirty="0"/>
              <a:t>how changes of the shape (e.g. shifting of x-coordinate) during the form-finding process: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sum up displacements of control points in every iteration step,</a:t>
            </a:r>
            <a:br>
              <a:rPr lang="en-US" dirty="0"/>
            </a:br>
            <a:r>
              <a:rPr lang="en-US" dirty="0"/>
              <a:t>compute corresponding displacements of membrane surface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Postprocessing – form-finding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F713B59-ACD9-49AE-B681-16409D15E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7"/>
          <a:stretch/>
        </p:blipFill>
        <p:spPr>
          <a:xfrm>
            <a:off x="315911" y="2876957"/>
            <a:ext cx="4354511" cy="371475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EEFF9C-1FC5-4496-AF0B-AEB076CBBE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Munich, 24. July 2018 | Advanced FEM Presentation | SS2018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32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Postprocessing – nonlinear analysis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5E52DBD-2522-4849-A370-D34E72FA6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48" r="7217"/>
          <a:stretch/>
        </p:blipFill>
        <p:spPr>
          <a:xfrm>
            <a:off x="319090" y="2029546"/>
            <a:ext cx="3779238" cy="360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E6B4294-8DDE-4423-B50A-5ED3299B13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07" r="6760"/>
          <a:stretch/>
        </p:blipFill>
        <p:spPr>
          <a:xfrm>
            <a:off x="4483147" y="2029546"/>
            <a:ext cx="3779238" cy="3600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EEF0F-C75F-476E-8EAE-AB565C7C71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Munich, 24. July 2018 | Advanced FEM Presentation | SS2018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24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Next </a:t>
            </a:r>
            <a:r>
              <a:rPr lang="en-US" sz="3000" dirty="0"/>
              <a:t>steps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8F8547DE-5140-4C2B-A2AA-8382637BF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the code work correctly / Find the bug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Validate the results using a commercial code (e.g. Ansys)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the report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CD039-6EBE-4236-90F9-BB274BAC64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Munich, 24. July 2018 | Advanced FEM Presentation | SS2018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90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4177DBE-5BEB-4252-AE5F-D638965C1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3200" dirty="0"/>
          </a:p>
          <a:p>
            <a:pPr algn="ctr"/>
            <a:r>
              <a:rPr lang="en-US" sz="3600" dirty="0"/>
              <a:t>Thank you for your attention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Any Questions?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F8C3C22-1B9F-4677-8553-AA39E31F07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9BE015-E6CC-4B98-A56E-63444AAB81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Munich, 24. July 2018 | Advanced FEM Presentation | SS2018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9F3772C-C95C-4979-A97D-39EA44C0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5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D2C23-ACFB-4DE3-B3E3-A7BE20C6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5882F38-A65D-4C21-8029-E88E0ABFDCB3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000D50DF-C61E-4FB2-886E-FE5D17B64E7E}"/>
              </a:ext>
            </a:extLst>
          </p:cNvPr>
          <p:cNvSpPr txBox="1">
            <a:spLocks/>
          </p:cNvSpPr>
          <p:nvPr/>
        </p:nvSpPr>
        <p:spPr>
          <a:xfrm>
            <a:off x="319090" y="994334"/>
            <a:ext cx="8508999" cy="410369"/>
          </a:xfrm>
        </p:spPr>
        <p:txBody>
          <a:bodyPr/>
          <a:lstStyle>
            <a:lvl1pPr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2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000" dirty="0"/>
              <a:t>Trimming Surfaces</a:t>
            </a:r>
            <a:endParaRPr lang="en-DE" sz="300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0780617-A043-4B5B-AFCE-0F513C26C3CF}"/>
              </a:ext>
            </a:extLst>
          </p:cNvPr>
          <p:cNvSpPr txBox="1">
            <a:spLocks/>
          </p:cNvSpPr>
          <p:nvPr/>
        </p:nvSpPr>
        <p:spPr>
          <a:xfrm>
            <a:off x="319090" y="1762188"/>
            <a:ext cx="8508999" cy="4699572"/>
          </a:xfrm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Surfaces Cut-off from original surface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Curves separating visible to non visible surfaces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their own Parametric Space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37B21E-9A9B-402B-B4EA-55D36596C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214" y="3286863"/>
            <a:ext cx="2742136" cy="27120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BC2411-EFC9-4358-92DD-25CCFC70B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279330"/>
            <a:ext cx="2742136" cy="271953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1DB42-0F82-4366-AA97-B7AC8F8B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Munich, 24. July 2018 | Advanced FEM Presentation | SS2018</a:t>
            </a:r>
          </a:p>
        </p:txBody>
      </p:sp>
    </p:spTree>
    <p:extLst>
      <p:ext uri="{BB962C8B-B14F-4D97-AF65-F5344CB8AC3E}">
        <p14:creationId xmlns:p14="http://schemas.microsoft.com/office/powerpoint/2010/main" val="169965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14BCDAC-5F12-4453-84A6-140CAE8D1C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D03EDCB-A9C9-44A8-9948-38FDE224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Representation (B-rep)</a:t>
            </a:r>
            <a:endParaRPr lang="en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B14C53-BFD3-4559-B373-51D99E942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in CAD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Describes object by its Skin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Components: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Faces = Surfaces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Edges = Curves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Vertices = Points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793C4A-9884-4C84-BFA1-DABEFC9F09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662" b="-5425"/>
          <a:stretch/>
        </p:blipFill>
        <p:spPr>
          <a:xfrm>
            <a:off x="3193990" y="3809951"/>
            <a:ext cx="3779231" cy="22813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E10B7B-C961-4835-9CB5-9FC1254279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013" t="5952" r="2222" b="427"/>
          <a:stretch/>
        </p:blipFill>
        <p:spPr>
          <a:xfrm>
            <a:off x="5324236" y="1820797"/>
            <a:ext cx="3034747" cy="1908313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50AE486-AA77-47E2-9664-21DE3EB32A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Munich, 24. July 2018 | Advanced FEM Presentation | SS2018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6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"/>
          <p:cNvSpPr txBox="1">
            <a:spLocks/>
          </p:cNvSpPr>
          <p:nvPr/>
        </p:nvSpPr>
        <p:spPr>
          <a:xfrm>
            <a:off x="238407" y="418861"/>
            <a:ext cx="8509000" cy="8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Motivation for IGA</a:t>
            </a:r>
            <a:endParaRPr lang="en-IN" sz="2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711185" y="656776"/>
            <a:ext cx="8036222" cy="2587124"/>
            <a:chOff x="711185" y="810906"/>
            <a:chExt cx="8036222" cy="2587124"/>
          </a:xfrm>
        </p:grpSpPr>
        <p:grpSp>
          <p:nvGrpSpPr>
            <p:cNvPr id="28" name="Group 27"/>
            <p:cNvGrpSpPr/>
            <p:nvPr/>
          </p:nvGrpSpPr>
          <p:grpSpPr>
            <a:xfrm>
              <a:off x="4282982" y="810906"/>
              <a:ext cx="4464425" cy="2587124"/>
              <a:chOff x="3980327" y="1859776"/>
              <a:chExt cx="4464425" cy="2587124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919362" y="921509"/>
                <a:ext cx="2586356" cy="4464425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4749513" y="1860543"/>
                <a:ext cx="1114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FEM</a:t>
                </a:r>
                <a:endParaRPr lang="en-IN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037293" y="1859776"/>
                <a:ext cx="1407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IGA</a:t>
                </a:r>
                <a:endParaRPr lang="en-IN" b="1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11185" y="2301497"/>
              <a:ext cx="1445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 Contact</a:t>
              </a:r>
              <a:endParaRPr lang="en-IN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1185" y="2920735"/>
            <a:ext cx="7759146" cy="3412830"/>
            <a:chOff x="711185" y="2920735"/>
            <a:chExt cx="7759146" cy="341283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3506" y="3243901"/>
              <a:ext cx="5296825" cy="3089664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11185" y="2920735"/>
              <a:ext cx="2339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 Shell buckling</a:t>
              </a:r>
            </a:p>
            <a:p>
              <a:endParaRPr lang="en-IN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11185" y="3647936"/>
            <a:ext cx="280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Boundary layer          phenomenon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447606" y="1480554"/>
            <a:ext cx="3495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Smooth geometry requirement 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80BE24-C545-4DB0-82E2-BF33149E63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E703A-37EF-4B9A-9F3E-53ADAB2373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Munich, 24. July 2018 | Advanced FEM Presentation | SS2018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6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305643" y="416111"/>
            <a:ext cx="8508999" cy="410369"/>
          </a:xfrm>
        </p:spPr>
        <p:txBody>
          <a:bodyPr/>
          <a:lstStyle/>
          <a:p>
            <a:r>
              <a:rPr lang="en-US" dirty="0"/>
              <a:t>Comparison between FEM and IGA</a:t>
            </a:r>
            <a:endParaRPr lang="en-IN" dirty="0"/>
          </a:p>
        </p:txBody>
      </p:sp>
      <p:grpSp>
        <p:nvGrpSpPr>
          <p:cNvPr id="27" name="Group 26"/>
          <p:cNvGrpSpPr/>
          <p:nvPr/>
        </p:nvGrpSpPr>
        <p:grpSpPr>
          <a:xfrm>
            <a:off x="305643" y="2656486"/>
            <a:ext cx="3528990" cy="2885689"/>
            <a:chOff x="305643" y="989050"/>
            <a:chExt cx="3528990" cy="288568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643" y="989050"/>
              <a:ext cx="3528990" cy="2632634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2070138" y="3617489"/>
              <a:ext cx="954741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600" b="1" dirty="0">
                  <a:latin typeface="+mn-lt"/>
                </a:rPr>
                <a:t>FEM</a:t>
              </a:r>
              <a:endParaRPr lang="en-IN" sz="1600" b="1" dirty="0" err="1">
                <a:latin typeface="+mn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79576" y="2996284"/>
            <a:ext cx="4256089" cy="2653467"/>
            <a:chOff x="4706470" y="1221272"/>
            <a:chExt cx="4256089" cy="2653467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6470" y="1221272"/>
              <a:ext cx="4256089" cy="2400412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6834514" y="3617489"/>
              <a:ext cx="954741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600" b="1" dirty="0">
                  <a:latin typeface="+mn-lt"/>
                </a:rPr>
                <a:t>IGA</a:t>
              </a:r>
              <a:endParaRPr lang="en-IN" sz="1600" b="1" dirty="0" err="1">
                <a:latin typeface="+mn-lt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26140" y="1601124"/>
            <a:ext cx="2796989" cy="3157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b="1" dirty="0">
                <a:latin typeface="+mn-lt"/>
              </a:rPr>
              <a:t>1. Element definition</a:t>
            </a:r>
            <a:endParaRPr lang="en-IN" b="1" dirty="0" err="1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2F890B-2937-4958-9669-AECAD7274B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00704-7687-4641-BE0C-08D864D09F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Munich, 24. July 2018 | Advanced FEM Presentation | SS2018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0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1"/>
          <p:cNvSpPr>
            <a:spLocks noGrp="1"/>
          </p:cNvSpPr>
          <p:nvPr>
            <p:ph type="title"/>
          </p:nvPr>
        </p:nvSpPr>
        <p:spPr>
          <a:xfrm>
            <a:off x="305643" y="416111"/>
            <a:ext cx="8508999" cy="410369"/>
          </a:xfrm>
        </p:spPr>
        <p:txBody>
          <a:bodyPr/>
          <a:lstStyle/>
          <a:p>
            <a:r>
              <a:rPr lang="en-US" dirty="0"/>
              <a:t>Comparison between FEM and IGA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43752" y="962046"/>
            <a:ext cx="2796989" cy="3157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b="1" dirty="0">
                <a:latin typeface="+mn-lt"/>
              </a:rPr>
              <a:t>2. Refinement</a:t>
            </a:r>
            <a:endParaRPr lang="en-IN" b="1" dirty="0" err="1">
              <a:latin typeface="+mn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98141" y="1326897"/>
            <a:ext cx="5720110" cy="2017477"/>
            <a:chOff x="498141" y="1326897"/>
            <a:chExt cx="5720110" cy="201747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41" y="1510101"/>
              <a:ext cx="5720110" cy="1834273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959223" y="1326897"/>
              <a:ext cx="2796989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600" b="1" dirty="0">
                  <a:latin typeface="+mn-lt"/>
                </a:rPr>
                <a:t>a. FEM</a:t>
              </a:r>
              <a:endParaRPr lang="en-IN" sz="1600" b="1" dirty="0" err="1">
                <a:latin typeface="+mn-lt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801952" y="2572875"/>
            <a:ext cx="4531259" cy="2561921"/>
            <a:chOff x="3801952" y="2572875"/>
            <a:chExt cx="4531259" cy="2561921"/>
          </a:xfrm>
        </p:grpSpPr>
        <p:grpSp>
          <p:nvGrpSpPr>
            <p:cNvPr id="33" name="Group 32"/>
            <p:cNvGrpSpPr/>
            <p:nvPr/>
          </p:nvGrpSpPr>
          <p:grpSpPr>
            <a:xfrm>
              <a:off x="4879959" y="2572875"/>
              <a:ext cx="3453252" cy="1987276"/>
              <a:chOff x="4879959" y="2572875"/>
              <a:chExt cx="3453252" cy="1987276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3862" y="2572875"/>
                <a:ext cx="2169349" cy="1987276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4879959" y="3586165"/>
                <a:ext cx="1667435" cy="2572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Order elevation</a:t>
                </a:r>
                <a:endParaRPr lang="en-IN" sz="1600" dirty="0" err="1">
                  <a:latin typeface="+mn-lt"/>
                </a:endParaRPr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 flipV="1">
              <a:off x="3801952" y="4560151"/>
              <a:ext cx="954742" cy="574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801952" y="4775812"/>
            <a:ext cx="4531259" cy="1803383"/>
            <a:chOff x="3801952" y="4775812"/>
            <a:chExt cx="4531259" cy="1803383"/>
          </a:xfrm>
        </p:grpSpPr>
        <p:grpSp>
          <p:nvGrpSpPr>
            <p:cNvPr id="35" name="Group 34"/>
            <p:cNvGrpSpPr/>
            <p:nvPr/>
          </p:nvGrpSpPr>
          <p:grpSpPr>
            <a:xfrm>
              <a:off x="5163890" y="4775812"/>
              <a:ext cx="3169321" cy="1803383"/>
              <a:chOff x="5163890" y="4775812"/>
              <a:chExt cx="3169321" cy="1803383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0280" y="4775812"/>
                <a:ext cx="1872931" cy="1803383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5163890" y="4885253"/>
                <a:ext cx="1667435" cy="2572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Knot insertion</a:t>
                </a:r>
                <a:endParaRPr lang="en-IN" sz="1600" dirty="0" err="1">
                  <a:latin typeface="+mn-lt"/>
                </a:endParaRPr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>
              <a:off x="3801952" y="5105308"/>
              <a:ext cx="1078007" cy="3903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07520" y="3274042"/>
            <a:ext cx="4192857" cy="3263203"/>
            <a:chOff x="807520" y="3418420"/>
            <a:chExt cx="4192857" cy="3263203"/>
          </a:xfrm>
        </p:grpSpPr>
        <p:grpSp>
          <p:nvGrpSpPr>
            <p:cNvPr id="31" name="Group 30"/>
            <p:cNvGrpSpPr/>
            <p:nvPr/>
          </p:nvGrpSpPr>
          <p:grpSpPr>
            <a:xfrm>
              <a:off x="807520" y="3418420"/>
              <a:ext cx="3029373" cy="3263203"/>
              <a:chOff x="807520" y="3418420"/>
              <a:chExt cx="3029373" cy="326320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520" y="3566513"/>
                <a:ext cx="3029373" cy="3115110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959223" y="3418420"/>
                <a:ext cx="2796989" cy="280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b="1" dirty="0">
                    <a:latin typeface="+mn-lt"/>
                  </a:rPr>
                  <a:t>b. IGA</a:t>
                </a:r>
                <a:endParaRPr lang="en-IN" sz="1600" b="1" dirty="0" err="1">
                  <a:latin typeface="+mn-lt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332942" y="5841026"/>
              <a:ext cx="1667435" cy="5379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Exact NURBS representation </a:t>
              </a:r>
              <a:endParaRPr lang="en-IN" sz="1600" dirty="0" err="1">
                <a:latin typeface="+mn-lt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6AB76-B607-4D1B-9979-649BB5B221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D357E-C72D-4F43-8722-9B056457C5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Munich, 24. July 2018 | Advanced FEM Presentation | SS2018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D2C23-ACFB-4DE3-B3E3-A7BE20C6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5882F38-A65D-4C21-8029-E88E0ABFDCB3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000D50DF-C61E-4FB2-886E-FE5D17B64E7E}"/>
              </a:ext>
            </a:extLst>
          </p:cNvPr>
          <p:cNvSpPr txBox="1">
            <a:spLocks/>
          </p:cNvSpPr>
          <p:nvPr/>
        </p:nvSpPr>
        <p:spPr>
          <a:xfrm>
            <a:off x="319090" y="994334"/>
            <a:ext cx="8508999" cy="410369"/>
          </a:xfrm>
        </p:spPr>
        <p:txBody>
          <a:bodyPr/>
          <a:lstStyle>
            <a:lvl1pPr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2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000" dirty="0"/>
              <a:t>Outline</a:t>
            </a:r>
            <a:endParaRPr lang="en-DE" sz="300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0780617-A043-4B5B-AFCE-0F513C26C3CF}"/>
              </a:ext>
            </a:extLst>
          </p:cNvPr>
          <p:cNvSpPr txBox="1">
            <a:spLocks/>
          </p:cNvSpPr>
          <p:nvPr/>
        </p:nvSpPr>
        <p:spPr>
          <a:xfrm>
            <a:off x="319090" y="1762188"/>
            <a:ext cx="8508999" cy="4699572"/>
          </a:xfrm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Parsing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Preprocessing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Triangulation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Cables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Fixing Control Points Without Contribution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Gauss Points for Visualization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4CF47-FEA4-413B-9B3A-4EBB6077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Munich, 24. July 2018 | Advanced FEM Presentation | SS2018</a:t>
            </a:r>
          </a:p>
        </p:txBody>
      </p:sp>
    </p:spTree>
    <p:extLst>
      <p:ext uri="{BB962C8B-B14F-4D97-AF65-F5344CB8AC3E}">
        <p14:creationId xmlns:p14="http://schemas.microsoft.com/office/powerpoint/2010/main" val="1200640838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</Template>
  <TotalTime>0</TotalTime>
  <Words>1719</Words>
  <Application>Microsoft Office PowerPoint</Application>
  <PresentationFormat>Bildschirmpräsentation (4:3)</PresentationFormat>
  <Paragraphs>427</Paragraphs>
  <Slides>36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36</vt:i4>
      </vt:variant>
    </vt:vector>
  </HeadingPairs>
  <TitlesOfParts>
    <vt:vector size="48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Implementation of Trimmed Isogeometric Analysis Membrane Structures</vt:lpstr>
      <vt:lpstr>PowerPoint-Präsentation</vt:lpstr>
      <vt:lpstr>PowerPoint-Präsentation</vt:lpstr>
      <vt:lpstr>PowerPoint-Präsentation</vt:lpstr>
      <vt:lpstr>Boundary Representation (B-rep)</vt:lpstr>
      <vt:lpstr>PowerPoint-Präsentation</vt:lpstr>
      <vt:lpstr>Comparison between FEM and IGA</vt:lpstr>
      <vt:lpstr>Comparison between FEM and IGA</vt:lpstr>
      <vt:lpstr>PowerPoint-Präsentation</vt:lpstr>
      <vt:lpstr>Parsing </vt:lpstr>
      <vt:lpstr>JSON File Structure</vt:lpstr>
      <vt:lpstr>JSON Parser  </vt:lpstr>
      <vt:lpstr>Trimming curves structure </vt:lpstr>
      <vt:lpstr>PowerPoint-Präsentation</vt:lpstr>
      <vt:lpstr>Preprocessing</vt:lpstr>
      <vt:lpstr>Preprocessing (cont‘d)</vt:lpstr>
      <vt:lpstr>PowerPoint-Präsentation</vt:lpstr>
      <vt:lpstr>Triangulation</vt:lpstr>
      <vt:lpstr>Triangulation (cont‘d)</vt:lpstr>
      <vt:lpstr>Triangulation (cont‘d)</vt:lpstr>
      <vt:lpstr>Triangulation (cont‘d)</vt:lpstr>
      <vt:lpstr>Triangulation (cont‘d)</vt:lpstr>
      <vt:lpstr>PowerPoint-Präsentation</vt:lpstr>
      <vt:lpstr>Cables</vt:lpstr>
      <vt:lpstr>Fixing Control Point without Contribution</vt:lpstr>
      <vt:lpstr>PowerPoint-Präsentation</vt:lpstr>
      <vt:lpstr>Gauss Points for visualization?</vt:lpstr>
      <vt:lpstr>Points at the edges of the structure</vt:lpstr>
      <vt:lpstr>Gauss Points for visualization – How to go about it?</vt:lpstr>
      <vt:lpstr>Membrane after form finding</vt:lpstr>
      <vt:lpstr>PowerPoint-Präsentation</vt:lpstr>
      <vt:lpstr>Postprocessing</vt:lpstr>
      <vt:lpstr>Postprocessing – form-finding</vt:lpstr>
      <vt:lpstr>Postprocessing – nonlinear analysis</vt:lpstr>
      <vt:lpstr>Next steps</vt:lpstr>
      <vt:lpstr>PowerPoint-Präsentation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Time FEM</dc:title>
  <dc:creator>Mahmoud Ammar</dc:creator>
  <cp:lastModifiedBy>ga76viy</cp:lastModifiedBy>
  <cp:revision>184</cp:revision>
  <cp:lastPrinted>2015-07-30T14:04:45Z</cp:lastPrinted>
  <dcterms:created xsi:type="dcterms:W3CDTF">2018-05-17T09:43:29Z</dcterms:created>
  <dcterms:modified xsi:type="dcterms:W3CDTF">2018-07-23T22:57:15Z</dcterms:modified>
</cp:coreProperties>
</file>