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2" r:id="rId2"/>
    <p:sldId id="263" r:id="rId3"/>
    <p:sldId id="264" r:id="rId4"/>
    <p:sldId id="265"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A5C95-AC31-4BAA-BC64-A7F51CF34221}" v="7" dt="2022-09-07T20:28:31.741"/>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9" d="100"/>
          <a:sy n="89" d="100"/>
        </p:scale>
        <p:origin x="466" y="86"/>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mmash" userId="16075ceaae9d185a" providerId="LiveId" clId="{079A5C95-AC31-4BAA-BC64-A7F51CF34221}"/>
    <pc:docChg chg="undo custSel addSld modSld">
      <pc:chgData name="Ahmad Ammash" userId="16075ceaae9d185a" providerId="LiveId" clId="{079A5C95-AC31-4BAA-BC64-A7F51CF34221}" dt="2022-09-07T20:37:15.769" v="4980" actId="313"/>
      <pc:docMkLst>
        <pc:docMk/>
      </pc:docMkLst>
      <pc:sldChg chg="addSp delSp modSp new mod">
        <pc:chgData name="Ahmad Ammash" userId="16075ceaae9d185a" providerId="LiveId" clId="{079A5C95-AC31-4BAA-BC64-A7F51CF34221}" dt="2022-09-07T19:56:55.982" v="487" actId="20577"/>
        <pc:sldMkLst>
          <pc:docMk/>
          <pc:sldMk cId="3193709573" sldId="266"/>
        </pc:sldMkLst>
        <pc:spChg chg="mod">
          <ac:chgData name="Ahmad Ammash" userId="16075ceaae9d185a" providerId="LiveId" clId="{079A5C95-AC31-4BAA-BC64-A7F51CF34221}" dt="2022-09-07T19:54:30.067" v="18" actId="20577"/>
          <ac:spMkLst>
            <pc:docMk/>
            <pc:sldMk cId="3193709573" sldId="266"/>
            <ac:spMk id="2" creationId="{25BF1BCD-A602-61B9-A045-81ED833E0D04}"/>
          </ac:spMkLst>
        </pc:spChg>
        <pc:spChg chg="del">
          <ac:chgData name="Ahmad Ammash" userId="16075ceaae9d185a" providerId="LiveId" clId="{079A5C95-AC31-4BAA-BC64-A7F51CF34221}" dt="2022-09-07T19:54:43.166" v="42" actId="478"/>
          <ac:spMkLst>
            <pc:docMk/>
            <pc:sldMk cId="3193709573" sldId="266"/>
            <ac:spMk id="3" creationId="{290DC5DC-11EF-6C37-1C1E-35E0E027FA0D}"/>
          </ac:spMkLst>
        </pc:spChg>
        <pc:spChg chg="del">
          <ac:chgData name="Ahmad Ammash" userId="16075ceaae9d185a" providerId="LiveId" clId="{079A5C95-AC31-4BAA-BC64-A7F51CF34221}" dt="2022-09-07T19:54:43.767" v="43" actId="478"/>
          <ac:spMkLst>
            <pc:docMk/>
            <pc:sldMk cId="3193709573" sldId="266"/>
            <ac:spMk id="4" creationId="{D4F5B2BC-D123-541D-C43C-CFCD972480A4}"/>
          </ac:spMkLst>
        </pc:spChg>
        <pc:spChg chg="del">
          <ac:chgData name="Ahmad Ammash" userId="16075ceaae9d185a" providerId="LiveId" clId="{079A5C95-AC31-4BAA-BC64-A7F51CF34221}" dt="2022-09-07T19:54:44.348" v="44" actId="478"/>
          <ac:spMkLst>
            <pc:docMk/>
            <pc:sldMk cId="3193709573" sldId="266"/>
            <ac:spMk id="5" creationId="{71956AA6-BF68-3C88-FD96-EA21F6CE2E66}"/>
          </ac:spMkLst>
        </pc:spChg>
        <pc:spChg chg="mod">
          <ac:chgData name="Ahmad Ammash" userId="16075ceaae9d185a" providerId="LiveId" clId="{079A5C95-AC31-4BAA-BC64-A7F51CF34221}" dt="2022-09-07T19:54:35.694" v="41" actId="20577"/>
          <ac:spMkLst>
            <pc:docMk/>
            <pc:sldMk cId="3193709573" sldId="266"/>
            <ac:spMk id="6" creationId="{B5568F73-1EFD-8553-5755-D7BAC0407F9A}"/>
          </ac:spMkLst>
        </pc:spChg>
        <pc:spChg chg="add mod">
          <ac:chgData name="Ahmad Ammash" userId="16075ceaae9d185a" providerId="LiveId" clId="{079A5C95-AC31-4BAA-BC64-A7F51CF34221}" dt="2022-09-07T19:56:55.982" v="487" actId="20577"/>
          <ac:spMkLst>
            <pc:docMk/>
            <pc:sldMk cId="3193709573" sldId="266"/>
            <ac:spMk id="9" creationId="{DF106E97-057A-CB0C-A0AE-F12D16E2AE88}"/>
          </ac:spMkLst>
        </pc:spChg>
        <pc:picChg chg="add mod">
          <ac:chgData name="Ahmad Ammash" userId="16075ceaae9d185a" providerId="LiveId" clId="{079A5C95-AC31-4BAA-BC64-A7F51CF34221}" dt="2022-09-07T19:54:52.885" v="46" actId="1076"/>
          <ac:picMkLst>
            <pc:docMk/>
            <pc:sldMk cId="3193709573" sldId="266"/>
            <ac:picMk id="8" creationId="{C7F8CC61-D2F5-9E86-7573-7565144DA76A}"/>
          </ac:picMkLst>
        </pc:picChg>
      </pc:sldChg>
      <pc:sldChg chg="addSp delSp modSp new mod">
        <pc:chgData name="Ahmad Ammash" userId="16075ceaae9d185a" providerId="LiveId" clId="{079A5C95-AC31-4BAA-BC64-A7F51CF34221}" dt="2022-09-07T20:22:53.776" v="3379" actId="33524"/>
        <pc:sldMkLst>
          <pc:docMk/>
          <pc:sldMk cId="3291775203" sldId="267"/>
        </pc:sldMkLst>
        <pc:spChg chg="mod">
          <ac:chgData name="Ahmad Ammash" userId="16075ceaae9d185a" providerId="LiveId" clId="{079A5C95-AC31-4BAA-BC64-A7F51CF34221}" dt="2022-09-07T19:57:59.591" v="512" actId="20577"/>
          <ac:spMkLst>
            <pc:docMk/>
            <pc:sldMk cId="3291775203" sldId="267"/>
            <ac:spMk id="2" creationId="{331380A9-1C48-1F44-EE58-B94F52EF7C03}"/>
          </ac:spMkLst>
        </pc:spChg>
        <pc:spChg chg="del">
          <ac:chgData name="Ahmad Ammash" userId="16075ceaae9d185a" providerId="LiveId" clId="{079A5C95-AC31-4BAA-BC64-A7F51CF34221}" dt="2022-09-07T20:02:15.916" v="676" actId="478"/>
          <ac:spMkLst>
            <pc:docMk/>
            <pc:sldMk cId="3291775203" sldId="267"/>
            <ac:spMk id="3" creationId="{E1F6DDE1-8F91-23D4-81A8-85423D79634B}"/>
          </ac:spMkLst>
        </pc:spChg>
        <pc:spChg chg="del">
          <ac:chgData name="Ahmad Ammash" userId="16075ceaae9d185a" providerId="LiveId" clId="{079A5C95-AC31-4BAA-BC64-A7F51CF34221}" dt="2022-09-07T20:02:16.637" v="677" actId="478"/>
          <ac:spMkLst>
            <pc:docMk/>
            <pc:sldMk cId="3291775203" sldId="267"/>
            <ac:spMk id="4" creationId="{50FB3566-524D-7AA5-D0A1-E6CF3E8429D9}"/>
          </ac:spMkLst>
        </pc:spChg>
        <pc:spChg chg="del">
          <ac:chgData name="Ahmad Ammash" userId="16075ceaae9d185a" providerId="LiveId" clId="{079A5C95-AC31-4BAA-BC64-A7F51CF34221}" dt="2022-09-07T20:02:17.281" v="678" actId="478"/>
          <ac:spMkLst>
            <pc:docMk/>
            <pc:sldMk cId="3291775203" sldId="267"/>
            <ac:spMk id="5" creationId="{E01FE1C7-E76B-009D-A2FF-87C809CB4A60}"/>
          </ac:spMkLst>
        </pc:spChg>
        <pc:spChg chg="mod">
          <ac:chgData name="Ahmad Ammash" userId="16075ceaae9d185a" providerId="LiveId" clId="{079A5C95-AC31-4BAA-BC64-A7F51CF34221}" dt="2022-09-07T20:00:34.212" v="674" actId="20577"/>
          <ac:spMkLst>
            <pc:docMk/>
            <pc:sldMk cId="3291775203" sldId="267"/>
            <ac:spMk id="6" creationId="{4F4BDB77-BC39-E0D4-2168-05DBFFACF5CE}"/>
          </ac:spMkLst>
        </pc:spChg>
        <pc:spChg chg="add mod">
          <ac:chgData name="Ahmad Ammash" userId="16075ceaae9d185a" providerId="LiveId" clId="{079A5C95-AC31-4BAA-BC64-A7F51CF34221}" dt="2022-09-07T20:22:53.776" v="3379" actId="33524"/>
          <ac:spMkLst>
            <pc:docMk/>
            <pc:sldMk cId="3291775203" sldId="267"/>
            <ac:spMk id="9" creationId="{526DE628-CE01-62BB-3A7C-AB0238696188}"/>
          </ac:spMkLst>
        </pc:spChg>
        <pc:picChg chg="add mod">
          <ac:chgData name="Ahmad Ammash" userId="16075ceaae9d185a" providerId="LiveId" clId="{079A5C95-AC31-4BAA-BC64-A7F51CF34221}" dt="2022-09-07T20:22:23.750" v="3370" actId="1076"/>
          <ac:picMkLst>
            <pc:docMk/>
            <pc:sldMk cId="3291775203" sldId="267"/>
            <ac:picMk id="8" creationId="{88181220-C746-27C5-D075-AB046944D422}"/>
          </ac:picMkLst>
        </pc:picChg>
      </pc:sldChg>
      <pc:sldChg chg="addSp delSp modSp add mod">
        <pc:chgData name="Ahmad Ammash" userId="16075ceaae9d185a" providerId="LiveId" clId="{079A5C95-AC31-4BAA-BC64-A7F51CF34221}" dt="2022-09-07T20:11:14.292" v="1734" actId="20577"/>
        <pc:sldMkLst>
          <pc:docMk/>
          <pc:sldMk cId="3069629257" sldId="268"/>
        </pc:sldMkLst>
        <pc:spChg chg="mod">
          <ac:chgData name="Ahmad Ammash" userId="16075ceaae9d185a" providerId="LiveId" clId="{079A5C95-AC31-4BAA-BC64-A7F51CF34221}" dt="2022-09-07T20:11:01.432" v="1711" actId="20577"/>
          <ac:spMkLst>
            <pc:docMk/>
            <pc:sldMk cId="3069629257" sldId="268"/>
            <ac:spMk id="2" creationId="{331380A9-1C48-1F44-EE58-B94F52EF7C03}"/>
          </ac:spMkLst>
        </pc:spChg>
        <pc:spChg chg="mod">
          <ac:chgData name="Ahmad Ammash" userId="16075ceaae9d185a" providerId="LiveId" clId="{079A5C95-AC31-4BAA-BC64-A7F51CF34221}" dt="2022-09-07T20:11:14.292" v="1734" actId="20577"/>
          <ac:spMkLst>
            <pc:docMk/>
            <pc:sldMk cId="3069629257" sldId="268"/>
            <ac:spMk id="6" creationId="{4F4BDB77-BC39-E0D4-2168-05DBFFACF5CE}"/>
          </ac:spMkLst>
        </pc:spChg>
        <pc:spChg chg="mod">
          <ac:chgData name="Ahmad Ammash" userId="16075ceaae9d185a" providerId="LiveId" clId="{079A5C95-AC31-4BAA-BC64-A7F51CF34221}" dt="2022-09-07T20:10:55.165" v="1709" actId="20577"/>
          <ac:spMkLst>
            <pc:docMk/>
            <pc:sldMk cId="3069629257" sldId="268"/>
            <ac:spMk id="9" creationId="{526DE628-CE01-62BB-3A7C-AB0238696188}"/>
          </ac:spMkLst>
        </pc:spChg>
        <pc:picChg chg="add mod">
          <ac:chgData name="Ahmad Ammash" userId="16075ceaae9d185a" providerId="LiveId" clId="{079A5C95-AC31-4BAA-BC64-A7F51CF34221}" dt="2022-09-07T20:08:41.676" v="1416" actId="14100"/>
          <ac:picMkLst>
            <pc:docMk/>
            <pc:sldMk cId="3069629257" sldId="268"/>
            <ac:picMk id="4" creationId="{E4DC9D69-6702-AD1D-5D1B-7A29E0967C20}"/>
          </ac:picMkLst>
        </pc:picChg>
        <pc:picChg chg="del">
          <ac:chgData name="Ahmad Ammash" userId="16075ceaae9d185a" providerId="LiveId" clId="{079A5C95-AC31-4BAA-BC64-A7F51CF34221}" dt="2022-09-07T20:08:24.258" v="1414" actId="478"/>
          <ac:picMkLst>
            <pc:docMk/>
            <pc:sldMk cId="3069629257" sldId="268"/>
            <ac:picMk id="8" creationId="{88181220-C746-27C5-D075-AB046944D422}"/>
          </ac:picMkLst>
        </pc:picChg>
      </pc:sldChg>
      <pc:sldChg chg="addSp delSp modSp add mod">
        <pc:chgData name="Ahmad Ammash" userId="16075ceaae9d185a" providerId="LiveId" clId="{079A5C95-AC31-4BAA-BC64-A7F51CF34221}" dt="2022-09-07T20:14:23.270" v="1944" actId="20577"/>
        <pc:sldMkLst>
          <pc:docMk/>
          <pc:sldMk cId="4113028734" sldId="269"/>
        </pc:sldMkLst>
        <pc:spChg chg="mod">
          <ac:chgData name="Ahmad Ammash" userId="16075ceaae9d185a" providerId="LiveId" clId="{079A5C95-AC31-4BAA-BC64-A7F51CF34221}" dt="2022-09-07T20:14:02.172" v="1920" actId="20577"/>
          <ac:spMkLst>
            <pc:docMk/>
            <pc:sldMk cId="4113028734" sldId="269"/>
            <ac:spMk id="2" creationId="{331380A9-1C48-1F44-EE58-B94F52EF7C03}"/>
          </ac:spMkLst>
        </pc:spChg>
        <pc:spChg chg="mod">
          <ac:chgData name="Ahmad Ammash" userId="16075ceaae9d185a" providerId="LiveId" clId="{079A5C95-AC31-4BAA-BC64-A7F51CF34221}" dt="2022-09-07T20:14:23.270" v="1944" actId="20577"/>
          <ac:spMkLst>
            <pc:docMk/>
            <pc:sldMk cId="4113028734" sldId="269"/>
            <ac:spMk id="6" creationId="{4F4BDB77-BC39-E0D4-2168-05DBFFACF5CE}"/>
          </ac:spMkLst>
        </pc:spChg>
        <pc:spChg chg="mod">
          <ac:chgData name="Ahmad Ammash" userId="16075ceaae9d185a" providerId="LiveId" clId="{079A5C95-AC31-4BAA-BC64-A7F51CF34221}" dt="2022-09-07T20:13:59.849" v="1918" actId="20577"/>
          <ac:spMkLst>
            <pc:docMk/>
            <pc:sldMk cId="4113028734" sldId="269"/>
            <ac:spMk id="9" creationId="{526DE628-CE01-62BB-3A7C-AB0238696188}"/>
          </ac:spMkLst>
        </pc:spChg>
        <pc:picChg chg="del">
          <ac:chgData name="Ahmad Ammash" userId="16075ceaae9d185a" providerId="LiveId" clId="{079A5C95-AC31-4BAA-BC64-A7F51CF34221}" dt="2022-09-07T20:12:01.316" v="1736" actId="478"/>
          <ac:picMkLst>
            <pc:docMk/>
            <pc:sldMk cId="4113028734" sldId="269"/>
            <ac:picMk id="4" creationId="{E4DC9D69-6702-AD1D-5D1B-7A29E0967C20}"/>
          </ac:picMkLst>
        </pc:picChg>
        <pc:picChg chg="add mod">
          <ac:chgData name="Ahmad Ammash" userId="16075ceaae9d185a" providerId="LiveId" clId="{079A5C95-AC31-4BAA-BC64-A7F51CF34221}" dt="2022-09-07T20:12:11.253" v="1741" actId="1076"/>
          <ac:picMkLst>
            <pc:docMk/>
            <pc:sldMk cId="4113028734" sldId="269"/>
            <ac:picMk id="5" creationId="{30E6B54D-349C-5F10-E1FE-C194460BB35B}"/>
          </ac:picMkLst>
        </pc:picChg>
      </pc:sldChg>
      <pc:sldChg chg="addSp delSp modSp new mod">
        <pc:chgData name="Ahmad Ammash" userId="16075ceaae9d185a" providerId="LiveId" clId="{079A5C95-AC31-4BAA-BC64-A7F51CF34221}" dt="2022-09-07T20:24:47.267" v="3391" actId="20577"/>
        <pc:sldMkLst>
          <pc:docMk/>
          <pc:sldMk cId="351313388" sldId="270"/>
        </pc:sldMkLst>
        <pc:spChg chg="mod">
          <ac:chgData name="Ahmad Ammash" userId="16075ceaae9d185a" providerId="LiveId" clId="{079A5C95-AC31-4BAA-BC64-A7F51CF34221}" dt="2022-09-07T20:14:39.220" v="1979" actId="20577"/>
          <ac:spMkLst>
            <pc:docMk/>
            <pc:sldMk cId="351313388" sldId="270"/>
            <ac:spMk id="2" creationId="{3AB1CC8D-A972-2968-195C-D96F6D2E40E8}"/>
          </ac:spMkLst>
        </pc:spChg>
        <pc:spChg chg="del mod">
          <ac:chgData name="Ahmad Ammash" userId="16075ceaae9d185a" providerId="LiveId" clId="{079A5C95-AC31-4BAA-BC64-A7F51CF34221}" dt="2022-09-07T20:14:44.676" v="1982" actId="478"/>
          <ac:spMkLst>
            <pc:docMk/>
            <pc:sldMk cId="351313388" sldId="270"/>
            <ac:spMk id="3" creationId="{8A613DE5-17C4-0DBB-1A84-2F21D891CE98}"/>
          </ac:spMkLst>
        </pc:spChg>
        <pc:spChg chg="del">
          <ac:chgData name="Ahmad Ammash" userId="16075ceaae9d185a" providerId="LiveId" clId="{079A5C95-AC31-4BAA-BC64-A7F51CF34221}" dt="2022-09-07T20:14:43.750" v="1980" actId="478"/>
          <ac:spMkLst>
            <pc:docMk/>
            <pc:sldMk cId="351313388" sldId="270"/>
            <ac:spMk id="4" creationId="{58344418-EFCA-C4AE-66AD-896AD8F40688}"/>
          </ac:spMkLst>
        </pc:spChg>
        <pc:spChg chg="del">
          <ac:chgData name="Ahmad Ammash" userId="16075ceaae9d185a" providerId="LiveId" clId="{079A5C95-AC31-4BAA-BC64-A7F51CF34221}" dt="2022-09-07T20:14:45.266" v="1983" actId="478"/>
          <ac:spMkLst>
            <pc:docMk/>
            <pc:sldMk cId="351313388" sldId="270"/>
            <ac:spMk id="5" creationId="{E8A8E396-4104-A421-04C5-857F25D08FBF}"/>
          </ac:spMkLst>
        </pc:spChg>
        <pc:spChg chg="mod">
          <ac:chgData name="Ahmad Ammash" userId="16075ceaae9d185a" providerId="LiveId" clId="{079A5C95-AC31-4BAA-BC64-A7F51CF34221}" dt="2022-09-07T20:24:47.267" v="3391" actId="20577"/>
          <ac:spMkLst>
            <pc:docMk/>
            <pc:sldMk cId="351313388" sldId="270"/>
            <ac:spMk id="6" creationId="{40991040-62CB-B9AF-6D0C-FD44AAC21F1E}"/>
          </ac:spMkLst>
        </pc:spChg>
        <pc:spChg chg="add mod">
          <ac:chgData name="Ahmad Ammash" userId="16075ceaae9d185a" providerId="LiveId" clId="{079A5C95-AC31-4BAA-BC64-A7F51CF34221}" dt="2022-09-07T20:20:05.752" v="3018" actId="20577"/>
          <ac:spMkLst>
            <pc:docMk/>
            <pc:sldMk cId="351313388" sldId="270"/>
            <ac:spMk id="7" creationId="{78B70DDB-A47C-AEA6-8AA5-1EF9C65DBA97}"/>
          </ac:spMkLst>
        </pc:spChg>
      </pc:sldChg>
      <pc:sldChg chg="addSp delSp modSp new mod">
        <pc:chgData name="Ahmad Ammash" userId="16075ceaae9d185a" providerId="LiveId" clId="{079A5C95-AC31-4BAA-BC64-A7F51CF34221}" dt="2022-09-07T20:31:15.877" v="3898" actId="1076"/>
        <pc:sldMkLst>
          <pc:docMk/>
          <pc:sldMk cId="1460271575" sldId="271"/>
        </pc:sldMkLst>
        <pc:spChg chg="mod">
          <ac:chgData name="Ahmad Ammash" userId="16075ceaae9d185a" providerId="LiveId" clId="{079A5C95-AC31-4BAA-BC64-A7F51CF34221}" dt="2022-09-07T20:25:27.989" v="3420" actId="20577"/>
          <ac:spMkLst>
            <pc:docMk/>
            <pc:sldMk cId="1460271575" sldId="271"/>
            <ac:spMk id="2" creationId="{65A9ACE0-E2FA-C29C-0FE0-08F8C39650E3}"/>
          </ac:spMkLst>
        </pc:spChg>
        <pc:spChg chg="del">
          <ac:chgData name="Ahmad Ammash" userId="16075ceaae9d185a" providerId="LiveId" clId="{079A5C95-AC31-4BAA-BC64-A7F51CF34221}" dt="2022-09-07T20:24:54.075" v="3393" actId="478"/>
          <ac:spMkLst>
            <pc:docMk/>
            <pc:sldMk cId="1460271575" sldId="271"/>
            <ac:spMk id="3" creationId="{AFB6E93A-8325-52A1-2BD6-2124B3F19559}"/>
          </ac:spMkLst>
        </pc:spChg>
        <pc:spChg chg="del">
          <ac:chgData name="Ahmad Ammash" userId="16075ceaae9d185a" providerId="LiveId" clId="{079A5C95-AC31-4BAA-BC64-A7F51CF34221}" dt="2022-09-07T20:24:54.686" v="3394" actId="478"/>
          <ac:spMkLst>
            <pc:docMk/>
            <pc:sldMk cId="1460271575" sldId="271"/>
            <ac:spMk id="4" creationId="{81066889-C2B2-29C5-BEA3-68DE79F098AB}"/>
          </ac:spMkLst>
        </pc:spChg>
        <pc:spChg chg="del">
          <ac:chgData name="Ahmad Ammash" userId="16075ceaae9d185a" providerId="LiveId" clId="{079A5C95-AC31-4BAA-BC64-A7F51CF34221}" dt="2022-09-07T20:24:55.296" v="3395" actId="478"/>
          <ac:spMkLst>
            <pc:docMk/>
            <pc:sldMk cId="1460271575" sldId="271"/>
            <ac:spMk id="5" creationId="{49EADA8D-1900-4DA3-8B47-379637EC7EFB}"/>
          </ac:spMkLst>
        </pc:spChg>
        <pc:spChg chg="add del mod">
          <ac:chgData name="Ahmad Ammash" userId="16075ceaae9d185a" providerId="LiveId" clId="{079A5C95-AC31-4BAA-BC64-A7F51CF34221}" dt="2022-09-07T20:27:55.604" v="3510" actId="20577"/>
          <ac:spMkLst>
            <pc:docMk/>
            <pc:sldMk cId="1460271575" sldId="271"/>
            <ac:spMk id="6" creationId="{628D778E-9579-9DFB-7497-E1E2393BADBE}"/>
          </ac:spMkLst>
        </pc:spChg>
        <pc:picChg chg="add del mod">
          <ac:chgData name="Ahmad Ammash" userId="16075ceaae9d185a" providerId="LiveId" clId="{079A5C95-AC31-4BAA-BC64-A7F51CF34221}" dt="2022-09-07T20:31:05.321" v="3894" actId="478"/>
          <ac:picMkLst>
            <pc:docMk/>
            <pc:sldMk cId="1460271575" sldId="271"/>
            <ac:picMk id="8" creationId="{A4E9F4A8-388B-4A5E-0D72-45023AB02DF0}"/>
          </ac:picMkLst>
        </pc:picChg>
        <pc:picChg chg="add mod">
          <ac:chgData name="Ahmad Ammash" userId="16075ceaae9d185a" providerId="LiveId" clId="{079A5C95-AC31-4BAA-BC64-A7F51CF34221}" dt="2022-09-07T20:31:15.877" v="3898" actId="1076"/>
          <ac:picMkLst>
            <pc:docMk/>
            <pc:sldMk cId="1460271575" sldId="271"/>
            <ac:picMk id="10" creationId="{265BBFEB-B6F0-A2FB-77A0-2581F865E7FC}"/>
          </ac:picMkLst>
        </pc:picChg>
      </pc:sldChg>
      <pc:sldChg chg="addSp delSp modSp new mod">
        <pc:chgData name="Ahmad Ammash" userId="16075ceaae9d185a" providerId="LiveId" clId="{079A5C95-AC31-4BAA-BC64-A7F51CF34221}" dt="2022-09-07T20:37:15.769" v="4980" actId="313"/>
        <pc:sldMkLst>
          <pc:docMk/>
          <pc:sldMk cId="3085834729" sldId="272"/>
        </pc:sldMkLst>
        <pc:spChg chg="mod">
          <ac:chgData name="Ahmad Ammash" userId="16075ceaae9d185a" providerId="LiveId" clId="{079A5C95-AC31-4BAA-BC64-A7F51CF34221}" dt="2022-09-07T20:28:20.152" v="3539" actId="20577"/>
          <ac:spMkLst>
            <pc:docMk/>
            <pc:sldMk cId="3085834729" sldId="272"/>
            <ac:spMk id="2" creationId="{229D7765-2457-D160-8970-8045668828AB}"/>
          </ac:spMkLst>
        </pc:spChg>
        <pc:spChg chg="del">
          <ac:chgData name="Ahmad Ammash" userId="16075ceaae9d185a" providerId="LiveId" clId="{079A5C95-AC31-4BAA-BC64-A7F51CF34221}" dt="2022-09-07T20:28:25.258" v="3540" actId="478"/>
          <ac:spMkLst>
            <pc:docMk/>
            <pc:sldMk cId="3085834729" sldId="272"/>
            <ac:spMk id="3" creationId="{B9919831-21BA-ADFA-C608-1B9492F63BCA}"/>
          </ac:spMkLst>
        </pc:spChg>
        <pc:spChg chg="del">
          <ac:chgData name="Ahmad Ammash" userId="16075ceaae9d185a" providerId="LiveId" clId="{079A5C95-AC31-4BAA-BC64-A7F51CF34221}" dt="2022-09-07T20:28:25.839" v="3541" actId="478"/>
          <ac:spMkLst>
            <pc:docMk/>
            <pc:sldMk cId="3085834729" sldId="272"/>
            <ac:spMk id="4" creationId="{5B53F9AE-D25C-E3F4-DBAF-D56729581E20}"/>
          </ac:spMkLst>
        </pc:spChg>
        <pc:spChg chg="del">
          <ac:chgData name="Ahmad Ammash" userId="16075ceaae9d185a" providerId="LiveId" clId="{079A5C95-AC31-4BAA-BC64-A7F51CF34221}" dt="2022-09-07T20:28:26.311" v="3542" actId="478"/>
          <ac:spMkLst>
            <pc:docMk/>
            <pc:sldMk cId="3085834729" sldId="272"/>
            <ac:spMk id="5" creationId="{2AD24FF2-2C60-30E4-7BB3-2C38704B1CD1}"/>
          </ac:spMkLst>
        </pc:spChg>
        <pc:spChg chg="del">
          <ac:chgData name="Ahmad Ammash" userId="16075ceaae9d185a" providerId="LiveId" clId="{079A5C95-AC31-4BAA-BC64-A7F51CF34221}" dt="2022-09-07T20:34:05.568" v="4334" actId="478"/>
          <ac:spMkLst>
            <pc:docMk/>
            <pc:sldMk cId="3085834729" sldId="272"/>
            <ac:spMk id="6" creationId="{0A1DB242-65B6-DFF4-7725-C66204F08BD1}"/>
          </ac:spMkLst>
        </pc:spChg>
        <pc:spChg chg="add mod">
          <ac:chgData name="Ahmad Ammash" userId="16075ceaae9d185a" providerId="LiveId" clId="{079A5C95-AC31-4BAA-BC64-A7F51CF34221}" dt="2022-09-07T20:37:15.769" v="4980" actId="313"/>
          <ac:spMkLst>
            <pc:docMk/>
            <pc:sldMk cId="3085834729" sldId="272"/>
            <ac:spMk id="7" creationId="{814661F8-355A-D8FB-AE17-5541A2DAE6C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9/7/2022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9/7/2022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9/7/2022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9/7/2022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9/7/2022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9/7/2022</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Musclehub a/b test</a:t>
            </a:r>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8" name="Picture Placeholder 7" descr="Closeup of Granny Smith apple and tape meas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19" b="19"/>
          <a:stretch/>
        </p:blipFill>
        <p:spPr/>
      </p:pic>
      <p:pic>
        <p:nvPicPr>
          <p:cNvPr id="9" name="Picture Placeholder 8" descr="Man and woman running on indoor track"/>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39" b="39"/>
          <a:stretch/>
        </p:blipFill>
        <p:spPr/>
      </p:pic>
      <p:sp>
        <p:nvSpPr>
          <p:cNvPr id="3" name="Subtitle 2"/>
          <p:cNvSpPr>
            <a:spLocks noGrp="1"/>
          </p:cNvSpPr>
          <p:nvPr>
            <p:ph type="subTitle" idx="1"/>
          </p:nvPr>
        </p:nvSpPr>
        <p:spPr/>
        <p:txBody>
          <a:bodyPr/>
          <a:lstStyle/>
          <a:p>
            <a:r>
              <a:rPr lang="en-US" dirty="0"/>
              <a:t>Ahmad </a:t>
            </a:r>
            <a:r>
              <a:rPr lang="en-US" dirty="0" err="1"/>
              <a:t>ammash</a:t>
            </a:r>
            <a:endParaRPr lang="en-US" dirty="0"/>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ACE0-E2FA-C29C-0FE0-08F8C39650E3}"/>
              </a:ext>
            </a:extLst>
          </p:cNvPr>
          <p:cNvSpPr>
            <a:spLocks noGrp="1"/>
          </p:cNvSpPr>
          <p:nvPr>
            <p:ph type="ctrTitle"/>
          </p:nvPr>
        </p:nvSpPr>
        <p:spPr/>
        <p:txBody>
          <a:bodyPr/>
          <a:lstStyle/>
          <a:p>
            <a:r>
              <a:rPr lang="en-US" dirty="0"/>
              <a:t>Visualizing the data</a:t>
            </a:r>
          </a:p>
        </p:txBody>
      </p:sp>
      <p:sp>
        <p:nvSpPr>
          <p:cNvPr id="6" name="Subtitle 5">
            <a:extLst>
              <a:ext uri="{FF2B5EF4-FFF2-40B4-BE49-F238E27FC236}">
                <a16:creationId xmlns:a16="http://schemas.microsoft.com/office/drawing/2014/main" id="{628D778E-9579-9DFB-7497-E1E2393BADBE}"/>
              </a:ext>
            </a:extLst>
          </p:cNvPr>
          <p:cNvSpPr>
            <a:spLocks noGrp="1"/>
          </p:cNvSpPr>
          <p:nvPr>
            <p:ph type="subTitle" idx="1"/>
          </p:nvPr>
        </p:nvSpPr>
        <p:spPr/>
        <p:txBody>
          <a:bodyPr/>
          <a:lstStyle/>
          <a:p>
            <a:r>
              <a:rPr lang="en-US" dirty="0"/>
              <a:t>Which group of visitors had a higher number of applicants and members?</a:t>
            </a:r>
          </a:p>
        </p:txBody>
      </p:sp>
      <p:pic>
        <p:nvPicPr>
          <p:cNvPr id="10" name="Picture 9">
            <a:extLst>
              <a:ext uri="{FF2B5EF4-FFF2-40B4-BE49-F238E27FC236}">
                <a16:creationId xmlns:a16="http://schemas.microsoft.com/office/drawing/2014/main" id="{265BBFEB-B6F0-A2FB-77A0-2581F865E7FC}"/>
              </a:ext>
            </a:extLst>
          </p:cNvPr>
          <p:cNvPicPr>
            <a:picLocks noChangeAspect="1"/>
          </p:cNvPicPr>
          <p:nvPr/>
        </p:nvPicPr>
        <p:blipFill>
          <a:blip r:embed="rId2"/>
          <a:stretch>
            <a:fillRect/>
          </a:stretch>
        </p:blipFill>
        <p:spPr>
          <a:xfrm>
            <a:off x="808191" y="351802"/>
            <a:ext cx="10575618" cy="4001123"/>
          </a:xfrm>
          <a:prstGeom prst="rect">
            <a:avLst/>
          </a:prstGeom>
        </p:spPr>
      </p:pic>
    </p:spTree>
    <p:extLst>
      <p:ext uri="{BB962C8B-B14F-4D97-AF65-F5344CB8AC3E}">
        <p14:creationId xmlns:p14="http://schemas.microsoft.com/office/powerpoint/2010/main" val="146027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7765-2457-D160-8970-8045668828AB}"/>
              </a:ext>
            </a:extLst>
          </p:cNvPr>
          <p:cNvSpPr>
            <a:spLocks noGrp="1"/>
          </p:cNvSpPr>
          <p:nvPr>
            <p:ph type="ctrTitle"/>
          </p:nvPr>
        </p:nvSpPr>
        <p:spPr/>
        <p:txBody>
          <a:bodyPr/>
          <a:lstStyle/>
          <a:p>
            <a:r>
              <a:rPr lang="en-US" dirty="0"/>
              <a:t>Outcome and recommendations</a:t>
            </a:r>
          </a:p>
        </p:txBody>
      </p:sp>
      <p:sp>
        <p:nvSpPr>
          <p:cNvPr id="7" name="TextBox 6">
            <a:extLst>
              <a:ext uri="{FF2B5EF4-FFF2-40B4-BE49-F238E27FC236}">
                <a16:creationId xmlns:a16="http://schemas.microsoft.com/office/drawing/2014/main" id="{814661F8-355A-D8FB-AE17-5541A2DAE6C5}"/>
              </a:ext>
            </a:extLst>
          </p:cNvPr>
          <p:cNvSpPr txBox="1"/>
          <p:nvPr/>
        </p:nvSpPr>
        <p:spPr>
          <a:xfrm>
            <a:off x="130834" y="243377"/>
            <a:ext cx="11930332" cy="4247317"/>
          </a:xfrm>
          <a:prstGeom prst="rect">
            <a:avLst/>
          </a:prstGeom>
          <a:noFill/>
        </p:spPr>
        <p:txBody>
          <a:bodyPr wrap="square" rtlCol="0">
            <a:spAutoFit/>
          </a:bodyPr>
          <a:lstStyle/>
          <a:p>
            <a:r>
              <a:rPr lang="en-US" dirty="0"/>
              <a:t>Based on the results of the three hypothesis tests and on the visualizations shown, we can conclude that the existence of a fitness test had a significant effect on whether a visitor would choose to become a member or not.</a:t>
            </a:r>
          </a:p>
          <a:p>
            <a:endParaRPr lang="en-US" dirty="0"/>
          </a:p>
          <a:p>
            <a:r>
              <a:rPr lang="en-US" dirty="0"/>
              <a:t>Furthermore, Group B is a clear winner in terms of the percent of visitors who became members (with an overall percentage of 10% compared to an 8% from Group A). By means of explanation, the fitness test had an adverse effect on the conversion rate of visitors to members. </a:t>
            </a:r>
          </a:p>
          <a:p>
            <a:endParaRPr lang="en-US" dirty="0"/>
          </a:p>
          <a:p>
            <a:r>
              <a:rPr lang="en-US" dirty="0"/>
              <a:t>Even though the results of hypothesis test #2 do not get along with what was mentioned above, this hypothesis test does not take into consideration all the visitors but only those who filled an application form (and this is not what we want). </a:t>
            </a:r>
          </a:p>
          <a:p>
            <a:endParaRPr lang="en-US" dirty="0"/>
          </a:p>
          <a:p>
            <a:r>
              <a:rPr lang="en-US" dirty="0"/>
              <a:t>A recommendation would be to forget about the fitness test and simply allow any visitor to come in, apply and pay for their membership as most of the newcomers and first-time visitors seem to be unfamiliar with working out and perhaps incapable (which is why some are finding the fitness test too intense).</a:t>
            </a:r>
          </a:p>
          <a:p>
            <a:endParaRPr lang="en-US" dirty="0"/>
          </a:p>
          <a:p>
            <a:endParaRPr lang="en-US" dirty="0"/>
          </a:p>
        </p:txBody>
      </p:sp>
    </p:spTree>
    <p:extLst>
      <p:ext uri="{BB962C8B-B14F-4D97-AF65-F5344CB8AC3E}">
        <p14:creationId xmlns:p14="http://schemas.microsoft.com/office/powerpoint/2010/main" val="308583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8D60-2A0D-CA90-B2F7-41E06526AB47}"/>
              </a:ext>
            </a:extLst>
          </p:cNvPr>
          <p:cNvSpPr>
            <a:spLocks noGrp="1"/>
          </p:cNvSpPr>
          <p:nvPr>
            <p:ph type="ctrTitle"/>
          </p:nvPr>
        </p:nvSpPr>
        <p:spPr/>
        <p:txBody>
          <a:bodyPr/>
          <a:lstStyle/>
          <a:p>
            <a:r>
              <a:rPr lang="en-US" dirty="0"/>
              <a:t>A briefing on musclehub’s a/b test</a:t>
            </a:r>
          </a:p>
        </p:txBody>
      </p:sp>
      <p:pic>
        <p:nvPicPr>
          <p:cNvPr id="9" name="Picture 8">
            <a:extLst>
              <a:ext uri="{FF2B5EF4-FFF2-40B4-BE49-F238E27FC236}">
                <a16:creationId xmlns:a16="http://schemas.microsoft.com/office/drawing/2014/main" id="{97D06471-9B79-4550-6F7E-2A92422E91A5}"/>
              </a:ext>
            </a:extLst>
          </p:cNvPr>
          <p:cNvPicPr>
            <a:picLocks noChangeAspect="1"/>
          </p:cNvPicPr>
          <p:nvPr/>
        </p:nvPicPr>
        <p:blipFill>
          <a:blip r:embed="rId2"/>
          <a:stretch>
            <a:fillRect/>
          </a:stretch>
        </p:blipFill>
        <p:spPr>
          <a:xfrm>
            <a:off x="9392273" y="598066"/>
            <a:ext cx="2542033" cy="914400"/>
          </a:xfrm>
          <a:prstGeom prst="rect">
            <a:avLst/>
          </a:prstGeom>
        </p:spPr>
      </p:pic>
      <p:pic>
        <p:nvPicPr>
          <p:cNvPr id="11" name="Picture 10">
            <a:extLst>
              <a:ext uri="{FF2B5EF4-FFF2-40B4-BE49-F238E27FC236}">
                <a16:creationId xmlns:a16="http://schemas.microsoft.com/office/drawing/2014/main" id="{288DC5E8-FC8A-AA67-B38F-80C04C5C0592}"/>
              </a:ext>
            </a:extLst>
          </p:cNvPr>
          <p:cNvPicPr>
            <a:picLocks noChangeAspect="1"/>
          </p:cNvPicPr>
          <p:nvPr/>
        </p:nvPicPr>
        <p:blipFill>
          <a:blip r:embed="rId3"/>
          <a:stretch>
            <a:fillRect/>
          </a:stretch>
        </p:blipFill>
        <p:spPr>
          <a:xfrm>
            <a:off x="8729932" y="1773517"/>
            <a:ext cx="3462068" cy="2488541"/>
          </a:xfrm>
          <a:prstGeom prst="rect">
            <a:avLst/>
          </a:prstGeom>
        </p:spPr>
      </p:pic>
      <p:sp>
        <p:nvSpPr>
          <p:cNvPr id="12" name="TextBox 11">
            <a:extLst>
              <a:ext uri="{FF2B5EF4-FFF2-40B4-BE49-F238E27FC236}">
                <a16:creationId xmlns:a16="http://schemas.microsoft.com/office/drawing/2014/main" id="{BC7555E4-A794-6D36-9665-327CFD1220EF}"/>
              </a:ext>
            </a:extLst>
          </p:cNvPr>
          <p:cNvSpPr txBox="1"/>
          <p:nvPr/>
        </p:nvSpPr>
        <p:spPr>
          <a:xfrm>
            <a:off x="405442" y="598066"/>
            <a:ext cx="8514271" cy="3970318"/>
          </a:xfrm>
          <a:prstGeom prst="rect">
            <a:avLst/>
          </a:prstGeom>
          <a:noFill/>
        </p:spPr>
        <p:txBody>
          <a:bodyPr wrap="square" rtlCol="0">
            <a:spAutoFit/>
          </a:bodyPr>
          <a:lstStyle/>
          <a:p>
            <a:r>
              <a:rPr lang="en-US" dirty="0"/>
              <a:t>Visitors to MuscleHub were randomly and evenly split into two groups (A and B). Group A was asked to take a fitness test with a personal trainer ahead of applying for a membership. On the other hand, Group B skipped the fitness test and immediately proceeded to filling the application form if they wished to do so. </a:t>
            </a:r>
          </a:p>
          <a:p>
            <a:endParaRPr lang="en-US" dirty="0"/>
          </a:p>
          <a:p>
            <a:r>
              <a:rPr lang="en-US" dirty="0"/>
              <a:t>The goal is to test whether asking people to complete the fitness test will have a significant effect on the percentage of people who apply and pay for a membership.</a:t>
            </a:r>
          </a:p>
          <a:p>
            <a:endParaRPr lang="en-US" dirty="0"/>
          </a:p>
          <a:p>
            <a:r>
              <a:rPr lang="en-US" dirty="0"/>
              <a:t>This study compares the two visitor groups on 3 different levels:</a:t>
            </a:r>
          </a:p>
          <a:p>
            <a:pPr marL="742950" lvl="1" indent="-285750">
              <a:buFont typeface="Arial" panose="020B0604020202020204" pitchFamily="34" charset="0"/>
              <a:buChar char="•"/>
            </a:pPr>
            <a:r>
              <a:rPr lang="en-US" dirty="0"/>
              <a:t>The visitors who picked up an application vs those who didn’t.</a:t>
            </a:r>
          </a:p>
          <a:p>
            <a:pPr marL="742950" lvl="1" indent="-285750">
              <a:buFont typeface="Arial" panose="020B0604020202020204" pitchFamily="34" charset="0"/>
              <a:buChar char="•"/>
            </a:pPr>
            <a:r>
              <a:rPr lang="en-US" dirty="0"/>
              <a:t>The visitors who picked up an application and purchased a membership (as a percentage of the visitors who applied).</a:t>
            </a:r>
          </a:p>
          <a:p>
            <a:pPr marL="742950" lvl="1" indent="-285750">
              <a:buFont typeface="Arial" panose="020B0604020202020204" pitchFamily="34" charset="0"/>
              <a:buChar char="•"/>
            </a:pPr>
            <a:r>
              <a:rPr lang="en-US" dirty="0"/>
              <a:t>The visitors who purchased a membership (as a percentage of the total number of visitors from a specific group).</a:t>
            </a:r>
          </a:p>
        </p:txBody>
      </p:sp>
    </p:spTree>
    <p:extLst>
      <p:ext uri="{BB962C8B-B14F-4D97-AF65-F5344CB8AC3E}">
        <p14:creationId xmlns:p14="http://schemas.microsoft.com/office/powerpoint/2010/main" val="346407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159C-4D16-9701-D898-21FBB6799F67}"/>
              </a:ext>
            </a:extLst>
          </p:cNvPr>
          <p:cNvSpPr>
            <a:spLocks noGrp="1"/>
          </p:cNvSpPr>
          <p:nvPr>
            <p:ph type="ctrTitle"/>
          </p:nvPr>
        </p:nvSpPr>
        <p:spPr/>
        <p:txBody>
          <a:bodyPr/>
          <a:lstStyle/>
          <a:p>
            <a:r>
              <a:rPr lang="en-US" dirty="0"/>
              <a:t>Dataset summary</a:t>
            </a:r>
          </a:p>
        </p:txBody>
      </p:sp>
      <p:pic>
        <p:nvPicPr>
          <p:cNvPr id="8" name="Picture Placeholder 7">
            <a:extLst>
              <a:ext uri="{FF2B5EF4-FFF2-40B4-BE49-F238E27FC236}">
                <a16:creationId xmlns:a16="http://schemas.microsoft.com/office/drawing/2014/main" id="{D9729E13-22FE-94AC-6251-90CF8710F362}"/>
              </a:ext>
            </a:extLst>
          </p:cNvPr>
          <p:cNvPicPr>
            <a:picLocks noGrp="1" noChangeAspect="1"/>
          </p:cNvPicPr>
          <p:nvPr>
            <p:ph type="pic" idx="10"/>
          </p:nvPr>
        </p:nvPicPr>
        <p:blipFill rotWithShape="1">
          <a:blip r:embed="rId2"/>
          <a:srcRect t="-88" b="1"/>
          <a:stretch/>
        </p:blipFill>
        <p:spPr>
          <a:xfrm>
            <a:off x="0" y="0"/>
            <a:ext cx="4084320" cy="2631187"/>
          </a:xfrm>
        </p:spPr>
      </p:pic>
      <p:pic>
        <p:nvPicPr>
          <p:cNvPr id="10" name="Picture Placeholder 9">
            <a:extLst>
              <a:ext uri="{FF2B5EF4-FFF2-40B4-BE49-F238E27FC236}">
                <a16:creationId xmlns:a16="http://schemas.microsoft.com/office/drawing/2014/main" id="{E3994F40-9A87-64D2-1A99-5263A36AA811}"/>
              </a:ext>
            </a:extLst>
          </p:cNvPr>
          <p:cNvPicPr>
            <a:picLocks noGrp="1" noChangeAspect="1"/>
          </p:cNvPicPr>
          <p:nvPr>
            <p:ph type="pic" idx="11"/>
          </p:nvPr>
        </p:nvPicPr>
        <p:blipFill rotWithShape="1">
          <a:blip r:embed="rId3"/>
          <a:srcRect l="202" r="202"/>
          <a:stretch/>
        </p:blipFill>
        <p:spPr>
          <a:xfrm>
            <a:off x="8046721" y="2173856"/>
            <a:ext cx="4145279" cy="2631187"/>
          </a:xfrm>
        </p:spPr>
      </p:pic>
      <p:sp>
        <p:nvSpPr>
          <p:cNvPr id="15" name="TextBox 14">
            <a:extLst>
              <a:ext uri="{FF2B5EF4-FFF2-40B4-BE49-F238E27FC236}">
                <a16:creationId xmlns:a16="http://schemas.microsoft.com/office/drawing/2014/main" id="{65C42966-3AF4-3345-3C88-2B34E6BD820D}"/>
              </a:ext>
            </a:extLst>
          </p:cNvPr>
          <p:cNvSpPr txBox="1"/>
          <p:nvPr/>
        </p:nvSpPr>
        <p:spPr>
          <a:xfrm>
            <a:off x="4161097" y="547223"/>
            <a:ext cx="7893170" cy="1477328"/>
          </a:xfrm>
          <a:prstGeom prst="rect">
            <a:avLst/>
          </a:prstGeom>
          <a:noFill/>
        </p:spPr>
        <p:txBody>
          <a:bodyPr wrap="square" rtlCol="0">
            <a:spAutoFit/>
          </a:bodyPr>
          <a:lstStyle/>
          <a:p>
            <a:r>
              <a:rPr lang="en-US" dirty="0"/>
              <a:t>The dataframe ‘visits’ contains data on the people who visited MuscleHub. Those people are potential customers.  </a:t>
            </a:r>
          </a:p>
          <a:p>
            <a:endParaRPr lang="en-US" dirty="0"/>
          </a:p>
          <a:p>
            <a:r>
              <a:rPr lang="en-US" dirty="0"/>
              <a:t>This dataframe combines the people who were part of groups A and B i.e., those who did or did not do the fitness test.</a:t>
            </a:r>
          </a:p>
        </p:txBody>
      </p:sp>
      <p:sp>
        <p:nvSpPr>
          <p:cNvPr id="16" name="TextBox 15">
            <a:extLst>
              <a:ext uri="{FF2B5EF4-FFF2-40B4-BE49-F238E27FC236}">
                <a16:creationId xmlns:a16="http://schemas.microsoft.com/office/drawing/2014/main" id="{D80FBFE1-7FAD-16EF-762A-D148240914BC}"/>
              </a:ext>
            </a:extLst>
          </p:cNvPr>
          <p:cNvSpPr txBox="1"/>
          <p:nvPr/>
        </p:nvSpPr>
        <p:spPr>
          <a:xfrm>
            <a:off x="249878" y="3092852"/>
            <a:ext cx="7668883" cy="923330"/>
          </a:xfrm>
          <a:prstGeom prst="rect">
            <a:avLst/>
          </a:prstGeom>
          <a:noFill/>
        </p:spPr>
        <p:txBody>
          <a:bodyPr wrap="square" rtlCol="0">
            <a:spAutoFit/>
          </a:bodyPr>
          <a:lstStyle/>
          <a:p>
            <a:r>
              <a:rPr lang="en-US" dirty="0"/>
              <a:t>The dataframe ‘fitness_tests’ contains information related to the visitors who were asked to do the fitness test with a personal trainer (those who were part of Group A). </a:t>
            </a:r>
          </a:p>
        </p:txBody>
      </p:sp>
      <p:sp>
        <p:nvSpPr>
          <p:cNvPr id="17" name="Subtitle 5">
            <a:extLst>
              <a:ext uri="{FF2B5EF4-FFF2-40B4-BE49-F238E27FC236}">
                <a16:creationId xmlns:a16="http://schemas.microsoft.com/office/drawing/2014/main" id="{8F517A7A-AC19-98E9-A0FA-FB9375F8D625}"/>
              </a:ext>
            </a:extLst>
          </p:cNvPr>
          <p:cNvSpPr>
            <a:spLocks noGrp="1"/>
          </p:cNvSpPr>
          <p:nvPr>
            <p:ph type="subTitle" idx="1"/>
          </p:nvPr>
        </p:nvSpPr>
        <p:spPr>
          <a:xfrm>
            <a:off x="533400" y="6043123"/>
            <a:ext cx="11125200" cy="571500"/>
          </a:xfrm>
        </p:spPr>
        <p:txBody>
          <a:bodyPr/>
          <a:lstStyle/>
          <a:p>
            <a:r>
              <a:rPr lang="en-US" dirty="0"/>
              <a:t>Visits &amp; fitness_tests dataframes</a:t>
            </a:r>
          </a:p>
        </p:txBody>
      </p:sp>
    </p:spTree>
    <p:extLst>
      <p:ext uri="{BB962C8B-B14F-4D97-AF65-F5344CB8AC3E}">
        <p14:creationId xmlns:p14="http://schemas.microsoft.com/office/powerpoint/2010/main" val="72307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EDB9-8BB1-D54E-88F5-921FE01F233C}"/>
              </a:ext>
            </a:extLst>
          </p:cNvPr>
          <p:cNvSpPr>
            <a:spLocks noGrp="1"/>
          </p:cNvSpPr>
          <p:nvPr>
            <p:ph type="ctrTitle"/>
          </p:nvPr>
        </p:nvSpPr>
        <p:spPr/>
        <p:txBody>
          <a:bodyPr/>
          <a:lstStyle/>
          <a:p>
            <a:r>
              <a:rPr lang="en-US" dirty="0"/>
              <a:t>Dataset summary</a:t>
            </a:r>
          </a:p>
        </p:txBody>
      </p:sp>
      <p:sp>
        <p:nvSpPr>
          <p:cNvPr id="6" name="Subtitle 5">
            <a:extLst>
              <a:ext uri="{FF2B5EF4-FFF2-40B4-BE49-F238E27FC236}">
                <a16:creationId xmlns:a16="http://schemas.microsoft.com/office/drawing/2014/main" id="{DA5E4BD3-5DB7-C216-E035-E639153BCB5E}"/>
              </a:ext>
            </a:extLst>
          </p:cNvPr>
          <p:cNvSpPr>
            <a:spLocks noGrp="1"/>
          </p:cNvSpPr>
          <p:nvPr>
            <p:ph type="subTitle" idx="1"/>
          </p:nvPr>
        </p:nvSpPr>
        <p:spPr/>
        <p:txBody>
          <a:bodyPr/>
          <a:lstStyle/>
          <a:p>
            <a:r>
              <a:rPr lang="en-US" dirty="0"/>
              <a:t>Applications &amp; purchases dataframes</a:t>
            </a:r>
          </a:p>
        </p:txBody>
      </p:sp>
      <p:pic>
        <p:nvPicPr>
          <p:cNvPr id="7" name="Picture Placeholder 11">
            <a:extLst>
              <a:ext uri="{FF2B5EF4-FFF2-40B4-BE49-F238E27FC236}">
                <a16:creationId xmlns:a16="http://schemas.microsoft.com/office/drawing/2014/main" id="{6D45489E-9E1C-65DF-D88A-BBB3DD99228A}"/>
              </a:ext>
            </a:extLst>
          </p:cNvPr>
          <p:cNvPicPr>
            <a:picLocks noGrp="1" noChangeAspect="1"/>
          </p:cNvPicPr>
          <p:nvPr>
            <p:ph type="pic" idx="11"/>
          </p:nvPr>
        </p:nvPicPr>
        <p:blipFill rotWithShape="1">
          <a:blip r:embed="rId2"/>
          <a:srcRect l="27" r="-164"/>
          <a:stretch/>
        </p:blipFill>
        <p:spPr>
          <a:xfrm>
            <a:off x="0" y="0"/>
            <a:ext cx="4084320" cy="2631186"/>
          </a:xfrm>
        </p:spPr>
      </p:pic>
      <p:pic>
        <p:nvPicPr>
          <p:cNvPr id="15" name="Picture 14">
            <a:extLst>
              <a:ext uri="{FF2B5EF4-FFF2-40B4-BE49-F238E27FC236}">
                <a16:creationId xmlns:a16="http://schemas.microsoft.com/office/drawing/2014/main" id="{AFFEAF4D-60EC-6B37-3BCC-35FF079534BC}"/>
              </a:ext>
            </a:extLst>
          </p:cNvPr>
          <p:cNvPicPr>
            <a:picLocks noChangeAspect="1"/>
          </p:cNvPicPr>
          <p:nvPr/>
        </p:nvPicPr>
        <p:blipFill>
          <a:blip r:embed="rId3"/>
          <a:stretch>
            <a:fillRect/>
          </a:stretch>
        </p:blipFill>
        <p:spPr>
          <a:xfrm>
            <a:off x="8107680" y="2113407"/>
            <a:ext cx="4084320" cy="2631185"/>
          </a:xfrm>
          <a:prstGeom prst="rect">
            <a:avLst/>
          </a:prstGeom>
        </p:spPr>
      </p:pic>
      <p:sp>
        <p:nvSpPr>
          <p:cNvPr id="17" name="TextBox 16">
            <a:extLst>
              <a:ext uri="{FF2B5EF4-FFF2-40B4-BE49-F238E27FC236}">
                <a16:creationId xmlns:a16="http://schemas.microsoft.com/office/drawing/2014/main" id="{C6294A27-462E-A66A-F637-45FD2697205B}"/>
              </a:ext>
            </a:extLst>
          </p:cNvPr>
          <p:cNvSpPr txBox="1"/>
          <p:nvPr/>
        </p:nvSpPr>
        <p:spPr>
          <a:xfrm>
            <a:off x="4161097" y="547223"/>
            <a:ext cx="7893170" cy="923330"/>
          </a:xfrm>
          <a:prstGeom prst="rect">
            <a:avLst/>
          </a:prstGeom>
          <a:noFill/>
        </p:spPr>
        <p:txBody>
          <a:bodyPr wrap="square" rtlCol="0">
            <a:spAutoFit/>
          </a:bodyPr>
          <a:lstStyle/>
          <a:p>
            <a:r>
              <a:rPr lang="en-US" dirty="0"/>
              <a:t>The dataframe ‘applications’ contains information about visitors who filled out an application. Filled applications can come from visitors who were part of either Group A or B.</a:t>
            </a:r>
          </a:p>
        </p:txBody>
      </p:sp>
      <p:sp>
        <p:nvSpPr>
          <p:cNvPr id="19" name="TextBox 18">
            <a:extLst>
              <a:ext uri="{FF2B5EF4-FFF2-40B4-BE49-F238E27FC236}">
                <a16:creationId xmlns:a16="http://schemas.microsoft.com/office/drawing/2014/main" id="{1EF59A3D-1221-6B6D-51DC-1A582148F75A}"/>
              </a:ext>
            </a:extLst>
          </p:cNvPr>
          <p:cNvSpPr txBox="1"/>
          <p:nvPr/>
        </p:nvSpPr>
        <p:spPr>
          <a:xfrm>
            <a:off x="214512" y="3053156"/>
            <a:ext cx="7893170" cy="646331"/>
          </a:xfrm>
          <a:prstGeom prst="rect">
            <a:avLst/>
          </a:prstGeom>
          <a:noFill/>
        </p:spPr>
        <p:txBody>
          <a:bodyPr wrap="square" rtlCol="0">
            <a:spAutoFit/>
          </a:bodyPr>
          <a:lstStyle/>
          <a:p>
            <a:r>
              <a:rPr lang="en-US" dirty="0"/>
              <a:t>The dataframe ‘purchases’ contains information about visitors who purchased a membership at MuscleHub after filling the application form.</a:t>
            </a:r>
          </a:p>
        </p:txBody>
      </p:sp>
    </p:spTree>
    <p:extLst>
      <p:ext uri="{BB962C8B-B14F-4D97-AF65-F5344CB8AC3E}">
        <p14:creationId xmlns:p14="http://schemas.microsoft.com/office/powerpoint/2010/main" val="145068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1BCD-A602-61B9-A045-81ED833E0D04}"/>
              </a:ext>
            </a:extLst>
          </p:cNvPr>
          <p:cNvSpPr>
            <a:spLocks noGrp="1"/>
          </p:cNvSpPr>
          <p:nvPr>
            <p:ph type="ctrTitle"/>
          </p:nvPr>
        </p:nvSpPr>
        <p:spPr/>
        <p:txBody>
          <a:bodyPr/>
          <a:lstStyle/>
          <a:p>
            <a:r>
              <a:rPr lang="en-US" dirty="0"/>
              <a:t>Dataset summary</a:t>
            </a:r>
          </a:p>
        </p:txBody>
      </p:sp>
      <p:sp>
        <p:nvSpPr>
          <p:cNvPr id="6" name="Subtitle 5">
            <a:extLst>
              <a:ext uri="{FF2B5EF4-FFF2-40B4-BE49-F238E27FC236}">
                <a16:creationId xmlns:a16="http://schemas.microsoft.com/office/drawing/2014/main" id="{B5568F73-1EFD-8553-5755-D7BAC0407F9A}"/>
              </a:ext>
            </a:extLst>
          </p:cNvPr>
          <p:cNvSpPr>
            <a:spLocks noGrp="1"/>
          </p:cNvSpPr>
          <p:nvPr>
            <p:ph type="subTitle" idx="1"/>
          </p:nvPr>
        </p:nvSpPr>
        <p:spPr/>
        <p:txBody>
          <a:bodyPr/>
          <a:lstStyle/>
          <a:p>
            <a:r>
              <a:rPr lang="en-US" dirty="0"/>
              <a:t>The combined dataframe</a:t>
            </a:r>
          </a:p>
        </p:txBody>
      </p:sp>
      <p:pic>
        <p:nvPicPr>
          <p:cNvPr id="8" name="Picture 7">
            <a:extLst>
              <a:ext uri="{FF2B5EF4-FFF2-40B4-BE49-F238E27FC236}">
                <a16:creationId xmlns:a16="http://schemas.microsoft.com/office/drawing/2014/main" id="{C7F8CC61-D2F5-9E86-7573-7565144DA76A}"/>
              </a:ext>
            </a:extLst>
          </p:cNvPr>
          <p:cNvPicPr>
            <a:picLocks noChangeAspect="1"/>
          </p:cNvPicPr>
          <p:nvPr/>
        </p:nvPicPr>
        <p:blipFill>
          <a:blip r:embed="rId2"/>
          <a:stretch>
            <a:fillRect/>
          </a:stretch>
        </p:blipFill>
        <p:spPr>
          <a:xfrm>
            <a:off x="2217084" y="243377"/>
            <a:ext cx="7757832" cy="3368332"/>
          </a:xfrm>
          <a:prstGeom prst="rect">
            <a:avLst/>
          </a:prstGeom>
        </p:spPr>
      </p:pic>
      <p:sp>
        <p:nvSpPr>
          <p:cNvPr id="9" name="TextBox 8">
            <a:extLst>
              <a:ext uri="{FF2B5EF4-FFF2-40B4-BE49-F238E27FC236}">
                <a16:creationId xmlns:a16="http://schemas.microsoft.com/office/drawing/2014/main" id="{DF106E97-057A-CB0C-A0AE-F12D16E2AE88}"/>
              </a:ext>
            </a:extLst>
          </p:cNvPr>
          <p:cNvSpPr txBox="1"/>
          <p:nvPr/>
        </p:nvSpPr>
        <p:spPr>
          <a:xfrm>
            <a:off x="465826" y="3701498"/>
            <a:ext cx="11192774" cy="923330"/>
          </a:xfrm>
          <a:prstGeom prst="rect">
            <a:avLst/>
          </a:prstGeom>
          <a:noFill/>
        </p:spPr>
        <p:txBody>
          <a:bodyPr wrap="square" rtlCol="0">
            <a:spAutoFit/>
          </a:bodyPr>
          <a:lstStyle/>
          <a:p>
            <a:r>
              <a:rPr lang="en-US" dirty="0"/>
              <a:t>This dataframe combines the 4 dataframes mentioned above (visits, fitness_tests, applications &amp; purchases) into one. A “None” replaces the unknown values of the respective columns (e.g., a visitor who was not asked to do the fitness test or a visitor who did not apply/pay for a membership). </a:t>
            </a:r>
          </a:p>
        </p:txBody>
      </p:sp>
    </p:spTree>
    <p:extLst>
      <p:ext uri="{BB962C8B-B14F-4D97-AF65-F5344CB8AC3E}">
        <p14:creationId xmlns:p14="http://schemas.microsoft.com/office/powerpoint/2010/main" val="319370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80A9-1C48-1F44-EE58-B94F52EF7C03}"/>
              </a:ext>
            </a:extLst>
          </p:cNvPr>
          <p:cNvSpPr>
            <a:spLocks noGrp="1"/>
          </p:cNvSpPr>
          <p:nvPr>
            <p:ph type="ctrTitle"/>
          </p:nvPr>
        </p:nvSpPr>
        <p:spPr/>
        <p:txBody>
          <a:bodyPr/>
          <a:lstStyle/>
          <a:p>
            <a:r>
              <a:rPr lang="en-US" dirty="0"/>
              <a:t>Hypothesis test #1</a:t>
            </a:r>
          </a:p>
        </p:txBody>
      </p:sp>
      <p:sp>
        <p:nvSpPr>
          <p:cNvPr id="6" name="Subtitle 5">
            <a:extLst>
              <a:ext uri="{FF2B5EF4-FFF2-40B4-BE49-F238E27FC236}">
                <a16:creationId xmlns:a16="http://schemas.microsoft.com/office/drawing/2014/main" id="{4F4BDB77-BC39-E0D4-2168-05DBFFACF5CE}"/>
              </a:ext>
            </a:extLst>
          </p:cNvPr>
          <p:cNvSpPr>
            <a:spLocks noGrp="1"/>
          </p:cNvSpPr>
          <p:nvPr>
            <p:ph type="subTitle" idx="1"/>
          </p:nvPr>
        </p:nvSpPr>
        <p:spPr/>
        <p:txBody>
          <a:bodyPr>
            <a:normAutofit/>
          </a:bodyPr>
          <a:lstStyle/>
          <a:p>
            <a:r>
              <a:rPr lang="en-US" dirty="0"/>
              <a:t>Does the fitness test have a statistically significant effect on percent of applicants?</a:t>
            </a:r>
          </a:p>
        </p:txBody>
      </p:sp>
      <p:pic>
        <p:nvPicPr>
          <p:cNvPr id="8" name="Picture 7">
            <a:extLst>
              <a:ext uri="{FF2B5EF4-FFF2-40B4-BE49-F238E27FC236}">
                <a16:creationId xmlns:a16="http://schemas.microsoft.com/office/drawing/2014/main" id="{88181220-C746-27C5-D075-AB046944D422}"/>
              </a:ext>
            </a:extLst>
          </p:cNvPr>
          <p:cNvPicPr>
            <a:picLocks noChangeAspect="1"/>
          </p:cNvPicPr>
          <p:nvPr/>
        </p:nvPicPr>
        <p:blipFill>
          <a:blip r:embed="rId2"/>
          <a:stretch>
            <a:fillRect/>
          </a:stretch>
        </p:blipFill>
        <p:spPr>
          <a:xfrm>
            <a:off x="3212472" y="0"/>
            <a:ext cx="5767056" cy="914400"/>
          </a:xfrm>
          <a:prstGeom prst="rect">
            <a:avLst/>
          </a:prstGeom>
        </p:spPr>
      </p:pic>
      <p:sp>
        <p:nvSpPr>
          <p:cNvPr id="9" name="TextBox 8">
            <a:extLst>
              <a:ext uri="{FF2B5EF4-FFF2-40B4-BE49-F238E27FC236}">
                <a16:creationId xmlns:a16="http://schemas.microsoft.com/office/drawing/2014/main" id="{526DE628-CE01-62BB-3A7C-AB0238696188}"/>
              </a:ext>
            </a:extLst>
          </p:cNvPr>
          <p:cNvSpPr txBox="1"/>
          <p:nvPr/>
        </p:nvSpPr>
        <p:spPr>
          <a:xfrm>
            <a:off x="533400" y="958640"/>
            <a:ext cx="11125200" cy="3693319"/>
          </a:xfrm>
          <a:prstGeom prst="rect">
            <a:avLst/>
          </a:prstGeom>
          <a:noFill/>
        </p:spPr>
        <p:txBody>
          <a:bodyPr wrap="square" rtlCol="0">
            <a:spAutoFit/>
          </a:bodyPr>
          <a:lstStyle/>
          <a:p>
            <a:r>
              <a:rPr lang="en-US" dirty="0"/>
              <a:t>A chi squared (chi2_contingency) test was used to determine whether there is a significant difference between groups A and B in terms of the percentage of visitors who filled an application form.</a:t>
            </a:r>
          </a:p>
          <a:p>
            <a:endParaRPr lang="en-US" dirty="0"/>
          </a:p>
          <a:p>
            <a:r>
              <a:rPr lang="en-US" dirty="0"/>
              <a:t>The reason why we chose to use a chi squared test is that we’re studying the difference between 2 groups (categories) and we’re trying to know whether there is a significant difference between the values of a specific variable associated with each category (i.e., ‘Applied Percent’ in this case).</a:t>
            </a:r>
          </a:p>
          <a:p>
            <a:endParaRPr lang="en-US" dirty="0"/>
          </a:p>
          <a:p>
            <a:r>
              <a:rPr lang="en-US" dirty="0"/>
              <a:t>Using a contingency table from the above dataframe, we obtain a chi2_contingency p-value much less than the pre-set significance level of 5%. This means that the existence or absence of a fitness test has a significant effect on whether visitors proceed with filling the application form or not. </a:t>
            </a:r>
          </a:p>
          <a:p>
            <a:endParaRPr lang="en-US" dirty="0"/>
          </a:p>
          <a:p>
            <a:r>
              <a:rPr lang="en-US" dirty="0"/>
              <a:t>It is worth noting that the visitors who were not asked to do the fitness test were more likely to fill the application form.</a:t>
            </a:r>
          </a:p>
        </p:txBody>
      </p:sp>
    </p:spTree>
    <p:extLst>
      <p:ext uri="{BB962C8B-B14F-4D97-AF65-F5344CB8AC3E}">
        <p14:creationId xmlns:p14="http://schemas.microsoft.com/office/powerpoint/2010/main" val="329177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80A9-1C48-1F44-EE58-B94F52EF7C03}"/>
              </a:ext>
            </a:extLst>
          </p:cNvPr>
          <p:cNvSpPr>
            <a:spLocks noGrp="1"/>
          </p:cNvSpPr>
          <p:nvPr>
            <p:ph type="ctrTitle"/>
          </p:nvPr>
        </p:nvSpPr>
        <p:spPr/>
        <p:txBody>
          <a:bodyPr/>
          <a:lstStyle/>
          <a:p>
            <a:r>
              <a:rPr lang="en-US" dirty="0"/>
              <a:t>Hypothesis test #2</a:t>
            </a:r>
          </a:p>
        </p:txBody>
      </p:sp>
      <p:sp>
        <p:nvSpPr>
          <p:cNvPr id="6" name="Subtitle 5">
            <a:extLst>
              <a:ext uri="{FF2B5EF4-FFF2-40B4-BE49-F238E27FC236}">
                <a16:creationId xmlns:a16="http://schemas.microsoft.com/office/drawing/2014/main" id="{4F4BDB77-BC39-E0D4-2168-05DBFFACF5CE}"/>
              </a:ext>
            </a:extLst>
          </p:cNvPr>
          <p:cNvSpPr>
            <a:spLocks noGrp="1"/>
          </p:cNvSpPr>
          <p:nvPr>
            <p:ph type="subTitle" idx="1"/>
          </p:nvPr>
        </p:nvSpPr>
        <p:spPr/>
        <p:txBody>
          <a:bodyPr>
            <a:normAutofit fontScale="92500" lnSpcReduction="10000"/>
          </a:bodyPr>
          <a:lstStyle/>
          <a:p>
            <a:r>
              <a:rPr lang="en-US" dirty="0"/>
              <a:t>Does the fitness test have a statistically significant effect on percent of applicants who became members?</a:t>
            </a:r>
          </a:p>
        </p:txBody>
      </p:sp>
      <p:sp>
        <p:nvSpPr>
          <p:cNvPr id="9" name="TextBox 8">
            <a:extLst>
              <a:ext uri="{FF2B5EF4-FFF2-40B4-BE49-F238E27FC236}">
                <a16:creationId xmlns:a16="http://schemas.microsoft.com/office/drawing/2014/main" id="{526DE628-CE01-62BB-3A7C-AB0238696188}"/>
              </a:ext>
            </a:extLst>
          </p:cNvPr>
          <p:cNvSpPr txBox="1"/>
          <p:nvPr/>
        </p:nvSpPr>
        <p:spPr>
          <a:xfrm>
            <a:off x="533400" y="1296493"/>
            <a:ext cx="11125200" cy="3139321"/>
          </a:xfrm>
          <a:prstGeom prst="rect">
            <a:avLst/>
          </a:prstGeom>
          <a:noFill/>
        </p:spPr>
        <p:txBody>
          <a:bodyPr wrap="square" rtlCol="0">
            <a:spAutoFit/>
          </a:bodyPr>
          <a:lstStyle/>
          <a:p>
            <a:r>
              <a:rPr lang="en-US" dirty="0"/>
              <a:t>A chi squared (chi2_contingency) test was used to determine whether there is a significant difference between groups A and B in terms of the percentage of applicants (and only those who filled in an application form) paid for a membership.</a:t>
            </a:r>
          </a:p>
          <a:p>
            <a:endParaRPr lang="en-US" dirty="0"/>
          </a:p>
          <a:p>
            <a:r>
              <a:rPr lang="en-US" dirty="0"/>
              <a:t>Using a contingency table from the above dataframe, we obtain a chi2_contingency p-value much higher than the pre-set significance level of 5%.</a:t>
            </a:r>
          </a:p>
          <a:p>
            <a:endParaRPr lang="en-US" dirty="0"/>
          </a:p>
          <a:p>
            <a:r>
              <a:rPr lang="en-US" dirty="0"/>
              <a:t>This means that the existence or absence of a fitness test does not have a significant effect on whether applicants proceed with paying for a membership or not.</a:t>
            </a:r>
          </a:p>
          <a:p>
            <a:endParaRPr lang="en-US" dirty="0"/>
          </a:p>
          <a:p>
            <a:r>
              <a:rPr lang="en-US" dirty="0"/>
              <a:t>It is worth noting that the percentages of people who paid for a membership from each group are very similar.</a:t>
            </a:r>
          </a:p>
        </p:txBody>
      </p:sp>
      <p:pic>
        <p:nvPicPr>
          <p:cNvPr id="4" name="Picture 3">
            <a:extLst>
              <a:ext uri="{FF2B5EF4-FFF2-40B4-BE49-F238E27FC236}">
                <a16:creationId xmlns:a16="http://schemas.microsoft.com/office/drawing/2014/main" id="{E4DC9D69-6702-AD1D-5D1B-7A29E0967C20}"/>
              </a:ext>
            </a:extLst>
          </p:cNvPr>
          <p:cNvPicPr>
            <a:picLocks noChangeAspect="1"/>
          </p:cNvPicPr>
          <p:nvPr/>
        </p:nvPicPr>
        <p:blipFill>
          <a:blip r:embed="rId2"/>
          <a:stretch>
            <a:fillRect/>
          </a:stretch>
        </p:blipFill>
        <p:spPr>
          <a:xfrm>
            <a:off x="3212472" y="243377"/>
            <a:ext cx="5767056" cy="947068"/>
          </a:xfrm>
          <a:prstGeom prst="rect">
            <a:avLst/>
          </a:prstGeom>
        </p:spPr>
      </p:pic>
    </p:spTree>
    <p:extLst>
      <p:ext uri="{BB962C8B-B14F-4D97-AF65-F5344CB8AC3E}">
        <p14:creationId xmlns:p14="http://schemas.microsoft.com/office/powerpoint/2010/main" val="3069629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80A9-1C48-1F44-EE58-B94F52EF7C03}"/>
              </a:ext>
            </a:extLst>
          </p:cNvPr>
          <p:cNvSpPr>
            <a:spLocks noGrp="1"/>
          </p:cNvSpPr>
          <p:nvPr>
            <p:ph type="ctrTitle"/>
          </p:nvPr>
        </p:nvSpPr>
        <p:spPr/>
        <p:txBody>
          <a:bodyPr/>
          <a:lstStyle/>
          <a:p>
            <a:r>
              <a:rPr lang="en-US" dirty="0"/>
              <a:t>Hypothesis test #3</a:t>
            </a:r>
          </a:p>
        </p:txBody>
      </p:sp>
      <p:sp>
        <p:nvSpPr>
          <p:cNvPr id="6" name="Subtitle 5">
            <a:extLst>
              <a:ext uri="{FF2B5EF4-FFF2-40B4-BE49-F238E27FC236}">
                <a16:creationId xmlns:a16="http://schemas.microsoft.com/office/drawing/2014/main" id="{4F4BDB77-BC39-E0D4-2168-05DBFFACF5CE}"/>
              </a:ext>
            </a:extLst>
          </p:cNvPr>
          <p:cNvSpPr>
            <a:spLocks noGrp="1"/>
          </p:cNvSpPr>
          <p:nvPr>
            <p:ph type="subTitle" idx="1"/>
          </p:nvPr>
        </p:nvSpPr>
        <p:spPr/>
        <p:txBody>
          <a:bodyPr>
            <a:normAutofit fontScale="92500" lnSpcReduction="10000"/>
          </a:bodyPr>
          <a:lstStyle/>
          <a:p>
            <a:r>
              <a:rPr lang="en-US" dirty="0"/>
              <a:t>Does the fitness test have a statistically significant effect on overall percent of visitors who became members?</a:t>
            </a:r>
          </a:p>
        </p:txBody>
      </p:sp>
      <p:sp>
        <p:nvSpPr>
          <p:cNvPr id="9" name="TextBox 8">
            <a:extLst>
              <a:ext uri="{FF2B5EF4-FFF2-40B4-BE49-F238E27FC236}">
                <a16:creationId xmlns:a16="http://schemas.microsoft.com/office/drawing/2014/main" id="{526DE628-CE01-62BB-3A7C-AB0238696188}"/>
              </a:ext>
            </a:extLst>
          </p:cNvPr>
          <p:cNvSpPr txBox="1"/>
          <p:nvPr/>
        </p:nvSpPr>
        <p:spPr>
          <a:xfrm>
            <a:off x="533400" y="1296493"/>
            <a:ext cx="11125200" cy="3139321"/>
          </a:xfrm>
          <a:prstGeom prst="rect">
            <a:avLst/>
          </a:prstGeom>
          <a:noFill/>
        </p:spPr>
        <p:txBody>
          <a:bodyPr wrap="square" rtlCol="0">
            <a:spAutoFit/>
          </a:bodyPr>
          <a:lstStyle/>
          <a:p>
            <a:r>
              <a:rPr lang="en-US" dirty="0"/>
              <a:t>A chi squared (chi2_contingency) test was used to determine whether there is a significant difference between groups A and B in terms of the percentage of overall visitors who paid for a membership.</a:t>
            </a:r>
          </a:p>
          <a:p>
            <a:endParaRPr lang="en-US" dirty="0"/>
          </a:p>
          <a:p>
            <a:r>
              <a:rPr lang="en-US" dirty="0"/>
              <a:t>Using a contingency table from the above dataframe, we obtain a chi2_contingency p-value lower than the pre-set significance level of 5%.</a:t>
            </a:r>
          </a:p>
          <a:p>
            <a:endParaRPr lang="en-US" dirty="0"/>
          </a:p>
          <a:p>
            <a:r>
              <a:rPr lang="en-US" dirty="0"/>
              <a:t>This means that the existence or absence of a fitness test has a significant effect on whether a visitor proceeds with paying for a membership or not.</a:t>
            </a:r>
          </a:p>
          <a:p>
            <a:endParaRPr lang="en-US" dirty="0"/>
          </a:p>
          <a:p>
            <a:r>
              <a:rPr lang="en-US" dirty="0"/>
              <a:t>It is worth noting that the percentages of people who were not asked to complete the fitness test were more likely to become members.</a:t>
            </a:r>
          </a:p>
        </p:txBody>
      </p:sp>
      <p:pic>
        <p:nvPicPr>
          <p:cNvPr id="5" name="Picture 4">
            <a:extLst>
              <a:ext uri="{FF2B5EF4-FFF2-40B4-BE49-F238E27FC236}">
                <a16:creationId xmlns:a16="http://schemas.microsoft.com/office/drawing/2014/main" id="{30E6B54D-349C-5F10-E1FE-C194460BB35B}"/>
              </a:ext>
            </a:extLst>
          </p:cNvPr>
          <p:cNvPicPr>
            <a:picLocks noChangeAspect="1"/>
          </p:cNvPicPr>
          <p:nvPr/>
        </p:nvPicPr>
        <p:blipFill>
          <a:blip r:embed="rId2"/>
          <a:stretch>
            <a:fillRect/>
          </a:stretch>
        </p:blipFill>
        <p:spPr>
          <a:xfrm>
            <a:off x="3129411" y="111924"/>
            <a:ext cx="5933178" cy="1071800"/>
          </a:xfrm>
          <a:prstGeom prst="rect">
            <a:avLst/>
          </a:prstGeom>
        </p:spPr>
      </p:pic>
    </p:spTree>
    <p:extLst>
      <p:ext uri="{BB962C8B-B14F-4D97-AF65-F5344CB8AC3E}">
        <p14:creationId xmlns:p14="http://schemas.microsoft.com/office/powerpoint/2010/main" val="4113028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CC8D-A972-2968-195C-D96F6D2E40E8}"/>
              </a:ext>
            </a:extLst>
          </p:cNvPr>
          <p:cNvSpPr>
            <a:spLocks noGrp="1"/>
          </p:cNvSpPr>
          <p:nvPr>
            <p:ph type="ctrTitle"/>
          </p:nvPr>
        </p:nvSpPr>
        <p:spPr/>
        <p:txBody>
          <a:bodyPr/>
          <a:lstStyle/>
          <a:p>
            <a:r>
              <a:rPr lang="en-US" dirty="0"/>
              <a:t>Hypothesis test #2 vs test #3</a:t>
            </a:r>
          </a:p>
        </p:txBody>
      </p:sp>
      <p:sp>
        <p:nvSpPr>
          <p:cNvPr id="6" name="Subtitle 5">
            <a:extLst>
              <a:ext uri="{FF2B5EF4-FFF2-40B4-BE49-F238E27FC236}">
                <a16:creationId xmlns:a16="http://schemas.microsoft.com/office/drawing/2014/main" id="{40991040-62CB-B9AF-6D0C-FD44AAC21F1E}"/>
              </a:ext>
            </a:extLst>
          </p:cNvPr>
          <p:cNvSpPr>
            <a:spLocks noGrp="1"/>
          </p:cNvSpPr>
          <p:nvPr>
            <p:ph type="subTitle" idx="1"/>
          </p:nvPr>
        </p:nvSpPr>
        <p:spPr/>
        <p:txBody>
          <a:bodyPr/>
          <a:lstStyle/>
          <a:p>
            <a:r>
              <a:rPr lang="en-US" dirty="0"/>
              <a:t>A comparison</a:t>
            </a:r>
          </a:p>
        </p:txBody>
      </p:sp>
      <p:sp>
        <p:nvSpPr>
          <p:cNvPr id="7" name="TextBox 6">
            <a:extLst>
              <a:ext uri="{FF2B5EF4-FFF2-40B4-BE49-F238E27FC236}">
                <a16:creationId xmlns:a16="http://schemas.microsoft.com/office/drawing/2014/main" id="{78B70DDB-A47C-AEA6-8AA5-1EF9C65DBA97}"/>
              </a:ext>
            </a:extLst>
          </p:cNvPr>
          <p:cNvSpPr txBox="1"/>
          <p:nvPr/>
        </p:nvSpPr>
        <p:spPr>
          <a:xfrm>
            <a:off x="129396" y="189781"/>
            <a:ext cx="11913079" cy="2862322"/>
          </a:xfrm>
          <a:prstGeom prst="rect">
            <a:avLst/>
          </a:prstGeom>
          <a:noFill/>
        </p:spPr>
        <p:txBody>
          <a:bodyPr wrap="square" rtlCol="0">
            <a:spAutoFit/>
          </a:bodyPr>
          <a:lstStyle/>
          <a:p>
            <a:r>
              <a:rPr lang="en-US" dirty="0"/>
              <a:t>There is one key difference between the second and third hypothesis tests. </a:t>
            </a:r>
          </a:p>
          <a:p>
            <a:r>
              <a:rPr lang="en-US" dirty="0"/>
              <a:t>The second hypothesis test only considers the visitors who completed an application. On the other hand, the third hypothesis test examines the percentage of overall visitors who became members.</a:t>
            </a:r>
          </a:p>
          <a:p>
            <a:endParaRPr lang="en-US" dirty="0"/>
          </a:p>
          <a:p>
            <a:r>
              <a:rPr lang="en-US" dirty="0"/>
              <a:t>The results of the second hypothesis test are not what we want to focus on. We want to study whether the fitness test (which we asked a group of visitors to complete) did have a significant (positive or negative) effect on how many visitors filled in an application form and/or proceeded to become members.</a:t>
            </a:r>
          </a:p>
          <a:p>
            <a:endParaRPr lang="en-US" dirty="0"/>
          </a:p>
          <a:p>
            <a:r>
              <a:rPr lang="en-US" dirty="0"/>
              <a:t>In conclusion, the results of hypothesis test #3 are considered to be the highlight of this study as the only way a gym can generate profit is through memberships (and not applications or visitor counts). </a:t>
            </a:r>
          </a:p>
        </p:txBody>
      </p:sp>
    </p:spTree>
    <p:extLst>
      <p:ext uri="{BB962C8B-B14F-4D97-AF65-F5344CB8AC3E}">
        <p14:creationId xmlns:p14="http://schemas.microsoft.com/office/powerpoint/2010/main" val="35131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115</TotalTime>
  <Words>1239</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Health Fitness 16x9</vt:lpstr>
      <vt:lpstr>Musclehub a/b test</vt:lpstr>
      <vt:lpstr>A briefing on musclehub’s a/b test</vt:lpstr>
      <vt:lpstr>Dataset summary</vt:lpstr>
      <vt:lpstr>Dataset summary</vt:lpstr>
      <vt:lpstr>Dataset summary</vt:lpstr>
      <vt:lpstr>Hypothesis test #1</vt:lpstr>
      <vt:lpstr>Hypothesis test #2</vt:lpstr>
      <vt:lpstr>Hypothesis test #3</vt:lpstr>
      <vt:lpstr>Hypothesis test #2 vs test #3</vt:lpstr>
      <vt:lpstr>Visualizing the data</vt:lpstr>
      <vt:lpstr>Outcome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Musclehub a/b test</dc:title>
  <dc:creator>Ahmad Ammash</dc:creator>
  <cp:lastModifiedBy>Ahmad Ammash</cp:lastModifiedBy>
  <cp:revision>1</cp:revision>
  <dcterms:created xsi:type="dcterms:W3CDTF">2022-09-07T18:41:54Z</dcterms:created>
  <dcterms:modified xsi:type="dcterms:W3CDTF">2022-09-07T20:37:19Z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