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7" d="100"/>
          <a:sy n="107" d="100"/>
        </p:scale>
        <p:origin x="7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19/06/2023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19/06/2023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19/06/2023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B73AAC66-CA2D-65C5-0842-1BEEDF7CB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7" y="-621506"/>
            <a:ext cx="8648700" cy="48648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E8FF5C-CB24-A3F6-4DA5-295CF33AA7C0}"/>
              </a:ext>
            </a:extLst>
          </p:cNvPr>
          <p:cNvSpPr txBox="1"/>
          <p:nvPr/>
        </p:nvSpPr>
        <p:spPr>
          <a:xfrm>
            <a:off x="15835" y="3974434"/>
            <a:ext cx="12176165" cy="1323439"/>
          </a:xfrm>
          <a:prstGeom prst="rect">
            <a:avLst/>
          </a:prstGeom>
          <a:noFill/>
        </p:spPr>
        <p:txBody>
          <a:bodyPr wrap="square">
            <a:spAutoFit/>
          </a:bodyPr>
          <a:lstStyle/>
          <a:p>
            <a:pPr algn="ctr"/>
            <a:r>
              <a:rPr lang="en-AU" sz="4000" b="1" dirty="0" err="1">
                <a:solidFill>
                  <a:srgbClr val="374151"/>
                </a:solidFill>
                <a:effectLst/>
                <a:latin typeface="Söhne"/>
              </a:rPr>
              <a:t>Analyzing</a:t>
            </a:r>
            <a:r>
              <a:rPr lang="en-AU" sz="4000" b="1" dirty="0">
                <a:solidFill>
                  <a:srgbClr val="374151"/>
                </a:solidFill>
                <a:effectLst/>
                <a:latin typeface="Söhne"/>
              </a:rPr>
              <a:t> Customer Review Data</a:t>
            </a:r>
          </a:p>
          <a:p>
            <a:pPr algn="ctr"/>
            <a:endParaRPr lang="en-AU" sz="2000" b="1" dirty="0">
              <a:solidFill>
                <a:srgbClr val="374151"/>
              </a:solidFill>
              <a:effectLst/>
              <a:latin typeface="Söhne"/>
            </a:endParaRPr>
          </a:p>
          <a:p>
            <a:pPr algn="ctr"/>
            <a:r>
              <a:rPr lang="en-AU" sz="2000" dirty="0">
                <a:solidFill>
                  <a:srgbClr val="374151"/>
                </a:solidFill>
                <a:effectLst/>
                <a:latin typeface="Söhne"/>
              </a:rPr>
              <a:t>By Ahmad Ari </a:t>
            </a:r>
            <a:r>
              <a:rPr lang="en-AU" sz="2000" dirty="0" err="1">
                <a:solidFill>
                  <a:srgbClr val="374151"/>
                </a:solidFill>
                <a:effectLst/>
                <a:latin typeface="Söhne"/>
              </a:rPr>
              <a:t>Aldino</a:t>
            </a:r>
            <a:endParaRPr lang="en-AU" sz="2000" dirty="0">
              <a:solidFill>
                <a:srgbClr val="0070C0"/>
              </a:solidFill>
              <a:effectLst/>
              <a:latin typeface="Söhne"/>
            </a:endParaRP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84E8C25B-2657-D3F5-3C52-09C823011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744"/>
            <a:ext cx="6449422" cy="3326278"/>
          </a:xfrm>
        </p:spPr>
      </p:pic>
      <p:sp>
        <p:nvSpPr>
          <p:cNvPr id="17" name="TextBox 16">
            <a:extLst>
              <a:ext uri="{FF2B5EF4-FFF2-40B4-BE49-F238E27FC236}">
                <a16:creationId xmlns:a16="http://schemas.microsoft.com/office/drawing/2014/main" id="{AE915F1C-2D04-51C6-3530-FD6472C262DE}"/>
              </a:ext>
            </a:extLst>
          </p:cNvPr>
          <p:cNvSpPr txBox="1"/>
          <p:nvPr/>
        </p:nvSpPr>
        <p:spPr>
          <a:xfrm>
            <a:off x="2300287" y="3756040"/>
            <a:ext cx="9558337" cy="2893100"/>
          </a:xfrm>
          <a:prstGeom prst="rect">
            <a:avLst/>
          </a:prstGeom>
          <a:noFill/>
        </p:spPr>
        <p:txBody>
          <a:bodyPr wrap="square">
            <a:spAutoFit/>
          </a:bodyPr>
          <a:lstStyle/>
          <a:p>
            <a:pPr algn="just"/>
            <a:r>
              <a:rPr lang="en-AU" sz="1400" b="1" i="0" dirty="0">
                <a:solidFill>
                  <a:srgbClr val="FF0000"/>
                </a:solidFill>
                <a:effectLst/>
                <a:latin typeface="Söhne"/>
              </a:rPr>
              <a:t>Problems</a:t>
            </a:r>
            <a:r>
              <a:rPr lang="en-AU" sz="1400" b="0" i="0" dirty="0">
                <a:solidFill>
                  <a:srgbClr val="374151"/>
                </a:solidFill>
                <a:effectLst/>
                <a:latin typeface="Söhne"/>
              </a:rPr>
              <a:t>: British Airways is facing a range of issues, including frequent flight delays, cancellations, poor service quality, uncomfortable seating, and additional costs. As a result, customer dissatisfaction and disappointment are evident, with approximately 46.9% of reviews being negative. Additionally, in the year 2023, there has been an increase in negative reviews, indicating a concerning trend.</a:t>
            </a:r>
          </a:p>
          <a:p>
            <a:pPr algn="just"/>
            <a:endParaRPr lang="en-AU" sz="1400" b="0" i="0" dirty="0">
              <a:solidFill>
                <a:srgbClr val="374151"/>
              </a:solidFill>
              <a:effectLst/>
              <a:latin typeface="Söhne"/>
            </a:endParaRPr>
          </a:p>
          <a:p>
            <a:pPr algn="just"/>
            <a:r>
              <a:rPr lang="en-AU" sz="1400" b="1" i="0" dirty="0">
                <a:effectLst/>
                <a:latin typeface="Söhne"/>
              </a:rPr>
              <a:t>Recommendations</a:t>
            </a:r>
            <a:r>
              <a:rPr lang="en-AU" sz="1400" b="0" i="0" dirty="0">
                <a:solidFill>
                  <a:srgbClr val="374151"/>
                </a:solidFill>
                <a:effectLst/>
                <a:latin typeface="Söhne"/>
              </a:rPr>
              <a:t>: To address these challenges, British Airways should prioritize several key actions. Firstly, improving communication regarding flight changes is crucial to keep passengers informed. Implementing contingency plans to effectively handle delays and cancellations is vital. Enhancing customer service through training and feedback management will help improve the overall experience. Upgrading seating comfort and amenities is essential to increase passenger satisfaction. Ensuring transparent pricing, without hidden fees, is important for building trust. Striving for operational efficiency will minimize disruptions. Additionally, the airline should focus on providing personalized experiences, unique offerings, streamlined baggage processes, and effective quality control measures. By implementing these recommendations, the airline can enhance customer satisfaction and improve the flying experience.</a:t>
            </a:r>
          </a:p>
        </p:txBody>
      </p:sp>
      <p:sp>
        <p:nvSpPr>
          <p:cNvPr id="18" name="TextBox 17">
            <a:extLst>
              <a:ext uri="{FF2B5EF4-FFF2-40B4-BE49-F238E27FC236}">
                <a16:creationId xmlns:a16="http://schemas.microsoft.com/office/drawing/2014/main" id="{3D886B5A-BAF2-3F77-4EBE-49B083631BAF}"/>
              </a:ext>
            </a:extLst>
          </p:cNvPr>
          <p:cNvSpPr txBox="1"/>
          <p:nvPr/>
        </p:nvSpPr>
        <p:spPr>
          <a:xfrm>
            <a:off x="414029" y="3674603"/>
            <a:ext cx="1886258" cy="2369880"/>
          </a:xfrm>
          <a:prstGeom prst="rect">
            <a:avLst/>
          </a:prstGeom>
          <a:noFill/>
        </p:spPr>
        <p:txBody>
          <a:bodyPr wrap="square">
            <a:spAutoFit/>
          </a:bodyPr>
          <a:lstStyle/>
          <a:p>
            <a:pPr algn="just"/>
            <a:r>
              <a:rPr lang="en-AU" sz="3400" b="1" i="0" dirty="0">
                <a:solidFill>
                  <a:srgbClr val="FF0000"/>
                </a:solidFill>
                <a:effectLst/>
                <a:latin typeface="Söhne"/>
              </a:rPr>
              <a:t>46.9% </a:t>
            </a:r>
          </a:p>
          <a:p>
            <a:pPr algn="just"/>
            <a:r>
              <a:rPr lang="en-AU" sz="1400" b="1" i="0" dirty="0">
                <a:solidFill>
                  <a:srgbClr val="FF0000"/>
                </a:solidFill>
                <a:effectLst/>
                <a:latin typeface="Söhne"/>
              </a:rPr>
              <a:t>Negative Reviews</a:t>
            </a:r>
          </a:p>
          <a:p>
            <a:pPr algn="just"/>
            <a:r>
              <a:rPr lang="en-AU" sz="3400" b="1" dirty="0">
                <a:solidFill>
                  <a:srgbClr val="0070C0"/>
                </a:solidFill>
                <a:latin typeface="Söhne"/>
              </a:rPr>
              <a:t>52.8%</a:t>
            </a:r>
            <a:r>
              <a:rPr lang="en-AU" sz="3600" b="1" dirty="0">
                <a:solidFill>
                  <a:srgbClr val="0070C0"/>
                </a:solidFill>
                <a:latin typeface="Söhne"/>
              </a:rPr>
              <a:t> </a:t>
            </a:r>
          </a:p>
          <a:p>
            <a:pPr algn="just"/>
            <a:r>
              <a:rPr lang="en-AU" sz="1400" b="1" dirty="0">
                <a:solidFill>
                  <a:srgbClr val="0070C0"/>
                </a:solidFill>
                <a:latin typeface="Söhne"/>
              </a:rPr>
              <a:t>Positive Reviews</a:t>
            </a:r>
          </a:p>
          <a:p>
            <a:pPr algn="just"/>
            <a:r>
              <a:rPr lang="en-AU" sz="3400" b="1" i="0" dirty="0">
                <a:solidFill>
                  <a:srgbClr val="00B0F0"/>
                </a:solidFill>
                <a:effectLst/>
                <a:latin typeface="Söhne"/>
              </a:rPr>
              <a:t>0.293%</a:t>
            </a:r>
            <a:r>
              <a:rPr lang="en-AU" sz="3600" b="1" i="0" dirty="0">
                <a:solidFill>
                  <a:srgbClr val="00B0F0"/>
                </a:solidFill>
                <a:effectLst/>
                <a:latin typeface="Söhne"/>
              </a:rPr>
              <a:t> </a:t>
            </a:r>
          </a:p>
          <a:p>
            <a:pPr algn="just"/>
            <a:r>
              <a:rPr lang="en-AU" sz="1400" b="1" i="0" dirty="0">
                <a:solidFill>
                  <a:srgbClr val="00B0F0"/>
                </a:solidFill>
                <a:effectLst/>
                <a:latin typeface="Söhne"/>
              </a:rPr>
              <a:t>Neutral Reviews</a:t>
            </a:r>
            <a:endParaRPr lang="en-AU" sz="1400" b="0" i="0" dirty="0">
              <a:solidFill>
                <a:srgbClr val="00B0F0"/>
              </a:solidFill>
              <a:effectLst/>
              <a:latin typeface="Söhne"/>
            </a:endParaRPr>
          </a:p>
        </p:txBody>
      </p:sp>
      <p:pic>
        <p:nvPicPr>
          <p:cNvPr id="34" name="Picture 33" descr="Chart, bar chart&#10;&#10;Description automatically generated">
            <a:extLst>
              <a:ext uri="{FF2B5EF4-FFF2-40B4-BE49-F238E27FC236}">
                <a16:creationId xmlns:a16="http://schemas.microsoft.com/office/drawing/2014/main" id="{0D814137-C0B0-6D6D-2CF1-D87B56AEA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00" y="185744"/>
            <a:ext cx="6451600" cy="3327400"/>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TotalTime>
  <Words>221</Words>
  <Application>Microsoft Macintosh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Söhne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Ahmad Aldino</cp:lastModifiedBy>
  <cp:revision>11</cp:revision>
  <dcterms:created xsi:type="dcterms:W3CDTF">2022-12-06T11:13:27Z</dcterms:created>
  <dcterms:modified xsi:type="dcterms:W3CDTF">2023-06-19T06:03:29Z</dcterms:modified>
</cp:coreProperties>
</file>