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55"/>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1CCD-F31E-EE40-4AFF-AA72FF0DAB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8A20B92-85B8-4F46-501F-4AC1221D2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64D4FCB-6CEF-10A4-F9B0-498DA70C1EBA}"/>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5" name="Footer Placeholder 4">
            <a:extLst>
              <a:ext uri="{FF2B5EF4-FFF2-40B4-BE49-F238E27FC236}">
                <a16:creationId xmlns:a16="http://schemas.microsoft.com/office/drawing/2014/main" id="{E95765DC-FBB6-3A72-16A0-AA5DD1865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F04A3-45EC-B288-7BDB-760D21504306}"/>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401037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816-92DC-75BC-59D5-2DEDB33DFB2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EA44BA2-EA35-D85B-391F-BBF6F5449C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BC306D-2655-C480-A908-B911E4B37980}"/>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5" name="Footer Placeholder 4">
            <a:extLst>
              <a:ext uri="{FF2B5EF4-FFF2-40B4-BE49-F238E27FC236}">
                <a16:creationId xmlns:a16="http://schemas.microsoft.com/office/drawing/2014/main" id="{00E99CAA-D495-CC17-5370-08F4F2BC7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29368-0873-F1DE-6B01-4D9163DA62E7}"/>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356527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DD7DD-6BDD-4CFE-58AB-D10F9B48945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416281-BF3B-8C46-C418-2445718A8F8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26C9FD-9AD7-3949-C542-DBDD7C653690}"/>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5" name="Footer Placeholder 4">
            <a:extLst>
              <a:ext uri="{FF2B5EF4-FFF2-40B4-BE49-F238E27FC236}">
                <a16:creationId xmlns:a16="http://schemas.microsoft.com/office/drawing/2014/main" id="{7310B5E9-4C66-4572-4BD5-6B268B3CE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EA189-6C17-3FEE-55A1-F1548FD42B34}"/>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93511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B2C-F0C1-7B74-2A0B-1F9A3A4B6E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4CF9E2-7609-A10D-3BC9-9DFFDA0E25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8EE323-DD87-101C-78DD-EA936563B66B}"/>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5" name="Footer Placeholder 4">
            <a:extLst>
              <a:ext uri="{FF2B5EF4-FFF2-40B4-BE49-F238E27FC236}">
                <a16:creationId xmlns:a16="http://schemas.microsoft.com/office/drawing/2014/main" id="{B9B245F0-C016-DF2C-F9FF-2110B549A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BE192-117C-BBAE-2089-FD78CDDC20DE}"/>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217039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CA2C-F3C6-6660-FFDE-1CB55C1E45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7D02EBD-A688-A614-BA4E-4ADB93689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F5938C-0F99-37AD-B2C0-6AC7B52ABD12}"/>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5" name="Footer Placeholder 4">
            <a:extLst>
              <a:ext uri="{FF2B5EF4-FFF2-40B4-BE49-F238E27FC236}">
                <a16:creationId xmlns:a16="http://schemas.microsoft.com/office/drawing/2014/main" id="{BDB52890-95BB-72ED-5720-ACA659CB4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02765-6881-25A4-CA83-A3AFC001F7D4}"/>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275445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D68C-9E9B-4E47-F89B-E395822195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350C99-377E-CAB0-577A-CD5CF740E75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8DBC51-C4BE-878B-045C-B48DA3B04CA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FF08FD-4838-4B19-937A-C8522AF1CCD2}"/>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6" name="Footer Placeholder 5">
            <a:extLst>
              <a:ext uri="{FF2B5EF4-FFF2-40B4-BE49-F238E27FC236}">
                <a16:creationId xmlns:a16="http://schemas.microsoft.com/office/drawing/2014/main" id="{ACA7CF98-2F0C-03D3-D6AA-859D26D18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C1001-D4F1-D22B-DF25-29C021D51CFB}"/>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6131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5799-73BA-5FA2-B3FF-2729E01CDD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3F2003-890F-308E-4040-B177CC3E2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EAE8DD-214B-DA4E-E335-ADBB8E30C0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21C2DDA-1071-BB5C-7E7D-8F9C43EEB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386891-CC50-CA61-BA31-F1281C61A97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F151B8-6E48-7810-CE03-48836F24452C}"/>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8" name="Footer Placeholder 7">
            <a:extLst>
              <a:ext uri="{FF2B5EF4-FFF2-40B4-BE49-F238E27FC236}">
                <a16:creationId xmlns:a16="http://schemas.microsoft.com/office/drawing/2014/main" id="{ABE084AA-AE32-1857-BA09-20890CCE23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A3751-10CD-3B56-2034-E7464DE52F16}"/>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167475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0F51-6673-8339-CCC7-6CAF207A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373C0A8-AEAB-CFBD-897F-9EE4E3A91718}"/>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4" name="Footer Placeholder 3">
            <a:extLst>
              <a:ext uri="{FF2B5EF4-FFF2-40B4-BE49-F238E27FC236}">
                <a16:creationId xmlns:a16="http://schemas.microsoft.com/office/drawing/2014/main" id="{78A106BD-01F5-CD1E-895E-4D8F58988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BBE9FD-1A71-64D7-2AD2-0A4EB9C837A6}"/>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208149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19D88-AA4F-3F79-CB2E-4B06F13B235E}"/>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3" name="Footer Placeholder 2">
            <a:extLst>
              <a:ext uri="{FF2B5EF4-FFF2-40B4-BE49-F238E27FC236}">
                <a16:creationId xmlns:a16="http://schemas.microsoft.com/office/drawing/2014/main" id="{98E7F754-6E10-9830-B3E5-D13621A5F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8812DF-FC6D-066E-5FED-4F3A2566C192}"/>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138532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DF19-4EC4-F6E0-099F-A78A78A069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A79B6C-B889-AF4B-ED54-B41E22283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3C497AD-D080-E2F4-2D24-29BB8CAFD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1BB5F3-E6AE-A67C-8067-D016737EBF4D}"/>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6" name="Footer Placeholder 5">
            <a:extLst>
              <a:ext uri="{FF2B5EF4-FFF2-40B4-BE49-F238E27FC236}">
                <a16:creationId xmlns:a16="http://schemas.microsoft.com/office/drawing/2014/main" id="{4C5C0348-6D60-FE25-21A9-D33651BEE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E9156-0F2B-B2C8-F904-6D655AC47FAA}"/>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421424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3B83-2607-F9B5-DB54-D91971BF48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76884DF-B130-2BA2-86F1-688643F85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D09FA7-485A-2A11-4352-23A289980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785EF4-F033-F21E-04DA-881BADE38307}"/>
              </a:ext>
            </a:extLst>
          </p:cNvPr>
          <p:cNvSpPr>
            <a:spLocks noGrp="1"/>
          </p:cNvSpPr>
          <p:nvPr>
            <p:ph type="dt" sz="half" idx="10"/>
          </p:nvPr>
        </p:nvSpPr>
        <p:spPr/>
        <p:txBody>
          <a:bodyPr/>
          <a:lstStyle/>
          <a:p>
            <a:fld id="{A65E86DD-4A2B-744E-AB57-5D518E8A3AC5}" type="datetimeFigureOut">
              <a:rPr lang="en-US" smtClean="0"/>
              <a:t>6/18/23</a:t>
            </a:fld>
            <a:endParaRPr lang="en-US"/>
          </a:p>
        </p:txBody>
      </p:sp>
      <p:sp>
        <p:nvSpPr>
          <p:cNvPr id="6" name="Footer Placeholder 5">
            <a:extLst>
              <a:ext uri="{FF2B5EF4-FFF2-40B4-BE49-F238E27FC236}">
                <a16:creationId xmlns:a16="http://schemas.microsoft.com/office/drawing/2014/main" id="{EE980EA4-77FC-7E2E-C709-5F94961BB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A5BD-4DEE-8017-B794-3297C5C4E257}"/>
              </a:ext>
            </a:extLst>
          </p:cNvPr>
          <p:cNvSpPr>
            <a:spLocks noGrp="1"/>
          </p:cNvSpPr>
          <p:nvPr>
            <p:ph type="sldNum" sz="quarter" idx="12"/>
          </p:nvPr>
        </p:nvSpPr>
        <p:spPr/>
        <p:txBody>
          <a:bodyPr/>
          <a:lstStyle/>
          <a:p>
            <a:fld id="{9E4D031F-0980-4F4A-9DD7-B4FADC5BF450}" type="slidenum">
              <a:rPr lang="en-US" smtClean="0"/>
              <a:t>‹#›</a:t>
            </a:fld>
            <a:endParaRPr lang="en-US"/>
          </a:p>
        </p:txBody>
      </p:sp>
    </p:spTree>
    <p:extLst>
      <p:ext uri="{BB962C8B-B14F-4D97-AF65-F5344CB8AC3E}">
        <p14:creationId xmlns:p14="http://schemas.microsoft.com/office/powerpoint/2010/main" val="172097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6ABC7-0702-2CCF-CB0D-88DC227DA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D568F6-AC34-4F17-B126-8915F525D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9A01A4-7A48-F300-F833-9B67EF4B2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E86DD-4A2B-744E-AB57-5D518E8A3AC5}" type="datetimeFigureOut">
              <a:rPr lang="en-US" smtClean="0"/>
              <a:t>6/18/23</a:t>
            </a:fld>
            <a:endParaRPr lang="en-US"/>
          </a:p>
        </p:txBody>
      </p:sp>
      <p:sp>
        <p:nvSpPr>
          <p:cNvPr id="5" name="Footer Placeholder 4">
            <a:extLst>
              <a:ext uri="{FF2B5EF4-FFF2-40B4-BE49-F238E27FC236}">
                <a16:creationId xmlns:a16="http://schemas.microsoft.com/office/drawing/2014/main" id="{5CF68120-0BEC-BE11-C57C-E3350B08D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17A958-CC76-335E-22B9-2FEA438C4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031F-0980-4F4A-9DD7-B4FADC5BF450}" type="slidenum">
              <a:rPr lang="en-US" smtClean="0"/>
              <a:t>‹#›</a:t>
            </a:fld>
            <a:endParaRPr lang="en-US"/>
          </a:p>
        </p:txBody>
      </p:sp>
    </p:spTree>
    <p:extLst>
      <p:ext uri="{BB962C8B-B14F-4D97-AF65-F5344CB8AC3E}">
        <p14:creationId xmlns:p14="http://schemas.microsoft.com/office/powerpoint/2010/main" val="2367925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B73AAC66-CA2D-65C5-0842-1BEEDF7CB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7" y="-621506"/>
            <a:ext cx="8648700" cy="48648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E8FF5C-CB24-A3F6-4DA5-295CF33AA7C0}"/>
              </a:ext>
            </a:extLst>
          </p:cNvPr>
          <p:cNvSpPr txBox="1"/>
          <p:nvPr/>
        </p:nvSpPr>
        <p:spPr>
          <a:xfrm>
            <a:off x="15835" y="3974434"/>
            <a:ext cx="12176165" cy="1323439"/>
          </a:xfrm>
          <a:prstGeom prst="rect">
            <a:avLst/>
          </a:prstGeom>
          <a:noFill/>
        </p:spPr>
        <p:txBody>
          <a:bodyPr wrap="square">
            <a:spAutoFit/>
          </a:bodyPr>
          <a:lstStyle/>
          <a:p>
            <a:pPr algn="ctr"/>
            <a:r>
              <a:rPr lang="en-AU" sz="4000" b="1" dirty="0">
                <a:solidFill>
                  <a:srgbClr val="374151"/>
                </a:solidFill>
                <a:latin typeface="Söhne"/>
              </a:rPr>
              <a:t>Predicting Factors that Influence Buying Behaviour</a:t>
            </a:r>
          </a:p>
          <a:p>
            <a:pPr algn="ctr"/>
            <a:endParaRPr lang="en-AU" sz="2000" b="1" dirty="0">
              <a:solidFill>
                <a:srgbClr val="374151"/>
              </a:solidFill>
              <a:effectLst/>
              <a:latin typeface="Söhne"/>
            </a:endParaRPr>
          </a:p>
          <a:p>
            <a:pPr algn="ctr"/>
            <a:r>
              <a:rPr lang="en-AU" sz="2000" dirty="0">
                <a:solidFill>
                  <a:srgbClr val="374151"/>
                </a:solidFill>
                <a:effectLst/>
                <a:latin typeface="Söhne"/>
              </a:rPr>
              <a:t>By Ahmad Ari </a:t>
            </a:r>
            <a:r>
              <a:rPr lang="en-AU" sz="2000" dirty="0" err="1">
                <a:solidFill>
                  <a:srgbClr val="374151"/>
                </a:solidFill>
                <a:effectLst/>
                <a:latin typeface="Söhne"/>
              </a:rPr>
              <a:t>Aldino</a:t>
            </a:r>
            <a:endParaRPr lang="en-AU" sz="2000" dirty="0">
              <a:solidFill>
                <a:srgbClr val="0070C0"/>
              </a:solidFill>
              <a:effectLst/>
              <a:latin typeface="Söhne"/>
            </a:endParaRPr>
          </a:p>
        </p:txBody>
      </p:sp>
    </p:spTree>
    <p:extLst>
      <p:ext uri="{BB962C8B-B14F-4D97-AF65-F5344CB8AC3E}">
        <p14:creationId xmlns:p14="http://schemas.microsoft.com/office/powerpoint/2010/main" val="261807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C5D96-F01A-043A-023C-816C52D0499A}"/>
              </a:ext>
            </a:extLst>
          </p:cNvPr>
          <p:cNvSpPr txBox="1"/>
          <p:nvPr/>
        </p:nvSpPr>
        <p:spPr>
          <a:xfrm>
            <a:off x="438150" y="420498"/>
            <a:ext cx="1943409" cy="3231654"/>
          </a:xfrm>
          <a:prstGeom prst="rect">
            <a:avLst/>
          </a:prstGeom>
          <a:noFill/>
        </p:spPr>
        <p:txBody>
          <a:bodyPr wrap="square">
            <a:spAutoFit/>
          </a:bodyPr>
          <a:lstStyle/>
          <a:p>
            <a:pPr algn="just"/>
            <a:r>
              <a:rPr lang="en-AU" sz="1200" b="1" i="0" dirty="0">
                <a:effectLst/>
                <a:latin typeface="Söhne"/>
              </a:rPr>
              <a:t>Random Forest </a:t>
            </a:r>
          </a:p>
          <a:p>
            <a:pPr algn="just"/>
            <a:r>
              <a:rPr lang="en-AU" sz="1200" b="1" i="0" dirty="0">
                <a:effectLst/>
                <a:latin typeface="Söhne"/>
              </a:rPr>
              <a:t>Model Performance </a:t>
            </a:r>
          </a:p>
          <a:p>
            <a:pPr algn="just"/>
            <a:endParaRPr lang="en-AU" sz="1200" b="1" i="0" dirty="0">
              <a:effectLst/>
              <a:latin typeface="Söhne"/>
            </a:endParaRPr>
          </a:p>
          <a:p>
            <a:pPr algn="just"/>
            <a:r>
              <a:rPr lang="en-AU" sz="1200" b="1" i="0" dirty="0">
                <a:solidFill>
                  <a:srgbClr val="0070C0"/>
                </a:solidFill>
                <a:effectLst/>
                <a:latin typeface="Söhne"/>
              </a:rPr>
              <a:t>on Testing Set: </a:t>
            </a:r>
          </a:p>
          <a:p>
            <a:pPr marL="171450" indent="-171450" algn="just">
              <a:buFont typeface="Arial" panose="020B0604020202020204" pitchFamily="34" charset="0"/>
              <a:buChar char="•"/>
            </a:pPr>
            <a:r>
              <a:rPr lang="en-AU" sz="1200" b="1" i="0" dirty="0">
                <a:effectLst/>
                <a:latin typeface="Söhne"/>
              </a:rPr>
              <a:t>Accuracy: 0.90 </a:t>
            </a:r>
          </a:p>
          <a:p>
            <a:pPr marL="171450" indent="-171450" algn="just">
              <a:buFont typeface="Arial" panose="020B0604020202020204" pitchFamily="34" charset="0"/>
              <a:buChar char="•"/>
            </a:pPr>
            <a:r>
              <a:rPr lang="en-AU" sz="1200" b="1" i="0" dirty="0">
                <a:effectLst/>
                <a:latin typeface="Söhne"/>
              </a:rPr>
              <a:t>Precision: 0.95 </a:t>
            </a:r>
          </a:p>
          <a:p>
            <a:pPr marL="171450" indent="-171450" algn="just">
              <a:buFont typeface="Arial" panose="020B0604020202020204" pitchFamily="34" charset="0"/>
              <a:buChar char="•"/>
            </a:pPr>
            <a:r>
              <a:rPr lang="en-AU" sz="1200" b="1" i="0" dirty="0">
                <a:effectLst/>
                <a:latin typeface="Söhne"/>
              </a:rPr>
              <a:t>Recall: 0.84 </a:t>
            </a:r>
          </a:p>
          <a:p>
            <a:pPr marL="171450" indent="-171450" algn="just">
              <a:buFont typeface="Arial" panose="020B0604020202020204" pitchFamily="34" charset="0"/>
              <a:buChar char="•"/>
            </a:pPr>
            <a:r>
              <a:rPr lang="en-AU" sz="1200" b="1" i="0" dirty="0">
                <a:effectLst/>
                <a:latin typeface="Söhne"/>
              </a:rPr>
              <a:t>F1 Score: 0.89 </a:t>
            </a:r>
          </a:p>
          <a:p>
            <a:pPr marL="171450" indent="-171450" algn="just">
              <a:buFont typeface="Arial" panose="020B0604020202020204" pitchFamily="34" charset="0"/>
              <a:buChar char="•"/>
            </a:pPr>
            <a:r>
              <a:rPr lang="en-AU" sz="1200" b="1" i="0" dirty="0">
                <a:effectLst/>
                <a:latin typeface="Söhne"/>
              </a:rPr>
              <a:t>ROC AUC: 0.90 </a:t>
            </a:r>
          </a:p>
          <a:p>
            <a:pPr algn="just"/>
            <a:endParaRPr lang="en-AU" sz="1200" b="1" i="0" dirty="0">
              <a:effectLst/>
              <a:latin typeface="Söhne"/>
            </a:endParaRPr>
          </a:p>
          <a:p>
            <a:pPr algn="just"/>
            <a:r>
              <a:rPr lang="en-AU" sz="1200" b="1" i="0" dirty="0">
                <a:solidFill>
                  <a:srgbClr val="0070C0"/>
                </a:solidFill>
                <a:effectLst/>
                <a:latin typeface="Söhne"/>
              </a:rPr>
              <a:t>using Cross-Validation: </a:t>
            </a:r>
          </a:p>
          <a:p>
            <a:pPr marL="171450" indent="-171450" algn="just">
              <a:buFont typeface="Arial" panose="020B0604020202020204" pitchFamily="34" charset="0"/>
              <a:buChar char="•"/>
            </a:pPr>
            <a:r>
              <a:rPr lang="en-AU" sz="1200" b="1" i="0" dirty="0">
                <a:effectLst/>
                <a:latin typeface="Söhne"/>
              </a:rPr>
              <a:t>Accuracy: 0.90 </a:t>
            </a:r>
          </a:p>
          <a:p>
            <a:pPr marL="171450" indent="-171450" algn="just">
              <a:buFont typeface="Arial" panose="020B0604020202020204" pitchFamily="34" charset="0"/>
              <a:buChar char="•"/>
            </a:pPr>
            <a:r>
              <a:rPr lang="en-AU" sz="1200" b="1" i="0" dirty="0">
                <a:effectLst/>
                <a:latin typeface="Söhne"/>
              </a:rPr>
              <a:t>Precision: 0.96 </a:t>
            </a:r>
          </a:p>
          <a:p>
            <a:pPr marL="171450" indent="-171450" algn="just">
              <a:buFont typeface="Arial" panose="020B0604020202020204" pitchFamily="34" charset="0"/>
              <a:buChar char="•"/>
            </a:pPr>
            <a:r>
              <a:rPr lang="en-AU" sz="1200" b="1" i="0" dirty="0">
                <a:effectLst/>
                <a:latin typeface="Söhne"/>
              </a:rPr>
              <a:t>Recall: 0.84 </a:t>
            </a:r>
          </a:p>
          <a:p>
            <a:pPr marL="171450" indent="-171450" algn="just">
              <a:buFont typeface="Arial" panose="020B0604020202020204" pitchFamily="34" charset="0"/>
              <a:buChar char="•"/>
            </a:pPr>
            <a:r>
              <a:rPr lang="en-AU" sz="1200" b="1" i="0" dirty="0">
                <a:effectLst/>
                <a:latin typeface="Söhne"/>
              </a:rPr>
              <a:t>F1 Score: 0.89 </a:t>
            </a:r>
          </a:p>
          <a:p>
            <a:pPr marL="171450" indent="-171450" algn="just">
              <a:buFont typeface="Arial" panose="020B0604020202020204" pitchFamily="34" charset="0"/>
              <a:buChar char="•"/>
            </a:pPr>
            <a:r>
              <a:rPr lang="en-AU" sz="1200" b="1" i="0" dirty="0">
                <a:effectLst/>
                <a:latin typeface="Söhne"/>
              </a:rPr>
              <a:t>ROC AUC: 0.95</a:t>
            </a:r>
          </a:p>
          <a:p>
            <a:pPr algn="just"/>
            <a:endParaRPr lang="en-AU" sz="1200" b="1" i="0" dirty="0">
              <a:effectLst/>
              <a:latin typeface="Söhne"/>
            </a:endParaRPr>
          </a:p>
        </p:txBody>
      </p:sp>
      <p:pic>
        <p:nvPicPr>
          <p:cNvPr id="10" name="Picture 9" descr="Chart, bar chart&#10;&#10;Description automatically generated">
            <a:extLst>
              <a:ext uri="{FF2B5EF4-FFF2-40B4-BE49-F238E27FC236}">
                <a16:creationId xmlns:a16="http://schemas.microsoft.com/office/drawing/2014/main" id="{B1F6E94D-3F2C-EEAB-FE2B-58C541FF7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48" y="0"/>
            <a:ext cx="7472364" cy="3853857"/>
          </a:xfrm>
          <a:prstGeom prst="rect">
            <a:avLst/>
          </a:prstGeom>
        </p:spPr>
      </p:pic>
      <p:sp>
        <p:nvSpPr>
          <p:cNvPr id="12" name="TextBox 11">
            <a:extLst>
              <a:ext uri="{FF2B5EF4-FFF2-40B4-BE49-F238E27FC236}">
                <a16:creationId xmlns:a16="http://schemas.microsoft.com/office/drawing/2014/main" id="{E75E4702-6EBE-DFBA-181B-5B1F22577887}"/>
              </a:ext>
            </a:extLst>
          </p:cNvPr>
          <p:cNvSpPr txBox="1"/>
          <p:nvPr/>
        </p:nvSpPr>
        <p:spPr>
          <a:xfrm>
            <a:off x="438150" y="3851087"/>
            <a:ext cx="11306175" cy="2800767"/>
          </a:xfrm>
          <a:prstGeom prst="rect">
            <a:avLst/>
          </a:prstGeom>
          <a:noFill/>
        </p:spPr>
        <p:txBody>
          <a:bodyPr wrap="square">
            <a:spAutoFit/>
          </a:bodyPr>
          <a:lstStyle/>
          <a:p>
            <a:pPr algn="just"/>
            <a:r>
              <a:rPr lang="en-AU" sz="1100" b="1" i="0" dirty="0">
                <a:solidFill>
                  <a:srgbClr val="374151"/>
                </a:solidFill>
                <a:effectLst/>
                <a:latin typeface="Söhne"/>
              </a:rPr>
              <a:t>Model Performance: </a:t>
            </a:r>
            <a:r>
              <a:rPr lang="en-AU" sz="1100" b="0" i="0" dirty="0">
                <a:solidFill>
                  <a:srgbClr val="374151"/>
                </a:solidFill>
                <a:effectLst/>
                <a:latin typeface="Söhne"/>
              </a:rPr>
              <a:t>The Random Forest model showcases robust performance with high accuracy (90% on testing set and cross-validation) and precise predictions (0.95/0.96 precision). It effectively distinguishes between classes, as indicated by an ROC AUC of 0.90 on the testing set and 0.95 through cross-validation.</a:t>
            </a:r>
          </a:p>
          <a:p>
            <a:pPr algn="just"/>
            <a:endParaRPr lang="en-AU" sz="1100" dirty="0">
              <a:solidFill>
                <a:srgbClr val="374151"/>
              </a:solidFill>
              <a:latin typeface="Söhne"/>
            </a:endParaRPr>
          </a:p>
          <a:p>
            <a:pPr algn="just"/>
            <a:r>
              <a:rPr lang="en-AU" sz="1100" b="1" i="0" dirty="0">
                <a:solidFill>
                  <a:srgbClr val="343541"/>
                </a:solidFill>
                <a:effectLst/>
                <a:latin typeface="Söhne"/>
              </a:rPr>
              <a:t>Feature Importance:</a:t>
            </a:r>
            <a:r>
              <a:rPr lang="en-AU" sz="1100" b="0" i="0" dirty="0">
                <a:solidFill>
                  <a:srgbClr val="343541"/>
                </a:solidFill>
                <a:effectLst/>
                <a:latin typeface="Söhne"/>
              </a:rPr>
              <a:t> In terms of feature importance, the analysis reveals that several factors play a crucial role in predicting the target variable. The time between purchase and the flight date, as well as the duration of the flight, are identified as the most influential features. Additionally, the specific flight hour, length of stay, and the day of the week on which the flight occurs also contribute significantly to the model's decision-making process. Other features such as the number of passengers, sales channel, and customer preferences for in-flight meals exhibit relatively lower but still noticeable importance. </a:t>
            </a:r>
          </a:p>
          <a:p>
            <a:pPr algn="just"/>
            <a:endParaRPr lang="en-AU" sz="1100" dirty="0">
              <a:solidFill>
                <a:srgbClr val="343541"/>
              </a:solidFill>
              <a:latin typeface="Söhne"/>
            </a:endParaRPr>
          </a:p>
          <a:p>
            <a:pPr algn="just"/>
            <a:r>
              <a:rPr lang="en-AU" sz="1100" b="1" i="0" dirty="0">
                <a:solidFill>
                  <a:srgbClr val="343541"/>
                </a:solidFill>
                <a:effectLst/>
                <a:latin typeface="Söhne"/>
              </a:rPr>
              <a:t>Recommendations:</a:t>
            </a:r>
          </a:p>
          <a:p>
            <a:pPr marL="228600" indent="-228600" algn="l">
              <a:buFont typeface="+mj-lt"/>
              <a:buAutoNum type="arabicPeriod"/>
            </a:pPr>
            <a:r>
              <a:rPr lang="en-AU" sz="1100" b="1" i="0" dirty="0">
                <a:solidFill>
                  <a:srgbClr val="374151"/>
                </a:solidFill>
                <a:effectLst/>
                <a:latin typeface="Söhne"/>
              </a:rPr>
              <a:t>Targeted Marketing</a:t>
            </a:r>
            <a:r>
              <a:rPr lang="en-AU" sz="1100" b="0" i="0" dirty="0">
                <a:solidFill>
                  <a:srgbClr val="374151"/>
                </a:solidFill>
                <a:effectLst/>
                <a:latin typeface="Söhne"/>
              </a:rPr>
              <a:t>: Utilize the influential features, such as the time between purchase and the flight date, flight duration, and specific flight hours, to tailor marketing strategies. For example, customers who book well in advance may respond differently to promotional offers compared to those who book closer to the flight date. Similarly, customers with longer flight durations may have distinct preferences or requirements that can be addressed through personalized marketing campaigns.</a:t>
            </a:r>
          </a:p>
          <a:p>
            <a:pPr marL="228600" indent="-228600" algn="l">
              <a:buFont typeface="+mj-lt"/>
              <a:buAutoNum type="arabicPeriod"/>
            </a:pPr>
            <a:r>
              <a:rPr lang="en-AU" sz="1100" b="1" i="0" dirty="0">
                <a:solidFill>
                  <a:srgbClr val="374151"/>
                </a:solidFill>
                <a:effectLst/>
                <a:latin typeface="Söhne"/>
              </a:rPr>
              <a:t>Pricing Strategies</a:t>
            </a:r>
            <a:r>
              <a:rPr lang="en-AU" sz="1100" b="0" i="0" dirty="0">
                <a:solidFill>
                  <a:srgbClr val="374151"/>
                </a:solidFill>
                <a:effectLst/>
                <a:latin typeface="Söhne"/>
              </a:rPr>
              <a:t>: Consider incorporating the length of stay and the day of the week on which the flight occurs into pricing strategies. Adjusting prices based on these factors can optimize revenue by reflecting variations in demand patterns. For instance, offering discounted fares for mid-week flights or longer stays might attract more customers during less busy periods.</a:t>
            </a:r>
          </a:p>
          <a:p>
            <a:pPr marL="228600" indent="-228600" algn="l">
              <a:buFont typeface="+mj-lt"/>
              <a:buAutoNum type="arabicPeriod"/>
            </a:pPr>
            <a:r>
              <a:rPr lang="en-AU" sz="1100" b="1" i="0" dirty="0">
                <a:solidFill>
                  <a:srgbClr val="374151"/>
                </a:solidFill>
                <a:effectLst/>
                <a:latin typeface="Söhne"/>
              </a:rPr>
              <a:t>Customer Experience Enhancement</a:t>
            </a:r>
            <a:r>
              <a:rPr lang="en-AU" sz="1100" b="0" i="0" dirty="0">
                <a:solidFill>
                  <a:srgbClr val="374151"/>
                </a:solidFill>
                <a:effectLst/>
                <a:latin typeface="Söhne"/>
              </a:rPr>
              <a:t>: Leverage the insights gained from features like the number of passengers, sales channels, and in-flight preferences to enhance the overall customer experience. For example, understanding customers' preferences for in-flight meals, preferred seats, or extra baggage can help tailor service offerings and improve customer satisfaction.</a:t>
            </a:r>
          </a:p>
        </p:txBody>
      </p:sp>
    </p:spTree>
    <p:extLst>
      <p:ext uri="{BB962C8B-B14F-4D97-AF65-F5344CB8AC3E}">
        <p14:creationId xmlns:p14="http://schemas.microsoft.com/office/powerpoint/2010/main" val="2628561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414</Words>
  <Application>Microsoft Macintosh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Söhne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Aldino</dc:creator>
  <cp:lastModifiedBy>Ahmad Aldino</cp:lastModifiedBy>
  <cp:revision>2</cp:revision>
  <dcterms:created xsi:type="dcterms:W3CDTF">2023-06-18T07:35:13Z</dcterms:created>
  <dcterms:modified xsi:type="dcterms:W3CDTF">2023-06-19T06:02:50Z</dcterms:modified>
</cp:coreProperties>
</file>