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65" r:id="rId2"/>
    <p:sldId id="344" r:id="rId3"/>
    <p:sldId id="284" r:id="rId4"/>
    <p:sldId id="359" r:id="rId5"/>
    <p:sldId id="346" r:id="rId6"/>
    <p:sldId id="366" r:id="rId7"/>
    <p:sldId id="361" r:id="rId8"/>
    <p:sldId id="367" r:id="rId9"/>
    <p:sldId id="347" r:id="rId10"/>
    <p:sldId id="348" r:id="rId11"/>
    <p:sldId id="349" r:id="rId12"/>
    <p:sldId id="370" r:id="rId13"/>
    <p:sldId id="354" r:id="rId14"/>
    <p:sldId id="355" r:id="rId15"/>
    <p:sldId id="362" r:id="rId16"/>
    <p:sldId id="368" r:id="rId17"/>
    <p:sldId id="363" r:id="rId18"/>
    <p:sldId id="369" r:id="rId19"/>
    <p:sldId id="364" r:id="rId20"/>
    <p:sldId id="357" r:id="rId21"/>
    <p:sldId id="310" r:id="rId22"/>
    <p:sldId id="360" r:id="rId23"/>
    <p:sldId id="265" r:id="rId24"/>
    <p:sldId id="339" r:id="rId2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B00"/>
    <a:srgbClr val="FF000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1190" autoAdjust="0"/>
  </p:normalViewPr>
  <p:slideViewPr>
    <p:cSldViewPr snapToGrid="0" showGuides="1">
      <p:cViewPr varScale="1">
        <p:scale>
          <a:sx n="104" d="100"/>
          <a:sy n="104" d="100"/>
        </p:scale>
        <p:origin x="-2166" y="-8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7" d="100"/>
          <a:sy n="97" d="100"/>
        </p:scale>
        <p:origin x="-36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ynony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Homony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Companies have traditionally performed business analysis based on transactional data stored in legacy relational databases. The enterprise data available for decision makers was typically relationship management or enterprise resource planning data [</a:t>
            </a:r>
            <a:r>
              <a:rPr lang="en-US" dirty="0">
                <a:hlinkClick r:id="" action="ppaction://hlinkfile"/>
              </a:rPr>
              <a:t>2</a:t>
            </a:r>
            <a:r>
              <a:rPr lang="en-US" dirty="0"/>
              <a:t>]. However social media feeds, weblogs, sensor data, or data published by governments or international organizations are nowadays becoming increasingly available [</a:t>
            </a:r>
            <a:r>
              <a:rPr lang="en-US" dirty="0">
                <a:hlinkClick r:id="" action="ppaction://hlinkfile"/>
              </a:rPr>
              <a:t>3</a:t>
            </a:r>
            <a:r>
              <a:rPr lang="en-US" dirty="0"/>
              <a:t>]. </a:t>
            </a:r>
            <a:endParaRPr lang="fr-FR" dirty="0"/>
          </a:p>
          <a:p>
            <a:endParaRPr lang="en-US" dirty="0" smtClean="0"/>
          </a:p>
          <a:p>
            <a:endParaRPr lang="en-US" dirty="0" smtClean="0"/>
          </a:p>
          <a:p>
            <a:r>
              <a:rPr lang="en-US" dirty="0" smtClean="0"/>
              <a:t>Model/representation heterogeneity </a:t>
            </a:r>
            <a:r>
              <a:rPr lang="en-US" dirty="0" smtClean="0">
                <a:sym typeface="Wingdings" pitchFamily="2" charset="2"/>
              </a:rPr>
              <a:t> </a:t>
            </a:r>
            <a:r>
              <a:rPr lang="en-US" dirty="0" err="1" smtClean="0">
                <a:sym typeface="Wingdings" pitchFamily="2" charset="2"/>
              </a:rPr>
              <a:t>differnces</a:t>
            </a:r>
            <a:r>
              <a:rPr lang="en-US" dirty="0" smtClean="0">
                <a:sym typeface="Wingdings" pitchFamily="2" charset="2"/>
              </a:rPr>
              <a:t> in model (database, ontology) or</a:t>
            </a:r>
            <a:r>
              <a:rPr lang="en-US" baseline="0" dirty="0" smtClean="0">
                <a:sym typeface="Wingdings" pitchFamily="2" charset="2"/>
              </a:rPr>
              <a:t> their representation (relational, RDF .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Active research</a:t>
            </a:r>
            <a:r>
              <a:rPr lang="en-US" sz="1800" kern="0" baseline="0" dirty="0" smtClean="0">
                <a:ea typeface="Arial Unicode MS" pitchFamily="34" charset="-128"/>
                <a:cs typeface="Arial Unicode MS" pitchFamily="34" charset="-128"/>
              </a:rPr>
              <a:t> area in Data integration</a:t>
            </a:r>
          </a:p>
          <a:p>
            <a:pPr marL="285750" indent="-285750" fontAlgn="base">
              <a:spcBef>
                <a:spcPct val="50000"/>
              </a:spcBef>
              <a:spcAft>
                <a:spcPct val="0"/>
              </a:spcAft>
              <a:buClr>
                <a:srgbClr val="F0AB00"/>
              </a:buClr>
              <a:buSzPct val="80000"/>
              <a:buFont typeface="Arial" pitchFamily="34" charset="0"/>
              <a:buChar char="•"/>
            </a:pPr>
            <a:r>
              <a:rPr lang="en-US" sz="1800" kern="0" baseline="0" dirty="0" smtClean="0">
                <a:ea typeface="Arial Unicode MS" pitchFamily="34" charset="-128"/>
                <a:cs typeface="Arial Unicode MS" pitchFamily="34" charset="-128"/>
              </a:rPr>
              <a:t>Plays a central role in many applications that require interoperability between heterogeneous data sources</a:t>
            </a:r>
            <a:endParaRPr lang="en-US" sz="18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endParaRPr lang="en-US" sz="18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Compare Columns Headers, String matching, different </a:t>
            </a:r>
            <a:r>
              <a:rPr lang="en-US" sz="1800" kern="0" dirty="0" err="1" smtClean="0">
                <a:ea typeface="Arial Unicode MS" pitchFamily="34" charset="-128"/>
                <a:cs typeface="Arial Unicode MS" pitchFamily="34" charset="-128"/>
              </a:rPr>
              <a:t>langauges</a:t>
            </a:r>
            <a:r>
              <a:rPr lang="en-US" sz="1800" kern="0" dirty="0" smtClean="0">
                <a:ea typeface="Arial Unicode MS" pitchFamily="34" charset="-128"/>
                <a:cs typeface="Arial Unicode MS" pitchFamily="34" charset="-128"/>
              </a:rPr>
              <a:t> .. </a:t>
            </a:r>
            <a:r>
              <a:rPr lang="en-US" sz="1800" kern="0" dirty="0" err="1" smtClean="0">
                <a:ea typeface="Arial Unicode MS" pitchFamily="34" charset="-128"/>
                <a:cs typeface="Arial Unicode MS" pitchFamily="34" charset="-128"/>
              </a:rPr>
              <a:t>Etc</a:t>
            </a:r>
            <a:r>
              <a:rPr lang="en-US" sz="1800" kern="0" dirty="0" smtClean="0">
                <a:ea typeface="Arial Unicode MS" pitchFamily="34" charset="-128"/>
                <a:cs typeface="Arial Unicode MS" pitchFamily="34" charset="-128"/>
              </a:rPr>
              <a:t>,</a:t>
            </a:r>
            <a:r>
              <a:rPr lang="en-US" sz="1800" kern="0" baseline="0" dirty="0" smtClean="0">
                <a:ea typeface="Arial Unicode MS" pitchFamily="34" charset="-128"/>
                <a:cs typeface="Arial Unicode MS" pitchFamily="34" charset="-128"/>
              </a:rPr>
              <a:t> the importance of having a column label </a:t>
            </a:r>
            <a:r>
              <a:rPr lang="en-US" sz="1800" kern="0" baseline="0" dirty="0" smtClean="0">
                <a:ea typeface="Arial Unicode MS" pitchFamily="34" charset="-128"/>
                <a:cs typeface="Arial Unicode MS" pitchFamily="34" charset="-128"/>
                <a:sym typeface="Wingdings" pitchFamily="2" charset="2"/>
              </a:rPr>
              <a:t> problem: no labels, </a:t>
            </a:r>
            <a:r>
              <a:rPr lang="en-US" sz="1800" kern="0" baseline="0" dirty="0" err="1" smtClean="0">
                <a:ea typeface="Arial Unicode MS" pitchFamily="34" charset="-128"/>
                <a:cs typeface="Arial Unicode MS" pitchFamily="34" charset="-128"/>
                <a:sym typeface="Wingdings" pitchFamily="2" charset="2"/>
              </a:rPr>
              <a:t>dictioanries</a:t>
            </a:r>
            <a:r>
              <a:rPr lang="en-US" sz="1800" kern="0" baseline="0" dirty="0" smtClean="0">
                <a:ea typeface="Arial Unicode MS" pitchFamily="34" charset="-128"/>
                <a:cs typeface="Arial Unicode MS" pitchFamily="34" charset="-128"/>
                <a:sym typeface="Wingdings" pitchFamily="2" charset="2"/>
              </a:rPr>
              <a:t>, </a:t>
            </a:r>
            <a:r>
              <a:rPr lang="en-US" sz="1800" kern="0" baseline="0" dirty="0" err="1" smtClean="0">
                <a:ea typeface="Arial Unicode MS" pitchFamily="34" charset="-128"/>
                <a:cs typeface="Arial Unicode MS" pitchFamily="34" charset="-128"/>
                <a:sym typeface="Wingdings" pitchFamily="2" charset="2"/>
              </a:rPr>
              <a:t>wordnet</a:t>
            </a:r>
            <a:endParaRPr lang="en-US" sz="18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Compare Primitive data types (Date, String, Integer, Double … etc.)</a:t>
            </a:r>
            <a:r>
              <a:rPr lang="en-US" kern="0" baseline="0" dirty="0" smtClean="0">
                <a:ea typeface="Arial Unicode MS" pitchFamily="34" charset="-128"/>
                <a:cs typeface="Arial Unicode MS" pitchFamily="34" charset="-128"/>
              </a:rPr>
              <a:t> and </a:t>
            </a:r>
            <a:r>
              <a:rPr lang="en-US" kern="0" dirty="0" smtClean="0">
                <a:ea typeface="Arial Unicode MS" pitchFamily="34" charset="-128"/>
                <a:cs typeface="Arial Unicode MS" pitchFamily="34" charset="-128"/>
              </a:rPr>
              <a:t>Handling Hierarchy,</a:t>
            </a:r>
            <a:r>
              <a:rPr lang="en-US" sz="1200" kern="1200" dirty="0" smtClean="0">
                <a:solidFill>
                  <a:schemeClr val="tx1"/>
                </a:solidFill>
                <a:latin typeface="+mn-lt"/>
                <a:ea typeface="+mn-ea"/>
                <a:cs typeface="+mn-cs"/>
              </a:rPr>
              <a:t> Structural --&gt; for example keys in tables and hierarchy in XML like files</a:t>
            </a:r>
            <a:endParaRPr lang="en-US"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200" b="0" i="0" kern="1200" dirty="0" smtClean="0">
                <a:solidFill>
                  <a:schemeClr val="tx1"/>
                </a:solidFill>
                <a:effectLst/>
                <a:latin typeface="+mn-lt"/>
                <a:ea typeface="+mn-ea"/>
                <a:cs typeface="+mn-cs"/>
              </a:rPr>
              <a:t>where the same real world entity is represented </a:t>
            </a:r>
            <a:r>
              <a:rPr lang="en-US" sz="1200" b="0" i="0" u="none" strike="noStrike" kern="1200" dirty="0" smtClean="0">
                <a:solidFill>
                  <a:schemeClr val="tx1"/>
                </a:solidFill>
                <a:effectLst/>
                <a:latin typeface="+mn-lt"/>
                <a:ea typeface="+mn-ea"/>
                <a:cs typeface="+mn-cs"/>
                <a:hlinkClick r:id="rId3" tooltip="Synonym"/>
              </a:rPr>
              <a:t>using different terms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4" tooltip="Homonym"/>
              </a:rPr>
              <a:t>vice-versa</a:t>
            </a:r>
            <a:endParaRPr lang="en-US"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1200150" lvl="2" indent="-285750" fontAlgn="base">
              <a:spcBef>
                <a:spcPct val="50000"/>
              </a:spcBef>
              <a:spcAft>
                <a:spcPct val="0"/>
              </a:spcAft>
              <a:buClr>
                <a:srgbClr val="F0AB00"/>
              </a:buClr>
              <a:buFont typeface="Arial" pitchFamily="34" charset="0"/>
              <a:buChar char="•"/>
            </a:pPr>
            <a:r>
              <a:rPr lang="en-US" kern="0" dirty="0" smtClean="0">
                <a:solidFill>
                  <a:srgbClr val="FF0000"/>
                </a:solidFill>
                <a:ea typeface="Arial Unicode MS" pitchFamily="34" charset="-128"/>
                <a:cs typeface="Arial Unicode MS" pitchFamily="34" charset="-128"/>
              </a:rPr>
              <a:t>Problem</a:t>
            </a:r>
            <a:r>
              <a:rPr lang="en-US" kern="0" dirty="0" smtClean="0">
                <a:ea typeface="Arial Unicode MS" pitchFamily="34" charset="-128"/>
                <a:cs typeface="Arial Unicode MS" pitchFamily="34" charset="-128"/>
              </a:rPr>
              <a:t>: Targeted at constructing semantic search queries not at improving schema matching</a:t>
            </a:r>
          </a:p>
          <a:p>
            <a:pPr marL="1200150" lvl="2" indent="-285750" fontAlgn="base">
              <a:spcBef>
                <a:spcPct val="50000"/>
              </a:spcBef>
              <a:spcAft>
                <a:spcPct val="0"/>
              </a:spcAft>
              <a:buClr>
                <a:srgbClr val="F0AB00"/>
              </a:buClr>
              <a:buFont typeface="Arial" pitchFamily="34" charset="0"/>
              <a:buChar char="•"/>
            </a:pPr>
            <a:r>
              <a:rPr lang="en-US" kern="0" dirty="0" smtClean="0">
                <a:solidFill>
                  <a:srgbClr val="FF0000"/>
                </a:solidFill>
                <a:ea typeface="Arial Unicode MS" pitchFamily="34" charset="-128"/>
                <a:cs typeface="Arial Unicode MS" pitchFamily="34" charset="-128"/>
              </a:rPr>
              <a:t>Problem</a:t>
            </a:r>
            <a:r>
              <a:rPr lang="en-US" kern="0" dirty="0" smtClean="0">
                <a:ea typeface="Arial Unicode MS" pitchFamily="34" charset="-128"/>
                <a:cs typeface="Arial Unicode MS" pitchFamily="34" charset="-128"/>
              </a:rPr>
              <a:t>: Acronyms and languages are not well handled</a:t>
            </a:r>
          </a:p>
          <a:p>
            <a:pPr marL="1200150" lvl="2" indent="-285750" fontAlgn="base">
              <a:spcBef>
                <a:spcPct val="50000"/>
              </a:spcBef>
              <a:spcAft>
                <a:spcPct val="0"/>
              </a:spcAft>
              <a:buClr>
                <a:srgbClr val="F0AB00"/>
              </a:buClr>
              <a:buFont typeface="Arial" pitchFamily="34" charset="0"/>
              <a:buChar char="•"/>
            </a:pPr>
            <a:r>
              <a:rPr lang="en-US" kern="0" dirty="0" smtClean="0">
                <a:solidFill>
                  <a:srgbClr val="FF0000"/>
                </a:solidFill>
                <a:ea typeface="Arial Unicode MS" pitchFamily="34" charset="-128"/>
                <a:cs typeface="Arial Unicode MS" pitchFamily="34" charset="-128"/>
              </a:rPr>
              <a:t>Problem</a:t>
            </a:r>
            <a:r>
              <a:rPr lang="en-US" kern="0" dirty="0" smtClean="0">
                <a:ea typeface="Arial Unicode MS" pitchFamily="34" charset="-128"/>
                <a:cs typeface="Arial Unicode MS" pitchFamily="34" charset="-128"/>
              </a:rPr>
              <a:t>: Results independent from the existing column name and sampling are not always good representation of the population.</a:t>
            </a:r>
          </a:p>
          <a:p>
            <a:endParaRPr lang="en-US" dirty="0" smtClean="0"/>
          </a:p>
          <a:p>
            <a:r>
              <a:rPr lang="en-US" dirty="0" smtClean="0"/>
              <a:t>Tags to help indexing</a:t>
            </a:r>
          </a:p>
          <a:p>
            <a:r>
              <a:rPr lang="en-US" dirty="0" smtClean="0"/>
              <a:t>Enrich table and republish into linked data </a:t>
            </a:r>
          </a:p>
          <a:p>
            <a:r>
              <a:rPr lang="en-US" dirty="0" smtClean="0">
                <a:sym typeface="Wingdings" pitchFamily="2" charset="2"/>
              </a:rPr>
              <a:t> Not used for schema matching,</a:t>
            </a:r>
            <a:r>
              <a:rPr lang="en-US" baseline="0" dirty="0" smtClean="0">
                <a:sym typeface="Wingdings" pitchFamily="2" charset="2"/>
              </a:rPr>
              <a:t> abbreviations, languages .. </a:t>
            </a:r>
            <a:r>
              <a:rPr lang="en-US" baseline="0" dirty="0" err="1" smtClean="0">
                <a:sym typeface="Wingdings" pitchFamily="2" charset="2"/>
              </a:rPr>
              <a:t>etc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2950" lvl="2" indent="-285750" fontAlgn="base">
              <a:spcBef>
                <a:spcPct val="50000"/>
              </a:spcBef>
              <a:spcAft>
                <a:spcPct val="0"/>
              </a:spcAft>
              <a:buClr>
                <a:srgbClr val="F0AB00"/>
              </a:buClr>
              <a:buFont typeface="Arial" pitchFamily="34" charset="0"/>
              <a:buChar char="•"/>
            </a:pPr>
            <a:r>
              <a:rPr lang="en-US" sz="1600" dirty="0" smtClean="0"/>
              <a:t>Google Refine </a:t>
            </a:r>
            <a:r>
              <a:rPr lang="en-US" sz="1600" kern="0" dirty="0" smtClean="0">
                <a:ea typeface="Arial Unicode MS" pitchFamily="34" charset="-128"/>
                <a:cs typeface="Arial Unicode MS" pitchFamily="34" charset="-128"/>
              </a:rPr>
              <a:t>targets one data set at a time (no possibility for data sets mash-up)</a:t>
            </a:r>
            <a:endParaRPr lang="en-US" sz="1600" dirty="0" smtClean="0"/>
          </a:p>
          <a:p>
            <a:pPr marL="742950" lvl="1" indent="-285750" fontAlgn="base">
              <a:spcBef>
                <a:spcPct val="50000"/>
              </a:spcBef>
              <a:spcAft>
                <a:spcPct val="0"/>
              </a:spcAft>
              <a:buClr>
                <a:srgbClr val="F0AB00"/>
              </a:buClr>
              <a:buSzPct val="80000"/>
              <a:buFont typeface="Arial" pitchFamily="34" charset="0"/>
              <a:buChar char="•"/>
            </a:pPr>
            <a:r>
              <a:rPr lang="en-US" sz="1600" dirty="0" smtClean="0"/>
              <a:t>Google Refine already supports reconciliation with Freebase </a:t>
            </a:r>
            <a:r>
              <a:rPr lang="en-US" sz="1600" dirty="0" smtClean="0">
                <a:solidFill>
                  <a:srgbClr val="FF0000"/>
                </a:solidFill>
              </a:rPr>
              <a:t>but requires confirmation from the user</a:t>
            </a:r>
            <a:r>
              <a:rPr lang="en-US" sz="1600" dirty="0" smtClean="0"/>
              <a:t>. </a:t>
            </a:r>
            <a:endParaRPr lang="fr-FR" sz="16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a:t>
            </a:r>
            <a:r>
              <a:rPr lang="en-US" baseline="0" dirty="0" smtClean="0"/>
              <a:t> </a:t>
            </a:r>
            <a:endParaRPr lang="fr-FR"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8682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a:t>
            </a:r>
            <a:r>
              <a:rPr lang="en-US" baseline="0" dirty="0" smtClean="0"/>
              <a:t> </a:t>
            </a:r>
            <a:endParaRPr lang="fr-FR"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786824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04000"/>
            <a:ext cx="347852"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fr-FR"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slide" Target="slide19.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slide" Target="slide19.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freebase.com/" TargetMode="External"/><Relationship Id="rId2" Type="http://schemas.openxmlformats.org/officeDocument/2006/relationships/hyperlink" Target="http://code.google.com/p/google-refine/" TargetMode="External"/><Relationship Id="rId1" Type="http://schemas.openxmlformats.org/officeDocument/2006/relationships/slideLayout" Target="../slideLayouts/slideLayout16.xml"/><Relationship Id="rId5" Type="http://schemas.openxmlformats.org/officeDocument/2006/relationships/hyperlink" Target="http://en.wikipedia.org/wiki/T._Tony_Cai" TargetMode="External"/><Relationship Id="rId4" Type="http://schemas.openxmlformats.org/officeDocument/2006/relationships/hyperlink" Target="http://en.wikipedia.org/wiki/Lawrence_D._Brow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slide" Target="slide19.xml"/><Relationship Id="rId4" Type="http://schemas.openxmlformats.org/officeDocument/2006/relationships/slide" Target="slide17.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slide" Target="slide19.xml"/><Relationship Id="rId4" Type="http://schemas.openxmlformats.org/officeDocument/2006/relationships/slide" Target="slide1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
            <a:ext cx="9144000" cy="6858002"/>
          </a:xfrm>
          <a:prstGeom prst="rect">
            <a:avLst/>
          </a:prstGeom>
        </p:spPr>
      </p:pic>
      <p:sp>
        <p:nvSpPr>
          <p:cNvPr id="5" name="Rectangle 4"/>
          <p:cNvSpPr/>
          <p:nvPr/>
        </p:nvSpPr>
        <p:spPr bwMode="gray">
          <a:xfrm>
            <a:off x="324000" y="-2"/>
            <a:ext cx="8496000" cy="3317968"/>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ConfidentialFlag"/>
          <p:cNvSpPr txBox="1"/>
          <p:nvPr/>
        </p:nvSpPr>
        <p:spPr>
          <a:xfrm>
            <a:off x="8136001" y="29959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fr-FR" sz="1600" kern="0" dirty="0" smtClean="0">
                <a:solidFill>
                  <a:srgbClr val="000000"/>
                </a:solidFill>
                <a:ea typeface="Arial Unicode MS" pitchFamily="34" charset="-128"/>
                <a:cs typeface="Arial Unicode MS" pitchFamily="34" charset="-128"/>
              </a:rPr>
              <a:t>Public</a:t>
            </a:r>
          </a:p>
        </p:txBody>
      </p:sp>
      <p:sp>
        <p:nvSpPr>
          <p:cNvPr id="18" name="Title 1"/>
          <p:cNvSpPr txBox="1">
            <a:spLocks/>
          </p:cNvSpPr>
          <p:nvPr/>
        </p:nvSpPr>
        <p:spPr bwMode="gray">
          <a:xfrm>
            <a:off x="413999" y="324000"/>
            <a:ext cx="8612769" cy="923330"/>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sz="2800" dirty="0" smtClean="0"/>
              <a:t>Improving Schema Matching with Linked Data</a:t>
            </a:r>
            <a:br>
              <a:rPr lang="en-US" sz="2800" dirty="0" smtClean="0"/>
            </a:br>
            <a:endParaRPr lang="en-US" sz="2800" b="0" dirty="0"/>
          </a:p>
        </p:txBody>
      </p:sp>
      <p:sp>
        <p:nvSpPr>
          <p:cNvPr id="19" name="Subtitle 2"/>
          <p:cNvSpPr>
            <a:spLocks noGrp="1"/>
          </p:cNvSpPr>
          <p:nvPr>
            <p:ph type="subTitle" idx="1"/>
          </p:nvPr>
        </p:nvSpPr>
        <p:spPr>
          <a:xfrm>
            <a:off x="437446" y="952793"/>
            <a:ext cx="6840000" cy="492443"/>
          </a:xfrm>
        </p:spPr>
        <p:txBody>
          <a:bodyPr/>
          <a:lstStyle/>
          <a:p>
            <a:r>
              <a:rPr lang="en-US" u="sng" dirty="0"/>
              <a:t>Ahmad </a:t>
            </a:r>
            <a:r>
              <a:rPr lang="en-US" u="sng" dirty="0" err="1"/>
              <a:t>Assaf</a:t>
            </a:r>
            <a:r>
              <a:rPr lang="en-US" baseline="30000" dirty="0"/>
              <a:t>†</a:t>
            </a:r>
            <a:r>
              <a:rPr lang="en-US" dirty="0"/>
              <a:t>, Eldad Louw</a:t>
            </a:r>
            <a:r>
              <a:rPr lang="en-US" baseline="30000" dirty="0"/>
              <a:t>†</a:t>
            </a:r>
            <a:r>
              <a:rPr lang="en-US" dirty="0"/>
              <a:t>, Aline </a:t>
            </a:r>
            <a:r>
              <a:rPr lang="en-US" dirty="0" err="1"/>
              <a:t>Senart</a:t>
            </a:r>
            <a:r>
              <a:rPr lang="en-US" baseline="30000" dirty="0"/>
              <a:t>†</a:t>
            </a:r>
            <a:r>
              <a:rPr lang="en-US" dirty="0"/>
              <a:t>, </a:t>
            </a:r>
            <a:r>
              <a:rPr lang="en-US" dirty="0" err="1"/>
              <a:t>Corentin</a:t>
            </a:r>
            <a:r>
              <a:rPr lang="en-US" dirty="0"/>
              <a:t> </a:t>
            </a:r>
            <a:r>
              <a:rPr lang="en-US" dirty="0" err="1"/>
              <a:t>Follenfant</a:t>
            </a:r>
            <a:r>
              <a:rPr lang="en-US" baseline="30000" dirty="0"/>
              <a:t>†</a:t>
            </a:r>
            <a:r>
              <a:rPr lang="en-US" dirty="0"/>
              <a:t>, </a:t>
            </a:r>
            <a:endParaRPr lang="fr-FR" dirty="0"/>
          </a:p>
          <a:p>
            <a:r>
              <a:rPr lang="en-US" dirty="0" err="1"/>
              <a:t>Raphaël</a:t>
            </a:r>
            <a:r>
              <a:rPr lang="en-US" dirty="0"/>
              <a:t> </a:t>
            </a:r>
            <a:r>
              <a:rPr lang="en-US" dirty="0" err="1"/>
              <a:t>Troncy</a:t>
            </a:r>
            <a:r>
              <a:rPr lang="en-US" baseline="30000" dirty="0"/>
              <a:t>‡</a:t>
            </a:r>
            <a:r>
              <a:rPr lang="en-US" dirty="0"/>
              <a:t> and David </a:t>
            </a:r>
            <a:r>
              <a:rPr lang="en-US" dirty="0" err="1"/>
              <a:t>Trastour</a:t>
            </a:r>
            <a:r>
              <a:rPr lang="en-US" baseline="30000" dirty="0"/>
              <a:t>†</a:t>
            </a:r>
            <a:endParaRPr lang="fr-FR" dirty="0"/>
          </a:p>
          <a:p>
            <a:r>
              <a:rPr lang="en-US" dirty="0" smtClean="0"/>
              <a:t> </a:t>
            </a:r>
          </a:p>
          <a:p>
            <a:r>
              <a:rPr lang="en-US" baseline="30000" dirty="0" smtClean="0"/>
              <a:t>†</a:t>
            </a:r>
            <a:r>
              <a:rPr lang="en-US" dirty="0"/>
              <a:t>SAP Research, SAP </a:t>
            </a:r>
            <a:r>
              <a:rPr lang="en-US" dirty="0" smtClean="0"/>
              <a:t>Research France SAS</a:t>
            </a:r>
          </a:p>
          <a:p>
            <a:r>
              <a:rPr lang="en-US" baseline="30000" dirty="0"/>
              <a:t>‡</a:t>
            </a:r>
            <a:r>
              <a:rPr lang="en-US" dirty="0" smtClean="0"/>
              <a:t>EURECOM, Sophia </a:t>
            </a:r>
            <a:r>
              <a:rPr lang="en-US" dirty="0" err="1" smtClean="0"/>
              <a:t>Antipolis</a:t>
            </a:r>
            <a:r>
              <a:rPr lang="en-US" dirty="0" smtClean="0"/>
              <a:t> - France</a:t>
            </a:r>
          </a:p>
          <a:p>
            <a:endParaRPr lang="fr-FR" dirty="0"/>
          </a:p>
          <a:p>
            <a:r>
              <a:rPr lang="en-US" i="1" dirty="0"/>
              <a:t>1st International Workshop on Open Data</a:t>
            </a:r>
            <a:r>
              <a:rPr lang="en-US" dirty="0"/>
              <a:t> (WOD</a:t>
            </a:r>
            <a:r>
              <a:rPr lang="en-US" dirty="0" smtClean="0"/>
              <a:t>), Nantes - France</a:t>
            </a:r>
            <a:endParaRPr lang="fr-FR" dirty="0"/>
          </a:p>
          <a:p>
            <a:r>
              <a:rPr lang="en-US" dirty="0" smtClean="0"/>
              <a:t/>
            </a:r>
            <a:br>
              <a:rPr lang="en-US" dirty="0" smtClean="0"/>
            </a:br>
            <a:r>
              <a:rPr lang="en-US" dirty="0" smtClean="0"/>
              <a:t>May 25, 2012</a:t>
            </a:r>
          </a:p>
        </p:txBody>
      </p:sp>
    </p:spTree>
    <p:extLst>
      <p:ext uri="{BB962C8B-B14F-4D97-AF65-F5344CB8AC3E}">
        <p14:creationId xmlns:p14="http://schemas.microsoft.com/office/powerpoint/2010/main" val="2833979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152" y="1712257"/>
            <a:ext cx="9135035" cy="3693319"/>
          </a:xfrm>
          <a:prstGeom prst="rect">
            <a:avLst/>
          </a:prstGeom>
          <a:noFill/>
        </p:spPr>
        <p:txBody>
          <a:bodyPr wrap="square" lIns="0" tIns="0" rIns="0" bIns="0" rtlCol="0">
            <a:spAutoFit/>
          </a:bodyPr>
          <a:lstStyle/>
          <a:p>
            <a:r>
              <a:rPr lang="en-US" sz="1200" dirty="0">
                <a:latin typeface="Courier New" pitchFamily="49" charset="0"/>
                <a:cs typeface="Courier New" pitchFamily="49" charset="0"/>
              </a:rPr>
              <a:t>Column has the following types: </a:t>
            </a:r>
            <a:endParaRPr lang="en-US" sz="1200" dirty="0" smtClean="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Type : Book has been found 1 time(s), with total confidence = 7.331758</a:t>
            </a:r>
          </a:p>
          <a:p>
            <a:r>
              <a:rPr lang="en-US" sz="1200" dirty="0">
                <a:latin typeface="Courier New" pitchFamily="49" charset="0"/>
                <a:cs typeface="Courier New" pitchFamily="49" charset="0"/>
              </a:rPr>
              <a:t>Type : Building has been found 1 time(s), with total confidence = 11.667136</a:t>
            </a:r>
          </a:p>
          <a:p>
            <a:r>
              <a:rPr lang="en-US" sz="1200" dirty="0">
                <a:latin typeface="Courier New" pitchFamily="49" charset="0"/>
                <a:cs typeface="Courier New" pitchFamily="49" charset="0"/>
              </a:rPr>
              <a:t>Type : Color has been found 1 time(s), with total confidence = 125.234734</a:t>
            </a:r>
          </a:p>
          <a:p>
            <a:r>
              <a:rPr lang="en-US" sz="1200" dirty="0">
                <a:latin typeface="Courier New" pitchFamily="49" charset="0"/>
                <a:cs typeface="Courier New" pitchFamily="49" charset="0"/>
              </a:rPr>
              <a:t>Type : Computer has been found 2 time(s), with total confidence = 111.52320900000001</a:t>
            </a:r>
          </a:p>
          <a:p>
            <a:r>
              <a:rPr lang="en-US" sz="1200" dirty="0">
                <a:latin typeface="Courier New" pitchFamily="49" charset="0"/>
                <a:cs typeface="Courier New" pitchFamily="49" charset="0"/>
              </a:rPr>
              <a:t>Type : Computing Platform has been found 1 time(s), with total confidence = 31.616125</a:t>
            </a:r>
          </a:p>
          <a:p>
            <a:r>
              <a:rPr lang="en-US" sz="1200" dirty="0">
                <a:latin typeface="Courier New" pitchFamily="49" charset="0"/>
                <a:cs typeface="Courier New" pitchFamily="49" charset="0"/>
              </a:rPr>
              <a:t>Type : File Format has been found 1 time(s), with total confidence = 69.533485</a:t>
            </a:r>
          </a:p>
          <a:p>
            <a:r>
              <a:rPr lang="en-US" sz="1200" dirty="0">
                <a:latin typeface="Courier New" pitchFamily="49" charset="0"/>
                <a:cs typeface="Courier New" pitchFamily="49" charset="0"/>
              </a:rPr>
              <a:t>Type : Monarch has been found 1 time(s), with total confidence = 77.261147</a:t>
            </a:r>
          </a:p>
          <a:p>
            <a:r>
              <a:rPr lang="en-US" sz="1200" dirty="0">
                <a:latin typeface="Courier New" pitchFamily="49" charset="0"/>
                <a:cs typeface="Courier New" pitchFamily="49" charset="0"/>
              </a:rPr>
              <a:t>Type : Operating System has been found 1 time(s), with total confidence = 51.03334</a:t>
            </a:r>
          </a:p>
          <a:p>
            <a:r>
              <a:rPr lang="en-US" sz="1200" dirty="0">
                <a:latin typeface="Courier New" pitchFamily="49" charset="0"/>
                <a:cs typeface="Courier New" pitchFamily="49" charset="0"/>
              </a:rPr>
              <a:t>Type : Order of Chivalry has been found 1 time(s), with total confidence = 55.610447</a:t>
            </a:r>
          </a:p>
          <a:p>
            <a:r>
              <a:rPr lang="en-US" sz="1200" dirty="0">
                <a:solidFill>
                  <a:srgbClr val="FF0000"/>
                </a:solidFill>
                <a:latin typeface="Courier New" pitchFamily="49" charset="0"/>
                <a:cs typeface="Courier New" pitchFamily="49" charset="0"/>
              </a:rPr>
              <a:t>Type : Organism Classification has been found 2 time(s), with total confidence = </a:t>
            </a:r>
            <a:r>
              <a:rPr lang="en-US" sz="1200" dirty="0" smtClean="0">
                <a:solidFill>
                  <a:srgbClr val="FF0000"/>
                </a:solidFill>
                <a:latin typeface="Courier New" pitchFamily="49" charset="0"/>
                <a:cs typeface="Courier New" pitchFamily="49" charset="0"/>
              </a:rPr>
              <a:t>327.61866796</a:t>
            </a:r>
            <a:endParaRPr lang="en-US" sz="1200" dirty="0">
              <a:solidFill>
                <a:srgbClr val="FF0000"/>
              </a:solidFill>
              <a:latin typeface="Courier New" pitchFamily="49" charset="0"/>
              <a:cs typeface="Courier New" pitchFamily="49" charset="0"/>
            </a:endParaRPr>
          </a:p>
          <a:p>
            <a:r>
              <a:rPr lang="en-US" sz="1200" dirty="0">
                <a:solidFill>
                  <a:srgbClr val="FF0000"/>
                </a:solidFill>
                <a:latin typeface="Courier New" pitchFamily="49" charset="0"/>
                <a:cs typeface="Courier New" pitchFamily="49" charset="0"/>
              </a:rPr>
              <a:t>Type : Organization has been found 5 time(s), with total confidence = 885.064156</a:t>
            </a:r>
          </a:p>
          <a:p>
            <a:r>
              <a:rPr lang="en-US" sz="1200" dirty="0">
                <a:latin typeface="Courier New" pitchFamily="49" charset="0"/>
                <a:cs typeface="Courier New" pitchFamily="49" charset="0"/>
              </a:rPr>
              <a:t>Type : Physicist has been found 1 time(s), with total confidence = 54.597713</a:t>
            </a:r>
          </a:p>
          <a:p>
            <a:r>
              <a:rPr lang="en-US" sz="1200" dirty="0">
                <a:latin typeface="Courier New" pitchFamily="49" charset="0"/>
                <a:cs typeface="Courier New" pitchFamily="49" charset="0"/>
              </a:rPr>
              <a:t>Type : Programming Language has been found 1 time(s), with total confidence = 67.981903</a:t>
            </a:r>
          </a:p>
          <a:p>
            <a:r>
              <a:rPr lang="en-US" sz="1200" dirty="0">
                <a:latin typeface="Courier New" pitchFamily="49" charset="0"/>
                <a:cs typeface="Courier New" pitchFamily="49" charset="0"/>
              </a:rPr>
              <a:t>Type : Record label has been found 1 time(s), with total confidence = 52.227253</a:t>
            </a:r>
          </a:p>
          <a:p>
            <a:r>
              <a:rPr lang="en-US" sz="1200" dirty="0">
                <a:latin typeface="Courier New" pitchFamily="49" charset="0"/>
                <a:cs typeface="Courier New" pitchFamily="49" charset="0"/>
              </a:rPr>
              <a:t>Type : Software has been found 2 time(s), with total confidence = 118.12758199999999</a:t>
            </a:r>
          </a:p>
          <a:p>
            <a:r>
              <a:rPr lang="en-US" sz="1200" dirty="0">
                <a:latin typeface="Courier New" pitchFamily="49" charset="0"/>
                <a:cs typeface="Courier New" pitchFamily="49" charset="0"/>
              </a:rPr>
              <a:t>Type : US County has been found 1 time(s), with total confidence = 83.572784</a:t>
            </a:r>
          </a:p>
          <a:p>
            <a:r>
              <a:rPr lang="en-US" sz="1200" dirty="0">
                <a:latin typeface="Courier New" pitchFamily="49" charset="0"/>
                <a:cs typeface="Courier New" pitchFamily="49" charset="0"/>
              </a:rPr>
              <a:t>Type : Video Game Platform has been found 3 time(s), with total confidence = 329.321655</a:t>
            </a:r>
          </a:p>
          <a:p>
            <a:r>
              <a:rPr lang="en-US" sz="1200" dirty="0">
                <a:latin typeface="Courier New" pitchFamily="49" charset="0"/>
                <a:cs typeface="Courier New" pitchFamily="49" charset="0"/>
              </a:rPr>
              <a:t>Type : Website has been found 1 time(s), with total confidence = 42.362911</a:t>
            </a:r>
            <a:endParaRPr lang="fr-FR" sz="1200" kern="0" dirty="0" err="1" smtClean="0">
              <a:latin typeface="Courier New" pitchFamily="49" charset="0"/>
              <a:ea typeface="Arial Unicode MS" pitchFamily="34" charset="-128"/>
              <a:cs typeface="Courier New" pitchFamily="49" charset="0"/>
            </a:endParaRPr>
          </a:p>
        </p:txBody>
      </p:sp>
      <p:sp>
        <p:nvSpPr>
          <p:cNvPr id="5" name="Title 1"/>
          <p:cNvSpPr>
            <a:spLocks noGrp="1"/>
          </p:cNvSpPr>
          <p:nvPr>
            <p:ph type="title"/>
          </p:nvPr>
        </p:nvSpPr>
        <p:spPr>
          <a:xfrm>
            <a:off x="324000" y="324000"/>
            <a:ext cx="8496000" cy="756000"/>
          </a:xfrm>
        </p:spPr>
        <p:txBody>
          <a:bodyPr/>
          <a:lstStyle/>
          <a:p>
            <a:r>
              <a:rPr lang="en-US" dirty="0" smtClean="0"/>
              <a:t>Implementation</a:t>
            </a:r>
            <a:endParaRPr lang="en-US" sz="2000" b="0" dirty="0"/>
          </a:p>
        </p:txBody>
      </p:sp>
      <p:sp>
        <p:nvSpPr>
          <p:cNvPr id="4" name="TextBox 3"/>
          <p:cNvSpPr txBox="1"/>
          <p:nvPr/>
        </p:nvSpPr>
        <p:spPr>
          <a:xfrm>
            <a:off x="215153" y="5535253"/>
            <a:ext cx="7282443"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Columns now are represented by the associative set of “Rich Types”</a:t>
            </a:r>
            <a:endParaRPr lang="fr-FR" sz="1800" kern="0" dirty="0" err="1" smtClean="0">
              <a:ea typeface="Arial Unicode MS" pitchFamily="34" charset="-128"/>
              <a:cs typeface="Arial Unicode MS" pitchFamily="34" charset="-128"/>
            </a:endParaRPr>
          </a:p>
        </p:txBody>
      </p:sp>
      <p:sp>
        <p:nvSpPr>
          <p:cNvPr id="6" name="TextBox 5"/>
          <p:cNvSpPr txBox="1"/>
          <p:nvPr/>
        </p:nvSpPr>
        <p:spPr>
          <a:xfrm>
            <a:off x="358588" y="1317812"/>
            <a:ext cx="7431522"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b="1" kern="0" dirty="0" smtClean="0">
                <a:ea typeface="Arial Unicode MS" pitchFamily="34" charset="-128"/>
                <a:cs typeface="Arial Unicode MS" pitchFamily="34" charset="-128"/>
              </a:rPr>
              <a:t>Step 3: Map each column with an aggregated  set of “Rich Types”</a:t>
            </a:r>
            <a:endParaRPr lang="fr-FR" sz="1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Implementation</a:t>
            </a:r>
            <a:endParaRPr lang="en-US" sz="2000" b="0" dirty="0"/>
          </a:p>
        </p:txBody>
      </p:sp>
      <p:sp>
        <p:nvSpPr>
          <p:cNvPr id="3" name="TextBox 2"/>
          <p:cNvSpPr txBox="1"/>
          <p:nvPr/>
        </p:nvSpPr>
        <p:spPr>
          <a:xfrm>
            <a:off x="322729" y="1416423"/>
            <a:ext cx="8120937" cy="420115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b="1" dirty="0" smtClean="0"/>
              <a:t>Step 4: Label and Type (unnamed </a:t>
            </a:r>
            <a:r>
              <a:rPr lang="en-US" b="1" dirty="0"/>
              <a:t>and </a:t>
            </a:r>
            <a:r>
              <a:rPr lang="en-US" b="1" dirty="0" smtClean="0"/>
              <a:t>un-typed columns)</a:t>
            </a:r>
          </a:p>
          <a:p>
            <a:pPr marL="742950" lvl="1" indent="-285750" fontAlgn="base">
              <a:spcBef>
                <a:spcPct val="50000"/>
              </a:spcBef>
              <a:spcAft>
                <a:spcPct val="0"/>
              </a:spcAft>
              <a:buClr>
                <a:srgbClr val="F0AB00"/>
              </a:buClr>
              <a:buSzPct val="80000"/>
              <a:buFont typeface="Arial" pitchFamily="34" charset="0"/>
              <a:buChar char="•"/>
            </a:pPr>
            <a:r>
              <a:rPr lang="en-US" dirty="0"/>
              <a:t>Wilson score interval for a Bernoulli </a:t>
            </a:r>
            <a:r>
              <a:rPr lang="en-US" dirty="0" smtClean="0"/>
              <a:t>parameter [11]</a:t>
            </a:r>
            <a:r>
              <a:rPr lang="fr-FR" kern="0" dirty="0" smtClean="0">
                <a:ea typeface="Arial Unicode MS" pitchFamily="34" charset="-128"/>
                <a:cs typeface="Arial Unicode MS" pitchFamily="34" charset="-128"/>
              </a:rPr>
              <a:t> </a:t>
            </a:r>
            <a:r>
              <a:rPr lang="fr-FR" kern="0" dirty="0" err="1">
                <a:ea typeface="Arial Unicode MS" pitchFamily="34" charset="-128"/>
                <a:cs typeface="Arial Unicode MS" pitchFamily="34" charset="-128"/>
              </a:rPr>
              <a:t>used</a:t>
            </a:r>
            <a:r>
              <a:rPr lang="fr-FR" kern="0" dirty="0">
                <a:ea typeface="Arial Unicode MS" pitchFamily="34" charset="-128"/>
                <a:cs typeface="Arial Unicode MS" pitchFamily="34" charset="-128"/>
              </a:rPr>
              <a:t> to </a:t>
            </a:r>
            <a:r>
              <a:rPr lang="en-US" dirty="0"/>
              <a:t>determine normalized score for each type in the set by balancing the proportion of high scores with the lower ones</a:t>
            </a:r>
          </a:p>
          <a:p>
            <a:pPr marL="742950" lvl="1" indent="-285750" fontAlgn="base">
              <a:spcBef>
                <a:spcPct val="50000"/>
              </a:spcBef>
              <a:spcAft>
                <a:spcPct val="0"/>
              </a:spcAft>
              <a:buClr>
                <a:srgbClr val="F0AB00"/>
              </a:buClr>
              <a:buSzPct val="80000"/>
              <a:buFont typeface="Arial" pitchFamily="34" charset="0"/>
              <a:buChar char="•"/>
            </a:pPr>
            <a:endParaRPr lang="en-US" dirty="0" smtClean="0"/>
          </a:p>
          <a:p>
            <a:pPr marL="285750" indent="-285750" fontAlgn="base">
              <a:spcBef>
                <a:spcPct val="50000"/>
              </a:spcBef>
              <a:spcAft>
                <a:spcPct val="0"/>
              </a:spcAft>
              <a:buClr>
                <a:srgbClr val="F0AB00"/>
              </a:buClr>
              <a:buSzPct val="80000"/>
              <a:buFont typeface="Arial" pitchFamily="34" charset="0"/>
              <a:buChar char="•"/>
            </a:pPr>
            <a:r>
              <a:rPr lang="en-US" b="1" dirty="0" smtClean="0"/>
              <a:t>Step 5: Calculate a similarity score between two columns</a:t>
            </a:r>
          </a:p>
          <a:p>
            <a:pPr marL="742950" lvl="1" indent="-285750" fontAlgn="base">
              <a:spcBef>
                <a:spcPct val="50000"/>
              </a:spcBef>
              <a:spcAft>
                <a:spcPct val="0"/>
              </a:spcAft>
              <a:buClr>
                <a:srgbClr val="F0AB00"/>
              </a:buClr>
              <a:buSzPct val="80000"/>
              <a:buFont typeface="Arial" pitchFamily="34" charset="0"/>
              <a:buChar char="•"/>
            </a:pPr>
            <a:r>
              <a:rPr lang="en-US" dirty="0" smtClean="0"/>
              <a:t>We have implemented the following algorithms:</a:t>
            </a:r>
          </a:p>
          <a:p>
            <a:pPr marL="1200150" lvl="2" indent="-285750" fontAlgn="base">
              <a:spcBef>
                <a:spcPct val="50000"/>
              </a:spcBef>
              <a:spcAft>
                <a:spcPct val="0"/>
              </a:spcAft>
              <a:buClr>
                <a:srgbClr val="F0AB00"/>
              </a:buClr>
              <a:buFont typeface="Arial" pitchFamily="34" charset="0"/>
              <a:buChar char="•"/>
            </a:pPr>
            <a:r>
              <a:rPr lang="en-US" dirty="0" smtClean="0"/>
              <a:t>Vector algebra (Cosine Similarity) [12]</a:t>
            </a:r>
          </a:p>
          <a:p>
            <a:pPr marL="1200150" lvl="2" indent="-285750" fontAlgn="base">
              <a:spcBef>
                <a:spcPct val="50000"/>
              </a:spcBef>
              <a:spcAft>
                <a:spcPct val="0"/>
              </a:spcAft>
              <a:buClr>
                <a:srgbClr val="F0AB00"/>
              </a:buClr>
              <a:buFont typeface="Arial" pitchFamily="34" charset="0"/>
              <a:buChar char="•"/>
            </a:pPr>
            <a:r>
              <a:rPr lang="en-US" kern="0" dirty="0" smtClean="0">
                <a:ea typeface="Arial Unicode MS" pitchFamily="34" charset="-128"/>
                <a:cs typeface="Arial Unicode MS" pitchFamily="34" charset="-128"/>
              </a:rPr>
              <a:t>Statistical algorithms:</a:t>
            </a:r>
          </a:p>
          <a:p>
            <a:pPr marL="1657350" lvl="3" indent="-285750" fontAlgn="base">
              <a:spcBef>
                <a:spcPct val="50000"/>
              </a:spcBef>
              <a:spcAft>
                <a:spcPct val="0"/>
              </a:spcAft>
              <a:buClr>
                <a:srgbClr val="F0AB00"/>
              </a:buClr>
              <a:buFont typeface="Arial" pitchFamily="34" charset="0"/>
              <a:buChar char="•"/>
            </a:pPr>
            <a:r>
              <a:rPr lang="en-US" b="1" i="1" dirty="0"/>
              <a:t>Pearson Product-Moment Correlation Coefficient (PPMCC</a:t>
            </a:r>
            <a:r>
              <a:rPr lang="en-US" b="1" i="1" dirty="0" smtClean="0"/>
              <a:t>) [13]</a:t>
            </a:r>
            <a:endParaRPr lang="fr-FR" b="1" i="1" dirty="0"/>
          </a:p>
          <a:p>
            <a:pPr marL="1657350" lvl="3" indent="-285750" fontAlgn="base">
              <a:spcBef>
                <a:spcPct val="50000"/>
              </a:spcBef>
              <a:spcAft>
                <a:spcPct val="0"/>
              </a:spcAft>
              <a:buClr>
                <a:srgbClr val="F0AB00"/>
              </a:buClr>
              <a:buFont typeface="Arial" pitchFamily="34" charset="0"/>
              <a:buChar char="•"/>
            </a:pPr>
            <a:r>
              <a:rPr lang="en-US" b="1" i="1" dirty="0"/>
              <a:t>Spearman’s Rank Correlation </a:t>
            </a:r>
            <a:r>
              <a:rPr lang="en-US" b="1" i="1" dirty="0" smtClean="0"/>
              <a:t>Coefficient [14]</a:t>
            </a:r>
            <a:endParaRPr lang="fr-FR" b="1" i="1" dirty="0"/>
          </a:p>
          <a:p>
            <a:pPr marL="742950" lvl="1" indent="-285750" fontAlgn="base">
              <a:spcBef>
                <a:spcPct val="50000"/>
              </a:spcBef>
              <a:spcAft>
                <a:spcPct val="0"/>
              </a:spcAft>
              <a:buClr>
                <a:srgbClr val="F0AB00"/>
              </a:buClr>
              <a:buSzPct val="80000"/>
              <a:buFont typeface="Arial" pitchFamily="34" charset="0"/>
              <a:buChar char="•"/>
            </a:pPr>
            <a:endParaRPr lang="fr-FR"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Experiments</a:t>
            </a:r>
            <a:endParaRPr lang="en-US" sz="2000" b="0" dirty="0"/>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348" y="1985975"/>
            <a:ext cx="4227232" cy="2054748"/>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84" y="1985975"/>
            <a:ext cx="40195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960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Experiments</a:t>
            </a:r>
            <a:br>
              <a:rPr lang="en-US" dirty="0" smtClean="0"/>
            </a:br>
            <a:r>
              <a:rPr lang="en-US" sz="2000" b="0" dirty="0"/>
              <a:t>Results</a:t>
            </a:r>
          </a:p>
        </p:txBody>
      </p:sp>
      <p:sp>
        <p:nvSpPr>
          <p:cNvPr id="2" name="TextBox 1"/>
          <p:cNvSpPr txBox="1"/>
          <p:nvPr/>
        </p:nvSpPr>
        <p:spPr>
          <a:xfrm>
            <a:off x="313763" y="1410762"/>
            <a:ext cx="8726719"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AMC by default runs a set of String matching algorithms between columns` headers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Extra plugins (matchers) can be configured and added </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results of different matchers are combined using different methods, for our experiments the default “average method” is used</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
        <p:nvSpPr>
          <p:cNvPr id="8" name="Rectangle 7"/>
          <p:cNvSpPr/>
          <p:nvPr/>
        </p:nvSpPr>
        <p:spPr bwMode="gray">
          <a:xfrm>
            <a:off x="4140678" y="4084683"/>
            <a:ext cx="1321533" cy="883932"/>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13763" y="3570887"/>
            <a:ext cx="6741459"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The results of AMC default </a:t>
            </a:r>
            <a:r>
              <a:rPr lang="en-US" dirty="0"/>
              <a:t>m</a:t>
            </a:r>
            <a:r>
              <a:rPr lang="en-US" dirty="0" smtClean="0"/>
              <a:t>atching algorithms:</a:t>
            </a:r>
            <a:endParaRPr lang="en-US" kern="0" dirty="0" smtClean="0">
              <a:ea typeface="Arial Unicode MS" pitchFamily="34" charset="-128"/>
              <a:cs typeface="Arial Unicode MS" pitchFamily="34" charset="-128"/>
            </a:endParaRPr>
          </a:p>
        </p:txBody>
      </p: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10" y="4097323"/>
            <a:ext cx="4896001" cy="883932"/>
          </a:xfrm>
          <a:prstGeom prst="rect">
            <a:avLst/>
          </a:prstGeom>
          <a:noFill/>
          <a:ln>
            <a:noFill/>
          </a:ln>
        </p:spPr>
      </p:pic>
    </p:spTree>
    <p:extLst>
      <p:ext uri="{BB962C8B-B14F-4D97-AF65-F5344CB8AC3E}">
        <p14:creationId xmlns:p14="http://schemas.microsoft.com/office/powerpoint/2010/main" val="77914312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Experiments</a:t>
            </a:r>
            <a:r>
              <a:rPr lang="en-US" dirty="0" smtClean="0"/>
              <a:t/>
            </a:r>
            <a:br>
              <a:rPr lang="en-US" dirty="0" smtClean="0"/>
            </a:br>
            <a:r>
              <a:rPr lang="en-US" sz="2000" b="0" dirty="0" smtClean="0"/>
              <a:t>Results</a:t>
            </a:r>
            <a:endParaRPr lang="en-US" sz="2000" b="0" dirty="0"/>
          </a:p>
        </p:txBody>
      </p:sp>
      <p:sp>
        <p:nvSpPr>
          <p:cNvPr id="7" name="TextBox 6"/>
          <p:cNvSpPr txBox="1"/>
          <p:nvPr/>
        </p:nvSpPr>
        <p:spPr>
          <a:xfrm>
            <a:off x="313761" y="1315950"/>
            <a:ext cx="6741459"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default set + Cosine Similarity</a:t>
            </a:r>
            <a:endParaRPr lang="en-US" kern="0" dirty="0" smtClean="0">
              <a:ea typeface="Arial Unicode MS" pitchFamily="34" charset="-128"/>
              <a:cs typeface="Arial Unicode MS" pitchFamily="34" charset="-128"/>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762" y="1683575"/>
            <a:ext cx="4896001" cy="988415"/>
          </a:xfrm>
          <a:prstGeom prst="rect">
            <a:avLst/>
          </a:prstGeom>
          <a:noFill/>
          <a:ln>
            <a:noFill/>
          </a:ln>
        </p:spPr>
      </p:pic>
      <p:sp>
        <p:nvSpPr>
          <p:cNvPr id="11" name="Rectangle 10"/>
          <p:cNvSpPr/>
          <p:nvPr/>
        </p:nvSpPr>
        <p:spPr bwMode="gray">
          <a:xfrm>
            <a:off x="3888230" y="1683574"/>
            <a:ext cx="1321533" cy="988415"/>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 name="Group 2"/>
          <p:cNvGrpSpPr/>
          <p:nvPr/>
        </p:nvGrpSpPr>
        <p:grpSpPr>
          <a:xfrm>
            <a:off x="313761" y="2844686"/>
            <a:ext cx="7855453" cy="1657120"/>
            <a:chOff x="313761" y="2844686"/>
            <a:chExt cx="7855453" cy="1657120"/>
          </a:xfrm>
        </p:grpSpPr>
        <p:sp>
          <p:nvSpPr>
            <p:cNvPr id="9" name="TextBox 8"/>
            <p:cNvSpPr txBox="1"/>
            <p:nvPr/>
          </p:nvSpPr>
          <p:spPr>
            <a:xfrm>
              <a:off x="313761" y="2844686"/>
              <a:ext cx="7855453"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a:t>
              </a:r>
              <a:r>
                <a:rPr lang="en-US" dirty="0"/>
                <a:t>default set + Cosine </a:t>
              </a:r>
              <a:r>
                <a:rPr lang="en-US" dirty="0" smtClean="0"/>
                <a:t>Similarity</a:t>
              </a:r>
              <a:r>
                <a:rPr lang="en-US" kern="0" dirty="0" smtClean="0">
                  <a:ea typeface="Arial Unicode MS" pitchFamily="34" charset="-128"/>
                  <a:cs typeface="Arial Unicode MS" pitchFamily="34" charset="-128"/>
                </a:rPr>
                <a:t> </a:t>
              </a:r>
              <a:r>
                <a:rPr lang="en-US" dirty="0" smtClean="0"/>
                <a:t> + </a:t>
              </a:r>
              <a:r>
                <a:rPr lang="en-US" dirty="0"/>
                <a:t>PPMCC </a:t>
              </a:r>
              <a:r>
                <a:rPr lang="en-US" dirty="0" smtClean="0"/>
                <a:t>method</a:t>
              </a:r>
              <a:endParaRPr lang="en-US" kern="0" dirty="0" smtClean="0">
                <a:ea typeface="Arial Unicode MS" pitchFamily="34" charset="-128"/>
                <a:cs typeface="Arial Unicode MS" pitchFamily="34" charset="-128"/>
              </a:endParaRPr>
            </a:p>
          </p:txBody>
        </p:sp>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761" y="3236875"/>
              <a:ext cx="4896002" cy="1264931"/>
            </a:xfrm>
            <a:prstGeom prst="rect">
              <a:avLst/>
            </a:prstGeom>
            <a:noFill/>
            <a:ln>
              <a:noFill/>
            </a:ln>
          </p:spPr>
        </p:pic>
        <p:sp>
          <p:nvSpPr>
            <p:cNvPr id="12" name="Rectangle 11"/>
            <p:cNvSpPr/>
            <p:nvPr/>
          </p:nvSpPr>
          <p:spPr bwMode="gray">
            <a:xfrm>
              <a:off x="3888229" y="3236875"/>
              <a:ext cx="1321533" cy="1264931"/>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 name="Group 4"/>
          <p:cNvGrpSpPr/>
          <p:nvPr/>
        </p:nvGrpSpPr>
        <p:grpSpPr>
          <a:xfrm>
            <a:off x="313760" y="4653358"/>
            <a:ext cx="7855455" cy="1566287"/>
            <a:chOff x="313760" y="4653358"/>
            <a:chExt cx="7855455" cy="1566287"/>
          </a:xfrm>
        </p:grpSpPr>
        <p:pic>
          <p:nvPicPr>
            <p:cNvPr id="13" name="Picture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760" y="5022542"/>
              <a:ext cx="4896002" cy="1197102"/>
            </a:xfrm>
            <a:prstGeom prst="rect">
              <a:avLst/>
            </a:prstGeom>
            <a:noFill/>
            <a:ln>
              <a:noFill/>
            </a:ln>
          </p:spPr>
        </p:pic>
        <p:sp>
          <p:nvSpPr>
            <p:cNvPr id="14" name="TextBox 13"/>
            <p:cNvSpPr txBox="1"/>
            <p:nvPr/>
          </p:nvSpPr>
          <p:spPr>
            <a:xfrm>
              <a:off x="313762" y="4653358"/>
              <a:ext cx="7855453"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AMC’s </a:t>
              </a:r>
              <a:r>
                <a:rPr lang="en-US" dirty="0"/>
                <a:t>default set + Cosine </a:t>
              </a:r>
              <a:r>
                <a:rPr lang="en-US" dirty="0" smtClean="0"/>
                <a:t>Similarity</a:t>
              </a:r>
              <a:r>
                <a:rPr lang="en-US" kern="0" dirty="0" smtClean="0">
                  <a:ea typeface="Arial Unicode MS" pitchFamily="34" charset="-128"/>
                  <a:cs typeface="Arial Unicode MS" pitchFamily="34" charset="-128"/>
                </a:rPr>
                <a:t> </a:t>
              </a:r>
              <a:r>
                <a:rPr lang="en-US" dirty="0" smtClean="0"/>
                <a:t> + </a:t>
              </a:r>
              <a:r>
                <a:rPr lang="en-US" dirty="0"/>
                <a:t>PPMCC </a:t>
              </a:r>
              <a:r>
                <a:rPr lang="en-US" dirty="0" smtClean="0"/>
                <a:t>method + </a:t>
              </a:r>
              <a:r>
                <a:rPr lang="en-US" dirty="0"/>
                <a:t>Spearman’s</a:t>
              </a:r>
              <a:endParaRPr lang="en-US" kern="0" dirty="0" smtClean="0">
                <a:ea typeface="Arial Unicode MS" pitchFamily="34" charset="-128"/>
                <a:cs typeface="Arial Unicode MS" pitchFamily="34" charset="-128"/>
              </a:endParaRPr>
            </a:p>
          </p:txBody>
        </p:sp>
        <p:sp>
          <p:nvSpPr>
            <p:cNvPr id="15" name="Rectangle 14"/>
            <p:cNvSpPr/>
            <p:nvPr/>
          </p:nvSpPr>
          <p:spPr bwMode="gray">
            <a:xfrm>
              <a:off x="3888230" y="5022543"/>
              <a:ext cx="1321533" cy="1197102"/>
            </a:xfrm>
            <a:prstGeom prst="rect">
              <a:avLst/>
            </a:prstGeom>
            <a:solidFill>
              <a:srgbClr val="FF0000">
                <a:alpha val="4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73439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referRelativeResize="0">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3249" y="878324"/>
            <a:ext cx="4220279" cy="537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60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Our Proposal</a:t>
            </a:r>
            <a:endParaRPr lang="en-US" sz="2000" b="0" dirty="0"/>
          </a:p>
        </p:txBody>
      </p:sp>
      <p:pic>
        <p:nvPicPr>
          <p:cNvPr id="9" name="Picture 8"/>
          <p:cNvPicPr preferRelativeResize="0">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331" y="1454130"/>
            <a:ext cx="8230421" cy="420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hlinkClick r:id="rId3" action="ppaction://hlinksldjump"/>
          </p:cNvPr>
          <p:cNvSpPr/>
          <p:nvPr/>
        </p:nvSpPr>
        <p:spPr bwMode="gray">
          <a:xfrm>
            <a:off x="6481482" y="2465294"/>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Rectangle 17">
            <a:hlinkClick r:id="rId4" action="ppaction://hlinksldjump"/>
          </p:cNvPr>
          <p:cNvSpPr/>
          <p:nvPr/>
        </p:nvSpPr>
        <p:spPr bwMode="gray">
          <a:xfrm>
            <a:off x="806823" y="3756212"/>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a:hlinkClick r:id="rId5" action="ppaction://hlinksldjump"/>
          </p:cNvPr>
          <p:cNvSpPr/>
          <p:nvPr/>
        </p:nvSpPr>
        <p:spPr bwMode="gray">
          <a:xfrm>
            <a:off x="6149788" y="4778188"/>
            <a:ext cx="1801906"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Rectangle 1"/>
          <p:cNvSpPr/>
          <p:nvPr/>
        </p:nvSpPr>
        <p:spPr bwMode="gray">
          <a:xfrm>
            <a:off x="214331" y="3518960"/>
            <a:ext cx="8537944" cy="872287"/>
          </a:xfrm>
          <a:prstGeom prst="rect">
            <a:avLst/>
          </a:prstGeom>
          <a:solidFill>
            <a:srgbClr val="F0AB00">
              <a:alpha val="30196"/>
            </a:srgb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4013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120" y="773260"/>
            <a:ext cx="4234612" cy="545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90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Our Proposal</a:t>
            </a:r>
            <a:endParaRPr lang="en-US" sz="2000" b="0" dirty="0"/>
          </a:p>
        </p:txBody>
      </p:sp>
      <p:pic>
        <p:nvPicPr>
          <p:cNvPr id="9" name="Picture 8"/>
          <p:cNvPicPr preferRelativeResize="0">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331" y="1454130"/>
            <a:ext cx="8230421" cy="420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hlinkClick r:id="rId3" action="ppaction://hlinksldjump"/>
          </p:cNvPr>
          <p:cNvSpPr/>
          <p:nvPr/>
        </p:nvSpPr>
        <p:spPr bwMode="gray">
          <a:xfrm>
            <a:off x="6481482" y="2465294"/>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Rectangle 17">
            <a:hlinkClick r:id="rId4" action="ppaction://hlinksldjump"/>
          </p:cNvPr>
          <p:cNvSpPr/>
          <p:nvPr/>
        </p:nvSpPr>
        <p:spPr bwMode="gray">
          <a:xfrm>
            <a:off x="806823" y="3756212"/>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a:hlinkClick r:id="rId5" action="ppaction://hlinksldjump"/>
          </p:cNvPr>
          <p:cNvSpPr/>
          <p:nvPr/>
        </p:nvSpPr>
        <p:spPr bwMode="gray">
          <a:xfrm>
            <a:off x="6149788" y="4778188"/>
            <a:ext cx="1801906"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Rectangle 1"/>
          <p:cNvSpPr/>
          <p:nvPr/>
        </p:nvSpPr>
        <p:spPr bwMode="gray">
          <a:xfrm>
            <a:off x="297712" y="4635794"/>
            <a:ext cx="8537944" cy="797443"/>
          </a:xfrm>
          <a:prstGeom prst="rect">
            <a:avLst/>
          </a:prstGeom>
          <a:solidFill>
            <a:srgbClr val="F0AB00">
              <a:alpha val="30196"/>
            </a:srgb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4013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898" y="817368"/>
            <a:ext cx="3974702" cy="516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57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Box 2"/>
          <p:cNvSpPr txBox="1"/>
          <p:nvPr/>
        </p:nvSpPr>
        <p:spPr>
          <a:xfrm>
            <a:off x="398585" y="1383323"/>
            <a:ext cx="8405446"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Problem definition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Related work</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Our Proposal</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Implementation</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Experiments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Conclusion and future </a:t>
            </a:r>
            <a:r>
              <a:rPr lang="en-US" kern="0" dirty="0">
                <a:ea typeface="Arial Unicode MS" pitchFamily="34" charset="-128"/>
                <a:cs typeface="Arial Unicode MS" pitchFamily="34" charset="-128"/>
              </a:rPr>
              <a:t>w</a:t>
            </a:r>
            <a:r>
              <a:rPr lang="en-US" kern="0" dirty="0" smtClean="0">
                <a:ea typeface="Arial Unicode MS" pitchFamily="34" charset="-128"/>
                <a:cs typeface="Arial Unicode MS" pitchFamily="34" charset="-128"/>
              </a:rPr>
              <a:t>ork</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References</a:t>
            </a:r>
          </a:p>
          <a:p>
            <a:pPr marL="285750" indent="-285750" fontAlgn="base">
              <a:spcBef>
                <a:spcPct val="50000"/>
              </a:spcBef>
              <a:spcAft>
                <a:spcPct val="0"/>
              </a:spcAft>
              <a:buClr>
                <a:srgbClr val="F0AB00"/>
              </a:buClr>
              <a:buSzPct val="80000"/>
              <a:buFont typeface="Arial" pitchFamily="34" charset="0"/>
              <a:buChar char="•"/>
            </a:pPr>
            <a:endParaRPr lang="fr-FR" sz="1800" kern="0" dirty="0" err="1"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Conclusion and Future Work</a:t>
            </a:r>
            <a:endParaRPr lang="en-US" sz="2000" b="0" dirty="0"/>
          </a:p>
        </p:txBody>
      </p:sp>
      <p:sp>
        <p:nvSpPr>
          <p:cNvPr id="2" name="TextBox 1"/>
          <p:cNvSpPr txBox="1"/>
          <p:nvPr/>
        </p:nvSpPr>
        <p:spPr>
          <a:xfrm>
            <a:off x="313764" y="1416423"/>
            <a:ext cx="8157883" cy="540147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The </a:t>
            </a:r>
            <a:r>
              <a:rPr lang="en-US" dirty="0"/>
              <a:t>number of matches discovered is increased when Linked Data is used in most data </a:t>
            </a:r>
            <a:r>
              <a:rPr lang="en-US" dirty="0" smtClean="0"/>
              <a:t>sets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Schema matching can be improved even if they contain unnamed or un-typed columns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Data reconciliation can be performed regardless of data source languages </a:t>
            </a:r>
          </a:p>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sym typeface="Wingdings" pitchFamily="2" charset="2"/>
              </a:rPr>
              <a:t> More valuable and higher quality data is available for more informed decisions</a:t>
            </a:r>
          </a:p>
          <a:p>
            <a:pPr marL="285750"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sym typeface="Wingdings" pitchFamily="2" charset="2"/>
            </a:endParaRPr>
          </a:p>
          <a:p>
            <a:pPr marL="285750" indent="-285750" fontAlgn="base">
              <a:spcBef>
                <a:spcPct val="50000"/>
              </a:spcBef>
              <a:spcAft>
                <a:spcPct val="0"/>
              </a:spcAft>
              <a:buClr>
                <a:srgbClr val="F0AB00"/>
              </a:buClr>
              <a:buSzPct val="80000"/>
              <a:buFont typeface="Arial" pitchFamily="34" charset="0"/>
              <a:buChar char="•"/>
            </a:pPr>
            <a:r>
              <a:rPr lang="en-US" b="1" kern="0" dirty="0" smtClean="0">
                <a:ea typeface="Arial Unicode MS" pitchFamily="34" charset="-128"/>
                <a:cs typeface="Arial Unicode MS" pitchFamily="34" charset="-128"/>
                <a:sym typeface="Wingdings" pitchFamily="2" charset="2"/>
              </a:rPr>
              <a:t>Future Work</a:t>
            </a:r>
          </a:p>
          <a:p>
            <a:pPr marL="742950" lvl="1" indent="-285750" fontAlgn="base">
              <a:spcBef>
                <a:spcPct val="50000"/>
              </a:spcBef>
              <a:spcAft>
                <a:spcPct val="0"/>
              </a:spcAft>
              <a:buClr>
                <a:srgbClr val="F0AB00"/>
              </a:buClr>
              <a:buSzPct val="80000"/>
              <a:buFont typeface="Arial" pitchFamily="34" charset="0"/>
              <a:buChar char="•"/>
            </a:pPr>
            <a:r>
              <a:rPr lang="en-US" dirty="0"/>
              <a:t>Evaluate the framework on larger data sets</a:t>
            </a:r>
          </a:p>
          <a:p>
            <a:pPr marL="742950" lvl="1" indent="-285750" fontAlgn="base">
              <a:spcBef>
                <a:spcPct val="50000"/>
              </a:spcBef>
              <a:spcAft>
                <a:spcPct val="0"/>
              </a:spcAft>
              <a:buClr>
                <a:srgbClr val="F0AB00"/>
              </a:buClr>
              <a:buSzPct val="80000"/>
              <a:buFont typeface="Arial" pitchFamily="34" charset="0"/>
              <a:buChar char="•"/>
            </a:pPr>
            <a:r>
              <a:rPr lang="en-US" dirty="0"/>
              <a:t>I</a:t>
            </a:r>
            <a:r>
              <a:rPr lang="en-US" dirty="0" smtClean="0"/>
              <a:t>ntegrating </a:t>
            </a:r>
            <a:r>
              <a:rPr lang="en-US" dirty="0"/>
              <a:t>additional </a:t>
            </a:r>
            <a:r>
              <a:rPr lang="en-US" dirty="0" smtClean="0"/>
              <a:t>Linked </a:t>
            </a:r>
            <a:r>
              <a:rPr lang="en-US" dirty="0"/>
              <a:t>O</a:t>
            </a:r>
            <a:r>
              <a:rPr lang="en-US" dirty="0" smtClean="0"/>
              <a:t>pen </a:t>
            </a:r>
            <a:r>
              <a:rPr lang="en-US" dirty="0"/>
              <a:t>D</a:t>
            </a:r>
            <a:r>
              <a:rPr lang="en-US" dirty="0" smtClean="0"/>
              <a:t>ata </a:t>
            </a:r>
            <a:r>
              <a:rPr lang="en-US" dirty="0"/>
              <a:t>sources of semantic types such as </a:t>
            </a:r>
            <a:r>
              <a:rPr lang="en-US" dirty="0" err="1"/>
              <a:t>DBpedia</a:t>
            </a:r>
            <a:r>
              <a:rPr lang="en-US" dirty="0"/>
              <a:t> or YAGO </a:t>
            </a:r>
          </a:p>
          <a:p>
            <a:pPr marL="742950" lvl="1" indent="-285750" fontAlgn="base">
              <a:spcBef>
                <a:spcPct val="50000"/>
              </a:spcBef>
              <a:spcAft>
                <a:spcPct val="0"/>
              </a:spcAft>
              <a:buClr>
                <a:srgbClr val="F0AB00"/>
              </a:buClr>
              <a:buSzPct val="80000"/>
              <a:buFont typeface="Arial" pitchFamily="34" charset="0"/>
              <a:buChar char="•"/>
            </a:pPr>
            <a:r>
              <a:rPr lang="en-US" dirty="0"/>
              <a:t>Evaluate our matching results against instance-based ontology alignment </a:t>
            </a:r>
            <a:r>
              <a:rPr lang="en-US" dirty="0" smtClean="0"/>
              <a:t>benchmarks (and bring datasets that highlight noisy tabular data)</a:t>
            </a:r>
            <a:endParaRPr lang="en-US" dirty="0"/>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59860138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t>
            </a:r>
            <a:r>
              <a:rPr lang="en-US" dirty="0" err="1" smtClean="0"/>
              <a:t>Assaf</a:t>
            </a:r>
            <a:endParaRPr lang="en-US" dirty="0" smtClean="0"/>
          </a:p>
          <a:p>
            <a:r>
              <a:rPr lang="en-US" dirty="0" smtClean="0"/>
              <a:t>@</a:t>
            </a:r>
            <a:r>
              <a:rPr lang="en-US" dirty="0" err="1" smtClean="0"/>
              <a:t>ahmadaassaf</a:t>
            </a:r>
            <a:endParaRPr lang="en-US" dirty="0" smtClean="0"/>
          </a:p>
          <a:p>
            <a:endParaRPr lang="en-US" dirty="0" smtClean="0"/>
          </a:p>
          <a:p>
            <a:r>
              <a:rPr lang="en-US" dirty="0" smtClean="0"/>
              <a:t>SAP Research, France</a:t>
            </a:r>
          </a:p>
          <a:p>
            <a:r>
              <a:rPr lang="en-US" dirty="0" smtClean="0"/>
              <a:t>Ahmad.assaf@sap.com</a:t>
            </a:r>
          </a:p>
          <a:p>
            <a:r>
              <a:rPr lang="en-US" dirty="0" smtClean="0"/>
              <a:t>+</a:t>
            </a:r>
            <a:r>
              <a:rPr lang="en-US" dirty="0" smtClean="0"/>
              <a:t>33 695 436 614</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fr-FR" dirty="0"/>
          </a:p>
        </p:txBody>
      </p:sp>
      <p:sp>
        <p:nvSpPr>
          <p:cNvPr id="7" name="TextBox 6"/>
          <p:cNvSpPr txBox="1"/>
          <p:nvPr/>
        </p:nvSpPr>
        <p:spPr>
          <a:xfrm>
            <a:off x="510988" y="1479176"/>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fr-FR" sz="1800" kern="0" dirty="0" err="1" smtClean="0">
              <a:ea typeface="Arial Unicode MS" pitchFamily="34" charset="-128"/>
              <a:cs typeface="Arial Unicode MS" pitchFamily="34" charset="-128"/>
            </a:endParaRPr>
          </a:p>
        </p:txBody>
      </p:sp>
      <p:sp>
        <p:nvSpPr>
          <p:cNvPr id="9" name="TextBox 8"/>
          <p:cNvSpPr txBox="1"/>
          <p:nvPr/>
        </p:nvSpPr>
        <p:spPr>
          <a:xfrm>
            <a:off x="421341" y="1380565"/>
            <a:ext cx="8382000" cy="541686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 Eric </a:t>
            </a:r>
            <a:r>
              <a:rPr lang="en-US" sz="1100" kern="0" dirty="0" err="1" smtClean="0">
                <a:ea typeface="Arial Unicode MS" pitchFamily="34" charset="-128"/>
                <a:cs typeface="Arial Unicode MS" pitchFamily="34" charset="-128"/>
              </a:rPr>
              <a:t>peukert</a:t>
            </a:r>
            <a:r>
              <a:rPr lang="en-US" sz="1100" kern="0" dirty="0" smtClean="0">
                <a:ea typeface="Arial Unicode MS" pitchFamily="34" charset="-128"/>
                <a:cs typeface="Arial Unicode MS" pitchFamily="34" charset="-128"/>
              </a:rPr>
              <a:t>, Julian </a:t>
            </a:r>
            <a:r>
              <a:rPr lang="en-US" sz="1100" kern="0" dirty="0" err="1" smtClean="0">
                <a:ea typeface="Arial Unicode MS" pitchFamily="34" charset="-128"/>
                <a:cs typeface="Arial Unicode MS" pitchFamily="34" charset="-128"/>
              </a:rPr>
              <a:t>Eberius</a:t>
            </a:r>
            <a:r>
              <a:rPr lang="en-US" sz="1100" kern="0" dirty="0" smtClean="0">
                <a:ea typeface="Arial Unicode MS" pitchFamily="34" charset="-128"/>
                <a:cs typeface="Arial Unicode MS" pitchFamily="34" charset="-128"/>
              </a:rPr>
              <a:t>, Erhard Rahm, “A Self-Configuring Schema Matching System”, </a:t>
            </a:r>
            <a:r>
              <a:rPr lang="en-US" sz="1100" dirty="0"/>
              <a:t>IEEE International Conference on Data Engineering (ICDE) </a:t>
            </a:r>
            <a:r>
              <a:rPr lang="en-US" sz="1100" dirty="0" smtClean="0"/>
              <a:t>2012.</a:t>
            </a:r>
            <a:endParaRPr lang="fr-FR" sz="11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fr-FR" sz="1100" kern="0" dirty="0" smtClean="0">
                <a:ea typeface="Arial Unicode MS" pitchFamily="34" charset="-128"/>
                <a:cs typeface="Arial Unicode MS" pitchFamily="34" charset="-128"/>
              </a:rPr>
              <a:t>[2] Davy </a:t>
            </a:r>
            <a:r>
              <a:rPr lang="fr-FR" sz="1100" kern="0" dirty="0">
                <a:ea typeface="Arial Unicode MS" pitchFamily="34" charset="-128"/>
                <a:cs typeface="Arial Unicode MS" pitchFamily="34" charset="-128"/>
              </a:rPr>
              <a:t>de Castro Reis, Paulo B. </a:t>
            </a:r>
            <a:r>
              <a:rPr lang="fr-FR" sz="1100" kern="0" dirty="0" err="1">
                <a:ea typeface="Arial Unicode MS" pitchFamily="34" charset="-128"/>
                <a:cs typeface="Arial Unicode MS" pitchFamily="34" charset="-128"/>
              </a:rPr>
              <a:t>Golgher</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Altigran</a:t>
            </a:r>
            <a:r>
              <a:rPr lang="fr-FR" sz="1100" kern="0" dirty="0">
                <a:ea typeface="Arial Unicode MS" pitchFamily="34" charset="-128"/>
                <a:cs typeface="Arial Unicode MS" pitchFamily="34" charset="-128"/>
              </a:rPr>
              <a:t> S. da Silva, and Alberto H. F. </a:t>
            </a:r>
            <a:r>
              <a:rPr lang="fr-FR" sz="1100" kern="0" dirty="0" err="1">
                <a:ea typeface="Arial Unicode MS" pitchFamily="34" charset="-128"/>
                <a:cs typeface="Arial Unicode MS" pitchFamily="34" charset="-128"/>
              </a:rPr>
              <a:t>Laender</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Automatic</a:t>
            </a:r>
            <a:r>
              <a:rPr lang="fr-FR" sz="1100" kern="0" dirty="0">
                <a:ea typeface="Arial Unicode MS" pitchFamily="34" charset="-128"/>
                <a:cs typeface="Arial Unicode MS" pitchFamily="34" charset="-128"/>
              </a:rPr>
              <a:t> Web News Extraction </a:t>
            </a:r>
            <a:r>
              <a:rPr lang="fr-FR" sz="1100" kern="0" dirty="0" err="1">
                <a:ea typeface="Arial Unicode MS" pitchFamily="34" charset="-128"/>
                <a:cs typeface="Arial Unicode MS" pitchFamily="34" charset="-128"/>
              </a:rPr>
              <a:t>Using</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Tree</a:t>
            </a:r>
            <a:r>
              <a:rPr lang="fr-FR" sz="1100" kern="0" dirty="0">
                <a:ea typeface="Arial Unicode MS" pitchFamily="34" charset="-128"/>
                <a:cs typeface="Arial Unicode MS" pitchFamily="34" charset="-128"/>
              </a:rPr>
              <a:t> Edit Distance," in 13th International </a:t>
            </a:r>
            <a:r>
              <a:rPr lang="fr-FR" sz="1100" kern="0" dirty="0" err="1">
                <a:ea typeface="Arial Unicode MS" pitchFamily="34" charset="-128"/>
                <a:cs typeface="Arial Unicode MS" pitchFamily="34" charset="-128"/>
              </a:rPr>
              <a:t>Conference</a:t>
            </a:r>
            <a:r>
              <a:rPr lang="fr-FR" sz="1100" kern="0" dirty="0">
                <a:ea typeface="Arial Unicode MS" pitchFamily="34" charset="-128"/>
                <a:cs typeface="Arial Unicode MS" pitchFamily="34" charset="-128"/>
              </a:rPr>
              <a:t> on World Wide Web, 2004.</a:t>
            </a:r>
          </a:p>
          <a:p>
            <a:pPr fontAlgn="base">
              <a:spcBef>
                <a:spcPct val="50000"/>
              </a:spcBef>
              <a:spcAft>
                <a:spcPct val="0"/>
              </a:spcAft>
              <a:buClr>
                <a:srgbClr val="F0AB00"/>
              </a:buClr>
              <a:buSzPct val="80000"/>
            </a:pPr>
            <a:r>
              <a:rPr lang="fr-FR" sz="1100" kern="0" dirty="0" smtClean="0">
                <a:ea typeface="Arial Unicode MS" pitchFamily="34" charset="-128"/>
                <a:cs typeface="Arial Unicode MS" pitchFamily="34" charset="-128"/>
              </a:rPr>
              <a:t>[3] </a:t>
            </a:r>
            <a:r>
              <a:rPr lang="fr-FR" sz="1100" kern="0" dirty="0" err="1" smtClean="0">
                <a:ea typeface="Arial Unicode MS" pitchFamily="34" charset="-128"/>
                <a:cs typeface="Arial Unicode MS" pitchFamily="34" charset="-128"/>
              </a:rPr>
              <a:t>Jiying</a:t>
            </a:r>
            <a:r>
              <a:rPr lang="fr-FR" sz="1100" kern="0" dirty="0" smtClean="0">
                <a:ea typeface="Arial Unicode MS" pitchFamily="34" charset="-128"/>
                <a:cs typeface="Arial Unicode MS" pitchFamily="34" charset="-128"/>
              </a:rPr>
              <a:t> </a:t>
            </a:r>
            <a:r>
              <a:rPr lang="fr-FR" sz="1100" kern="0" dirty="0">
                <a:ea typeface="Arial Unicode MS" pitchFamily="34" charset="-128"/>
                <a:cs typeface="Arial Unicode MS" pitchFamily="34" charset="-128"/>
              </a:rPr>
              <a:t>Wang and Fred </a:t>
            </a:r>
            <a:r>
              <a:rPr lang="fr-FR" sz="1100" kern="0" dirty="0" err="1">
                <a:ea typeface="Arial Unicode MS" pitchFamily="34" charset="-128"/>
                <a:cs typeface="Arial Unicode MS" pitchFamily="34" charset="-128"/>
              </a:rPr>
              <a:t>Lochovsky</a:t>
            </a:r>
            <a:r>
              <a:rPr lang="fr-FR" sz="1100" kern="0" dirty="0">
                <a:ea typeface="Arial Unicode MS" pitchFamily="34" charset="-128"/>
                <a:cs typeface="Arial Unicode MS" pitchFamily="34" charset="-128"/>
              </a:rPr>
              <a:t>, "Data Extraction and Label </a:t>
            </a:r>
            <a:r>
              <a:rPr lang="fr-FR" sz="1100" kern="0" dirty="0" err="1">
                <a:ea typeface="Arial Unicode MS" pitchFamily="34" charset="-128"/>
                <a:cs typeface="Arial Unicode MS" pitchFamily="34" charset="-128"/>
              </a:rPr>
              <a:t>Assignment</a:t>
            </a:r>
            <a:r>
              <a:rPr lang="fr-FR" sz="1100" kern="0" dirty="0">
                <a:ea typeface="Arial Unicode MS" pitchFamily="34" charset="-128"/>
                <a:cs typeface="Arial Unicode MS" pitchFamily="34" charset="-128"/>
              </a:rPr>
              <a:t> for Web </a:t>
            </a:r>
            <a:r>
              <a:rPr lang="fr-FR" sz="1100" kern="0" dirty="0" err="1">
                <a:ea typeface="Arial Unicode MS" pitchFamily="34" charset="-128"/>
                <a:cs typeface="Arial Unicode MS" pitchFamily="34" charset="-128"/>
              </a:rPr>
              <a:t>Databases</a:t>
            </a:r>
            <a:r>
              <a:rPr lang="fr-FR" sz="1100" kern="0" dirty="0">
                <a:ea typeface="Arial Unicode MS" pitchFamily="34" charset="-128"/>
                <a:cs typeface="Arial Unicode MS" pitchFamily="34" charset="-128"/>
              </a:rPr>
              <a:t>," in 12th International </a:t>
            </a:r>
            <a:r>
              <a:rPr lang="fr-FR" sz="1100" kern="0" dirty="0" err="1">
                <a:ea typeface="Arial Unicode MS" pitchFamily="34" charset="-128"/>
                <a:cs typeface="Arial Unicode MS" pitchFamily="34" charset="-128"/>
              </a:rPr>
              <a:t>Conference</a:t>
            </a:r>
            <a:r>
              <a:rPr lang="fr-FR" sz="1100" kern="0" dirty="0">
                <a:ea typeface="Arial Unicode MS" pitchFamily="34" charset="-128"/>
                <a:cs typeface="Arial Unicode MS" pitchFamily="34" charset="-128"/>
              </a:rPr>
              <a:t> on World Wide Web, 2003.</a:t>
            </a:r>
          </a:p>
          <a:p>
            <a:pPr fontAlgn="base">
              <a:spcBef>
                <a:spcPct val="50000"/>
              </a:spcBef>
              <a:spcAft>
                <a:spcPct val="0"/>
              </a:spcAft>
              <a:buClr>
                <a:srgbClr val="F0AB00"/>
              </a:buClr>
              <a:buSzPct val="80000"/>
            </a:pPr>
            <a:r>
              <a:rPr lang="fr-FR" sz="1100" kern="0" dirty="0" smtClean="0">
                <a:ea typeface="Arial Unicode MS" pitchFamily="34" charset="-128"/>
                <a:cs typeface="Arial Unicode MS" pitchFamily="34" charset="-128"/>
              </a:rPr>
              <a:t>[4] </a:t>
            </a:r>
            <a:r>
              <a:rPr lang="fr-FR" sz="1100" kern="0" dirty="0" err="1" smtClean="0">
                <a:ea typeface="Arial Unicode MS" pitchFamily="34" charset="-128"/>
                <a:cs typeface="Arial Unicode MS" pitchFamily="34" charset="-128"/>
              </a:rPr>
              <a:t>Altigran</a:t>
            </a:r>
            <a:r>
              <a:rPr lang="fr-FR" sz="1100" kern="0" dirty="0" smtClean="0">
                <a:ea typeface="Arial Unicode MS" pitchFamily="34" charset="-128"/>
                <a:cs typeface="Arial Unicode MS" pitchFamily="34" charset="-128"/>
              </a:rPr>
              <a:t> </a:t>
            </a:r>
            <a:r>
              <a:rPr lang="fr-FR" sz="1100" kern="0" dirty="0">
                <a:ea typeface="Arial Unicode MS" pitchFamily="34" charset="-128"/>
                <a:cs typeface="Arial Unicode MS" pitchFamily="34" charset="-128"/>
              </a:rPr>
              <a:t>S. da Silva, </a:t>
            </a:r>
            <a:r>
              <a:rPr lang="fr-FR" sz="1100" kern="0" dirty="0" err="1">
                <a:ea typeface="Arial Unicode MS" pitchFamily="34" charset="-128"/>
                <a:cs typeface="Arial Unicode MS" pitchFamily="34" charset="-128"/>
              </a:rPr>
              <a:t>Denilson</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Barbosa</a:t>
            </a:r>
            <a:r>
              <a:rPr lang="fr-FR" sz="1100" kern="0" dirty="0">
                <a:ea typeface="Arial Unicode MS" pitchFamily="34" charset="-128"/>
                <a:cs typeface="Arial Unicode MS" pitchFamily="34" charset="-128"/>
              </a:rPr>
              <a:t>, M. B. Joao </a:t>
            </a:r>
            <a:r>
              <a:rPr lang="fr-FR" sz="1100" kern="0" dirty="0" err="1">
                <a:ea typeface="Arial Unicode MS" pitchFamily="34" charset="-128"/>
                <a:cs typeface="Arial Unicode MS" pitchFamily="34" charset="-128"/>
              </a:rPr>
              <a:t>Cavalcanti</a:t>
            </a:r>
            <a:r>
              <a:rPr lang="fr-FR" sz="1100" kern="0" dirty="0">
                <a:ea typeface="Arial Unicode MS" pitchFamily="34" charset="-128"/>
                <a:cs typeface="Arial Unicode MS" pitchFamily="34" charset="-128"/>
              </a:rPr>
              <a:t>, and A. S. Marco </a:t>
            </a:r>
            <a:r>
              <a:rPr lang="fr-FR" sz="1100" kern="0" dirty="0" err="1">
                <a:ea typeface="Arial Unicode MS" pitchFamily="34" charset="-128"/>
                <a:cs typeface="Arial Unicode MS" pitchFamily="34" charset="-128"/>
              </a:rPr>
              <a:t>Sevalho</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Labeling</a:t>
            </a:r>
            <a:r>
              <a:rPr lang="fr-FR" sz="1100" kern="0" dirty="0">
                <a:ea typeface="Arial Unicode MS" pitchFamily="34" charset="-128"/>
                <a:cs typeface="Arial Unicode MS" pitchFamily="34" charset="-128"/>
              </a:rPr>
              <a:t> Data </a:t>
            </a:r>
            <a:r>
              <a:rPr lang="fr-FR" sz="1100" kern="0" dirty="0" err="1">
                <a:ea typeface="Arial Unicode MS" pitchFamily="34" charset="-128"/>
                <a:cs typeface="Arial Unicode MS" pitchFamily="34" charset="-128"/>
              </a:rPr>
              <a:t>Extracted</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from</a:t>
            </a:r>
            <a:r>
              <a:rPr lang="fr-FR" sz="1100" kern="0" dirty="0">
                <a:ea typeface="Arial Unicode MS" pitchFamily="34" charset="-128"/>
                <a:cs typeface="Arial Unicode MS" pitchFamily="34" charset="-128"/>
              </a:rPr>
              <a:t> the Web," in International </a:t>
            </a:r>
            <a:r>
              <a:rPr lang="fr-FR" sz="1100" kern="0" dirty="0" err="1">
                <a:ea typeface="Arial Unicode MS" pitchFamily="34" charset="-128"/>
                <a:cs typeface="Arial Unicode MS" pitchFamily="34" charset="-128"/>
              </a:rPr>
              <a:t>Conference</a:t>
            </a:r>
            <a:r>
              <a:rPr lang="fr-FR" sz="1100" kern="0" dirty="0">
                <a:ea typeface="Arial Unicode MS" pitchFamily="34" charset="-128"/>
                <a:cs typeface="Arial Unicode MS" pitchFamily="34" charset="-128"/>
              </a:rPr>
              <a:t> on the Move to </a:t>
            </a:r>
            <a:r>
              <a:rPr lang="fr-FR" sz="1100" kern="0" dirty="0" err="1">
                <a:ea typeface="Arial Unicode MS" pitchFamily="34" charset="-128"/>
                <a:cs typeface="Arial Unicode MS" pitchFamily="34" charset="-128"/>
              </a:rPr>
              <a:t>Meaningful</a:t>
            </a:r>
            <a:r>
              <a:rPr lang="fr-FR" sz="1100" kern="0" dirty="0">
                <a:ea typeface="Arial Unicode MS" pitchFamily="34" charset="-128"/>
                <a:cs typeface="Arial Unicode MS" pitchFamily="34" charset="-128"/>
              </a:rPr>
              <a:t> Internet </a:t>
            </a:r>
            <a:r>
              <a:rPr lang="fr-FR" sz="1100" kern="0" dirty="0" err="1">
                <a:ea typeface="Arial Unicode MS" pitchFamily="34" charset="-128"/>
                <a:cs typeface="Arial Unicode MS" pitchFamily="34" charset="-128"/>
              </a:rPr>
              <a:t>Systems</a:t>
            </a:r>
            <a:r>
              <a:rPr lang="fr-FR" sz="1100" kern="0" dirty="0">
                <a:ea typeface="Arial Unicode MS" pitchFamily="34" charset="-128"/>
                <a:cs typeface="Arial Unicode MS" pitchFamily="34" charset="-128"/>
              </a:rPr>
              <a:t>, 2007</a:t>
            </a:r>
            <a:r>
              <a:rPr lang="fr-FR" sz="11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fr-FR" sz="1100" kern="0" dirty="0" smtClean="0">
                <a:ea typeface="Arial Unicode MS" pitchFamily="34" charset="-128"/>
                <a:cs typeface="Arial Unicode MS" pitchFamily="34" charset="-128"/>
              </a:rPr>
              <a:t>[5] </a:t>
            </a:r>
            <a:r>
              <a:rPr lang="fr-FR" sz="1100" kern="0" dirty="0" err="1" smtClean="0">
                <a:ea typeface="Arial Unicode MS" pitchFamily="34" charset="-128"/>
                <a:cs typeface="Arial Unicode MS" pitchFamily="34" charset="-128"/>
              </a:rPr>
              <a:t>Girija</a:t>
            </a:r>
            <a:r>
              <a:rPr lang="fr-FR" sz="1100" kern="0" dirty="0" smtClean="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Limaye</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Sunita</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Sarawagi</a:t>
            </a:r>
            <a:r>
              <a:rPr lang="fr-FR" sz="1100" kern="0" dirty="0">
                <a:ea typeface="Arial Unicode MS" pitchFamily="34" charset="-128"/>
                <a:cs typeface="Arial Unicode MS" pitchFamily="34" charset="-128"/>
              </a:rPr>
              <a:t>, and </a:t>
            </a:r>
            <a:r>
              <a:rPr lang="fr-FR" sz="1100" kern="0" dirty="0" err="1">
                <a:ea typeface="Arial Unicode MS" pitchFamily="34" charset="-128"/>
                <a:cs typeface="Arial Unicode MS" pitchFamily="34" charset="-128"/>
              </a:rPr>
              <a:t>Soumen</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Chakrabarti</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Annotating</a:t>
            </a:r>
            <a:r>
              <a:rPr lang="fr-FR" sz="1100" kern="0" dirty="0">
                <a:ea typeface="Arial Unicode MS" pitchFamily="34" charset="-128"/>
                <a:cs typeface="Arial Unicode MS" pitchFamily="34" charset="-128"/>
              </a:rPr>
              <a:t> and </a:t>
            </a:r>
            <a:r>
              <a:rPr lang="fr-FR" sz="1100" kern="0" dirty="0" err="1">
                <a:ea typeface="Arial Unicode MS" pitchFamily="34" charset="-128"/>
                <a:cs typeface="Arial Unicode MS" pitchFamily="34" charset="-128"/>
              </a:rPr>
              <a:t>Searching</a:t>
            </a:r>
            <a:r>
              <a:rPr lang="fr-FR" sz="1100" kern="0" dirty="0">
                <a:ea typeface="Arial Unicode MS" pitchFamily="34" charset="-128"/>
                <a:cs typeface="Arial Unicode MS" pitchFamily="34" charset="-128"/>
              </a:rPr>
              <a:t> Web Tables </a:t>
            </a:r>
            <a:r>
              <a:rPr lang="fr-FR" sz="1100" kern="0" dirty="0" err="1">
                <a:ea typeface="Arial Unicode MS" pitchFamily="34" charset="-128"/>
                <a:cs typeface="Arial Unicode MS" pitchFamily="34" charset="-128"/>
              </a:rPr>
              <a:t>Using</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Entities</a:t>
            </a:r>
            <a:r>
              <a:rPr lang="fr-FR" sz="1100" kern="0" dirty="0">
                <a:ea typeface="Arial Unicode MS" pitchFamily="34" charset="-128"/>
                <a:cs typeface="Arial Unicode MS" pitchFamily="34" charset="-128"/>
              </a:rPr>
              <a:t>, Types and </a:t>
            </a:r>
            <a:r>
              <a:rPr lang="fr-FR" sz="1100" kern="0" dirty="0" err="1">
                <a:ea typeface="Arial Unicode MS" pitchFamily="34" charset="-128"/>
                <a:cs typeface="Arial Unicode MS" pitchFamily="34" charset="-128"/>
              </a:rPr>
              <a:t>Relationships</a:t>
            </a:r>
            <a:r>
              <a:rPr lang="fr-FR" sz="1100" kern="0" dirty="0">
                <a:ea typeface="Arial Unicode MS" pitchFamily="34" charset="-128"/>
                <a:cs typeface="Arial Unicode MS" pitchFamily="34" charset="-128"/>
              </a:rPr>
              <a:t>," </a:t>
            </a:r>
            <a:r>
              <a:rPr lang="fr-FR" sz="1100" kern="0" dirty="0" err="1">
                <a:ea typeface="Arial Unicode MS" pitchFamily="34" charset="-128"/>
                <a:cs typeface="Arial Unicode MS" pitchFamily="34" charset="-128"/>
              </a:rPr>
              <a:t>Proceedings</a:t>
            </a:r>
            <a:r>
              <a:rPr lang="fr-FR" sz="1100" kern="0" dirty="0">
                <a:ea typeface="Arial Unicode MS" pitchFamily="34" charset="-128"/>
                <a:cs typeface="Arial Unicode MS" pitchFamily="34" charset="-128"/>
              </a:rPr>
              <a:t> of the VLDB </a:t>
            </a:r>
            <a:r>
              <a:rPr lang="fr-FR" sz="1100" kern="0" dirty="0" err="1">
                <a:ea typeface="Arial Unicode MS" pitchFamily="34" charset="-128"/>
                <a:cs typeface="Arial Unicode MS" pitchFamily="34" charset="-128"/>
              </a:rPr>
              <a:t>Endowment</a:t>
            </a:r>
            <a:r>
              <a:rPr lang="fr-FR" sz="1100" kern="0" dirty="0">
                <a:ea typeface="Arial Unicode MS" pitchFamily="34" charset="-128"/>
                <a:cs typeface="Arial Unicode MS" pitchFamily="34" charset="-128"/>
              </a:rPr>
              <a:t>, vol. III, no. 1, pp. 1338-1347, </a:t>
            </a:r>
            <a:r>
              <a:rPr lang="fr-FR" sz="1100" kern="0" dirty="0" err="1">
                <a:ea typeface="Arial Unicode MS" pitchFamily="34" charset="-128"/>
                <a:cs typeface="Arial Unicode MS" pitchFamily="34" charset="-128"/>
              </a:rPr>
              <a:t>September</a:t>
            </a:r>
            <a:r>
              <a:rPr lang="fr-FR" sz="1100" kern="0" dirty="0">
                <a:ea typeface="Arial Unicode MS" pitchFamily="34" charset="-128"/>
                <a:cs typeface="Arial Unicode MS" pitchFamily="34" charset="-128"/>
              </a:rPr>
              <a:t> 2010</a:t>
            </a:r>
            <a:r>
              <a:rPr lang="fr-FR" sz="11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[6] Tim </a:t>
            </a:r>
            <a:r>
              <a:rPr lang="en-US" sz="1100" kern="0" dirty="0" err="1">
                <a:ea typeface="Arial Unicode MS" pitchFamily="34" charset="-128"/>
                <a:cs typeface="Arial Unicode MS" pitchFamily="34" charset="-128"/>
              </a:rPr>
              <a:t>Finin</a:t>
            </a:r>
            <a:r>
              <a:rPr lang="en-US" sz="1100" kern="0" dirty="0">
                <a:ea typeface="Arial Unicode MS" pitchFamily="34" charset="-128"/>
                <a:cs typeface="Arial Unicode MS" pitchFamily="34" charset="-128"/>
              </a:rPr>
              <a:t>, </a:t>
            </a:r>
            <a:r>
              <a:rPr lang="en-US" sz="1100" kern="0" dirty="0" err="1">
                <a:ea typeface="Arial Unicode MS" pitchFamily="34" charset="-128"/>
                <a:cs typeface="Arial Unicode MS" pitchFamily="34" charset="-128"/>
              </a:rPr>
              <a:t>Zareen</a:t>
            </a:r>
            <a:r>
              <a:rPr lang="en-US" sz="1100" kern="0" dirty="0">
                <a:ea typeface="Arial Unicode MS" pitchFamily="34" charset="-128"/>
                <a:cs typeface="Arial Unicode MS" pitchFamily="34" charset="-128"/>
              </a:rPr>
              <a:t> Syed, James Mayfield, Paul McNamee, and Christine </a:t>
            </a:r>
            <a:r>
              <a:rPr lang="en-US" sz="1100" kern="0" dirty="0" err="1">
                <a:ea typeface="Arial Unicode MS" pitchFamily="34" charset="-128"/>
                <a:cs typeface="Arial Unicode MS" pitchFamily="34" charset="-128"/>
              </a:rPr>
              <a:t>Piatko</a:t>
            </a:r>
            <a:r>
              <a:rPr lang="en-US" sz="1100" kern="0" dirty="0">
                <a:ea typeface="Arial Unicode MS" pitchFamily="34" charset="-128"/>
                <a:cs typeface="Arial Unicode MS" pitchFamily="34" charset="-128"/>
              </a:rPr>
              <a:t>, "Using </a:t>
            </a:r>
            <a:r>
              <a:rPr lang="en-US" sz="1100" kern="0" dirty="0" err="1">
                <a:ea typeface="Arial Unicode MS" pitchFamily="34" charset="-128"/>
                <a:cs typeface="Arial Unicode MS" pitchFamily="34" charset="-128"/>
              </a:rPr>
              <a:t>Wikitology</a:t>
            </a:r>
            <a:r>
              <a:rPr lang="en-US" sz="1100" kern="0" dirty="0">
                <a:ea typeface="Arial Unicode MS" pitchFamily="34" charset="-128"/>
                <a:cs typeface="Arial Unicode MS" pitchFamily="34" charset="-128"/>
              </a:rPr>
              <a:t> for Cross-Document Entity </a:t>
            </a:r>
            <a:r>
              <a:rPr lang="en-US" sz="1100" kern="0" dirty="0" err="1">
                <a:ea typeface="Arial Unicode MS" pitchFamily="34" charset="-128"/>
                <a:cs typeface="Arial Unicode MS" pitchFamily="34" charset="-128"/>
              </a:rPr>
              <a:t>Coreference</a:t>
            </a:r>
            <a:r>
              <a:rPr lang="en-US" sz="1100" kern="0" dirty="0">
                <a:ea typeface="Arial Unicode MS" pitchFamily="34" charset="-128"/>
                <a:cs typeface="Arial Unicode MS" pitchFamily="34" charset="-128"/>
              </a:rPr>
              <a:t> Resolution," in AAAI Spring Symposium on Learning by Reading and Learning to Read, 2009</a:t>
            </a:r>
            <a:r>
              <a:rPr lang="en-US" sz="11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[7] </a:t>
            </a:r>
            <a:r>
              <a:rPr lang="en-US" sz="1100" kern="0" dirty="0" err="1" smtClean="0">
                <a:ea typeface="Arial Unicode MS" pitchFamily="34" charset="-128"/>
                <a:cs typeface="Arial Unicode MS" pitchFamily="34" charset="-128"/>
              </a:rPr>
              <a:t>Oktie</a:t>
            </a:r>
            <a:r>
              <a:rPr lang="en-US" sz="1100" kern="0" dirty="0" smtClean="0">
                <a:ea typeface="Arial Unicode MS" pitchFamily="34" charset="-128"/>
                <a:cs typeface="Arial Unicode MS" pitchFamily="34" charset="-128"/>
              </a:rPr>
              <a:t> </a:t>
            </a:r>
            <a:r>
              <a:rPr lang="en-US" sz="1100" kern="0" dirty="0" err="1">
                <a:ea typeface="Arial Unicode MS" pitchFamily="34" charset="-128"/>
                <a:cs typeface="Arial Unicode MS" pitchFamily="34" charset="-128"/>
              </a:rPr>
              <a:t>Hassanzadeh</a:t>
            </a:r>
            <a:r>
              <a:rPr lang="en-US" sz="1100" kern="0" dirty="0">
                <a:ea typeface="Arial Unicode MS" pitchFamily="34" charset="-128"/>
                <a:cs typeface="Arial Unicode MS" pitchFamily="34" charset="-128"/>
              </a:rPr>
              <a:t> et al., "Helix: Online Enterprise Data Analytics," in 20th International World Wide Web Conference - Demo Track, 2011</a:t>
            </a:r>
            <a:r>
              <a:rPr lang="en-US" sz="11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[8] </a:t>
            </a:r>
            <a:r>
              <a:rPr lang="en-US" sz="1100" dirty="0"/>
              <a:t>Google Code. Google Refine. [Online]. </a:t>
            </a:r>
            <a:r>
              <a:rPr lang="en-US" sz="1100" u="sng" dirty="0">
                <a:hlinkClick r:id="rId2"/>
              </a:rPr>
              <a:t>http://code.google.com/p/google-refine</a:t>
            </a:r>
            <a:r>
              <a:rPr lang="en-US" sz="1100" u="sng" dirty="0" smtClean="0">
                <a:hlinkClick r:id="rId2"/>
              </a:rPr>
              <a:t>/</a:t>
            </a:r>
            <a:endParaRPr lang="en-US" sz="1100" dirty="0" smtClean="0"/>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[9] </a:t>
            </a:r>
            <a:r>
              <a:rPr lang="en-US" sz="1100" dirty="0"/>
              <a:t>Eric </a:t>
            </a:r>
            <a:r>
              <a:rPr lang="en-US" sz="1100" dirty="0" err="1"/>
              <a:t>Peukert</a:t>
            </a:r>
            <a:r>
              <a:rPr lang="en-US" sz="1100" dirty="0"/>
              <a:t>, Julian </a:t>
            </a:r>
            <a:r>
              <a:rPr lang="en-US" sz="1100" dirty="0" err="1"/>
              <a:t>Eberius</a:t>
            </a:r>
            <a:r>
              <a:rPr lang="en-US" sz="1100" dirty="0"/>
              <a:t>, and Erhard Rahm, "AMC - A Framework for </a:t>
            </a:r>
            <a:r>
              <a:rPr lang="en-US" sz="1100" dirty="0" err="1"/>
              <a:t>Modelling</a:t>
            </a:r>
            <a:r>
              <a:rPr lang="en-US" sz="1100" dirty="0"/>
              <a:t> and Comparing Matching Systems as Matching Processes," in </a:t>
            </a:r>
            <a:r>
              <a:rPr lang="en-US" sz="1100" i="1" dirty="0"/>
              <a:t>International Conference on Data Engineering - Demo Track</a:t>
            </a:r>
            <a:r>
              <a:rPr lang="en-US" sz="1100" dirty="0"/>
              <a:t>, 2011.</a:t>
            </a:r>
            <a:endParaRPr lang="en-US" sz="11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[10] </a:t>
            </a:r>
            <a:r>
              <a:rPr lang="en-US" sz="1100" dirty="0" err="1"/>
              <a:t>Metaweb</a:t>
            </a:r>
            <a:r>
              <a:rPr lang="en-US" sz="1100" dirty="0"/>
              <a:t> Technologies. Freebase. [Online]. </a:t>
            </a:r>
            <a:r>
              <a:rPr lang="en-US" sz="1100" dirty="0">
                <a:hlinkClick r:id="rId3"/>
              </a:rPr>
              <a:t>http://www.freebase.com</a:t>
            </a:r>
            <a:r>
              <a:rPr lang="en-US" sz="1100" dirty="0" smtClean="0">
                <a:hlinkClick r:id="rId3"/>
              </a:rPr>
              <a:t>/</a:t>
            </a:r>
            <a:endParaRPr lang="en-US" sz="1100" dirty="0" smtClean="0"/>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[11] </a:t>
            </a:r>
            <a:r>
              <a:rPr lang="en-US" sz="1100" dirty="0"/>
              <a:t> </a:t>
            </a:r>
            <a:r>
              <a:rPr lang="en-US" sz="1100" dirty="0">
                <a:hlinkClick r:id="rId4" tooltip="Lawrence D. Brown"/>
              </a:rPr>
              <a:t>Brown, Lawrence D.</a:t>
            </a:r>
            <a:r>
              <a:rPr lang="en-US" sz="1100" dirty="0"/>
              <a:t>; </a:t>
            </a:r>
            <a:r>
              <a:rPr lang="en-US" sz="1100" dirty="0" err="1">
                <a:hlinkClick r:id="rId5" tooltip="T. Tony Cai"/>
              </a:rPr>
              <a:t>Cai</a:t>
            </a:r>
            <a:r>
              <a:rPr lang="en-US" sz="1100" dirty="0">
                <a:hlinkClick r:id="rId5" tooltip="T. Tony Cai"/>
              </a:rPr>
              <a:t>, T. Tony</a:t>
            </a:r>
            <a:r>
              <a:rPr lang="en-US" sz="1100" dirty="0"/>
              <a:t>; </a:t>
            </a:r>
            <a:r>
              <a:rPr lang="en-US" sz="1100" dirty="0" err="1"/>
              <a:t>DasGupta</a:t>
            </a:r>
            <a:r>
              <a:rPr lang="en-US" sz="1100" dirty="0"/>
              <a:t>, </a:t>
            </a:r>
            <a:r>
              <a:rPr lang="en-US" sz="1100" dirty="0" err="1"/>
              <a:t>Anirban</a:t>
            </a:r>
            <a:r>
              <a:rPr lang="en-US" sz="1100" dirty="0"/>
              <a:t> (2001). "Interval Estimation for a Binomial Proportion". </a:t>
            </a:r>
            <a:r>
              <a:rPr lang="en-US" sz="1100" i="1" dirty="0"/>
              <a:t>Statistical Science</a:t>
            </a:r>
            <a:r>
              <a:rPr lang="en-US" sz="1100" dirty="0"/>
              <a:t> </a:t>
            </a:r>
            <a:r>
              <a:rPr lang="en-US" sz="1100" b="1" dirty="0"/>
              <a:t>16</a:t>
            </a:r>
            <a:r>
              <a:rPr lang="en-US" sz="1100" dirty="0"/>
              <a:t> (2): </a:t>
            </a:r>
            <a:r>
              <a:rPr lang="en-US" sz="1100" dirty="0" smtClean="0"/>
              <a:t>101–133</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[12] </a:t>
            </a:r>
            <a:r>
              <a:rPr lang="en-US" sz="1100" dirty="0"/>
              <a:t>P.-N. Tan, M. Steinbach &amp; V. Kumar, "Introduction to Data Mining", , Addison-Wesley (2005</a:t>
            </a:r>
            <a:r>
              <a:rPr lang="en-US" sz="1100" dirty="0" smtClean="0"/>
              <a:t>)</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[13] </a:t>
            </a:r>
            <a:r>
              <a:rPr lang="en-US" sz="1100" dirty="0"/>
              <a:t>Charles J. Kowalski, "On the Effects of Non-Normality on the Distribution of the Sample Product-Moment Correlation Coefficient," </a:t>
            </a:r>
            <a:r>
              <a:rPr lang="en-US" sz="1100" i="1" dirty="0"/>
              <a:t>Journal of the Royal Statistical Society</a:t>
            </a:r>
            <a:r>
              <a:rPr lang="en-US" sz="1100" dirty="0"/>
              <a:t>, vol. 21, no. 1, pp. 1-12, 1972</a:t>
            </a:r>
            <a:r>
              <a:rPr lang="en-US" sz="1100" dirty="0" smtClean="0"/>
              <a:t>.</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[14] </a:t>
            </a:r>
            <a:r>
              <a:rPr lang="en-US" sz="1100" dirty="0"/>
              <a:t>Sarah </a:t>
            </a:r>
            <a:r>
              <a:rPr lang="en-US" sz="1100" dirty="0" err="1"/>
              <a:t>Boslaugh</a:t>
            </a:r>
            <a:r>
              <a:rPr lang="en-US" sz="1100" dirty="0"/>
              <a:t> and Paul Andrew Watters, </a:t>
            </a:r>
            <a:r>
              <a:rPr lang="en-US" sz="1100" i="1" dirty="0"/>
              <a:t>Statistics in a Nutshell</a:t>
            </a:r>
            <a:r>
              <a:rPr lang="en-US" sz="1100" dirty="0"/>
              <a:t>.: O'Reilly Media, 2008</a:t>
            </a:r>
            <a:endParaRPr lang="fr-FR" sz="11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fr-FR" sz="11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08659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br>
              <a:rPr lang="en-US" dirty="0" smtClean="0"/>
            </a:br>
            <a:r>
              <a:rPr lang="en-US" sz="2000" b="0" dirty="0" smtClean="0"/>
              <a:t>Linking External Data</a:t>
            </a:r>
            <a:endParaRPr lang="en-US" dirty="0"/>
          </a:p>
        </p:txBody>
      </p:sp>
      <p:sp>
        <p:nvSpPr>
          <p:cNvPr id="61" name="TextBox 60"/>
          <p:cNvSpPr txBox="1"/>
          <p:nvPr/>
        </p:nvSpPr>
        <p:spPr>
          <a:xfrm>
            <a:off x="110489" y="3976699"/>
            <a:ext cx="6906769" cy="135421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Distributed sources with heterogeneous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formats and terminologies</a:t>
            </a:r>
            <a:r>
              <a:rPr lang="fr-FR" sz="16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Complex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Different storage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Noisiness (duplications, inconsistencies)</a:t>
            </a:r>
          </a:p>
        </p:txBody>
      </p:sp>
      <p:sp>
        <p:nvSpPr>
          <p:cNvPr id="53" name="TextBox 52"/>
          <p:cNvSpPr txBox="1"/>
          <p:nvPr/>
        </p:nvSpPr>
        <p:spPr>
          <a:xfrm>
            <a:off x="110488" y="5665693"/>
            <a:ext cx="8662443"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sz="1800" kern="0" dirty="0" smtClean="0">
                <a:ea typeface="Arial Unicode MS" pitchFamily="34" charset="-128"/>
                <a:cs typeface="Arial Unicode MS" pitchFamily="34" charset="-128"/>
              </a:rPr>
              <a:t>Need to find mappings between these internal and external complex data structures (schema matching)</a:t>
            </a:r>
            <a:endParaRPr lang="fr-FR" sz="1800" kern="0" dirty="0" err="1" smtClean="0">
              <a:ea typeface="Arial Unicode MS" pitchFamily="34" charset="-128"/>
              <a:cs typeface="Arial Unicode MS" pitchFamily="34" charset="-128"/>
            </a:endParaRPr>
          </a:p>
        </p:txBody>
      </p:sp>
      <p:grpSp>
        <p:nvGrpSpPr>
          <p:cNvPr id="21" name="Group 20"/>
          <p:cNvGrpSpPr/>
          <p:nvPr/>
        </p:nvGrpSpPr>
        <p:grpSpPr>
          <a:xfrm>
            <a:off x="5605271" y="1595605"/>
            <a:ext cx="3290050" cy="2276280"/>
            <a:chOff x="5605271" y="1595605"/>
            <a:chExt cx="3290050" cy="2276280"/>
          </a:xfrm>
        </p:grpSpPr>
        <p:sp>
          <p:nvSpPr>
            <p:cNvPr id="57" name="Left-Right Arrow 56"/>
            <p:cNvSpPr/>
            <p:nvPr/>
          </p:nvSpPr>
          <p:spPr bwMode="gray">
            <a:xfrm>
              <a:off x="5605271" y="2557973"/>
              <a:ext cx="932505" cy="142036"/>
            </a:xfrm>
            <a:prstGeom prst="lef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5" name="Straight Connector 14"/>
            <p:cNvCxnSpPr/>
            <p:nvPr/>
          </p:nvCxnSpPr>
          <p:spPr>
            <a:xfrm>
              <a:off x="6051354" y="1595605"/>
              <a:ext cx="0" cy="2276280"/>
            </a:xfrm>
            <a:prstGeom prst="line">
              <a:avLst/>
            </a:prstGeom>
            <a:ln w="28575">
              <a:solidFill>
                <a:schemeClr val="tx1"/>
              </a:solidFill>
              <a:prstDash val="sysDash"/>
            </a:ln>
          </p:spPr>
          <p:style>
            <a:lnRef idx="1">
              <a:schemeClr val="accent2"/>
            </a:lnRef>
            <a:fillRef idx="0">
              <a:schemeClr val="accent2"/>
            </a:fillRef>
            <a:effectRef idx="0">
              <a:schemeClr val="accent2"/>
            </a:effectRef>
            <a:fontRef idx="minor">
              <a:schemeClr val="tx1"/>
            </a:fontRef>
          </p:style>
        </p:cxnSp>
        <p:grpSp>
          <p:nvGrpSpPr>
            <p:cNvPr id="19" name="Group 18"/>
            <p:cNvGrpSpPr/>
            <p:nvPr/>
          </p:nvGrpSpPr>
          <p:grpSpPr>
            <a:xfrm>
              <a:off x="6206678" y="1686383"/>
              <a:ext cx="2688643" cy="1698404"/>
              <a:chOff x="6206678" y="1686383"/>
              <a:chExt cx="2688643" cy="1698404"/>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12" y="1884862"/>
                <a:ext cx="457200" cy="457200"/>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212" y="1871049"/>
                <a:ext cx="457200" cy="457200"/>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0921" y="1884862"/>
                <a:ext cx="457200" cy="45720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8121" y="1871049"/>
                <a:ext cx="457200" cy="457200"/>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0312" y="1880193"/>
                <a:ext cx="457200" cy="457200"/>
              </a:xfrm>
              <a:prstGeom prst="rect">
                <a:avLst/>
              </a:prstGeom>
            </p:spPr>
          </p:pic>
          <p:sp>
            <p:nvSpPr>
              <p:cNvPr id="51" name="TextBox 50"/>
              <p:cNvSpPr txBox="1"/>
              <p:nvPr/>
            </p:nvSpPr>
            <p:spPr>
              <a:xfrm>
                <a:off x="6206678" y="241937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2">
                        <a:lumMod val="60000"/>
                        <a:lumOff val="40000"/>
                      </a:schemeClr>
                    </a:solidFill>
                    <a:ea typeface="Arial Unicode MS" pitchFamily="34" charset="-128"/>
                    <a:cs typeface="Arial Unicode MS" pitchFamily="34" charset="-128"/>
                  </a:rPr>
                  <a:t>Sensor Data</a:t>
                </a:r>
                <a:endParaRPr lang="fr-FR" sz="1200" b="1" kern="0" dirty="0" err="1" smtClean="0">
                  <a:solidFill>
                    <a:schemeClr val="accent2">
                      <a:lumMod val="60000"/>
                      <a:lumOff val="40000"/>
                    </a:schemeClr>
                  </a:solidFill>
                  <a:ea typeface="Arial Unicode MS" pitchFamily="34" charset="-128"/>
                  <a:cs typeface="Arial Unicode MS" pitchFamily="34" charset="-128"/>
                </a:endParaRPr>
              </a:p>
            </p:txBody>
          </p:sp>
          <p:sp>
            <p:nvSpPr>
              <p:cNvPr id="52" name="TextBox 51"/>
              <p:cNvSpPr txBox="1"/>
              <p:nvPr/>
            </p:nvSpPr>
            <p:spPr>
              <a:xfrm>
                <a:off x="6589347" y="2641412"/>
                <a:ext cx="1460374"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5"/>
                    </a:solidFill>
                    <a:ea typeface="Arial Unicode MS" pitchFamily="34" charset="-128"/>
                    <a:cs typeface="Arial Unicode MS" pitchFamily="34" charset="-128"/>
                  </a:rPr>
                  <a:t>Governmental Data</a:t>
                </a:r>
                <a:endParaRPr lang="fr-FR" sz="1200" b="1" kern="0" dirty="0" err="1" smtClean="0">
                  <a:solidFill>
                    <a:schemeClr val="accent5"/>
                  </a:solidFill>
                  <a:ea typeface="Arial Unicode MS" pitchFamily="34" charset="-128"/>
                  <a:cs typeface="Arial Unicode MS" pitchFamily="34" charset="-128"/>
                </a:endParaRPr>
              </a:p>
            </p:txBody>
          </p:sp>
          <p:sp>
            <p:nvSpPr>
              <p:cNvPr id="39" name="TextBox 38"/>
              <p:cNvSpPr txBox="1"/>
              <p:nvPr/>
            </p:nvSpPr>
            <p:spPr>
              <a:xfrm>
                <a:off x="6483760" y="168638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tx2">
                        <a:lumMod val="50000"/>
                      </a:schemeClr>
                    </a:solidFill>
                    <a:ea typeface="Arial Unicode MS" pitchFamily="34" charset="-128"/>
                    <a:cs typeface="Arial Unicode MS" pitchFamily="34" charset="-128"/>
                  </a:rPr>
                  <a:t>Social Media Feeds</a:t>
                </a:r>
                <a:endParaRPr lang="fr-FR" sz="1200" b="1" kern="0" dirty="0" err="1" smtClean="0">
                  <a:solidFill>
                    <a:schemeClr val="tx2">
                      <a:lumMod val="50000"/>
                    </a:schemeClr>
                  </a:solidFill>
                  <a:ea typeface="Arial Unicode MS" pitchFamily="34" charset="-128"/>
                  <a:cs typeface="Arial Unicode MS"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0713" y="2897871"/>
                <a:ext cx="681683" cy="486916"/>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3725" y="3030141"/>
                <a:ext cx="855996" cy="22634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88088" y="2908183"/>
                <a:ext cx="681504" cy="466292"/>
              </a:xfrm>
              <a:prstGeom prst="rect">
                <a:avLst/>
              </a:prstGeom>
            </p:spPr>
          </p:pic>
        </p:grpSp>
      </p:grpSp>
      <p:grpSp>
        <p:nvGrpSpPr>
          <p:cNvPr id="18" name="Group 17"/>
          <p:cNvGrpSpPr/>
          <p:nvPr/>
        </p:nvGrpSpPr>
        <p:grpSpPr>
          <a:xfrm>
            <a:off x="721753" y="1711992"/>
            <a:ext cx="4377504" cy="1984570"/>
            <a:chOff x="240707" y="1446445"/>
            <a:chExt cx="4377504" cy="1984570"/>
          </a:xfrm>
        </p:grpSpPr>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4083" y="2369776"/>
              <a:ext cx="699247" cy="699247"/>
            </a:xfrm>
            <a:prstGeom prst="rect">
              <a:avLst/>
            </a:prstGeom>
          </p:spPr>
        </p:pic>
        <p:grpSp>
          <p:nvGrpSpPr>
            <p:cNvPr id="14" name="Group 13"/>
            <p:cNvGrpSpPr/>
            <p:nvPr/>
          </p:nvGrpSpPr>
          <p:grpSpPr>
            <a:xfrm>
              <a:off x="3687002" y="1858208"/>
              <a:ext cx="931209" cy="1572807"/>
              <a:chOff x="4877923" y="2051450"/>
              <a:chExt cx="931209" cy="1572807"/>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1454" y="2051450"/>
                <a:ext cx="620806" cy="620806"/>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8326" y="2343425"/>
                <a:ext cx="620806" cy="6208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7923" y="2693048"/>
                <a:ext cx="620806" cy="620806"/>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53854" y="3003451"/>
                <a:ext cx="620806" cy="620806"/>
              </a:xfrm>
              <a:prstGeom prst="rect">
                <a:avLst/>
              </a:prstGeom>
            </p:spPr>
          </p:pic>
        </p:grpSp>
        <p:sp>
          <p:nvSpPr>
            <p:cNvPr id="25" name="TextBox 24"/>
            <p:cNvSpPr txBox="1"/>
            <p:nvPr/>
          </p:nvSpPr>
          <p:spPr>
            <a:xfrm>
              <a:off x="240707" y="3135391"/>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rgbClr val="FF0000"/>
                  </a:solidFill>
                  <a:ea typeface="Arial Unicode MS" pitchFamily="34" charset="-128"/>
                  <a:cs typeface="Arial Unicode MS" pitchFamily="34" charset="-128"/>
                </a:rPr>
                <a:t>ERP </a:t>
              </a:r>
              <a:r>
                <a:rPr lang="en-US" sz="1100" b="1" kern="0" dirty="0" smtClean="0">
                  <a:ea typeface="Arial Unicode MS" pitchFamily="34" charset="-128"/>
                  <a:cs typeface="Arial Unicode MS" pitchFamily="34" charset="-128"/>
                </a:rPr>
                <a:t>-           - </a:t>
              </a:r>
              <a:r>
                <a:rPr lang="en-US" sz="1100" b="1" kern="0" dirty="0" smtClean="0">
                  <a:solidFill>
                    <a:srgbClr val="FF0000"/>
                  </a:solidFill>
                  <a:ea typeface="Arial Unicode MS" pitchFamily="34" charset="-128"/>
                  <a:cs typeface="Arial Unicode MS" pitchFamily="34" charset="-128"/>
                </a:rPr>
                <a:t> </a:t>
              </a:r>
              <a:endParaRPr lang="fr-FR" sz="1100" b="1" kern="0" dirty="0" err="1" smtClean="0">
                <a:solidFill>
                  <a:srgbClr val="FF0000"/>
                </a:solidFill>
                <a:ea typeface="Arial Unicode MS" pitchFamily="34" charset="-128"/>
                <a:cs typeface="Arial Unicode MS" pitchFamily="34" charset="-128"/>
              </a:endParaRPr>
            </a:p>
          </p:txBody>
        </p:sp>
        <p:sp>
          <p:nvSpPr>
            <p:cNvPr id="27" name="TextBox 26"/>
            <p:cNvSpPr txBox="1"/>
            <p:nvPr/>
          </p:nvSpPr>
          <p:spPr>
            <a:xfrm>
              <a:off x="546878" y="3144535"/>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accent4">
                      <a:lumMod val="75000"/>
                    </a:schemeClr>
                  </a:solidFill>
                  <a:ea typeface="Arial Unicode MS" pitchFamily="34" charset="-128"/>
                  <a:cs typeface="Arial Unicode MS" pitchFamily="34" charset="-128"/>
                </a:rPr>
                <a:t>   CRM   </a:t>
              </a:r>
              <a:endParaRPr lang="fr-FR" sz="1100" b="1" kern="0" dirty="0" err="1" smtClean="0">
                <a:solidFill>
                  <a:schemeClr val="accent4">
                    <a:lumMod val="75000"/>
                  </a:schemeClr>
                </a:solidFill>
                <a:ea typeface="Arial Unicode MS" pitchFamily="34" charset="-128"/>
                <a:cs typeface="Arial Unicode MS" pitchFamily="34" charset="-128"/>
              </a:endParaRPr>
            </a:p>
          </p:txBody>
        </p:sp>
        <p:sp>
          <p:nvSpPr>
            <p:cNvPr id="28" name="TextBox 27"/>
            <p:cNvSpPr txBox="1"/>
            <p:nvPr/>
          </p:nvSpPr>
          <p:spPr>
            <a:xfrm>
              <a:off x="1013390" y="3143294"/>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tx2">
                      <a:lumMod val="75000"/>
                    </a:schemeClr>
                  </a:solidFill>
                  <a:ea typeface="Arial Unicode MS" pitchFamily="34" charset="-128"/>
                  <a:cs typeface="Arial Unicode MS" pitchFamily="34" charset="-128"/>
                </a:rPr>
                <a:t>   PRM</a:t>
              </a:r>
              <a:endParaRPr lang="fr-FR" sz="1100" b="1" kern="0" dirty="0" err="1" smtClean="0">
                <a:solidFill>
                  <a:schemeClr val="tx2">
                    <a:lumMod val="75000"/>
                  </a:schemeClr>
                </a:solidFill>
                <a:ea typeface="Arial Unicode MS" pitchFamily="34" charset="-128"/>
                <a:cs typeface="Arial Unicode MS" pitchFamily="34" charset="-128"/>
              </a:endParaRPr>
            </a:p>
          </p:txBody>
        </p:sp>
        <p:sp>
          <p:nvSpPr>
            <p:cNvPr id="37" name="Right Arrow 36"/>
            <p:cNvSpPr/>
            <p:nvPr/>
          </p:nvSpPr>
          <p:spPr bwMode="gray">
            <a:xfrm>
              <a:off x="3017026" y="2523588"/>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062814" y="1798371"/>
              <a:ext cx="930166"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Business Intelligence Analysis</a:t>
              </a:r>
              <a:endParaRPr lang="fr-FR" sz="1200" b="1" kern="0" dirty="0" err="1" smtClean="0">
                <a:ea typeface="Arial Unicode MS" pitchFamily="34" charset="-128"/>
                <a:cs typeface="Arial Unicode MS" pitchFamily="34" charset="-128"/>
              </a:endParaRPr>
            </a:p>
          </p:txBody>
        </p:sp>
        <p:sp>
          <p:nvSpPr>
            <p:cNvPr id="40" name="Right Arrow 39"/>
            <p:cNvSpPr/>
            <p:nvPr/>
          </p:nvSpPr>
          <p:spPr bwMode="gray">
            <a:xfrm>
              <a:off x="1542772" y="2584100"/>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TextBox 49"/>
            <p:cNvSpPr txBox="1"/>
            <p:nvPr/>
          </p:nvSpPr>
          <p:spPr>
            <a:xfrm>
              <a:off x="385309" y="1446445"/>
              <a:ext cx="93016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Enterprise Data</a:t>
              </a:r>
              <a:endParaRPr lang="fr-FR" sz="1200" b="1" kern="0" dirty="0" err="1" smtClean="0">
                <a:ea typeface="Arial Unicode MS" pitchFamily="34" charset="-128"/>
                <a:cs typeface="Arial Unicode MS" pitchFamily="34" charset="-128"/>
              </a:endParaRPr>
            </a:p>
          </p:txBody>
        </p:sp>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707" y="1885162"/>
              <a:ext cx="1219370" cy="1219370"/>
            </a:xfrm>
            <a:prstGeom prst="rect">
              <a:avLst/>
            </a:prstGeom>
          </p:spPr>
        </p:pic>
      </p:grpSp>
      <p:sp>
        <p:nvSpPr>
          <p:cNvPr id="20" name="Rectangle 19"/>
          <p:cNvSpPr/>
          <p:nvPr/>
        </p:nvSpPr>
        <p:spPr bwMode="gray">
          <a:xfrm>
            <a:off x="301752" y="1561869"/>
            <a:ext cx="5221224" cy="2276280"/>
          </a:xfrm>
          <a:prstGeom prst="rect">
            <a:avLst/>
          </a:prstGeom>
          <a:noFill/>
          <a:ln w="28575">
            <a:prstDash val="sysDash"/>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TextBox 53"/>
          <p:cNvSpPr txBox="1"/>
          <p:nvPr/>
        </p:nvSpPr>
        <p:spPr>
          <a:xfrm>
            <a:off x="1403691" y="1313195"/>
            <a:ext cx="326212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Decision Making Process</a:t>
            </a:r>
            <a:endParaRPr lang="fr-FR" sz="1200" b="1" kern="0" dirty="0" err="1" smtClean="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24000" y="324000"/>
            <a:ext cx="8496000" cy="756000"/>
          </a:xfrm>
        </p:spPr>
        <p:txBody>
          <a:bodyPr/>
          <a:lstStyle/>
          <a:p>
            <a:r>
              <a:rPr lang="en-US" dirty="0" smtClean="0"/>
              <a:t>Related Work</a:t>
            </a:r>
            <a:br>
              <a:rPr lang="en-US" dirty="0" smtClean="0"/>
            </a:br>
            <a:r>
              <a:rPr lang="en-US" sz="2000" b="0" dirty="0" smtClean="0"/>
              <a:t>Schema Matching on Tabular Data</a:t>
            </a:r>
            <a:endParaRPr lang="en-US" sz="2000" b="0" dirty="0"/>
          </a:p>
        </p:txBody>
      </p:sp>
      <p:sp>
        <p:nvSpPr>
          <p:cNvPr id="4" name="TextBox 3"/>
          <p:cNvSpPr txBox="1"/>
          <p:nvPr/>
        </p:nvSpPr>
        <p:spPr>
          <a:xfrm>
            <a:off x="286871" y="1416423"/>
            <a:ext cx="8319247"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Schema Matching is the process of identifying that two objects are semantically related</a:t>
            </a:r>
            <a:endParaRPr lang="fr-FR" sz="1800" kern="0" dirty="0" err="1" smtClean="0">
              <a:ea typeface="Arial Unicode MS" pitchFamily="34" charset="-128"/>
              <a:cs typeface="Arial Unicode MS" pitchFamily="34" charset="-128"/>
            </a:endParaRPr>
          </a:p>
        </p:txBody>
      </p:sp>
      <p:sp>
        <p:nvSpPr>
          <p:cNvPr id="2" name="TextBox 1"/>
          <p:cNvSpPr txBox="1"/>
          <p:nvPr/>
        </p:nvSpPr>
        <p:spPr>
          <a:xfrm>
            <a:off x="286870" y="2338251"/>
            <a:ext cx="8319247" cy="346248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 multitude of Schema Matching systems exist, generally they consider [1]:</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Syntactic similarity</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Structural similarity</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Instance similarity</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Some work has been done to enable labeling through Web extraction [2,3,4]</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More recently, work has been done on exploiting Linked Data repositories but with different objectives such as enriching and exporting tabular data [5,6,7]</a:t>
            </a:r>
          </a:p>
          <a:p>
            <a:pPr fontAlgn="base">
              <a:spcBef>
                <a:spcPct val="500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endParaRPr lang="fr-FR"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526811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00" y="324000"/>
            <a:ext cx="8496000" cy="756000"/>
          </a:xfrm>
        </p:spPr>
        <p:txBody>
          <a:bodyPr/>
          <a:lstStyle/>
          <a:p>
            <a:r>
              <a:rPr lang="en-US" dirty="0" smtClean="0"/>
              <a:t>Our Proposal</a:t>
            </a:r>
            <a:endParaRPr lang="en-US" sz="2000" b="0" dirty="0"/>
          </a:p>
        </p:txBody>
      </p:sp>
      <p:sp>
        <p:nvSpPr>
          <p:cNvPr id="4" name="TextBox 3"/>
          <p:cNvSpPr txBox="1"/>
          <p:nvPr/>
        </p:nvSpPr>
        <p:spPr>
          <a:xfrm>
            <a:off x="286871" y="1416423"/>
            <a:ext cx="8319247"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sym typeface="Wingdings" pitchFamily="2" charset="2"/>
              </a:rPr>
              <a:t>Goal: </a:t>
            </a:r>
            <a:r>
              <a:rPr lang="en-US" kern="0" dirty="0">
                <a:ea typeface="Arial Unicode MS" pitchFamily="34" charset="-128"/>
                <a:cs typeface="Arial Unicode MS" pitchFamily="34" charset="-128"/>
                <a:sym typeface="Wingdings" pitchFamily="2" charset="2"/>
              </a:rPr>
              <a:t>A</a:t>
            </a:r>
            <a:r>
              <a:rPr lang="en-US" kern="0" dirty="0" smtClean="0">
                <a:ea typeface="Arial Unicode MS" pitchFamily="34" charset="-128"/>
                <a:cs typeface="Arial Unicode MS" pitchFamily="34" charset="-128"/>
              </a:rPr>
              <a:t>llow </a:t>
            </a:r>
            <a:r>
              <a:rPr lang="en-US" kern="0" dirty="0">
                <a:ea typeface="Arial Unicode MS" pitchFamily="34" charset="-128"/>
                <a:cs typeface="Arial Unicode MS" pitchFamily="34" charset="-128"/>
                <a:sym typeface="Wingdings" pitchFamily="2" charset="2"/>
              </a:rPr>
              <a:t>business users to semi-automatically combine potentially noisy data residing in heterogeneous </a:t>
            </a:r>
            <a:r>
              <a:rPr lang="en-US" kern="0" dirty="0" smtClean="0">
                <a:ea typeface="Arial Unicode MS" pitchFamily="34" charset="-128"/>
                <a:cs typeface="Arial Unicode MS" pitchFamily="34" charset="-128"/>
                <a:sym typeface="Wingdings" pitchFamily="2" charset="2"/>
              </a:rPr>
              <a:t>silos</a:t>
            </a:r>
            <a:endParaRPr lang="fr-FR" kern="0" dirty="0">
              <a:ea typeface="Arial Unicode MS" pitchFamily="34" charset="-128"/>
              <a:cs typeface="Arial Unicode MS" pitchFamily="34" charset="-128"/>
            </a:endParaRPr>
          </a:p>
        </p:txBody>
      </p:sp>
      <p:sp>
        <p:nvSpPr>
          <p:cNvPr id="11" name="Text Placeholder 6"/>
          <p:cNvSpPr txBox="1">
            <a:spLocks/>
          </p:cNvSpPr>
          <p:nvPr/>
        </p:nvSpPr>
        <p:spPr>
          <a:xfrm>
            <a:off x="32400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Proposal</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2" name="Straight Connector 11"/>
          <p:cNvCxnSpPr/>
          <p:nvPr/>
        </p:nvCxnSpPr>
        <p:spPr>
          <a:xfrm>
            <a:off x="32400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p:cNvSpPr txBox="1">
            <a:spLocks/>
          </p:cNvSpPr>
          <p:nvPr/>
        </p:nvSpPr>
        <p:spPr>
          <a:xfrm>
            <a:off x="286871" y="2737689"/>
            <a:ext cx="3960000" cy="3036729"/>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smtClean="0">
                <a:latin typeface="+mn-lt"/>
              </a:rPr>
              <a:t>Provide a novel framework enabling schema matching of internal and external sources</a:t>
            </a:r>
          </a:p>
          <a:p>
            <a:pPr marL="269875" lvl="2" indent="-180975">
              <a:spcBef>
                <a:spcPts val="420"/>
              </a:spcBef>
              <a:buClr>
                <a:schemeClr val="accent1"/>
              </a:buClr>
              <a:buSzPct val="100000"/>
              <a:buFont typeface="Wingdings" pitchFamily="2" charset="2"/>
              <a:buChar char=""/>
              <a:defRPr/>
            </a:pPr>
            <a:r>
              <a:rPr lang="en-US" sz="1600" dirty="0" smtClean="0">
                <a:latin typeface="+mn-lt"/>
              </a:rPr>
              <a:t> </a:t>
            </a:r>
            <a:r>
              <a:rPr lang="en-US" sz="1600" dirty="0">
                <a:latin typeface="+mn-lt"/>
              </a:rPr>
              <a:t>Develop several matching algorithms to increase </a:t>
            </a:r>
            <a:r>
              <a:rPr lang="en-US" sz="1600" dirty="0" smtClean="0">
                <a:latin typeface="+mn-lt"/>
              </a:rPr>
              <a:t>accuracy</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Leverage Linked Data to enrich the </a:t>
            </a:r>
            <a:r>
              <a:rPr lang="en-US" sz="1600" dirty="0" smtClean="0">
                <a:latin typeface="+mn-lt"/>
              </a:rPr>
              <a:t>cells</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Compare schemas on several bases:</a:t>
            </a:r>
          </a:p>
          <a:p>
            <a:pPr marL="727075" lvl="3" indent="-180975">
              <a:spcBef>
                <a:spcPts val="420"/>
              </a:spcBef>
              <a:buClr>
                <a:schemeClr val="accent1"/>
              </a:buClr>
              <a:buSzPct val="100000"/>
              <a:buFont typeface="Wingdings" pitchFamily="2" charset="2"/>
              <a:buChar char=""/>
              <a:defRPr/>
            </a:pPr>
            <a:r>
              <a:rPr lang="en-US" dirty="0">
                <a:latin typeface="+mn-lt"/>
              </a:rPr>
              <a:t>Column global type and name</a:t>
            </a:r>
          </a:p>
          <a:p>
            <a:pPr marL="727075" lvl="3" indent="-180975">
              <a:spcBef>
                <a:spcPts val="420"/>
              </a:spcBef>
              <a:buClr>
                <a:schemeClr val="accent1"/>
              </a:buClr>
              <a:buSzPct val="100000"/>
              <a:buFont typeface="Wingdings" pitchFamily="2" charset="2"/>
              <a:buChar char=""/>
              <a:defRPr/>
            </a:pPr>
            <a:r>
              <a:rPr lang="en-US" dirty="0">
                <a:latin typeface="+mn-lt"/>
              </a:rPr>
              <a:t>Cells` rich types retrieved from Linked Data</a:t>
            </a:r>
          </a:p>
        </p:txBody>
      </p:sp>
      <p:sp>
        <p:nvSpPr>
          <p:cNvPr id="14" name="Text Placeholder 6"/>
          <p:cNvSpPr txBox="1">
            <a:spLocks/>
          </p:cNvSpPr>
          <p:nvPr/>
        </p:nvSpPr>
        <p:spPr>
          <a:xfrm>
            <a:off x="486015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Implementation</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5" name="Straight Connector 14"/>
          <p:cNvCxnSpPr/>
          <p:nvPr/>
        </p:nvCxnSpPr>
        <p:spPr>
          <a:xfrm>
            <a:off x="486015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6"/>
          <p:cNvSpPr txBox="1">
            <a:spLocks/>
          </p:cNvSpPr>
          <p:nvPr/>
        </p:nvSpPr>
        <p:spPr>
          <a:xfrm>
            <a:off x="4860150" y="2737689"/>
            <a:ext cx="3960000" cy="2410916"/>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a:latin typeface="+mn-lt"/>
              </a:rPr>
              <a:t>Google Refine [8]: A tool designed to process, clean and enrich large amounts of data with existing knowledge bases</a:t>
            </a:r>
          </a:p>
          <a:p>
            <a:pPr marL="269875" lvl="2" indent="-180975">
              <a:spcBef>
                <a:spcPts val="420"/>
              </a:spcBef>
              <a:buClr>
                <a:schemeClr val="accent1"/>
              </a:buClr>
              <a:buSzPct val="100000"/>
              <a:buFont typeface="Wingdings" pitchFamily="2" charset="2"/>
              <a:buChar char=""/>
              <a:defRPr/>
            </a:pPr>
            <a:r>
              <a:rPr lang="en-US" sz="1600" dirty="0">
                <a:latin typeface="+mn-lt"/>
              </a:rPr>
              <a:t>Auto Mapping Core [9]: A tool designed by SAP </a:t>
            </a:r>
            <a:r>
              <a:rPr lang="en-US" sz="1600" dirty="0" smtClean="0">
                <a:latin typeface="+mn-lt"/>
              </a:rPr>
              <a:t>Research, </a:t>
            </a:r>
            <a:r>
              <a:rPr lang="en-US" sz="1600" dirty="0">
                <a:latin typeface="+mn-lt"/>
              </a:rPr>
              <a:t>enabling the developer to combine several matching algorithms</a:t>
            </a:r>
          </a:p>
          <a:p>
            <a:pPr marL="269875" lvl="2" indent="-180975">
              <a:spcBef>
                <a:spcPts val="420"/>
              </a:spcBef>
              <a:buClr>
                <a:schemeClr val="accent1"/>
              </a:buClr>
              <a:buSzPct val="100000"/>
              <a:buFont typeface="Wingdings" pitchFamily="2" charset="2"/>
              <a:buChar char=""/>
              <a:defRPr/>
            </a:pPr>
            <a:r>
              <a:rPr lang="en-US" sz="1600" dirty="0">
                <a:latin typeface="+mn-lt"/>
              </a:rPr>
              <a:t>Freebase [10]: An open repository of structured data</a:t>
            </a:r>
          </a:p>
        </p:txBody>
      </p:sp>
      <p:sp>
        <p:nvSpPr>
          <p:cNvPr id="10" name="Right Arrow 9"/>
          <p:cNvSpPr/>
          <p:nvPr/>
        </p:nvSpPr>
        <p:spPr bwMode="gray">
          <a:xfrm>
            <a:off x="4269326" y="2849647"/>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ight Arrow 15"/>
          <p:cNvSpPr/>
          <p:nvPr/>
        </p:nvSpPr>
        <p:spPr bwMode="gray">
          <a:xfrm>
            <a:off x="4286504" y="359159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ight Arrow 16"/>
          <p:cNvSpPr/>
          <p:nvPr/>
        </p:nvSpPr>
        <p:spPr bwMode="gray">
          <a:xfrm>
            <a:off x="4313303" y="442578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Our Proposal</a:t>
            </a:r>
            <a:endParaRPr lang="en-US" sz="2000" b="0" dirty="0"/>
          </a:p>
        </p:txBody>
      </p:sp>
      <p:pic>
        <p:nvPicPr>
          <p:cNvPr id="9" name="Picture 8"/>
          <p:cNvPicPr preferRelativeResize="0">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331" y="1454130"/>
            <a:ext cx="8230421" cy="420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hlinkClick r:id="rId3" action="ppaction://hlinksldjump"/>
          </p:cNvPr>
          <p:cNvSpPr/>
          <p:nvPr/>
        </p:nvSpPr>
        <p:spPr bwMode="gray">
          <a:xfrm>
            <a:off x="6481482" y="2465294"/>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Rectangle 17">
            <a:hlinkClick r:id="rId4" action="ppaction://hlinksldjump"/>
          </p:cNvPr>
          <p:cNvSpPr/>
          <p:nvPr/>
        </p:nvSpPr>
        <p:spPr bwMode="gray">
          <a:xfrm>
            <a:off x="806823" y="3756212"/>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a:hlinkClick r:id="rId5" action="ppaction://hlinksldjump"/>
          </p:cNvPr>
          <p:cNvSpPr/>
          <p:nvPr/>
        </p:nvSpPr>
        <p:spPr bwMode="gray">
          <a:xfrm>
            <a:off x="6149788" y="4778188"/>
            <a:ext cx="1801906"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Rectangle 1"/>
          <p:cNvSpPr/>
          <p:nvPr/>
        </p:nvSpPr>
        <p:spPr bwMode="gray">
          <a:xfrm>
            <a:off x="297712" y="1307806"/>
            <a:ext cx="8537944" cy="967562"/>
          </a:xfrm>
          <a:prstGeom prst="rect">
            <a:avLst/>
          </a:prstGeom>
          <a:solidFill>
            <a:srgbClr val="F0AB00">
              <a:alpha val="30196"/>
            </a:srgb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0275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Implementation</a:t>
            </a:r>
            <a:endParaRPr lang="en-US" sz="2000" b="0" dirty="0"/>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348" y="1985975"/>
            <a:ext cx="4227232" cy="2054748"/>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84" y="1985975"/>
            <a:ext cx="40195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96260" y="4105835"/>
            <a:ext cx="7255248" cy="1523494"/>
          </a:xfrm>
          <a:prstGeom prst="rect">
            <a:avLst/>
          </a:prstGeom>
          <a:noFill/>
        </p:spPr>
        <p:txBody>
          <a:bodyPr wrap="square" lIns="0" tIns="0" rIns="0" bIns="0" rtlCol="0">
            <a:spAutoFit/>
          </a:bodyPr>
          <a:lstStyle/>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Different </a:t>
            </a:r>
            <a:r>
              <a:rPr lang="en-US" kern="0" dirty="0">
                <a:ea typeface="Arial Unicode MS" pitchFamily="34" charset="-128"/>
                <a:cs typeface="Arial Unicode MS" pitchFamily="34" charset="-128"/>
              </a:rPr>
              <a:t>l</a:t>
            </a:r>
            <a:r>
              <a:rPr lang="en-US" kern="0" dirty="0" smtClean="0">
                <a:ea typeface="Arial Unicode MS" pitchFamily="34" charset="-128"/>
                <a:cs typeface="Arial Unicode MS" pitchFamily="34" charset="-128"/>
              </a:rPr>
              <a:t>anguages (header name and cell values)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Abbreviations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Codes (IATA, NASDAQ)</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Empty column headers</a:t>
            </a:r>
          </a:p>
        </p:txBody>
      </p:sp>
      <p:sp>
        <p:nvSpPr>
          <p:cNvPr id="11" name="Rectangle 10"/>
          <p:cNvSpPr/>
          <p:nvPr/>
        </p:nvSpPr>
        <p:spPr bwMode="gray">
          <a:xfrm>
            <a:off x="2610853" y="1985974"/>
            <a:ext cx="1118937" cy="2047875"/>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358588" y="1352316"/>
            <a:ext cx="52834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Step 1: </a:t>
            </a:r>
            <a:r>
              <a:rPr lang="en-US" b="1" kern="0" dirty="0">
                <a:ea typeface="Arial Unicode MS" pitchFamily="34" charset="-128"/>
                <a:cs typeface="Arial Unicode MS" pitchFamily="34" charset="-128"/>
              </a:rPr>
              <a:t>Choose two different </a:t>
            </a:r>
            <a:r>
              <a:rPr lang="en-US" b="1" kern="0" dirty="0" smtClean="0">
                <a:ea typeface="Arial Unicode MS" pitchFamily="34" charset="-128"/>
                <a:cs typeface="Arial Unicode MS" pitchFamily="34" charset="-128"/>
              </a:rPr>
              <a:t>schemas </a:t>
            </a:r>
            <a:r>
              <a:rPr lang="en-US" b="1" kern="0" dirty="0">
                <a:ea typeface="Arial Unicode MS" pitchFamily="34" charset="-128"/>
                <a:cs typeface="Arial Unicode MS" pitchFamily="34" charset="-128"/>
              </a:rPr>
              <a:t>to match</a:t>
            </a:r>
            <a:endParaRPr lang="fr-FR" b="1"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3697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Our Proposal</a:t>
            </a:r>
            <a:endParaRPr lang="en-US" sz="2000" b="0" dirty="0"/>
          </a:p>
        </p:txBody>
      </p:sp>
      <p:pic>
        <p:nvPicPr>
          <p:cNvPr id="9" name="Picture 8"/>
          <p:cNvPicPr preferRelativeResize="0">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331" y="1454130"/>
            <a:ext cx="8230421" cy="420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hlinkClick r:id="rId3" action="ppaction://hlinksldjump"/>
          </p:cNvPr>
          <p:cNvSpPr/>
          <p:nvPr/>
        </p:nvSpPr>
        <p:spPr bwMode="gray">
          <a:xfrm>
            <a:off x="6481482" y="2465294"/>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Rectangle 17">
            <a:hlinkClick r:id="rId4" action="ppaction://hlinksldjump"/>
          </p:cNvPr>
          <p:cNvSpPr/>
          <p:nvPr/>
        </p:nvSpPr>
        <p:spPr bwMode="gray">
          <a:xfrm>
            <a:off x="806823" y="3756212"/>
            <a:ext cx="1631577"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a:hlinkClick r:id="rId5" action="ppaction://hlinksldjump"/>
          </p:cNvPr>
          <p:cNvSpPr/>
          <p:nvPr/>
        </p:nvSpPr>
        <p:spPr bwMode="gray">
          <a:xfrm>
            <a:off x="6149788" y="4778188"/>
            <a:ext cx="1801906" cy="493059"/>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Rectangle 1"/>
          <p:cNvSpPr/>
          <p:nvPr/>
        </p:nvSpPr>
        <p:spPr bwMode="gray">
          <a:xfrm>
            <a:off x="297712" y="2348331"/>
            <a:ext cx="8537944" cy="967562"/>
          </a:xfrm>
          <a:prstGeom prst="rect">
            <a:avLst/>
          </a:prstGeom>
          <a:solidFill>
            <a:srgbClr val="F0AB00">
              <a:alpha val="30196"/>
            </a:srgb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4013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24000" y="324000"/>
            <a:ext cx="8496000" cy="756000"/>
          </a:xfrm>
        </p:spPr>
        <p:txBody>
          <a:bodyPr/>
          <a:lstStyle/>
          <a:p>
            <a:r>
              <a:rPr lang="en-US" dirty="0" smtClean="0"/>
              <a:t>Implementation</a:t>
            </a:r>
            <a:endParaRPr lang="en-US" sz="2000" b="0" dirty="0"/>
          </a:p>
        </p:txBody>
      </p:sp>
      <p:sp>
        <p:nvSpPr>
          <p:cNvPr id="3" name="TextBox 2"/>
          <p:cNvSpPr txBox="1"/>
          <p:nvPr/>
        </p:nvSpPr>
        <p:spPr>
          <a:xfrm>
            <a:off x="1445277" y="2196640"/>
            <a:ext cx="8041341" cy="2585323"/>
          </a:xfrm>
          <a:prstGeom prst="rect">
            <a:avLst/>
          </a:prstGeom>
          <a:noFill/>
        </p:spPr>
        <p:txBody>
          <a:bodyPr wrap="square" lIns="0" tIns="0" rIns="0" bIns="0" rtlCol="0">
            <a:spAutoFit/>
          </a:bodyPr>
          <a:lstStyle/>
          <a:p>
            <a:r>
              <a:rPr lang="en-US" sz="1200" b="1" dirty="0">
                <a:latin typeface="Courier New" pitchFamily="49" charset="0"/>
                <a:cs typeface="Courier New" pitchFamily="49" charset="0"/>
              </a:rPr>
              <a:t>The Result for Microsoft is</a:t>
            </a:r>
            <a:r>
              <a:rPr lang="en-US" sz="1200" dirty="0">
                <a:latin typeface="Courier New" pitchFamily="49" charset="0"/>
                <a:cs typeface="Courier New" pitchFamily="49" charset="0"/>
              </a:rPr>
              <a:t>: {Software=86.118179, Website=42.362911, Video Game Platform=137.838684, </a:t>
            </a:r>
            <a:r>
              <a:rPr lang="en-US" sz="1200" dirty="0">
                <a:solidFill>
                  <a:srgbClr val="FF0000"/>
                </a:solidFill>
                <a:latin typeface="Courier New" pitchFamily="49" charset="0"/>
                <a:cs typeface="Courier New" pitchFamily="49" charset="0"/>
              </a:rPr>
              <a:t>Organization=232.759842</a:t>
            </a:r>
            <a:r>
              <a:rPr lang="en-US" sz="1200" dirty="0">
                <a:latin typeface="Courier New" pitchFamily="49" charset="0"/>
                <a:cs typeface="Courier New" pitchFamily="49" charset="0"/>
              </a:rPr>
              <a:t>, Programming Language=67.981903, File Format=69.533485}</a:t>
            </a:r>
          </a:p>
          <a:p>
            <a:r>
              <a:rPr lang="en-US" sz="1200" b="1" dirty="0">
                <a:latin typeface="Courier New" pitchFamily="49" charset="0"/>
                <a:cs typeface="Courier New" pitchFamily="49" charset="0"/>
              </a:rPr>
              <a:t>The Result for Apple is</a:t>
            </a:r>
            <a:r>
              <a:rPr lang="en-US" sz="1200" dirty="0">
                <a:latin typeface="Courier New" pitchFamily="49" charset="0"/>
                <a:cs typeface="Courier New" pitchFamily="49" charset="0"/>
              </a:rPr>
              <a:t>: {Physicist=54.597713, Organism Classification=153.355011, Video Game Platform=91.149803, Computer=64.025963, </a:t>
            </a:r>
            <a:r>
              <a:rPr lang="en-US" sz="1200" dirty="0">
                <a:solidFill>
                  <a:srgbClr val="FF0000"/>
                </a:solidFill>
                <a:latin typeface="Courier New" pitchFamily="49" charset="0"/>
                <a:cs typeface="Courier New" pitchFamily="49" charset="0"/>
              </a:rPr>
              <a:t>Organization=210.666855</a:t>
            </a:r>
            <a:r>
              <a:rPr lang="en-US" sz="1200" dirty="0">
                <a:latin typeface="Courier New" pitchFamily="49" charset="0"/>
                <a:cs typeface="Courier New" pitchFamily="49" charset="0"/>
              </a:rPr>
              <a:t>, Record label=52.227253}</a:t>
            </a:r>
          </a:p>
          <a:p>
            <a:r>
              <a:rPr lang="en-US" sz="1200" b="1" dirty="0">
                <a:latin typeface="Courier New" pitchFamily="49" charset="0"/>
                <a:cs typeface="Courier New" pitchFamily="49" charset="0"/>
              </a:rPr>
              <a:t>The Result for Orange is</a:t>
            </a:r>
            <a:r>
              <a:rPr lang="en-US" sz="1200" dirty="0">
                <a:latin typeface="Courier New" pitchFamily="49" charset="0"/>
                <a:cs typeface="Courier New" pitchFamily="49" charset="0"/>
              </a:rPr>
              <a:t>: {Monarch=77.261147, US County=83.572784, </a:t>
            </a:r>
            <a:r>
              <a:rPr lang="en-US" sz="1200" dirty="0">
                <a:solidFill>
                  <a:srgbClr val="00B050"/>
                </a:solidFill>
                <a:latin typeface="Courier New" pitchFamily="49" charset="0"/>
                <a:cs typeface="Courier New" pitchFamily="49" charset="0"/>
              </a:rPr>
              <a:t>Organism Classification=174.263657</a:t>
            </a:r>
            <a:r>
              <a:rPr lang="en-US" sz="1200" dirty="0">
                <a:latin typeface="Courier New" pitchFamily="49" charset="0"/>
                <a:cs typeface="Courier New" pitchFamily="49" charset="0"/>
              </a:rPr>
              <a:t>, Order of Chivalry=55.610447, </a:t>
            </a:r>
            <a:r>
              <a:rPr lang="en-US" sz="1200" dirty="0">
                <a:solidFill>
                  <a:srgbClr val="FF0000"/>
                </a:solidFill>
                <a:latin typeface="Courier New" pitchFamily="49" charset="0"/>
                <a:cs typeface="Courier New" pitchFamily="49" charset="0"/>
              </a:rPr>
              <a:t>Organization=157.174515</a:t>
            </a:r>
            <a:r>
              <a:rPr lang="en-US" sz="1200" dirty="0">
                <a:latin typeface="Courier New" pitchFamily="49" charset="0"/>
                <a:cs typeface="Courier New" pitchFamily="49" charset="0"/>
              </a:rPr>
              <a:t>, Color=125.234734}</a:t>
            </a:r>
          </a:p>
          <a:p>
            <a:r>
              <a:rPr lang="en-US" sz="1200" b="1" dirty="0">
                <a:latin typeface="Courier New" pitchFamily="49" charset="0"/>
                <a:cs typeface="Courier New" pitchFamily="49" charset="0"/>
              </a:rPr>
              <a:t>The Result for IBM is</a:t>
            </a:r>
            <a:r>
              <a:rPr lang="en-US" sz="1200" dirty="0">
                <a:latin typeface="Courier New" pitchFamily="49" charset="0"/>
                <a:cs typeface="Courier New" pitchFamily="49" charset="0"/>
              </a:rPr>
              <a:t>: {Software=32.009403, Operating System=51.03334, Video Game Platform=100.333168, Computer=47.497246, </a:t>
            </a:r>
            <a:r>
              <a:rPr lang="en-US" sz="1200" dirty="0">
                <a:solidFill>
                  <a:srgbClr val="FF0000"/>
                </a:solidFill>
                <a:latin typeface="Courier New" pitchFamily="49" charset="0"/>
                <a:cs typeface="Courier New" pitchFamily="49" charset="0"/>
              </a:rPr>
              <a:t>Organization=207.017471</a:t>
            </a:r>
            <a:r>
              <a:rPr lang="en-US" sz="1200" dirty="0">
                <a:latin typeface="Courier New" pitchFamily="49" charset="0"/>
                <a:cs typeface="Courier New" pitchFamily="49" charset="0"/>
              </a:rPr>
              <a:t>, Computing Platform=31.616125}</a:t>
            </a:r>
          </a:p>
          <a:p>
            <a:r>
              <a:rPr lang="en-US" sz="1200" b="1" dirty="0">
                <a:latin typeface="Courier New" pitchFamily="49" charset="0"/>
                <a:cs typeface="Courier New" pitchFamily="49" charset="0"/>
              </a:rPr>
              <a:t>The Result for Accenture is</a:t>
            </a:r>
            <a:r>
              <a:rPr lang="en-US" sz="1200" dirty="0">
                <a:latin typeface="Courier New" pitchFamily="49" charset="0"/>
                <a:cs typeface="Courier New" pitchFamily="49" charset="0"/>
              </a:rPr>
              <a:t>: {Book=7.331758, Building=11.667136, </a:t>
            </a:r>
            <a:r>
              <a:rPr lang="en-US" sz="1200" dirty="0">
                <a:solidFill>
                  <a:srgbClr val="FF0000"/>
                </a:solidFill>
                <a:latin typeface="Courier New" pitchFamily="49" charset="0"/>
                <a:cs typeface="Courier New" pitchFamily="49" charset="0"/>
              </a:rPr>
              <a:t>Organization=77.445473</a:t>
            </a:r>
            <a:r>
              <a:rPr lang="en-US" sz="1200" dirty="0">
                <a:latin typeface="Courier New" pitchFamily="49" charset="0"/>
                <a:cs typeface="Courier New" pitchFamily="49" charset="0"/>
              </a:rPr>
              <a:t>}</a:t>
            </a:r>
            <a:endParaRPr lang="fr-FR" sz="1200" kern="0" dirty="0" err="1" smtClean="0">
              <a:latin typeface="Courier New" pitchFamily="49" charset="0"/>
              <a:ea typeface="Arial Unicode MS" pitchFamily="34" charset="-128"/>
              <a:cs typeface="Courier New" pitchFamily="49" charset="0"/>
            </a:endParaRPr>
          </a:p>
        </p:txBody>
      </p:sp>
      <p:sp>
        <p:nvSpPr>
          <p:cNvPr id="2" name="TextBox 1"/>
          <p:cNvSpPr txBox="1"/>
          <p:nvPr/>
        </p:nvSpPr>
        <p:spPr>
          <a:xfrm>
            <a:off x="358589" y="4912659"/>
            <a:ext cx="7239161"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Results retrieved from Freebase have a defined confidence score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confidence score for each type is query independent</a:t>
            </a:r>
            <a:endParaRPr lang="fr-FR" sz="1800" kern="0" dirty="0" err="1" smtClean="0">
              <a:ea typeface="Arial Unicode MS" pitchFamily="34" charset="-128"/>
              <a:cs typeface="Arial Unicode MS" pitchFamily="34" charset="-128"/>
            </a:endParaRPr>
          </a:p>
        </p:txBody>
      </p:sp>
      <p:sp>
        <p:nvSpPr>
          <p:cNvPr id="6" name="TextBox 5"/>
          <p:cNvSpPr txBox="1"/>
          <p:nvPr/>
        </p:nvSpPr>
        <p:spPr>
          <a:xfrm>
            <a:off x="358588" y="1317812"/>
            <a:ext cx="5674630"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b="1" kern="0" dirty="0" smtClean="0">
                <a:ea typeface="Arial Unicode MS" pitchFamily="34" charset="-128"/>
                <a:cs typeface="Arial Unicode MS" pitchFamily="34" charset="-128"/>
              </a:rPr>
              <a:t>Step 2: Map each cell with a set of “Rich Types”</a:t>
            </a:r>
            <a:endParaRPr lang="fr-FR" sz="1800" b="1" kern="0" dirty="0" err="1" smtClean="0">
              <a:ea typeface="Arial Unicode MS" pitchFamily="34" charset="-128"/>
              <a:cs typeface="Arial Unicode MS" pitchFamily="34"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74" y="2526632"/>
            <a:ext cx="11144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bwMode="gray">
          <a:xfrm>
            <a:off x="601579" y="2225849"/>
            <a:ext cx="240632" cy="46923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 name="Straight Connector 6"/>
          <p:cNvCxnSpPr/>
          <p:nvPr/>
        </p:nvCxnSpPr>
        <p:spPr>
          <a:xfrm flipH="1">
            <a:off x="200774" y="2863970"/>
            <a:ext cx="1114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TotalTime>
  <Words>1327</Words>
  <Application>Microsoft Office PowerPoint</Application>
  <PresentationFormat>On-screen Show (4:3)</PresentationFormat>
  <Paragraphs>192</Paragraphs>
  <Slides>24</Slides>
  <Notes>15</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SAP_2011_v1.2</vt:lpstr>
      <vt:lpstr>PowerPoint Presentation</vt:lpstr>
      <vt:lpstr>Agenda</vt:lpstr>
      <vt:lpstr>Problem Definition Linking External Data</vt:lpstr>
      <vt:lpstr>Related Work Schema Matching on Tabular Data</vt:lpstr>
      <vt:lpstr>Our Proposal</vt:lpstr>
      <vt:lpstr>Our Proposal</vt:lpstr>
      <vt:lpstr>Implementation</vt:lpstr>
      <vt:lpstr>Our Proposal</vt:lpstr>
      <vt:lpstr>Implementation</vt:lpstr>
      <vt:lpstr>Implementation</vt:lpstr>
      <vt:lpstr>Implementation</vt:lpstr>
      <vt:lpstr>Experiments</vt:lpstr>
      <vt:lpstr>Experiments Results</vt:lpstr>
      <vt:lpstr>Experiments Results</vt:lpstr>
      <vt:lpstr>PowerPoint Presentation</vt:lpstr>
      <vt:lpstr>Our Proposal</vt:lpstr>
      <vt:lpstr>PowerPoint Presentation</vt:lpstr>
      <vt:lpstr>Our Proposal</vt:lpstr>
      <vt:lpstr>PowerPoint Presentation</vt:lpstr>
      <vt:lpstr>Conclusion and Future Work</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ASSAF, Ahmad</cp:lastModifiedBy>
  <cp:revision>124</cp:revision>
  <dcterms:created xsi:type="dcterms:W3CDTF">2011-02-17T10:36:00Z</dcterms:created>
  <dcterms:modified xsi:type="dcterms:W3CDTF">2012-09-12T08:24:57Z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778912075</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aline.senart@sap.com</vt:lpwstr>
  </property>
  <property fmtid="{D5CDD505-2E9C-101B-9397-08002B2CF9AE}" pid="6" name="_AuthorEmailDisplayName">
    <vt:lpwstr>SENART, Aline</vt:lpwstr>
  </property>
  <property fmtid="{D5CDD505-2E9C-101B-9397-08002B2CF9AE}" pid="7" name="_PreviousAdHocReviewCycleID">
    <vt:i4>-1937902</vt:i4>
  </property>
</Properties>
</file>