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9F3"/>
    <a:srgbClr val="4BC969"/>
    <a:srgbClr val="00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22" y="12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gif"/><Relationship Id="rId7" Type="http://schemas.openxmlformats.org/officeDocument/2006/relationships/hyperlink" Target="https://github.com/ahmadassaf/KB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5550" y="43434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5337971" y="5103674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‡</a:t>
            </a:r>
            <a:r>
              <a:rPr lang="en-US" sz="3600" dirty="0" smtClean="0"/>
              <a:t>EURECOM </a:t>
            </a:r>
          </a:p>
          <a:p>
            <a:pPr algn="ctr"/>
            <a:r>
              <a:rPr lang="fr-FR" sz="3600" dirty="0" smtClean="0"/>
              <a:t>Sophia Antipolis,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What are the Important Properties of an Entity?</a:t>
            </a:r>
          </a:p>
          <a:p>
            <a:pPr>
              <a:lnSpc>
                <a:spcPct val="150000"/>
              </a:lnSpc>
            </a:pPr>
            <a:r>
              <a:rPr lang="en-US" sz="8000"/>
              <a:t>Comparing Users and Knowledge Graph Point of View</a:t>
            </a:r>
            <a:endParaRPr lang="en-US" sz="8000" b="1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6150" y="7772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6149" y="115062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Ahmad </a:t>
            </a:r>
            <a:r>
              <a:rPr lang="en-US" sz="4800" dirty="0" err="1" smtClean="0"/>
              <a:t>Assaf</a:t>
            </a:r>
            <a:r>
              <a:rPr lang="en-US" sz="4800" dirty="0" smtClean="0"/>
              <a:t>†, </a:t>
            </a:r>
            <a:r>
              <a:rPr lang="fr-FR" sz="4800" dirty="0" smtClean="0"/>
              <a:t>Ghislain A. </a:t>
            </a:r>
            <a:r>
              <a:rPr lang="fr-FR" sz="4800" dirty="0" err="1" smtClean="0"/>
              <a:t>Atemezing</a:t>
            </a:r>
            <a:r>
              <a:rPr lang="en-US" sz="4800" dirty="0" smtClean="0"/>
              <a:t>‡, </a:t>
            </a:r>
            <a:r>
              <a:rPr lang="en-US" sz="4800" dirty="0" err="1" smtClean="0"/>
              <a:t>Raphaël</a:t>
            </a:r>
            <a:r>
              <a:rPr lang="en-US" sz="4800" dirty="0"/>
              <a:t> </a:t>
            </a:r>
            <a:r>
              <a:rPr lang="en-US" sz="4800" dirty="0" err="1"/>
              <a:t>Troncy</a:t>
            </a:r>
            <a:r>
              <a:rPr lang="en-US" sz="4800" dirty="0" smtClean="0"/>
              <a:t>‡ and </a:t>
            </a:r>
            <a:r>
              <a:rPr lang="fr-FR" sz="4800" dirty="0" smtClean="0"/>
              <a:t>Elena </a:t>
            </a:r>
            <a:r>
              <a:rPr lang="fr-FR" sz="4800" dirty="0" err="1" smtClean="0"/>
              <a:t>Cabrio</a:t>
            </a:r>
            <a:r>
              <a:rPr lang="en-US" sz="4800" dirty="0" smtClean="0"/>
              <a:t>‡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†SAP Research, SAP Labs France SAS </a:t>
            </a:r>
          </a:p>
          <a:p>
            <a:pPr algn="ctr"/>
            <a:r>
              <a:rPr lang="fr-FR" sz="3600" dirty="0" smtClean="0"/>
              <a:t>Mougins, France </a:t>
            </a:r>
          </a:p>
          <a:p>
            <a:pPr algn="ctr"/>
            <a:r>
              <a:rPr lang="en-US" sz="3600" dirty="0" smtClean="0"/>
              <a:t>ahmad.assaf@sap.com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2950" y="8077200"/>
            <a:ext cx="226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799F3"/>
                </a:solidFill>
              </a:rPr>
              <a:t>Entities are generally </a:t>
            </a:r>
            <a:r>
              <a:rPr lang="en-US" sz="6000" dirty="0" smtClean="0">
                <a:solidFill>
                  <a:srgbClr val="3799F3"/>
                </a:solidFill>
              </a:rPr>
              <a:t>described in knowledge bases </a:t>
            </a:r>
            <a:r>
              <a:rPr lang="en-US" sz="6000" dirty="0">
                <a:solidFill>
                  <a:srgbClr val="3799F3"/>
                </a:solidFill>
              </a:rPr>
              <a:t>with</a:t>
            </a: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a lot of properties, this is the case for </a:t>
            </a:r>
            <a:r>
              <a:rPr lang="en-US" sz="6000" dirty="0" err="1">
                <a:solidFill>
                  <a:srgbClr val="3799F3"/>
                </a:solidFill>
              </a:rPr>
              <a:t>DBpedia</a:t>
            </a:r>
            <a:r>
              <a:rPr lang="en-US" sz="6000" dirty="0">
                <a:solidFill>
                  <a:srgbClr val="3799F3"/>
                </a:solidFill>
              </a:rPr>
              <a:t>. It is, however, </a:t>
            </a:r>
            <a:r>
              <a:rPr lang="en-US" sz="6000" dirty="0" smtClean="0">
                <a:solidFill>
                  <a:srgbClr val="3799F3"/>
                </a:solidFill>
              </a:rPr>
              <a:t>difficult</a:t>
            </a:r>
            <a:endParaRPr lang="en-US" sz="6000" dirty="0">
              <a:solidFill>
                <a:srgbClr val="3799F3"/>
              </a:solidFill>
            </a:endParaRPr>
          </a:p>
          <a:p>
            <a:pPr algn="ctr"/>
            <a:r>
              <a:rPr lang="en-US" sz="6000" dirty="0">
                <a:solidFill>
                  <a:srgbClr val="3799F3"/>
                </a:solidFill>
              </a:rPr>
              <a:t>to assess which ones are more </a:t>
            </a:r>
            <a:r>
              <a:rPr lang="en-US" sz="6000" dirty="0" smtClean="0">
                <a:solidFill>
                  <a:srgbClr val="3799F3"/>
                </a:solidFill>
              </a:rPr>
              <a:t>“important” </a:t>
            </a:r>
            <a:r>
              <a:rPr lang="en-US" sz="6000" dirty="0">
                <a:solidFill>
                  <a:srgbClr val="3799F3"/>
                </a:solidFill>
              </a:rPr>
              <a:t>than others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4750" y="20515117"/>
            <a:ext cx="173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Get all </a:t>
            </a:r>
            <a:r>
              <a:rPr lang="en-US" sz="4000" dirty="0" err="1"/>
              <a:t>DBpedia</a:t>
            </a:r>
            <a:r>
              <a:rPr lang="en-US" sz="4000" dirty="0"/>
              <a:t> concepts that have at least one instance which </a:t>
            </a:r>
            <a:r>
              <a:rPr lang="en-US" sz="4000" dirty="0" smtClean="0"/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owl:sameAs</a:t>
            </a:r>
            <a:r>
              <a:rPr lang="en-US" sz="4000" dirty="0" smtClean="0"/>
              <a:t> </a:t>
            </a:r>
            <a:r>
              <a:rPr lang="en-US" sz="4000" dirty="0"/>
              <a:t>with a Freebase </a:t>
            </a:r>
            <a:r>
              <a:rPr lang="en-US" sz="4000" dirty="0" smtClean="0"/>
              <a:t>resource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Filter </a:t>
            </a:r>
            <a:r>
              <a:rPr lang="en-US" sz="4000" dirty="0"/>
              <a:t>out generic concepts by excluding those who are </a:t>
            </a:r>
            <a:r>
              <a:rPr lang="en-US" sz="4000" dirty="0" smtClean="0"/>
              <a:t>direct subclasses </a:t>
            </a:r>
            <a:r>
              <a:rPr lang="en-US" sz="4000" dirty="0"/>
              <a:t>of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owl:Thing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/>
              <a:t>since they will trigger ambiguous queries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6" name="Picture 2" descr="C:\Users\i070192\Downloads\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383" y="7848600"/>
            <a:ext cx="3568688" cy="3568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22350" y="13030200"/>
            <a:ext cx="1371600" cy="838200"/>
            <a:chOff x="8108950" y="13563600"/>
            <a:chExt cx="1371600" cy="838200"/>
          </a:xfrm>
        </p:grpSpPr>
        <p:sp>
          <p:nvSpPr>
            <p:cNvPr id="3" name="Oval 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1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2950" y="13064579"/>
            <a:ext cx="2743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</a:t>
            </a:r>
            <a:r>
              <a:rPr lang="en-US" sz="4400" dirty="0"/>
              <a:t>A</a:t>
            </a:r>
            <a:r>
              <a:rPr lang="en-US" sz="4400" dirty="0" smtClean="0"/>
              <a:t>nswering </a:t>
            </a:r>
            <a:r>
              <a:rPr lang="en-US" sz="4400" dirty="0"/>
              <a:t>system such as </a:t>
            </a:r>
            <a:r>
              <a:rPr lang="en-US" sz="4400" dirty="0" err="1" smtClean="0"/>
              <a:t>QakisMedia</a:t>
            </a:r>
            <a:r>
              <a:rPr lang="en-US" sz="4400" dirty="0" smtClean="0"/>
              <a:t>: </a:t>
            </a:r>
            <a:r>
              <a:rPr lang="fr-FR" sz="4400" dirty="0" smtClean="0">
                <a:solidFill>
                  <a:srgbClr val="3799F3"/>
                </a:solidFill>
              </a:rPr>
              <a:t>http://qakis.org/</a:t>
            </a:r>
          </a:p>
          <a:p>
            <a:endParaRPr lang="fr-FR" sz="4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22350" y="14249400"/>
            <a:ext cx="1371600" cy="838200"/>
            <a:chOff x="8108950" y="13563600"/>
            <a:chExt cx="1371600" cy="838200"/>
          </a:xfrm>
        </p:grpSpPr>
        <p:sp>
          <p:nvSpPr>
            <p:cNvPr id="63" name="Oval 6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2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2350" y="15468600"/>
            <a:ext cx="1371600" cy="838200"/>
            <a:chOff x="8108950" y="13563600"/>
            <a:chExt cx="1371600" cy="838200"/>
          </a:xfrm>
        </p:grpSpPr>
        <p:sp>
          <p:nvSpPr>
            <p:cNvPr id="66" name="Oval 65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3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12949" y="14249400"/>
            <a:ext cx="2735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Second </a:t>
            </a:r>
            <a:r>
              <a:rPr lang="en-US" sz="4400" dirty="0" smtClean="0"/>
              <a:t>screen</a:t>
            </a:r>
            <a:r>
              <a:rPr lang="fr-FR" sz="4400" dirty="0" smtClean="0"/>
              <a:t> </a:t>
            </a:r>
            <a:r>
              <a:rPr lang="en-US" sz="4400" dirty="0" smtClean="0"/>
              <a:t>application for a TV program: </a:t>
            </a:r>
            <a:r>
              <a:rPr lang="fr-FR" sz="4400" dirty="0" smtClean="0">
                <a:solidFill>
                  <a:srgbClr val="3799F3"/>
                </a:solidFill>
              </a:rPr>
              <a:t>http://www.linkedtv.eu/demos/linkednews/</a:t>
            </a:r>
            <a:endParaRPr lang="fr-FR" sz="4400" dirty="0">
              <a:solidFill>
                <a:srgbClr val="3799F3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5840" y="15424298"/>
            <a:ext cx="1475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Data augmentation in business intelligence applications</a:t>
            </a:r>
            <a:endParaRPr lang="fr-FR" sz="440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4750" y="16437935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74750" y="18897600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98750" y="16730008"/>
            <a:ext cx="13955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our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the properties displayed for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entity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 and context-dependent (country, query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time,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etc.) which affect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results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5750" y="231236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352 </a:t>
            </a:r>
            <a:r>
              <a:rPr lang="en-US" sz="4400" dirty="0" smtClean="0">
                <a:solidFill>
                  <a:srgbClr val="3799F3"/>
                </a:solidFill>
              </a:rPr>
              <a:t>Concepts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823950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13608493" y="23466319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291" y="24238089"/>
            <a:ext cx="17329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each of these concepts, we retrieve </a:t>
            </a:r>
            <a:r>
              <a:rPr lang="en-US" sz="4000" dirty="0" smtClean="0">
                <a:solidFill>
                  <a:srgbClr val="FFC000"/>
                </a:solidFill>
              </a:rPr>
              <a:t>100 </a:t>
            </a:r>
            <a:r>
              <a:rPr lang="en-US" sz="4000" dirty="0" smtClean="0"/>
              <a:t>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/>
              <a:t>Google </a:t>
            </a:r>
            <a:r>
              <a:rPr lang="en-US" sz="4000" dirty="0" smtClean="0"/>
              <a:t>does </a:t>
            </a:r>
            <a:r>
              <a:rPr lang="en-US" sz="4000" dirty="0"/>
              <a:t>not serve the GKP for all user agents and we had to mimic a </a:t>
            </a:r>
            <a:r>
              <a:rPr lang="en-US" sz="4000" dirty="0" smtClean="0"/>
              <a:t>browser behavior </a:t>
            </a:r>
            <a:r>
              <a:rPr lang="en-US" sz="4000" dirty="0"/>
              <a:t>by setting </a:t>
            </a:r>
            <a:r>
              <a:rPr lang="en-US" sz="4000" dirty="0" smtClean="0"/>
              <a:t>a browser User 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/>
              <a:t>use CSS </a:t>
            </a:r>
            <a:r>
              <a:rPr lang="en-US" sz="4000" dirty="0" smtClean="0"/>
              <a:t>selectors</a:t>
            </a:r>
            <a:r>
              <a:rPr lang="fr-FR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/>
              <a:t>extract data from a GKP. An example of a query selector is .</a:t>
            </a:r>
            <a:r>
              <a:rPr lang="en-US" sz="4000" dirty="0" smtClean="0"/>
              <a:t>_</a:t>
            </a:r>
            <a:r>
              <a:rPr lang="en-US" sz="4000" dirty="0" err="1" smtClean="0"/>
              <a:t>om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 smtClean="0"/>
              <a:t>all elements </a:t>
            </a:r>
            <a:r>
              <a:rPr lang="en-US" sz="4000" dirty="0"/>
              <a:t>with class name </a:t>
            </a:r>
            <a:r>
              <a:rPr lang="en-US" sz="4000" dirty="0" err="1" smtClean="0"/>
              <a:t>om</a:t>
            </a:r>
            <a:r>
              <a:rPr lang="en-US" sz="4000" dirty="0"/>
              <a:t> </a:t>
            </a:r>
            <a:r>
              <a:rPr lang="en-US" sz="4000" dirty="0" smtClean="0"/>
              <a:t>-&gt; this returns all the properties)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we do not find a GKP in a SERP, we </a:t>
            </a:r>
            <a:r>
              <a:rPr lang="en-US" sz="4000" dirty="0"/>
              <a:t>disambiguate </a:t>
            </a:r>
            <a:r>
              <a:rPr lang="en-US" sz="4000" dirty="0" smtClean="0"/>
              <a:t>the instance </a:t>
            </a:r>
            <a:r>
              <a:rPr lang="en-US" sz="4000" dirty="0"/>
              <a:t>by issuing a new query with the concept type </a:t>
            </a:r>
            <a:r>
              <a:rPr lang="en-US" sz="4000" dirty="0" smtClean="0"/>
              <a:t>attached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f no GKP </a:t>
            </a:r>
            <a:r>
              <a:rPr lang="en-US" sz="4000" dirty="0"/>
              <a:t>was found again, we capture that for manual inspection later </a:t>
            </a:r>
            <a:r>
              <a:rPr lang="en-US" sz="4000" dirty="0" smtClean="0"/>
              <a:t>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683" y="15621000"/>
            <a:ext cx="10141560" cy="133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9357683" y="20193000"/>
            <a:ext cx="1705267" cy="60960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9586283" y="19431000"/>
            <a:ext cx="2467267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15150" y="22564728"/>
            <a:ext cx="1204766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9607932" y="23088600"/>
            <a:ext cx="20116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9607932" y="23610700"/>
            <a:ext cx="14550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9615150" y="24134572"/>
            <a:ext cx="15544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607932" y="24658444"/>
            <a:ext cx="19122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19615150" y="25182316"/>
            <a:ext cx="266700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1062950" y="20193000"/>
            <a:ext cx="3543299" cy="59436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3799F3"/>
                </a:solidFill>
              </a:rPr>
              <a:t>Concept</a:t>
            </a:r>
            <a:endParaRPr lang="fr-FR" sz="3200" b="1">
              <a:solidFill>
                <a:srgbClr val="3799F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53550" y="19430999"/>
            <a:ext cx="3543299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Instance</a:t>
            </a:r>
            <a:endParaRPr lang="fr-FR" sz="3200" b="1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7390" y="22550551"/>
            <a:ext cx="3543299" cy="594360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4BC969"/>
                </a:solidFill>
              </a:rPr>
              <a:t>Property</a:t>
            </a:r>
            <a:endParaRPr lang="fr-FR" sz="3200" b="1">
              <a:solidFill>
                <a:srgbClr val="4BC969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2843" y="30098464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1449" y="30403800"/>
            <a:ext cx="2785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799F3"/>
                </a:solidFill>
              </a:rPr>
              <a:t>We aggregate the properties captured for all the instances of </a:t>
            </a:r>
            <a:r>
              <a:rPr lang="en-US" sz="4000" dirty="0" smtClean="0">
                <a:solidFill>
                  <a:srgbClr val="3799F3"/>
                </a:solidFill>
              </a:rPr>
              <a:t>each </a:t>
            </a:r>
            <a:r>
              <a:rPr lang="en-US" sz="4000" dirty="0">
                <a:solidFill>
                  <a:srgbClr val="3799F3"/>
                </a:solidFill>
              </a:rPr>
              <a:t>concept </a:t>
            </a:r>
            <a:r>
              <a:rPr lang="en-US" sz="4000" dirty="0" smtClean="0">
                <a:solidFill>
                  <a:srgbClr val="3799F3"/>
                </a:solidFill>
              </a:rPr>
              <a:t>and expose them with </a:t>
            </a:r>
            <a:r>
              <a:rPr lang="en-US" sz="4000" dirty="0">
                <a:solidFill>
                  <a:srgbClr val="3799F3"/>
                </a:solidFill>
              </a:rPr>
              <a:t>Fresnel and PROV-O ontologies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8550" y="31394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rketing, optimization, optimized, seo, u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50" y="32537400"/>
            <a:ext cx="6597729" cy="6597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728950" y="382874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 </a:t>
            </a:r>
            <a:r>
              <a:rPr lang="en-US" sz="4000" dirty="0" smtClean="0">
                <a:solidFill>
                  <a:srgbClr val="3799F3"/>
                </a:solidFill>
              </a:rPr>
              <a:t>Weeks survey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73086" y="389382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152 </a:t>
            </a:r>
            <a:r>
              <a:rPr lang="en-US" sz="4400" dirty="0" smtClean="0">
                <a:solidFill>
                  <a:srgbClr val="4BC969"/>
                </a:solidFill>
              </a:rPr>
              <a:t>Participants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453350" y="315468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72% </a:t>
            </a:r>
            <a:r>
              <a:rPr lang="en-US" sz="4400" dirty="0" smtClean="0">
                <a:solidFill>
                  <a:srgbClr val="4BC969"/>
                </a:solidFill>
              </a:rPr>
              <a:t>From academia</a:t>
            </a:r>
            <a:endParaRPr lang="en-US" sz="4400" dirty="0">
              <a:solidFill>
                <a:srgbClr val="4BC969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3772" y="361538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20% </a:t>
            </a:r>
            <a:r>
              <a:rPr lang="en-US" sz="4400" dirty="0" smtClean="0">
                <a:solidFill>
                  <a:srgbClr val="4BC969"/>
                </a:solidFill>
              </a:rPr>
              <a:t>From industry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4210" y="31470600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94% </a:t>
            </a:r>
            <a:r>
              <a:rPr lang="en-US" sz="4400" dirty="0" smtClean="0">
                <a:solidFill>
                  <a:srgbClr val="FFC000"/>
                </a:solidFill>
              </a:rPr>
              <a:t>Familiar with Semantic Web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04950" y="35890200"/>
            <a:ext cx="6939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35% </a:t>
            </a:r>
            <a:r>
              <a:rPr lang="en-US" sz="4400" dirty="0" smtClean="0">
                <a:solidFill>
                  <a:srgbClr val="C00000"/>
                </a:solidFill>
              </a:rPr>
              <a:t>not familiar with visualization tools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74939" y="31743432"/>
            <a:ext cx="13411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empirically define </a:t>
            </a:r>
            <a:r>
              <a:rPr lang="en-US" sz="4000" dirty="0"/>
              <a:t>the most important properties when there is an </a:t>
            </a:r>
            <a:r>
              <a:rPr lang="en-US" sz="4000" dirty="0" smtClean="0"/>
              <a:t>agreement between one of </a:t>
            </a:r>
            <a:r>
              <a:rPr lang="en-US" sz="4000" dirty="0"/>
              <a:t>the biggest knowledge base (Google) and users </a:t>
            </a:r>
            <a:r>
              <a:rPr lang="en-US" sz="4000" dirty="0" smtClean="0"/>
              <a:t>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are aware that this knowledge is highly </a:t>
            </a:r>
            <a:r>
              <a:rPr lang="en-US" sz="4000" dirty="0" smtClean="0"/>
              <a:t>dynamic, the </a:t>
            </a:r>
            <a:r>
              <a:rPr lang="en-US" sz="4000" dirty="0"/>
              <a:t>Google Knowledge Graph panel varies across </a:t>
            </a:r>
            <a:r>
              <a:rPr lang="en-US" sz="4000" dirty="0" smtClean="0"/>
              <a:t>top level countries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have provided </a:t>
            </a:r>
            <a:r>
              <a:rPr lang="en-US" sz="4000" dirty="0"/>
              <a:t>the code that enables to perform new </a:t>
            </a:r>
            <a:r>
              <a:rPr lang="en-US" sz="4000" dirty="0" smtClean="0"/>
              <a:t>calculation </a:t>
            </a:r>
            <a:r>
              <a:rPr lang="en-US" sz="4000" dirty="0"/>
              <a:t>at </a:t>
            </a:r>
            <a:r>
              <a:rPr lang="en-US" sz="4000" dirty="0" smtClean="0"/>
              <a:t>run time </a:t>
            </a:r>
            <a:r>
              <a:rPr lang="en-US" sz="4000" dirty="0"/>
              <a:t>and </a:t>
            </a:r>
            <a:r>
              <a:rPr lang="en-US" sz="4000" dirty="0" smtClean="0"/>
              <a:t>we aim </a:t>
            </a:r>
            <a:r>
              <a:rPr lang="en-US" sz="4000" dirty="0"/>
              <a:t>to study the temporal evolution of what are </a:t>
            </a:r>
            <a:r>
              <a:rPr lang="en-US" sz="4000" dirty="0" smtClean="0"/>
              <a:t>important properties </a:t>
            </a:r>
            <a:r>
              <a:rPr lang="en-US" sz="4000" dirty="0"/>
              <a:t>on a </a:t>
            </a:r>
            <a:r>
              <a:rPr lang="en-US" sz="4000" dirty="0" smtClean="0"/>
              <a:t>longer period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946150" y="11960094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Motivation</a:t>
            </a:r>
            <a:endParaRPr lang="fr-FR" sz="4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22350" y="19347358"/>
            <a:ext cx="2743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Reverse Engineering the Knowledge Graph</a:t>
            </a:r>
            <a:endParaRPr lang="fr-FR" sz="4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12463" y="29008755"/>
            <a:ext cx="274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Google’s Knowledge Panel (GKP) for Greece </a:t>
            </a:r>
            <a:endParaRPr lang="fr-FR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2842" y="40233600"/>
            <a:ext cx="28576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By analyzing the results of the survey we discovered that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Book</a:t>
            </a:r>
            <a:r>
              <a:rPr lang="en-US" sz="4400" b="1" dirty="0" smtClean="0"/>
              <a:t> and </a:t>
            </a:r>
            <a:r>
              <a:rPr lang="en-US" sz="4400" b="1" dirty="0" smtClean="0">
                <a:solidFill>
                  <a:srgbClr val="3799F3"/>
                </a:solidFill>
              </a:rPr>
              <a:t>Museum</a:t>
            </a:r>
            <a:r>
              <a:rPr lang="en-US" sz="4400" b="1" dirty="0" smtClean="0"/>
              <a:t> are pretty stable (in agreement) compared to other concepts like </a:t>
            </a:r>
            <a:r>
              <a:rPr lang="en-US" sz="4400" b="1" dirty="0" smtClean="0">
                <a:solidFill>
                  <a:srgbClr val="3799F3"/>
                </a:solidFill>
              </a:rPr>
              <a:t>Person/Agent</a:t>
            </a:r>
          </a:p>
          <a:p>
            <a:r>
              <a:rPr lang="en-US" sz="4400" b="1" dirty="0" smtClean="0"/>
              <a:t>All results are reproducible from our code base at </a:t>
            </a:r>
            <a:r>
              <a:rPr lang="en-US" sz="4400" b="1" dirty="0" smtClean="0">
                <a:hlinkClick r:id="rId7"/>
              </a:rPr>
              <a:t>https://github.com/ahmadassaf/KBE</a:t>
            </a:r>
            <a:r>
              <a:rPr lang="en-US" sz="4400" b="1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9350" y="3104187"/>
            <a:ext cx="3200400" cy="141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476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troncy</cp:lastModifiedBy>
  <cp:revision>35</cp:revision>
  <dcterms:created xsi:type="dcterms:W3CDTF">2013-05-22T10:16:20Z</dcterms:created>
  <dcterms:modified xsi:type="dcterms:W3CDTF">2014-05-20T21:35:25Z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233920287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  <property fmtid="{D5CDD505-2E9C-101B-9397-08002B2CF9AE}" pid="7" name="_PreviousAdHocReviewCycleID">
    <vt:i4>946000980</vt:i4>
  </property>
</Properties>
</file>