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65" r:id="rId2"/>
    <p:sldId id="344" r:id="rId3"/>
    <p:sldId id="284" r:id="rId4"/>
    <p:sldId id="394" r:id="rId5"/>
    <p:sldId id="379" r:id="rId6"/>
    <p:sldId id="346" r:id="rId7"/>
    <p:sldId id="392" r:id="rId8"/>
    <p:sldId id="361" r:id="rId9"/>
    <p:sldId id="395" r:id="rId10"/>
    <p:sldId id="367" r:id="rId11"/>
    <p:sldId id="354" r:id="rId12"/>
    <p:sldId id="390" r:id="rId13"/>
    <p:sldId id="380" r:id="rId14"/>
    <p:sldId id="391" r:id="rId15"/>
    <p:sldId id="370" r:id="rId16"/>
    <p:sldId id="371" r:id="rId17"/>
    <p:sldId id="369" r:id="rId18"/>
    <p:sldId id="389" r:id="rId19"/>
    <p:sldId id="396" r:id="rId20"/>
    <p:sldId id="310" r:id="rId21"/>
    <p:sldId id="265" r:id="rId22"/>
    <p:sldId id="339" r:id="rId2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0AB00"/>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81190" autoAdjust="0"/>
  </p:normalViewPr>
  <p:slideViewPr>
    <p:cSldViewPr snapToGrid="0" showGuides="1">
      <p:cViewPr varScale="1">
        <p:scale>
          <a:sx n="98" d="100"/>
          <a:sy n="98" d="100"/>
        </p:scale>
        <p:origin x="-1704" y="-10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7" d="100"/>
          <a:sy n="97" d="100"/>
        </p:scale>
        <p:origin x="-36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Cosin</c:v>
                </c:pt>
              </c:strCache>
            </c:strRef>
          </c:tx>
          <c:invertIfNegative val="0"/>
          <c:cat>
            <c:strRef>
              <c:f>Sheet1!$B$1:$E$1</c:f>
              <c:strCache>
                <c:ptCount val="4"/>
                <c:pt idx="0">
                  <c:v>Expirement 1</c:v>
                </c:pt>
                <c:pt idx="1">
                  <c:v>Expirement 2</c:v>
                </c:pt>
                <c:pt idx="2">
                  <c:v>Expirement 3</c:v>
                </c:pt>
                <c:pt idx="3">
                  <c:v>Expirement 4</c:v>
                </c:pt>
              </c:strCache>
            </c:strRef>
          </c:cat>
          <c:val>
            <c:numRef>
              <c:f>Sheet1!$B$2:$E$2</c:f>
              <c:numCache>
                <c:formatCode>General</c:formatCode>
                <c:ptCount val="4"/>
                <c:pt idx="0">
                  <c:v>0.98935709999999888</c:v>
                </c:pt>
                <c:pt idx="1">
                  <c:v>0.93682367000000111</c:v>
                </c:pt>
                <c:pt idx="2">
                  <c:v>0.93682367000000111</c:v>
                </c:pt>
                <c:pt idx="3">
                  <c:v>0.82400393000000005</c:v>
                </c:pt>
              </c:numCache>
            </c:numRef>
          </c:val>
        </c:ser>
        <c:ser>
          <c:idx val="1"/>
          <c:order val="1"/>
          <c:tx>
            <c:strRef>
              <c:f>Sheet1!$A$3</c:f>
              <c:strCache>
                <c:ptCount val="1"/>
                <c:pt idx="0">
                  <c:v>PPMCC</c:v>
                </c:pt>
              </c:strCache>
            </c:strRef>
          </c:tx>
          <c:invertIfNegative val="0"/>
          <c:cat>
            <c:strRef>
              <c:f>Sheet1!$B$1:$E$1</c:f>
              <c:strCache>
                <c:ptCount val="4"/>
                <c:pt idx="0">
                  <c:v>Expirement 1</c:v>
                </c:pt>
                <c:pt idx="1">
                  <c:v>Expirement 2</c:v>
                </c:pt>
                <c:pt idx="2">
                  <c:v>Expirement 3</c:v>
                </c:pt>
                <c:pt idx="3">
                  <c:v>Expirement 4</c:v>
                </c:pt>
              </c:strCache>
            </c:strRef>
          </c:cat>
          <c:val>
            <c:numRef>
              <c:f>Sheet1!$B$3:$E$3</c:f>
              <c:numCache>
                <c:formatCode>General</c:formatCode>
                <c:ptCount val="4"/>
                <c:pt idx="0">
                  <c:v>0.98562190000000005</c:v>
                </c:pt>
                <c:pt idx="1">
                  <c:v>0.93093879999999996</c:v>
                </c:pt>
                <c:pt idx="2">
                  <c:v>0.93093879999999996</c:v>
                </c:pt>
                <c:pt idx="3">
                  <c:v>0.62715703000000123</c:v>
                </c:pt>
              </c:numCache>
            </c:numRef>
          </c:val>
        </c:ser>
        <c:ser>
          <c:idx val="2"/>
          <c:order val="2"/>
          <c:tx>
            <c:strRef>
              <c:f>Sheet1!$A$4</c:f>
              <c:strCache>
                <c:ptCount val="1"/>
                <c:pt idx="0">
                  <c:v>Spearman</c:v>
                </c:pt>
              </c:strCache>
            </c:strRef>
          </c:tx>
          <c:invertIfNegative val="0"/>
          <c:cat>
            <c:strRef>
              <c:f>Sheet1!$B$1:$E$1</c:f>
              <c:strCache>
                <c:ptCount val="4"/>
                <c:pt idx="0">
                  <c:v>Expirement 1</c:v>
                </c:pt>
                <c:pt idx="1">
                  <c:v>Expirement 2</c:v>
                </c:pt>
                <c:pt idx="2">
                  <c:v>Expirement 3</c:v>
                </c:pt>
                <c:pt idx="3">
                  <c:v>Expirement 4</c:v>
                </c:pt>
              </c:strCache>
            </c:strRef>
          </c:cat>
          <c:val>
            <c:numRef>
              <c:f>Sheet1!$B$4:$E$4</c:f>
              <c:numCache>
                <c:formatCode>General</c:formatCode>
                <c:ptCount val="4"/>
                <c:pt idx="0">
                  <c:v>0.89446349999999875</c:v>
                </c:pt>
                <c:pt idx="1">
                  <c:v>0.8818435</c:v>
                </c:pt>
                <c:pt idx="2">
                  <c:v>0.8818435</c:v>
                </c:pt>
                <c:pt idx="3">
                  <c:v>0.63156604999999888</c:v>
                </c:pt>
              </c:numCache>
            </c:numRef>
          </c:val>
        </c:ser>
        <c:dLbls>
          <c:showLegendKey val="0"/>
          <c:showVal val="0"/>
          <c:showCatName val="0"/>
          <c:showSerName val="0"/>
          <c:showPercent val="0"/>
          <c:showBubbleSize val="0"/>
        </c:dLbls>
        <c:gapWidth val="150"/>
        <c:axId val="214705280"/>
        <c:axId val="214707584"/>
      </c:barChart>
      <c:catAx>
        <c:axId val="214705280"/>
        <c:scaling>
          <c:orientation val="minMax"/>
        </c:scaling>
        <c:delete val="1"/>
        <c:axPos val="b"/>
        <c:majorTickMark val="out"/>
        <c:minorTickMark val="none"/>
        <c:tickLblPos val="none"/>
        <c:crossAx val="214707584"/>
        <c:crosses val="autoZero"/>
        <c:auto val="1"/>
        <c:lblAlgn val="ctr"/>
        <c:lblOffset val="100"/>
        <c:noMultiLvlLbl val="0"/>
      </c:catAx>
      <c:valAx>
        <c:axId val="214707584"/>
        <c:scaling>
          <c:orientation val="minMax"/>
        </c:scaling>
        <c:delete val="0"/>
        <c:axPos val="l"/>
        <c:majorGridlines/>
        <c:numFmt formatCode="General" sourceLinked="1"/>
        <c:majorTickMark val="out"/>
        <c:minorTickMark val="none"/>
        <c:tickLblPos val="nextTo"/>
        <c:crossAx val="214705280"/>
        <c:crosses val="autoZero"/>
        <c:crossBetween val="between"/>
      </c:valAx>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DAE65-8307-4918-9B44-17BCC669D944}" type="doc">
      <dgm:prSet loTypeId="urn:microsoft.com/office/officeart/2005/8/layout/chevron1" loCatId="process" qsTypeId="urn:microsoft.com/office/officeart/2005/8/quickstyle/simple1" qsCatId="simple" csTypeId="urn:microsoft.com/office/officeart/2005/8/colors/accent0_3" csCatId="mainScheme" phldr="1"/>
      <dgm:spPr/>
    </dgm:pt>
    <dgm:pt modelId="{B384F9FC-ACB8-4E01-A9A1-7BF1AC3A04D1}">
      <dgm:prSet phldrT="[Text]"/>
      <dgm:spPr/>
      <dgm:t>
        <a:bodyPr/>
        <a:lstStyle/>
        <a:p>
          <a:r>
            <a:rPr lang="en-US" dirty="0" smtClean="0"/>
            <a:t>RUBIX</a:t>
          </a:r>
          <a:endParaRPr lang="en-US" dirty="0"/>
        </a:p>
      </dgm:t>
    </dgm:pt>
    <dgm:pt modelId="{C5F3B78E-844E-45D7-AD1E-EF04392BD4D6}" type="parTrans" cxnId="{ABAAEEEC-82B7-45DE-895B-14669CB796DC}">
      <dgm:prSet/>
      <dgm:spPr/>
      <dgm:t>
        <a:bodyPr/>
        <a:lstStyle/>
        <a:p>
          <a:endParaRPr lang="en-US"/>
        </a:p>
      </dgm:t>
    </dgm:pt>
    <dgm:pt modelId="{4E23CB70-F35A-4663-8108-9C91AEF7C2B7}" type="sibTrans" cxnId="{ABAAEEEC-82B7-45DE-895B-14669CB796DC}">
      <dgm:prSet/>
      <dgm:spPr/>
      <dgm:t>
        <a:bodyPr/>
        <a:lstStyle/>
        <a:p>
          <a:endParaRPr lang="en-US"/>
        </a:p>
      </dgm:t>
    </dgm:pt>
    <dgm:pt modelId="{BABD5BB4-F66A-4955-ABD1-73C3C0483DFC}">
      <dgm:prSet phldrT="[Text]"/>
      <dgm:spPr/>
      <dgm:t>
        <a:bodyPr/>
        <a:lstStyle/>
        <a:p>
          <a:r>
            <a:rPr lang="en-US" dirty="0" smtClean="0"/>
            <a:t>remix</a:t>
          </a:r>
          <a:endParaRPr lang="en-US" dirty="0"/>
        </a:p>
      </dgm:t>
    </dgm:pt>
    <dgm:pt modelId="{2C95940C-0485-48D4-880A-48E77ACDD9C8}" type="parTrans" cxnId="{DA9035D5-B1CF-4861-A265-446F60AA16A1}">
      <dgm:prSet/>
      <dgm:spPr/>
      <dgm:t>
        <a:bodyPr/>
        <a:lstStyle/>
        <a:p>
          <a:endParaRPr lang="en-US"/>
        </a:p>
      </dgm:t>
    </dgm:pt>
    <dgm:pt modelId="{3FD8A6BF-2BFA-42FD-9535-1D9E4685E172}" type="sibTrans" cxnId="{DA9035D5-B1CF-4861-A265-446F60AA16A1}">
      <dgm:prSet/>
      <dgm:spPr/>
      <dgm:t>
        <a:bodyPr/>
        <a:lstStyle/>
        <a:p>
          <a:endParaRPr lang="en-US"/>
        </a:p>
      </dgm:t>
    </dgm:pt>
    <dgm:pt modelId="{DC197F91-4EB3-4320-98E6-E6EAEAC7F257}">
      <dgm:prSet phldrT="[Text]"/>
      <dgm:spPr/>
      <dgm:t>
        <a:bodyPr/>
        <a:lstStyle/>
        <a:p>
          <a:r>
            <a:rPr lang="en-US" dirty="0" smtClean="0"/>
            <a:t>Panorama</a:t>
          </a:r>
          <a:endParaRPr lang="en-US" dirty="0"/>
        </a:p>
      </dgm:t>
    </dgm:pt>
    <dgm:pt modelId="{E5A91BE8-92E5-47AE-99DE-FF9D0A7544BE}" type="parTrans" cxnId="{4B593CDC-3FAA-49CA-8C4A-054AC4013504}">
      <dgm:prSet/>
      <dgm:spPr/>
      <dgm:t>
        <a:bodyPr/>
        <a:lstStyle/>
        <a:p>
          <a:endParaRPr lang="en-US"/>
        </a:p>
      </dgm:t>
    </dgm:pt>
    <dgm:pt modelId="{06788777-0A51-4B50-AAED-F7D06D86E896}" type="sibTrans" cxnId="{4B593CDC-3FAA-49CA-8C4A-054AC4013504}">
      <dgm:prSet/>
      <dgm:spPr/>
      <dgm:t>
        <a:bodyPr/>
        <a:lstStyle/>
        <a:p>
          <a:endParaRPr lang="en-US"/>
        </a:p>
      </dgm:t>
    </dgm:pt>
    <dgm:pt modelId="{C8DFD606-A04B-48A9-96E7-EBB71234E701}" type="pres">
      <dgm:prSet presAssocID="{DE8DAE65-8307-4918-9B44-17BCC669D944}" presName="Name0" presStyleCnt="0">
        <dgm:presLayoutVars>
          <dgm:dir/>
          <dgm:animLvl val="lvl"/>
          <dgm:resizeHandles val="exact"/>
        </dgm:presLayoutVars>
      </dgm:prSet>
      <dgm:spPr/>
    </dgm:pt>
    <dgm:pt modelId="{213D26C3-D412-427D-A3A4-E570177FBE52}" type="pres">
      <dgm:prSet presAssocID="{B384F9FC-ACB8-4E01-A9A1-7BF1AC3A04D1}" presName="parTxOnly" presStyleLbl="node1" presStyleIdx="0" presStyleCnt="3">
        <dgm:presLayoutVars>
          <dgm:chMax val="0"/>
          <dgm:chPref val="0"/>
          <dgm:bulletEnabled val="1"/>
        </dgm:presLayoutVars>
      </dgm:prSet>
      <dgm:spPr/>
      <dgm:t>
        <a:bodyPr/>
        <a:lstStyle/>
        <a:p>
          <a:endParaRPr lang="en-US"/>
        </a:p>
      </dgm:t>
    </dgm:pt>
    <dgm:pt modelId="{2226BA8A-7C56-4154-BA73-D47BDD456A46}" type="pres">
      <dgm:prSet presAssocID="{4E23CB70-F35A-4663-8108-9C91AEF7C2B7}" presName="parTxOnlySpace" presStyleCnt="0"/>
      <dgm:spPr/>
    </dgm:pt>
    <dgm:pt modelId="{08973D71-75BE-4214-B278-51F202B02840}" type="pres">
      <dgm:prSet presAssocID="{BABD5BB4-F66A-4955-ABD1-73C3C0483DFC}" presName="parTxOnly" presStyleLbl="node1" presStyleIdx="1" presStyleCnt="3">
        <dgm:presLayoutVars>
          <dgm:chMax val="0"/>
          <dgm:chPref val="0"/>
          <dgm:bulletEnabled val="1"/>
        </dgm:presLayoutVars>
      </dgm:prSet>
      <dgm:spPr/>
      <dgm:t>
        <a:bodyPr/>
        <a:lstStyle/>
        <a:p>
          <a:endParaRPr lang="en-US"/>
        </a:p>
      </dgm:t>
    </dgm:pt>
    <dgm:pt modelId="{61726607-55FA-444D-9DBB-5B4724D82193}" type="pres">
      <dgm:prSet presAssocID="{3FD8A6BF-2BFA-42FD-9535-1D9E4685E172}" presName="parTxOnlySpace" presStyleCnt="0"/>
      <dgm:spPr/>
    </dgm:pt>
    <dgm:pt modelId="{1C8CCC1A-A767-4F34-A498-29543E087C3C}" type="pres">
      <dgm:prSet presAssocID="{DC197F91-4EB3-4320-98E6-E6EAEAC7F257}" presName="parTxOnly" presStyleLbl="node1" presStyleIdx="2" presStyleCnt="3">
        <dgm:presLayoutVars>
          <dgm:chMax val="0"/>
          <dgm:chPref val="0"/>
          <dgm:bulletEnabled val="1"/>
        </dgm:presLayoutVars>
      </dgm:prSet>
      <dgm:spPr/>
      <dgm:t>
        <a:bodyPr/>
        <a:lstStyle/>
        <a:p>
          <a:endParaRPr lang="en-US"/>
        </a:p>
      </dgm:t>
    </dgm:pt>
  </dgm:ptLst>
  <dgm:cxnLst>
    <dgm:cxn modelId="{5855E3A2-A904-4D6F-91BC-94B013D5DBE2}" type="presOf" srcId="{DC197F91-4EB3-4320-98E6-E6EAEAC7F257}" destId="{1C8CCC1A-A767-4F34-A498-29543E087C3C}" srcOrd="0" destOrd="0" presId="urn:microsoft.com/office/officeart/2005/8/layout/chevron1"/>
    <dgm:cxn modelId="{ABAAEEEC-82B7-45DE-895B-14669CB796DC}" srcId="{DE8DAE65-8307-4918-9B44-17BCC669D944}" destId="{B384F9FC-ACB8-4E01-A9A1-7BF1AC3A04D1}" srcOrd="0" destOrd="0" parTransId="{C5F3B78E-844E-45D7-AD1E-EF04392BD4D6}" sibTransId="{4E23CB70-F35A-4663-8108-9C91AEF7C2B7}"/>
    <dgm:cxn modelId="{DA9035D5-B1CF-4861-A265-446F60AA16A1}" srcId="{DE8DAE65-8307-4918-9B44-17BCC669D944}" destId="{BABD5BB4-F66A-4955-ABD1-73C3C0483DFC}" srcOrd="1" destOrd="0" parTransId="{2C95940C-0485-48D4-880A-48E77ACDD9C8}" sibTransId="{3FD8A6BF-2BFA-42FD-9535-1D9E4685E172}"/>
    <dgm:cxn modelId="{4B593CDC-3FAA-49CA-8C4A-054AC4013504}" srcId="{DE8DAE65-8307-4918-9B44-17BCC669D944}" destId="{DC197F91-4EB3-4320-98E6-E6EAEAC7F257}" srcOrd="2" destOrd="0" parTransId="{E5A91BE8-92E5-47AE-99DE-FF9D0A7544BE}" sibTransId="{06788777-0A51-4B50-AAED-F7D06D86E896}"/>
    <dgm:cxn modelId="{90633EE0-E6FA-468D-8AA9-B8F768107DAB}" type="presOf" srcId="{DE8DAE65-8307-4918-9B44-17BCC669D944}" destId="{C8DFD606-A04B-48A9-96E7-EBB71234E701}" srcOrd="0" destOrd="0" presId="urn:microsoft.com/office/officeart/2005/8/layout/chevron1"/>
    <dgm:cxn modelId="{EB4B71BB-8E35-4082-9266-09925B938DAD}" type="presOf" srcId="{BABD5BB4-F66A-4955-ABD1-73C3C0483DFC}" destId="{08973D71-75BE-4214-B278-51F202B02840}" srcOrd="0" destOrd="0" presId="urn:microsoft.com/office/officeart/2005/8/layout/chevron1"/>
    <dgm:cxn modelId="{29C1DED9-D1B4-4B45-860F-07F12D87520E}" type="presOf" srcId="{B384F9FC-ACB8-4E01-A9A1-7BF1AC3A04D1}" destId="{213D26C3-D412-427D-A3A4-E570177FBE52}" srcOrd="0" destOrd="0" presId="urn:microsoft.com/office/officeart/2005/8/layout/chevron1"/>
    <dgm:cxn modelId="{921EB2E1-092A-4C8B-8FA4-750EC1176DFD}" type="presParOf" srcId="{C8DFD606-A04B-48A9-96E7-EBB71234E701}" destId="{213D26C3-D412-427D-A3A4-E570177FBE52}" srcOrd="0" destOrd="0" presId="urn:microsoft.com/office/officeart/2005/8/layout/chevron1"/>
    <dgm:cxn modelId="{A6DDDE0D-DA5B-4B8E-9E3B-902E3C27DD51}" type="presParOf" srcId="{C8DFD606-A04B-48A9-96E7-EBB71234E701}" destId="{2226BA8A-7C56-4154-BA73-D47BDD456A46}" srcOrd="1" destOrd="0" presId="urn:microsoft.com/office/officeart/2005/8/layout/chevron1"/>
    <dgm:cxn modelId="{C0854332-8D1F-4FF1-B35C-7D0DBB7F85C4}" type="presParOf" srcId="{C8DFD606-A04B-48A9-96E7-EBB71234E701}" destId="{08973D71-75BE-4214-B278-51F202B02840}" srcOrd="2" destOrd="0" presId="urn:microsoft.com/office/officeart/2005/8/layout/chevron1"/>
    <dgm:cxn modelId="{609BF336-A27E-4BE0-99DC-AB031CC84BF6}" type="presParOf" srcId="{C8DFD606-A04B-48A9-96E7-EBB71234E701}" destId="{61726607-55FA-444D-9DBB-5B4724D82193}" srcOrd="3" destOrd="0" presId="urn:microsoft.com/office/officeart/2005/8/layout/chevron1"/>
    <dgm:cxn modelId="{87237E10-B7A6-4CD7-A09F-A30AD17AA0F1}" type="presParOf" srcId="{C8DFD606-A04B-48A9-96E7-EBB71234E701}" destId="{1C8CCC1A-A767-4F34-A498-29543E087C3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D26C3-D412-427D-A3A4-E570177FBE52}">
      <dsp:nvSpPr>
        <dsp:cNvPr id="0" name=""/>
        <dsp:cNvSpPr/>
      </dsp:nvSpPr>
      <dsp:spPr>
        <a:xfrm>
          <a:off x="1785"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RUBIX</a:t>
          </a:r>
          <a:endParaRPr lang="en-US" sz="2000" kern="1200" dirty="0"/>
        </a:p>
      </dsp:txBody>
      <dsp:txXfrm>
        <a:off x="436958" y="1596826"/>
        <a:ext cx="1305521" cy="870346"/>
      </dsp:txXfrm>
    </dsp:sp>
    <dsp:sp modelId="{08973D71-75BE-4214-B278-51F202B02840}">
      <dsp:nvSpPr>
        <dsp:cNvPr id="0" name=""/>
        <dsp:cNvSpPr/>
      </dsp:nvSpPr>
      <dsp:spPr>
        <a:xfrm>
          <a:off x="196006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remix</a:t>
          </a:r>
          <a:endParaRPr lang="en-US" sz="2000" kern="1200" dirty="0"/>
        </a:p>
      </dsp:txBody>
      <dsp:txXfrm>
        <a:off x="2395239" y="1596826"/>
        <a:ext cx="1305521" cy="870346"/>
      </dsp:txXfrm>
    </dsp:sp>
    <dsp:sp modelId="{1C8CCC1A-A767-4F34-A498-29543E087C3C}">
      <dsp:nvSpPr>
        <dsp:cNvPr id="0" name=""/>
        <dsp:cNvSpPr/>
      </dsp:nvSpPr>
      <dsp:spPr>
        <a:xfrm>
          <a:off x="3918346" y="1596826"/>
          <a:ext cx="2175867" cy="87034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Panorama</a:t>
          </a:r>
          <a:endParaRPr lang="en-US" sz="20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Public data sets containing billions of data items </a:t>
            </a:r>
          </a:p>
          <a:p>
            <a:pPr marL="285750" indent="-285750">
              <a:buFont typeface="Arial" pitchFamily="34" charset="0"/>
              <a:buChar char="•"/>
            </a:pPr>
            <a:r>
              <a:rPr lang="en-US" dirty="0" smtClean="0"/>
              <a:t>Companies are looking to integrate external data with their traditional enterprise data to improve business intelligence analysis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47594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Public data sets containing billions of data items </a:t>
            </a:r>
          </a:p>
          <a:p>
            <a:pPr marL="285750" indent="-285750">
              <a:buFont typeface="Arial" pitchFamily="34" charset="0"/>
              <a:buChar char="•"/>
            </a:pPr>
            <a:r>
              <a:rPr lang="en-US" dirty="0" smtClean="0"/>
              <a:t>Companies are looking to integrate external data with their traditional enterprise data to improve business intelligence analysis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47594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effectLst/>
                <a:latin typeface="+mn-lt"/>
                <a:ea typeface="+mn-ea"/>
                <a:cs typeface="+mn-cs"/>
              </a:rPr>
              <a:t>So, how to properly integrate external data with internal ones? A certain </a:t>
            </a:r>
            <a:r>
              <a:rPr lang="en-US" sz="1200" kern="1200" baseline="0" dirty="0" smtClean="0">
                <a:solidFill>
                  <a:schemeClr val="tx1"/>
                </a:solidFill>
                <a:effectLst/>
                <a:latin typeface="+mn-lt"/>
                <a:ea typeface="+mn-ea"/>
                <a:cs typeface="+mn-cs"/>
              </a:rPr>
              <a:t>level of quality is clearly necessary. Data Quality involves data management, modeling, analysis storage and presentation since it ensures that the data is fit to be combined and used to infer better business decisions. Quality is important in every data driven application; but it is a subjective measure, as the saying goes “beauty is in the eye of the beholder”.  Quality is mainly realized when the data is used, it can be defined as fit for purpose of use !! But data can have multiple uses, and we want a generic framework to assess its quality. </a:t>
            </a:r>
          </a:p>
          <a:p>
            <a:pPr marL="171450" indent="-171450">
              <a:buFont typeface="Arial" pitchFamily="34" charset="0"/>
              <a:buChar char="•"/>
            </a:pPr>
            <a:r>
              <a:rPr lang="en-US" sz="1200" kern="1200" baseline="0" dirty="0" smtClean="0">
                <a:solidFill>
                  <a:schemeClr val="tx1"/>
                </a:solidFill>
                <a:effectLst/>
                <a:latin typeface="+mn-lt"/>
                <a:ea typeface="+mn-ea"/>
                <a:cs typeface="+mn-cs"/>
              </a:rPr>
              <a:t>Several studies have found out that most data quality problems are in fact “data misinterpretations” or problems in the data semantics, for example if I am querying for a revenue per year value, different sources might have different presentations for the term “year”, it can be a fiscal or calendar year or even the last 12 months. </a:t>
            </a:r>
          </a:p>
          <a:p>
            <a:pPr marL="171450" indent="-171450">
              <a:buFont typeface="Arial" pitchFamily="34" charset="0"/>
              <a:buChar char="•"/>
            </a:pPr>
            <a:r>
              <a:rPr lang="en-US" sz="1200" kern="1200" baseline="0" dirty="0" smtClean="0">
                <a:solidFill>
                  <a:schemeClr val="tx1"/>
                </a:solidFill>
                <a:effectLst/>
                <a:latin typeface="+mn-lt"/>
                <a:ea typeface="+mn-ea"/>
                <a:cs typeface="+mn-cs"/>
              </a:rPr>
              <a:t>By now we identified that there is a need for new Data quality principles in terms of measures and classes.</a:t>
            </a:r>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dirty="0" smtClean="0">
                <a:solidFill>
                  <a:schemeClr val="tx1"/>
                </a:solidFill>
                <a:effectLst/>
                <a:latin typeface="+mn-lt"/>
                <a:ea typeface="+mn-ea"/>
                <a:cs typeface="+mn-cs"/>
              </a:rPr>
              <a:t>Building on the previous principles and based on our experience with powerful data integration software to extract, transform, and load data from applications, databases and other data sources, we have derived five principles for data quality in the Semantic Web </a:t>
            </a:r>
          </a:p>
          <a:p>
            <a:pPr lvl="0"/>
            <a:r>
              <a:rPr lang="en-US" sz="1200" b="1" kern="1200" dirty="0" smtClean="0">
                <a:solidFill>
                  <a:schemeClr val="tx1"/>
                </a:solidFill>
                <a:effectLst/>
                <a:latin typeface="+mn-lt"/>
                <a:ea typeface="+mn-ea"/>
                <a:cs typeface="+mn-cs"/>
              </a:rPr>
              <a:t>Quality of data source</a:t>
            </a:r>
            <a:r>
              <a:rPr lang="en-US" sz="1200" kern="1200" dirty="0" smtClean="0">
                <a:solidFill>
                  <a:schemeClr val="tx1"/>
                </a:solidFill>
                <a:effectLst/>
                <a:latin typeface="+mn-lt"/>
                <a:ea typeface="+mn-ea"/>
                <a:cs typeface="+mn-cs"/>
              </a:rPr>
              <a:t>: This principle is related to the availability of the data and the credibility of the data source.</a:t>
            </a:r>
          </a:p>
          <a:p>
            <a:pPr lvl="0"/>
            <a:r>
              <a:rPr lang="en-US" sz="1200" b="1" kern="1200" dirty="0" smtClean="0">
                <a:solidFill>
                  <a:schemeClr val="tx1"/>
                </a:solidFill>
                <a:effectLst/>
                <a:latin typeface="+mn-lt"/>
                <a:ea typeface="+mn-ea"/>
                <a:cs typeface="+mn-cs"/>
              </a:rPr>
              <a:t>Quality of raw data</a:t>
            </a:r>
            <a:r>
              <a:rPr lang="en-US" sz="1200" kern="1200" dirty="0" smtClean="0">
                <a:solidFill>
                  <a:schemeClr val="tx1"/>
                </a:solidFill>
                <a:effectLst/>
                <a:latin typeface="+mn-lt"/>
                <a:ea typeface="+mn-ea"/>
                <a:cs typeface="+mn-cs"/>
              </a:rPr>
              <a:t>: This principle is mainly related to the absence of duplicates, entry mistakes, and noise in the data.</a:t>
            </a:r>
          </a:p>
          <a:p>
            <a:pPr lvl="0"/>
            <a:r>
              <a:rPr lang="en-US" sz="1200" b="1" kern="1200" dirty="0" smtClean="0">
                <a:solidFill>
                  <a:schemeClr val="tx1"/>
                </a:solidFill>
                <a:effectLst/>
                <a:latin typeface="+mn-lt"/>
                <a:ea typeface="+mn-ea"/>
                <a:cs typeface="+mn-cs"/>
              </a:rPr>
              <a:t>Quality of the semantic conversion</a:t>
            </a:r>
            <a:r>
              <a:rPr lang="en-US" sz="1200" kern="1200" dirty="0" smtClean="0">
                <a:solidFill>
                  <a:schemeClr val="tx1"/>
                </a:solidFill>
                <a:effectLst/>
                <a:latin typeface="+mn-lt"/>
                <a:ea typeface="+mn-ea"/>
                <a:cs typeface="+mn-cs"/>
              </a:rPr>
              <a:t>: This principle is related to the transformation of raw data into rich data by using vocabularies.</a:t>
            </a:r>
          </a:p>
          <a:p>
            <a:pPr lvl="0"/>
            <a:r>
              <a:rPr lang="en-US" sz="1200" b="1" kern="1200" dirty="0" smtClean="0">
                <a:solidFill>
                  <a:schemeClr val="tx1"/>
                </a:solidFill>
                <a:effectLst/>
                <a:latin typeface="+mn-lt"/>
                <a:ea typeface="+mn-ea"/>
                <a:cs typeface="+mn-cs"/>
              </a:rPr>
              <a:t>Quality of the linking process</a:t>
            </a:r>
            <a:r>
              <a:rPr lang="en-US" sz="1200" kern="1200" dirty="0" smtClean="0">
                <a:solidFill>
                  <a:schemeClr val="tx1"/>
                </a:solidFill>
                <a:effectLst/>
                <a:latin typeface="+mn-lt"/>
                <a:ea typeface="+mn-ea"/>
                <a:cs typeface="+mn-cs"/>
              </a:rPr>
              <a:t>: This principle is related to the quality of links between two datasets.</a:t>
            </a:r>
          </a:p>
          <a:p>
            <a:r>
              <a:rPr lang="en-US" sz="1200" b="1" kern="1200" dirty="0" smtClean="0">
                <a:solidFill>
                  <a:schemeClr val="tx1"/>
                </a:solidFill>
                <a:effectLst/>
                <a:latin typeface="+mn-lt"/>
                <a:ea typeface="+mn-ea"/>
                <a:cs typeface="+mn-cs"/>
              </a:rPr>
              <a:t>Global quality</a:t>
            </a:r>
            <a:r>
              <a:rPr lang="en-US" sz="1200" kern="1200" dirty="0" smtClean="0">
                <a:solidFill>
                  <a:schemeClr val="tx1"/>
                </a:solidFill>
                <a:effectLst/>
                <a:latin typeface="+mn-lt"/>
                <a:ea typeface="+mn-ea"/>
                <a:cs typeface="+mn-cs"/>
              </a:rPr>
              <a:t>: This principle is cross-cutting the other principles and covers the source, raw data, semantic conversion, reasoning and links quality.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Public data sets containing billions of data items </a:t>
            </a:r>
          </a:p>
          <a:p>
            <a:pPr marL="285750" indent="-285750">
              <a:buFont typeface="Arial" pitchFamily="34" charset="0"/>
              <a:buChar char="•"/>
            </a:pPr>
            <a:r>
              <a:rPr lang="en-US" dirty="0" smtClean="0"/>
              <a:t>Companies are looking to integrate external data with their traditional enterprise data to improve business intelligence analysis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647594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Public data sets containing billions of data items </a:t>
            </a:r>
          </a:p>
          <a:p>
            <a:pPr marL="285750" indent="-285750">
              <a:buFont typeface="Arial" pitchFamily="34" charset="0"/>
              <a:buChar char="•"/>
            </a:pPr>
            <a:r>
              <a:rPr lang="en-US" dirty="0" smtClean="0"/>
              <a:t>Companies are looking to integrate external data with their traditional enterprise data to improve business intelligence analysis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647594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Companies have traditionally performed business analysis based on transactional data stored in legacy relational databases. The enterprise data available for decision makers was typically relationship management or enterprise resource planning data [</a:t>
            </a:r>
            <a:r>
              <a:rPr lang="en-US" dirty="0">
                <a:hlinkClick r:id="" action="ppaction://hlinkfile"/>
              </a:rPr>
              <a:t>2</a:t>
            </a:r>
            <a:r>
              <a:rPr lang="en-US" dirty="0"/>
              <a:t>]. However social media feeds, weblogs, sensor data, or data published by governments or international organizations are nowadays becoming increasingly available [</a:t>
            </a:r>
            <a:r>
              <a:rPr lang="en-US" dirty="0">
                <a:hlinkClick r:id="" action="ppaction://hlinkfile"/>
              </a:rPr>
              <a:t>3</a:t>
            </a:r>
            <a:r>
              <a:rPr lang="en-US" dirty="0"/>
              <a:t>]. </a:t>
            </a:r>
            <a:endParaRPr lang="fr-FR"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Life is no longer as simple as making PDF documents, we need to feed consistent information to all our multi-channel publications (web/mobile/print) and those of our partners “</a:t>
            </a:r>
            <a:endParaRPr lang="en-US" sz="1200" kern="0" dirty="0" smtClean="0">
              <a:ea typeface="Arial Unicode MS" pitchFamily="34" charset="-128"/>
              <a:cs typeface="Arial Unicode MS" pitchFamily="34" charset="-128"/>
            </a:endParaRPr>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Companies have traditionally performed business analysis based on transactional data stored in legacy relational databases. The enterprise data available for decision makers was typically relationship management or enterprise resource planning data [</a:t>
            </a:r>
            <a:r>
              <a:rPr lang="en-US" dirty="0">
                <a:hlinkClick r:id="" action="ppaction://hlinkfile"/>
              </a:rPr>
              <a:t>2</a:t>
            </a:r>
            <a:r>
              <a:rPr lang="en-US" dirty="0"/>
              <a:t>]. However social media feeds, weblogs, sensor data, or data published by governments or international organizations are nowadays becoming increasingly available [</a:t>
            </a:r>
            <a:r>
              <a:rPr lang="en-US" dirty="0">
                <a:hlinkClick r:id="" action="ppaction://hlinkfile"/>
              </a:rPr>
              <a:t>3</a:t>
            </a:r>
            <a:r>
              <a:rPr lang="en-US" dirty="0"/>
              <a:t>]. </a:t>
            </a:r>
            <a:endParaRPr lang="fr-FR" dirty="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Life is no longer as simple as making PDF documents, we need to feed consistent information to all our multi-channel publications (web/mobile/print) and those of our partners “</a:t>
            </a:r>
            <a:endParaRPr lang="en-US" sz="1200" kern="0" dirty="0" smtClean="0">
              <a:ea typeface="Arial Unicode MS" pitchFamily="34" charset="-128"/>
              <a:cs typeface="Arial Unicode MS" pitchFamily="34" charset="-128"/>
            </a:endParaRPr>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Public data sets containing billions of data items </a:t>
            </a:r>
          </a:p>
          <a:p>
            <a:pPr marL="285750" indent="-285750">
              <a:buFont typeface="Arial" pitchFamily="34" charset="0"/>
              <a:buChar char="•"/>
            </a:pPr>
            <a:r>
              <a:rPr lang="en-US" dirty="0" smtClean="0"/>
              <a:t>Companies are looking to integrate external data with their traditional enterprise data to improve business intelligence analysis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64759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Model/representation heterogeneity </a:t>
            </a:r>
            <a:r>
              <a:rPr lang="en-US" dirty="0" smtClean="0">
                <a:sym typeface="Wingdings" pitchFamily="2" charset="2"/>
              </a:rPr>
              <a:t> differences in model (database, ontology) or</a:t>
            </a:r>
            <a:r>
              <a:rPr lang="en-US" baseline="0" dirty="0" smtClean="0">
                <a:sym typeface="Wingdings" pitchFamily="2" charset="2"/>
              </a:rPr>
              <a:t> their representation (relational, RDF .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2950" lvl="2" indent="-285750" fontAlgn="base">
              <a:spcBef>
                <a:spcPct val="50000"/>
              </a:spcBef>
              <a:spcAft>
                <a:spcPct val="0"/>
              </a:spcAft>
              <a:buClr>
                <a:srgbClr val="F0AB00"/>
              </a:buClr>
              <a:buFont typeface="Arial" pitchFamily="34" charset="0"/>
              <a:buChar char="•"/>
            </a:pPr>
            <a:r>
              <a:rPr lang="en-US" sz="1600" dirty="0" smtClean="0"/>
              <a:t>Google Refine </a:t>
            </a:r>
            <a:r>
              <a:rPr lang="en-US" sz="1600" kern="0" dirty="0" smtClean="0">
                <a:ea typeface="Arial Unicode MS" pitchFamily="34" charset="-128"/>
                <a:cs typeface="Arial Unicode MS" pitchFamily="34" charset="-128"/>
              </a:rPr>
              <a:t>targets one data set at a time (no possibility for data sets mash-up)</a:t>
            </a:r>
            <a:endParaRPr lang="en-US" sz="1600" dirty="0" smtClean="0"/>
          </a:p>
          <a:p>
            <a:pPr marL="742950" lvl="1" indent="-285750" fontAlgn="base">
              <a:spcBef>
                <a:spcPct val="50000"/>
              </a:spcBef>
              <a:spcAft>
                <a:spcPct val="0"/>
              </a:spcAft>
              <a:buClr>
                <a:srgbClr val="F0AB00"/>
              </a:buClr>
              <a:buSzPct val="80000"/>
              <a:buFont typeface="Arial" pitchFamily="34" charset="0"/>
              <a:buChar char="•"/>
            </a:pPr>
            <a:r>
              <a:rPr lang="en-US" sz="1600" dirty="0" smtClean="0"/>
              <a:t>Google Refine already supports reconciliation with Freebase </a:t>
            </a:r>
            <a:r>
              <a:rPr lang="en-US" sz="1600" dirty="0" smtClean="0">
                <a:solidFill>
                  <a:srgbClr val="FF0000"/>
                </a:solidFill>
              </a:rPr>
              <a:t>but requires confirmation from the user</a:t>
            </a:r>
            <a:r>
              <a:rPr lang="en-US" sz="1600" dirty="0" smtClean="0"/>
              <a:t>. </a:t>
            </a:r>
            <a:endParaRPr lang="fr-FR" sz="1600" kern="0" dirty="0" smtClean="0">
              <a:ea typeface="Arial Unicode MS" pitchFamily="34" charset="-128"/>
              <a:cs typeface="Arial Unicode MS" pitchFamily="34" charset="-128"/>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a:t>
            </a:r>
            <a:r>
              <a:rPr lang="en-US" baseline="0" dirty="0" smtClean="0"/>
              <a:t> </a:t>
            </a:r>
            <a:endParaRPr lang="fr-FR"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78682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a:t>
            </a:r>
            <a:r>
              <a:rPr lang="en-US" baseline="0" dirty="0" smtClean="0"/>
              <a:t> </a:t>
            </a:r>
            <a:endParaRPr lang="fr-FR"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8682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04000"/>
            <a:ext cx="347852"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fr-FR"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blog.nxp.com/is-linked-data-the-future-of-data-integration-in-the-enterpris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blog.nxp.com/is-linked-data-the-future-of-data-integration-in-the-enterprise/"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
            <a:ext cx="9144000" cy="6858002"/>
          </a:xfrm>
          <a:prstGeom prst="rect">
            <a:avLst/>
          </a:prstGeom>
        </p:spPr>
      </p:pic>
      <p:sp>
        <p:nvSpPr>
          <p:cNvPr id="5" name="Rectangle 4"/>
          <p:cNvSpPr/>
          <p:nvPr/>
        </p:nvSpPr>
        <p:spPr bwMode="gray">
          <a:xfrm>
            <a:off x="324000" y="-2"/>
            <a:ext cx="8496000" cy="4009294"/>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ConfidentialFlag"/>
          <p:cNvSpPr txBox="1"/>
          <p:nvPr/>
        </p:nvSpPr>
        <p:spPr>
          <a:xfrm>
            <a:off x="8136001" y="29959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fr-FR" sz="1600" kern="0" dirty="0" smtClean="0">
                <a:solidFill>
                  <a:srgbClr val="000000"/>
                </a:solidFill>
                <a:ea typeface="Arial Unicode MS" pitchFamily="34" charset="-128"/>
                <a:cs typeface="Arial Unicode MS" pitchFamily="34" charset="-128"/>
              </a:rPr>
              <a:t>Public</a:t>
            </a:r>
          </a:p>
        </p:txBody>
      </p:sp>
      <p:sp>
        <p:nvSpPr>
          <p:cNvPr id="18" name="Title 1"/>
          <p:cNvSpPr txBox="1">
            <a:spLocks/>
          </p:cNvSpPr>
          <p:nvPr/>
        </p:nvSpPr>
        <p:spPr bwMode="gray">
          <a:xfrm>
            <a:off x="413999" y="324000"/>
            <a:ext cx="8612769" cy="923330"/>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sz="2800" dirty="0" smtClean="0"/>
              <a:t>A </a:t>
            </a:r>
            <a:r>
              <a:rPr lang="en-US" sz="2800" dirty="0"/>
              <a:t>Framework for Improving Data Integration with Linked </a:t>
            </a:r>
            <a:r>
              <a:rPr lang="en-US" sz="2800" dirty="0" smtClean="0"/>
              <a:t>Data</a:t>
            </a:r>
          </a:p>
          <a:p>
            <a:endParaRPr lang="en-US" sz="2800" b="0" dirty="0"/>
          </a:p>
        </p:txBody>
      </p:sp>
      <p:sp>
        <p:nvSpPr>
          <p:cNvPr id="19" name="Subtitle 2"/>
          <p:cNvSpPr>
            <a:spLocks noGrp="1"/>
          </p:cNvSpPr>
          <p:nvPr>
            <p:ph type="subTitle" idx="1"/>
          </p:nvPr>
        </p:nvSpPr>
        <p:spPr>
          <a:xfrm>
            <a:off x="413999" y="1485356"/>
            <a:ext cx="6840000" cy="492443"/>
          </a:xfrm>
        </p:spPr>
        <p:txBody>
          <a:bodyPr/>
          <a:lstStyle/>
          <a:p>
            <a:r>
              <a:rPr lang="en-US" u="sng" dirty="0"/>
              <a:t>Ahmad </a:t>
            </a:r>
            <a:r>
              <a:rPr lang="en-US" u="sng" dirty="0" err="1" smtClean="0"/>
              <a:t>Assaf</a:t>
            </a:r>
            <a:r>
              <a:rPr lang="en-US" baseline="30000" dirty="0"/>
              <a:t> †</a:t>
            </a:r>
            <a:endParaRPr lang="en-US" u="sng" dirty="0" smtClean="0"/>
          </a:p>
          <a:p>
            <a:endParaRPr lang="en-US" u="sng" dirty="0" smtClean="0"/>
          </a:p>
          <a:p>
            <a:r>
              <a:rPr lang="en-US" dirty="0" smtClean="0"/>
              <a:t>Supervised by:</a:t>
            </a:r>
            <a:endParaRPr lang="en-US" dirty="0"/>
          </a:p>
          <a:p>
            <a:r>
              <a:rPr lang="en-US" dirty="0" smtClean="0"/>
              <a:t>Aline </a:t>
            </a:r>
            <a:r>
              <a:rPr lang="en-US" dirty="0" err="1" smtClean="0"/>
              <a:t>Senart</a:t>
            </a:r>
            <a:r>
              <a:rPr lang="en-US" baseline="30000" dirty="0" smtClean="0"/>
              <a:t>†</a:t>
            </a:r>
            <a:r>
              <a:rPr lang="en-US" dirty="0"/>
              <a:t> </a:t>
            </a:r>
            <a:r>
              <a:rPr lang="en-US" dirty="0" smtClean="0"/>
              <a:t>and </a:t>
            </a:r>
            <a:r>
              <a:rPr lang="en-US" dirty="0" err="1" smtClean="0"/>
              <a:t>Raphaël</a:t>
            </a:r>
            <a:r>
              <a:rPr lang="en-US" dirty="0" smtClean="0"/>
              <a:t> </a:t>
            </a:r>
            <a:r>
              <a:rPr lang="en-US" dirty="0" err="1"/>
              <a:t>Troncy</a:t>
            </a:r>
            <a:r>
              <a:rPr lang="en-US" baseline="30000" dirty="0"/>
              <a:t>‡</a:t>
            </a:r>
            <a:r>
              <a:rPr lang="en-US" dirty="0"/>
              <a:t> </a:t>
            </a:r>
          </a:p>
          <a:p>
            <a:endParaRPr lang="en-US" dirty="0" smtClean="0"/>
          </a:p>
          <a:p>
            <a:r>
              <a:rPr lang="en-US" baseline="30000" dirty="0" smtClean="0"/>
              <a:t>†</a:t>
            </a:r>
            <a:r>
              <a:rPr lang="en-US" dirty="0"/>
              <a:t>SAP Research, SAP </a:t>
            </a:r>
            <a:r>
              <a:rPr lang="en-US" dirty="0" smtClean="0"/>
              <a:t>Research France SAS</a:t>
            </a:r>
          </a:p>
          <a:p>
            <a:r>
              <a:rPr lang="en-US" baseline="30000" dirty="0"/>
              <a:t>‡</a:t>
            </a:r>
            <a:r>
              <a:rPr lang="en-US" dirty="0" smtClean="0"/>
              <a:t>EURECOM, Sophia </a:t>
            </a:r>
            <a:r>
              <a:rPr lang="en-US" dirty="0" err="1" smtClean="0"/>
              <a:t>Antipolis</a:t>
            </a:r>
            <a:r>
              <a:rPr lang="en-US" dirty="0" smtClean="0"/>
              <a:t> - France</a:t>
            </a:r>
          </a:p>
          <a:p>
            <a:r>
              <a:rPr lang="en-US" dirty="0" smtClean="0"/>
              <a:t/>
            </a:r>
            <a:br>
              <a:rPr lang="en-US" dirty="0" smtClean="0"/>
            </a:br>
            <a:r>
              <a:rPr lang="en-US" dirty="0" smtClean="0"/>
              <a:t>April11, 2013</a:t>
            </a:r>
            <a:endParaRPr lang="en-US" dirty="0" smtClean="0"/>
          </a:p>
        </p:txBody>
      </p:sp>
    </p:spTree>
    <p:extLst>
      <p:ext uri="{BB962C8B-B14F-4D97-AF65-F5344CB8AC3E}">
        <p14:creationId xmlns:p14="http://schemas.microsoft.com/office/powerpoint/2010/main" val="2833979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RUBIX </a:t>
            </a:r>
            <a:r>
              <a:rPr lang="en-US" dirty="0" smtClean="0"/>
              <a:t>- Publications</a:t>
            </a:r>
            <a:br>
              <a:rPr lang="en-US" dirty="0" smtClean="0"/>
            </a:br>
            <a:endParaRPr lang="en-US" sz="2000" b="0" dirty="0"/>
          </a:p>
        </p:txBody>
      </p:sp>
      <p:sp>
        <p:nvSpPr>
          <p:cNvPr id="7" name="TextBox 6"/>
          <p:cNvSpPr txBox="1"/>
          <p:nvPr/>
        </p:nvSpPr>
        <p:spPr>
          <a:xfrm>
            <a:off x="313761" y="1315950"/>
            <a:ext cx="8508692" cy="2769989"/>
          </a:xfrm>
          <a:prstGeom prst="rect">
            <a:avLst/>
          </a:prstGeom>
          <a:noFill/>
        </p:spPr>
        <p:txBody>
          <a:bodyPr wrap="square" lIns="0" tIns="0" rIns="0" bIns="0" rtlCol="0">
            <a:spAutoFit/>
          </a:bodyPr>
          <a:lstStyle/>
          <a:p>
            <a:pPr marL="342900" indent="-342900" fontAlgn="base">
              <a:buFont typeface="Arial" pitchFamily="34" charset="0"/>
              <a:buChar char="•"/>
            </a:pPr>
            <a:r>
              <a:rPr lang="en-US" dirty="0"/>
              <a:t>Ahmad </a:t>
            </a:r>
            <a:r>
              <a:rPr lang="en-US" dirty="0" err="1"/>
              <a:t>Assaf</a:t>
            </a:r>
            <a:r>
              <a:rPr lang="en-US" dirty="0"/>
              <a:t>, Eldad Louw, Aline </a:t>
            </a:r>
            <a:r>
              <a:rPr lang="en-US" dirty="0" err="1"/>
              <a:t>Senart</a:t>
            </a:r>
            <a:r>
              <a:rPr lang="en-US" dirty="0"/>
              <a:t>, </a:t>
            </a:r>
            <a:r>
              <a:rPr lang="en-US" dirty="0" err="1"/>
              <a:t>Corentin</a:t>
            </a:r>
            <a:r>
              <a:rPr lang="en-US" dirty="0"/>
              <a:t> </a:t>
            </a:r>
            <a:r>
              <a:rPr lang="en-US" dirty="0" err="1"/>
              <a:t>Follenfant</a:t>
            </a:r>
            <a:r>
              <a:rPr lang="en-US" dirty="0"/>
              <a:t>, Raphael </a:t>
            </a:r>
            <a:r>
              <a:rPr lang="en-US" dirty="0" err="1"/>
              <a:t>Troncy</a:t>
            </a:r>
            <a:r>
              <a:rPr lang="en-US" dirty="0"/>
              <a:t>, David </a:t>
            </a:r>
            <a:r>
              <a:rPr lang="en-US" dirty="0" err="1"/>
              <a:t>Trastour</a:t>
            </a:r>
            <a:r>
              <a:rPr lang="en-US" dirty="0"/>
              <a:t>, </a:t>
            </a:r>
            <a:r>
              <a:rPr lang="en-US" b="1" dirty="0"/>
              <a:t>RUBIX: A Framework for Improving Data Integration with Linked Data</a:t>
            </a:r>
            <a:r>
              <a:rPr lang="en-US" dirty="0"/>
              <a:t>, to be published in ICP Series of the ACM Digital Library</a:t>
            </a:r>
            <a:r>
              <a:rPr lang="en-US" dirty="0" smtClean="0"/>
              <a:t>.</a:t>
            </a:r>
          </a:p>
          <a:p>
            <a:pPr marL="342900" indent="-342900" fontAlgn="base">
              <a:buFont typeface="Arial" pitchFamily="34" charset="0"/>
              <a:buChar char="•"/>
            </a:pPr>
            <a:endParaRPr lang="en-US" dirty="0"/>
          </a:p>
          <a:p>
            <a:pPr marL="342900" indent="-342900" fontAlgn="base">
              <a:buFont typeface="Arial" pitchFamily="34" charset="0"/>
              <a:buChar char="•"/>
            </a:pPr>
            <a:r>
              <a:rPr lang="en-US" dirty="0"/>
              <a:t>Ahmad </a:t>
            </a:r>
            <a:r>
              <a:rPr lang="en-US" dirty="0" err="1"/>
              <a:t>Assaf</a:t>
            </a:r>
            <a:r>
              <a:rPr lang="en-US" dirty="0"/>
              <a:t>, Eldad Louw, Aline </a:t>
            </a:r>
            <a:r>
              <a:rPr lang="en-US" dirty="0" err="1"/>
              <a:t>Senart</a:t>
            </a:r>
            <a:r>
              <a:rPr lang="en-US" dirty="0"/>
              <a:t>, </a:t>
            </a:r>
            <a:r>
              <a:rPr lang="en-US" dirty="0" err="1"/>
              <a:t>Corentin</a:t>
            </a:r>
            <a:r>
              <a:rPr lang="en-US" dirty="0"/>
              <a:t> </a:t>
            </a:r>
            <a:r>
              <a:rPr lang="en-US" dirty="0" err="1"/>
              <a:t>Follenfant</a:t>
            </a:r>
            <a:r>
              <a:rPr lang="en-US" dirty="0"/>
              <a:t>, Raphael </a:t>
            </a:r>
            <a:r>
              <a:rPr lang="en-US" dirty="0" err="1"/>
              <a:t>Troncy</a:t>
            </a:r>
            <a:r>
              <a:rPr lang="en-US" dirty="0"/>
              <a:t>, David </a:t>
            </a:r>
            <a:r>
              <a:rPr lang="en-US" dirty="0" err="1"/>
              <a:t>Trastour</a:t>
            </a:r>
            <a:r>
              <a:rPr lang="en-US" dirty="0"/>
              <a:t>, </a:t>
            </a:r>
            <a:r>
              <a:rPr lang="en-US" b="1" dirty="0"/>
              <a:t>Improving Schema Matching with Linked Data</a:t>
            </a:r>
            <a:r>
              <a:rPr lang="en-US" dirty="0"/>
              <a:t>, In Proceedings of the 1</a:t>
            </a:r>
            <a:r>
              <a:rPr lang="en-US" baseline="30000" dirty="0"/>
              <a:t>st</a:t>
            </a:r>
            <a:r>
              <a:rPr lang="en-US" dirty="0"/>
              <a:t> International Workshop on Open Data (WOD), Nantes, France, May 2012</a:t>
            </a:r>
            <a:r>
              <a:rPr lang="en-US" dirty="0" smtClean="0"/>
              <a:t>.</a:t>
            </a:r>
          </a:p>
          <a:p>
            <a:pPr marL="342900" indent="-342900" fontAlgn="base">
              <a:buFont typeface="+mj-lt"/>
              <a:buAutoNum type="arabicPeriod"/>
            </a:pPr>
            <a:endParaRPr lang="en-US" dirty="0"/>
          </a:p>
          <a:p>
            <a:pPr marL="285750" indent="-285750" fontAlgn="base">
              <a:buFont typeface="Arial" pitchFamily="34" charset="0"/>
              <a:buChar char="•"/>
            </a:pPr>
            <a:r>
              <a:rPr lang="en-US" b="1" dirty="0" smtClean="0"/>
              <a:t>Submission of one IDF</a:t>
            </a:r>
            <a:endParaRPr lang="en-US" b="1" dirty="0"/>
          </a:p>
        </p:txBody>
      </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8525082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a:t>RUBIX </a:t>
            </a:r>
            <a:r>
              <a:rPr lang="en-US" dirty="0" smtClean="0"/>
              <a:t>– Experiments and Demo</a:t>
            </a:r>
            <a:r>
              <a:rPr lang="en-US" dirty="0" smtClean="0"/>
              <a:t/>
            </a:r>
            <a:br>
              <a:rPr lang="en-US" dirty="0" smtClean="0"/>
            </a:br>
            <a:endParaRPr lang="en-US" sz="2000" b="0" dirty="0"/>
          </a:p>
        </p:txBody>
      </p:sp>
      <p:sp>
        <p:nvSpPr>
          <p:cNvPr id="34" name="TextBox 33"/>
          <p:cNvSpPr txBox="1"/>
          <p:nvPr/>
        </p:nvSpPr>
        <p:spPr>
          <a:xfrm>
            <a:off x="3971109" y="3039291"/>
            <a:ext cx="1881051"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ea typeface="Arial Unicode MS" pitchFamily="34" charset="-128"/>
                <a:cs typeface="Arial Unicode MS" pitchFamily="34" charset="-128"/>
              </a:rPr>
              <a:t>DEMO</a:t>
            </a:r>
            <a:endParaRPr lang="en-US" sz="2000" b="1" kern="0" dirty="0" smtClean="0">
              <a:ea typeface="Arial Unicode MS" pitchFamily="34" charset="-128"/>
              <a:cs typeface="Arial Unicode MS" pitchFamily="34" charset="-128"/>
            </a:endParaRPr>
          </a:p>
        </p:txBody>
      </p:sp>
      <p:sp>
        <p:nvSpPr>
          <p:cNvPr id="35" name="Rounded Rectangle 34"/>
          <p:cNvSpPr/>
          <p:nvPr/>
        </p:nvSpPr>
        <p:spPr bwMode="gray">
          <a:xfrm rot="600000">
            <a:off x="7838205" y="1234458"/>
            <a:ext cx="950195"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smtClean="0">
                <a:solidFill>
                  <a:schemeClr val="bg1"/>
                </a:solidFill>
                <a:ea typeface="Arial Unicode MS" pitchFamily="34" charset="-128"/>
                <a:cs typeface="Arial Unicode MS" pitchFamily="34" charset="-128"/>
                <a:sym typeface="Arial"/>
              </a:rPr>
              <a:t>Demo</a:t>
            </a:r>
            <a:endParaRPr lang="en-US" sz="1800" kern="0" dirty="0" smtClean="0">
              <a:solidFill>
                <a:schemeClr val="bg1"/>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77914312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a:t>
            </a:r>
            <a:endParaRPr lang="en-US" dirty="0"/>
          </a:p>
        </p:txBody>
      </p:sp>
      <p:sp>
        <p:nvSpPr>
          <p:cNvPr id="13" name="Pentagon 12"/>
          <p:cNvSpPr/>
          <p:nvPr/>
        </p:nvSpPr>
        <p:spPr bwMode="gray">
          <a:xfrm>
            <a:off x="198031" y="2599539"/>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Mining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4" name="Pentagon 13"/>
          <p:cNvSpPr/>
          <p:nvPr/>
        </p:nvSpPr>
        <p:spPr bwMode="gray">
          <a:xfrm>
            <a:off x="1626069" y="2612239"/>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err="1" smtClean="0">
                <a:solidFill>
                  <a:schemeClr val="tx1">
                    <a:lumMod val="75000"/>
                    <a:lumOff val="25000"/>
                  </a:schemeClr>
                </a:solidFill>
                <a:ea typeface="Arial Unicode MS" pitchFamily="34" charset="-128"/>
                <a:cs typeface="Arial Unicode MS" pitchFamily="34" charset="-128"/>
              </a:rPr>
              <a:t>External</a:t>
            </a:r>
            <a:r>
              <a:rPr lang="de-DE" sz="1400" b="1" kern="0" dirty="0" smtClean="0">
                <a:solidFill>
                  <a:schemeClr val="tx1">
                    <a:lumMod val="75000"/>
                    <a:lumOff val="25000"/>
                  </a:schemeClr>
                </a:solidFill>
                <a:ea typeface="Arial Unicode MS" pitchFamily="34" charset="-128"/>
                <a:cs typeface="Arial Unicode MS" pitchFamily="34" charset="-128"/>
              </a:rPr>
              <a:t> Catalogue</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5" name="Pentagon 14"/>
          <p:cNvSpPr/>
          <p:nvPr/>
        </p:nvSpPr>
        <p:spPr bwMode="gray">
          <a:xfrm>
            <a:off x="4570336" y="3099075"/>
            <a:ext cx="1468420"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Analysis</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16" name="Pentagon 15"/>
          <p:cNvSpPr/>
          <p:nvPr/>
        </p:nvSpPr>
        <p:spPr bwMode="gray">
          <a:xfrm>
            <a:off x="6029766" y="3108057"/>
            <a:ext cx="1426648"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Mapping</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25" name="Pentagon 24"/>
          <p:cNvSpPr/>
          <p:nvPr/>
        </p:nvSpPr>
        <p:spPr bwMode="gray">
          <a:xfrm>
            <a:off x="3122450" y="3099075"/>
            <a:ext cx="1438653"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Matching</a:t>
            </a:r>
            <a:endPar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6" name="Pentagon 25"/>
          <p:cNvSpPr/>
          <p:nvPr/>
        </p:nvSpPr>
        <p:spPr bwMode="gray">
          <a:xfrm>
            <a:off x="1635595" y="3086369"/>
            <a:ext cx="1471231"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Exploration</a:t>
            </a:r>
          </a:p>
        </p:txBody>
      </p:sp>
      <p:sp>
        <p:nvSpPr>
          <p:cNvPr id="27" name="Pentagon 26"/>
          <p:cNvSpPr/>
          <p:nvPr/>
        </p:nvSpPr>
        <p:spPr bwMode="gray">
          <a:xfrm>
            <a:off x="4535953" y="2612239"/>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Integration</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8" name="Pentagon 27"/>
          <p:cNvSpPr/>
          <p:nvPr/>
        </p:nvSpPr>
        <p:spPr bwMode="gray">
          <a:xfrm>
            <a:off x="7445838" y="2624937"/>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Refining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5" name="TextBox 34"/>
          <p:cNvSpPr txBox="1"/>
          <p:nvPr/>
        </p:nvSpPr>
        <p:spPr>
          <a:xfrm>
            <a:off x="1635595" y="3605388"/>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Data Quality Framework</a:t>
            </a:r>
            <a:endParaRPr lang="en-US" sz="1100" kern="0" dirty="0" smtClean="0">
              <a:ea typeface="Arial Unicode MS" pitchFamily="34" charset="-128"/>
              <a:cs typeface="Arial Unicode MS" pitchFamily="34" charset="-128"/>
            </a:endParaRPr>
          </a:p>
        </p:txBody>
      </p:sp>
      <p:sp>
        <p:nvSpPr>
          <p:cNvPr id="36" name="TextBox 35"/>
          <p:cNvSpPr txBox="1"/>
          <p:nvPr/>
        </p:nvSpPr>
        <p:spPr>
          <a:xfrm>
            <a:off x="6038756" y="3588511"/>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V1</a:t>
            </a:r>
            <a:endParaRPr lang="en-US" sz="1100" kern="0" dirty="0" smtClean="0">
              <a:ea typeface="Arial Unicode MS" pitchFamily="34" charset="-128"/>
              <a:cs typeface="Arial Unicode MS" pitchFamily="34" charset="-128"/>
            </a:endParaRPr>
          </a:p>
        </p:txBody>
      </p:sp>
      <p:sp>
        <p:nvSpPr>
          <p:cNvPr id="37" name="TextBox 36"/>
          <p:cNvSpPr txBox="1"/>
          <p:nvPr/>
        </p:nvSpPr>
        <p:spPr>
          <a:xfrm>
            <a:off x="6038756" y="4113234"/>
            <a:ext cx="1427991" cy="338554"/>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dirty="0" err="1" smtClean="0"/>
              <a:t>Yìngshè</a:t>
            </a:r>
            <a:r>
              <a:rPr lang="en-US" sz="1100" dirty="0" smtClean="0"/>
              <a:t> (</a:t>
            </a:r>
            <a:r>
              <a:rPr lang="en-US" sz="1100" kern="0" dirty="0" smtClean="0">
                <a:ea typeface="Arial Unicode MS" pitchFamily="34" charset="-128"/>
                <a:cs typeface="Arial Unicode MS" pitchFamily="34" charset="-128"/>
              </a:rPr>
              <a:t>Graph Mapper)</a:t>
            </a:r>
            <a:endParaRPr lang="en-US" sz="1100" kern="0" dirty="0" smtClean="0">
              <a:ea typeface="Arial Unicode MS" pitchFamily="34" charset="-128"/>
              <a:cs typeface="Arial Unicode MS" pitchFamily="34" charset="-128"/>
            </a:endParaRPr>
          </a:p>
        </p:txBody>
      </p:sp>
      <p:sp>
        <p:nvSpPr>
          <p:cNvPr id="38" name="TextBox 37"/>
          <p:cNvSpPr txBox="1"/>
          <p:nvPr/>
        </p:nvSpPr>
        <p:spPr>
          <a:xfrm>
            <a:off x="1635595" y="3800251"/>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DCAT Crawler</a:t>
            </a:r>
            <a:endParaRPr lang="en-US" sz="1100" kern="0" dirty="0" smtClean="0">
              <a:ea typeface="Arial Unicode MS" pitchFamily="34" charset="-128"/>
              <a:cs typeface="Arial Unicode MS" pitchFamily="34" charset="-128"/>
            </a:endParaRPr>
          </a:p>
        </p:txBody>
      </p:sp>
      <p:sp>
        <p:nvSpPr>
          <p:cNvPr id="39" name="TextBox 38"/>
          <p:cNvSpPr txBox="1"/>
          <p:nvPr/>
        </p:nvSpPr>
        <p:spPr>
          <a:xfrm>
            <a:off x="6038756" y="3827204"/>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V2</a:t>
            </a:r>
            <a:endParaRPr lang="en-US" sz="11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5538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err="1"/>
              <a:t>Yìngshè</a:t>
            </a:r>
            <a:r>
              <a:rPr lang="en-US" dirty="0"/>
              <a:t> (</a:t>
            </a:r>
            <a:r>
              <a:rPr lang="en-US" kern="0" dirty="0">
                <a:ea typeface="Arial Unicode MS" pitchFamily="34" charset="-128"/>
                <a:cs typeface="Arial Unicode MS" pitchFamily="34" charset="-128"/>
              </a:rPr>
              <a:t>Graph Mapper</a:t>
            </a:r>
            <a:r>
              <a:rPr lang="en-US" kern="0" dirty="0" smtClean="0">
                <a:ea typeface="Arial Unicode MS" pitchFamily="34" charset="-128"/>
                <a:cs typeface="Arial Unicode MS" pitchFamily="34" charset="-128"/>
              </a:rPr>
              <a:t>)</a:t>
            </a:r>
            <a:r>
              <a:rPr lang="en-US" dirty="0" smtClean="0"/>
              <a:t> – Demo</a:t>
            </a:r>
            <a:br>
              <a:rPr lang="en-US" dirty="0" smtClean="0"/>
            </a:br>
            <a:endParaRPr lang="en-US" sz="2000" b="0" dirty="0"/>
          </a:p>
        </p:txBody>
      </p:sp>
      <p:sp>
        <p:nvSpPr>
          <p:cNvPr id="34" name="TextBox 33"/>
          <p:cNvSpPr txBox="1"/>
          <p:nvPr/>
        </p:nvSpPr>
        <p:spPr>
          <a:xfrm>
            <a:off x="3971109" y="3039291"/>
            <a:ext cx="1881051"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ea typeface="Arial Unicode MS" pitchFamily="34" charset="-128"/>
                <a:cs typeface="Arial Unicode MS" pitchFamily="34" charset="-128"/>
              </a:rPr>
              <a:t>DEMO</a:t>
            </a:r>
            <a:endParaRPr lang="en-US" sz="2000" b="1" kern="0" dirty="0" smtClean="0">
              <a:ea typeface="Arial Unicode MS" pitchFamily="34" charset="-128"/>
              <a:cs typeface="Arial Unicode MS" pitchFamily="34" charset="-128"/>
            </a:endParaRPr>
          </a:p>
        </p:txBody>
      </p:sp>
      <p:pic>
        <p:nvPicPr>
          <p:cNvPr id="2052" name="Picture 4" descr="C:\Users\i070192\Downloads\Compressed\Inventory\inventory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9851" y="1680752"/>
            <a:ext cx="1358537" cy="135853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gray">
          <a:xfrm rot="600000">
            <a:off x="7838205" y="1234458"/>
            <a:ext cx="950195"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smtClean="0">
                <a:solidFill>
                  <a:schemeClr val="bg1"/>
                </a:solidFill>
                <a:ea typeface="Arial Unicode MS" pitchFamily="34" charset="-128"/>
                <a:cs typeface="Arial Unicode MS" pitchFamily="34" charset="-128"/>
                <a:sym typeface="Arial"/>
              </a:rPr>
              <a:t>Demo</a:t>
            </a:r>
            <a:endParaRPr lang="en-US" sz="1800" kern="0" dirty="0" smtClean="0">
              <a:solidFill>
                <a:schemeClr val="bg1"/>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878424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a:t>
            </a:r>
            <a:endParaRPr lang="en-US" dirty="0"/>
          </a:p>
        </p:txBody>
      </p:sp>
      <p:sp>
        <p:nvSpPr>
          <p:cNvPr id="3" name="Text Placeholder 2"/>
          <p:cNvSpPr>
            <a:spLocks noGrp="1"/>
          </p:cNvSpPr>
          <p:nvPr>
            <p:ph type="body" sz="quarter" idx="10"/>
          </p:nvPr>
        </p:nvSpPr>
        <p:spPr>
          <a:xfrm>
            <a:off x="313746" y="1326240"/>
            <a:ext cx="8494713" cy="3831818"/>
          </a:xfrm>
        </p:spPr>
        <p:txBody>
          <a:bodyPr/>
          <a:lstStyle/>
          <a:p>
            <a:r>
              <a:rPr lang="en-US" dirty="0" smtClean="0"/>
              <a:t> </a:t>
            </a:r>
            <a:endParaRPr lang="en-US" dirty="0"/>
          </a:p>
        </p:txBody>
      </p:sp>
      <p:sp>
        <p:nvSpPr>
          <p:cNvPr id="13" name="Pentagon 12"/>
          <p:cNvSpPr/>
          <p:nvPr/>
        </p:nvSpPr>
        <p:spPr bwMode="gray">
          <a:xfrm>
            <a:off x="198031" y="2538576"/>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Mining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4" name="Pentagon 13"/>
          <p:cNvSpPr/>
          <p:nvPr/>
        </p:nvSpPr>
        <p:spPr bwMode="gray">
          <a:xfrm>
            <a:off x="1626069" y="2551276"/>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err="1" smtClean="0">
                <a:solidFill>
                  <a:schemeClr val="tx1">
                    <a:lumMod val="75000"/>
                    <a:lumOff val="25000"/>
                  </a:schemeClr>
                </a:solidFill>
                <a:ea typeface="Arial Unicode MS" pitchFamily="34" charset="-128"/>
                <a:cs typeface="Arial Unicode MS" pitchFamily="34" charset="-128"/>
              </a:rPr>
              <a:t>External</a:t>
            </a:r>
            <a:r>
              <a:rPr lang="de-DE" sz="1400" b="1" kern="0" dirty="0" smtClean="0">
                <a:solidFill>
                  <a:schemeClr val="tx1">
                    <a:lumMod val="75000"/>
                    <a:lumOff val="25000"/>
                  </a:schemeClr>
                </a:solidFill>
                <a:ea typeface="Arial Unicode MS" pitchFamily="34" charset="-128"/>
                <a:cs typeface="Arial Unicode MS" pitchFamily="34" charset="-128"/>
              </a:rPr>
              <a:t> Catalogue</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5" name="Pentagon 14"/>
          <p:cNvSpPr/>
          <p:nvPr/>
        </p:nvSpPr>
        <p:spPr bwMode="gray">
          <a:xfrm>
            <a:off x="4570336" y="3038112"/>
            <a:ext cx="1468420"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Analysis</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16" name="Pentagon 15"/>
          <p:cNvSpPr/>
          <p:nvPr/>
        </p:nvSpPr>
        <p:spPr bwMode="gray">
          <a:xfrm>
            <a:off x="6029766" y="3047094"/>
            <a:ext cx="1426648"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Mapping</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25" name="Pentagon 24"/>
          <p:cNvSpPr/>
          <p:nvPr/>
        </p:nvSpPr>
        <p:spPr bwMode="gray">
          <a:xfrm>
            <a:off x="3122450" y="3038112"/>
            <a:ext cx="1438653"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Matching</a:t>
            </a:r>
            <a:endPar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6" name="Pentagon 25"/>
          <p:cNvSpPr/>
          <p:nvPr/>
        </p:nvSpPr>
        <p:spPr bwMode="gray">
          <a:xfrm>
            <a:off x="1635595" y="3025406"/>
            <a:ext cx="1471231"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Exploration</a:t>
            </a:r>
          </a:p>
        </p:txBody>
      </p:sp>
      <p:sp>
        <p:nvSpPr>
          <p:cNvPr id="27" name="Pentagon 26"/>
          <p:cNvSpPr/>
          <p:nvPr/>
        </p:nvSpPr>
        <p:spPr bwMode="gray">
          <a:xfrm>
            <a:off x="4535953" y="2551276"/>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Integration</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8" name="Pentagon 27"/>
          <p:cNvSpPr/>
          <p:nvPr/>
        </p:nvSpPr>
        <p:spPr bwMode="gray">
          <a:xfrm>
            <a:off x="7445838" y="2563974"/>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Refining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5" name="TextBox 34"/>
          <p:cNvSpPr txBox="1"/>
          <p:nvPr/>
        </p:nvSpPr>
        <p:spPr>
          <a:xfrm>
            <a:off x="1635595" y="3544425"/>
            <a:ext cx="2846336" cy="169277"/>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Data Quality Framework</a:t>
            </a:r>
            <a:endParaRPr lang="en-US" sz="1100" kern="0" dirty="0" smtClean="0">
              <a:ea typeface="Arial Unicode MS" pitchFamily="34" charset="-128"/>
              <a:cs typeface="Arial Unicode MS" pitchFamily="34" charset="-128"/>
            </a:endParaRPr>
          </a:p>
        </p:txBody>
      </p:sp>
      <p:sp>
        <p:nvSpPr>
          <p:cNvPr id="36" name="TextBox 35"/>
          <p:cNvSpPr txBox="1"/>
          <p:nvPr/>
        </p:nvSpPr>
        <p:spPr>
          <a:xfrm>
            <a:off x="6038756" y="3527548"/>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V1</a:t>
            </a:r>
            <a:endParaRPr lang="en-US" sz="1100" kern="0" dirty="0" smtClean="0">
              <a:ea typeface="Arial Unicode MS" pitchFamily="34" charset="-128"/>
              <a:cs typeface="Arial Unicode MS" pitchFamily="34" charset="-128"/>
            </a:endParaRPr>
          </a:p>
        </p:txBody>
      </p:sp>
      <p:sp>
        <p:nvSpPr>
          <p:cNvPr id="37" name="TextBox 36"/>
          <p:cNvSpPr txBox="1"/>
          <p:nvPr/>
        </p:nvSpPr>
        <p:spPr>
          <a:xfrm>
            <a:off x="6038756" y="4052271"/>
            <a:ext cx="1427991" cy="338554"/>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dirty="0" err="1" smtClean="0"/>
              <a:t>Yìngshè</a:t>
            </a:r>
            <a:r>
              <a:rPr lang="en-US" sz="1100" dirty="0" smtClean="0"/>
              <a:t> (</a:t>
            </a:r>
            <a:r>
              <a:rPr lang="en-US" sz="1100" kern="0" dirty="0" smtClean="0">
                <a:ea typeface="Arial Unicode MS" pitchFamily="34" charset="-128"/>
                <a:cs typeface="Arial Unicode MS" pitchFamily="34" charset="-128"/>
              </a:rPr>
              <a:t>Graph Mapper)</a:t>
            </a:r>
            <a:endParaRPr lang="en-US" sz="1100" kern="0" dirty="0" smtClean="0">
              <a:ea typeface="Arial Unicode MS" pitchFamily="34" charset="-128"/>
              <a:cs typeface="Arial Unicode MS" pitchFamily="34" charset="-128"/>
            </a:endParaRPr>
          </a:p>
        </p:txBody>
      </p:sp>
      <p:sp>
        <p:nvSpPr>
          <p:cNvPr id="38" name="TextBox 37"/>
          <p:cNvSpPr txBox="1"/>
          <p:nvPr/>
        </p:nvSpPr>
        <p:spPr>
          <a:xfrm>
            <a:off x="1635595" y="3739288"/>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DCAT Crawler</a:t>
            </a:r>
            <a:endParaRPr lang="en-US" sz="1100" kern="0" dirty="0" smtClean="0">
              <a:ea typeface="Arial Unicode MS" pitchFamily="34" charset="-128"/>
              <a:cs typeface="Arial Unicode MS" pitchFamily="34" charset="-128"/>
            </a:endParaRPr>
          </a:p>
        </p:txBody>
      </p:sp>
      <p:sp>
        <p:nvSpPr>
          <p:cNvPr id="39" name="TextBox 38"/>
          <p:cNvSpPr txBox="1"/>
          <p:nvPr/>
        </p:nvSpPr>
        <p:spPr>
          <a:xfrm>
            <a:off x="6038756" y="3766241"/>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V2</a:t>
            </a:r>
            <a:endParaRPr lang="en-US" sz="11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63506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72" y="498172"/>
            <a:ext cx="8496000" cy="459771"/>
          </a:xfrm>
        </p:spPr>
        <p:txBody>
          <a:bodyPr/>
          <a:lstStyle/>
          <a:p>
            <a:r>
              <a:rPr lang="en-US" dirty="0"/>
              <a:t>Data </a:t>
            </a:r>
            <a:r>
              <a:rPr lang="en-US" dirty="0" smtClean="0"/>
              <a:t>Quality Framework</a:t>
            </a:r>
            <a:r>
              <a:rPr lang="en-US" dirty="0" smtClean="0"/>
              <a:t/>
            </a:r>
            <a:br>
              <a:rPr lang="en-US" dirty="0" smtClean="0"/>
            </a:br>
            <a:endParaRPr lang="en-US" dirty="0"/>
          </a:p>
        </p:txBody>
      </p:sp>
      <p:sp>
        <p:nvSpPr>
          <p:cNvPr id="8" name="TextBox 7"/>
          <p:cNvSpPr txBox="1"/>
          <p:nvPr/>
        </p:nvSpPr>
        <p:spPr>
          <a:xfrm>
            <a:off x="338328" y="1419999"/>
            <a:ext cx="847648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Data quality involves data management, modeling, analysis, storage and presentation </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It is </a:t>
            </a:r>
            <a:r>
              <a:rPr lang="en-US" kern="0" dirty="0">
                <a:ea typeface="Arial Unicode MS" pitchFamily="34" charset="-128"/>
                <a:cs typeface="Arial Unicode MS" pitchFamily="34" charset="-128"/>
              </a:rPr>
              <a:t>an important issue for data driven applications which should </a:t>
            </a:r>
            <a:r>
              <a:rPr lang="en-US" kern="0" dirty="0" smtClean="0">
                <a:ea typeface="Arial Unicode MS" pitchFamily="34" charset="-128"/>
                <a:cs typeface="Arial Unicode MS" pitchFamily="34" charset="-128"/>
              </a:rPr>
              <a:t>be deeply      investigated </a:t>
            </a:r>
            <a:r>
              <a:rPr lang="en-US" kern="0" dirty="0">
                <a:ea typeface="Arial Unicode MS" pitchFamily="34" charset="-128"/>
                <a:cs typeface="Arial Unicode MS" pitchFamily="34" charset="-128"/>
              </a:rPr>
              <a:t>and </a:t>
            </a:r>
            <a:r>
              <a:rPr lang="en-US" kern="0" dirty="0" smtClean="0">
                <a:ea typeface="Arial Unicode MS" pitchFamily="34" charset="-128"/>
                <a:cs typeface="Arial Unicode MS" pitchFamily="34" charset="-128"/>
              </a:rPr>
              <a:t>understood in order to ensure the data is fit to be combined and used to infer better business decisions</a:t>
            </a:r>
          </a:p>
          <a:p>
            <a:pPr marL="285750"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Data quality is subjective and cannot be assessed easily, the actual value of data is mainly realized when it is used </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Studies found out that most data quality problems are in fact “data misinterpretations” or problems with the data semantics </a:t>
            </a:r>
          </a:p>
          <a:p>
            <a:pPr marL="285750" indent="-285750" fontAlgn="base">
              <a:spcBef>
                <a:spcPct val="50000"/>
              </a:spcBef>
              <a:spcAft>
                <a:spcPct val="0"/>
              </a:spcAft>
              <a:buClr>
                <a:srgbClr val="F0AB00"/>
              </a:buClr>
              <a:buSzPct val="80000"/>
              <a:buFont typeface="Arial" pitchFamily="34" charset="0"/>
              <a:buChar char="•"/>
            </a:pPr>
            <a:endParaRPr lang="en-US" sz="1800" kern="0" dirty="0" smtClean="0">
              <a:ea typeface="Arial Unicode MS" pitchFamily="34" charset="-128"/>
              <a:cs typeface="Arial Unicode MS" pitchFamily="34" charset="-128"/>
            </a:endParaRPr>
          </a:p>
        </p:txBody>
      </p:sp>
      <p:sp>
        <p:nvSpPr>
          <p:cNvPr id="4" name="TextBox 3"/>
          <p:cNvSpPr txBox="1"/>
          <p:nvPr/>
        </p:nvSpPr>
        <p:spPr>
          <a:xfrm>
            <a:off x="110488" y="5665693"/>
            <a:ext cx="8662443" cy="276999"/>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dirty="0" smtClean="0"/>
              <a:t>With the rise of Semantic Web, new data quality principles should be identified </a:t>
            </a:r>
            <a:endParaRPr lang="fr-FR"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07151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base">
              <a:spcBef>
                <a:spcPct val="50000"/>
              </a:spcBef>
              <a:spcAft>
                <a:spcPct val="0"/>
              </a:spcAft>
            </a:pPr>
            <a:r>
              <a:rPr lang="en-US" kern="0" dirty="0">
                <a:ea typeface="Arial Unicode MS" pitchFamily="34" charset="-128"/>
                <a:cs typeface="Arial Unicode MS" pitchFamily="34" charset="-128"/>
              </a:rPr>
              <a:t>Our Proposal</a:t>
            </a:r>
          </a:p>
        </p:txBody>
      </p:sp>
      <p:graphicFrame>
        <p:nvGraphicFramePr>
          <p:cNvPr id="4" name="Table 3"/>
          <p:cNvGraphicFramePr>
            <a:graphicFrameLocks noGrp="1"/>
          </p:cNvGraphicFramePr>
          <p:nvPr>
            <p:extLst>
              <p:ext uri="{D42A27DB-BD31-4B8C-83A1-F6EECF244321}">
                <p14:modId xmlns:p14="http://schemas.microsoft.com/office/powerpoint/2010/main" val="501014899"/>
              </p:ext>
            </p:extLst>
          </p:nvPr>
        </p:nvGraphicFramePr>
        <p:xfrm>
          <a:off x="1045029" y="1323696"/>
          <a:ext cx="6949440" cy="5114115"/>
        </p:xfrm>
        <a:graphic>
          <a:graphicData uri="http://schemas.openxmlformats.org/drawingml/2006/table">
            <a:tbl>
              <a:tblPr firstRow="1" bandRow="1">
                <a:tableStyleId>{6E25E649-3F16-4E02-A733-19D2CDBF48F0}</a:tableStyleId>
              </a:tblPr>
              <a:tblGrid>
                <a:gridCol w="3474720"/>
                <a:gridCol w="1737360"/>
                <a:gridCol w="1737360"/>
              </a:tblGrid>
              <a:tr h="4171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effectLst/>
                        </a:rPr>
                        <a:t>Data Quality Principle</a:t>
                      </a:r>
                    </a:p>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050" dirty="0" smtClean="0">
                          <a:effectLst/>
                        </a:rPr>
                        <a:t>Attribute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effectLst/>
                        </a:rPr>
                        <a:t>Quality of Data Sources</a:t>
                      </a:r>
                    </a:p>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800" dirty="0" smtClean="0">
                          <a:effectLst/>
                        </a:rPr>
                        <a:t>Accessibility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39911">
                <a:tc vMerge="1">
                  <a:txBody>
                    <a:bodyPr/>
                    <a:lstStyle/>
                    <a:p>
                      <a:pPr algn="ctr"/>
                      <a:endParaRPr lang="en-US" sz="105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effectLst/>
                        </a:rPr>
                        <a:t>Authority &amp; Sustainability</a:t>
                      </a:r>
                      <a:endParaRPr lang="en-US" sz="1000" dirty="0" smtClean="0">
                        <a:effectLst/>
                      </a:endParaRPr>
                    </a:p>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pPr algn="ctr"/>
                      <a:endParaRPr lang="en-US" sz="1050" dirty="0"/>
                    </a:p>
                  </a:txBody>
                  <a:tcPr/>
                </a:tc>
                <a:tc gridSpan="2">
                  <a:txBody>
                    <a:bodyPr/>
                    <a:lstStyle/>
                    <a:p>
                      <a:pPr algn="ctr"/>
                      <a:r>
                        <a:rPr lang="en-US" sz="800" dirty="0" smtClean="0">
                          <a:effectLst/>
                        </a:rPr>
                        <a:t>License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39911">
                <a:tc vMerge="1">
                  <a:txBody>
                    <a:bodyPr/>
                    <a:lstStyle/>
                    <a:p>
                      <a:pPr algn="ctr"/>
                      <a:endParaRPr lang="en-US" sz="105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effectLst/>
                        </a:rPr>
                        <a:t>Trustworthiness &amp; verifiability</a:t>
                      </a:r>
                      <a:endParaRPr lang="en-US" sz="1000" dirty="0" smtClean="0">
                        <a:effectLst/>
                      </a:endParaRPr>
                    </a:p>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pPr algn="ctr"/>
                      <a:endParaRPr lang="en-US" sz="1050" dirty="0"/>
                    </a:p>
                  </a:txBody>
                  <a:tcPr/>
                </a:tc>
                <a:tc gridSpan="2">
                  <a:txBody>
                    <a:bodyPr/>
                    <a:lstStyle/>
                    <a:p>
                      <a:pPr algn="ctr"/>
                      <a:r>
                        <a:rPr lang="en-US" sz="800" dirty="0" smtClean="0">
                          <a:effectLst/>
                        </a:rPr>
                        <a:t>Performance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39911">
                <a:tc rowSpan="9">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effectLst/>
                        </a:rPr>
                        <a:t>Quality of raw data</a:t>
                      </a:r>
                    </a:p>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sz="800" dirty="0" smtClean="0">
                          <a:effectLst/>
                        </a:rPr>
                        <a:t>Accuracy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effectLst/>
                        </a:rPr>
                        <a:t>Referential correspondence</a:t>
                      </a:r>
                      <a:endParaRPr lang="en-US" sz="1000" dirty="0" smtClean="0">
                        <a:effectLst/>
                      </a:endParaRPr>
                    </a:p>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307">
                <a:tc vMerge="1">
                  <a:txBody>
                    <a:bodyPr/>
                    <a:lstStyle/>
                    <a:p>
                      <a:endParaRPr lang="en-US"/>
                    </a:p>
                  </a:txBody>
                  <a:tcPr/>
                </a:tc>
                <a:tc vMerge="1">
                  <a:txBody>
                    <a:bodyPr/>
                    <a:lstStyle/>
                    <a:p>
                      <a:endParaRPr lang="en-US"/>
                    </a:p>
                  </a:txBody>
                  <a:tcPr/>
                </a:tc>
                <a:tc>
                  <a:txBody>
                    <a:bodyPr/>
                    <a:lstStyle/>
                    <a:p>
                      <a:pPr algn="ctr"/>
                      <a:r>
                        <a:rPr lang="en-US" sz="800" dirty="0" smtClean="0">
                          <a:effectLst/>
                        </a:rPr>
                        <a:t>Cleanness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307">
                <a:tc vMerge="1">
                  <a:txBody>
                    <a:bodyPr/>
                    <a:lstStyle/>
                    <a:p>
                      <a:endParaRPr lang="en-US"/>
                    </a:p>
                  </a:txBody>
                  <a:tcPr/>
                </a:tc>
                <a:tc vMerge="1">
                  <a:txBody>
                    <a:bodyPr/>
                    <a:lstStyle/>
                    <a:p>
                      <a:endParaRPr lang="en-US"/>
                    </a:p>
                  </a:txBody>
                  <a:tcPr/>
                </a:tc>
                <a:tc>
                  <a:txBody>
                    <a:bodyPr/>
                    <a:lstStyle/>
                    <a:p>
                      <a:pPr algn="ctr"/>
                      <a:r>
                        <a:rPr lang="en-US" sz="800" dirty="0" smtClean="0">
                          <a:effectLst/>
                        </a:rPr>
                        <a:t>Consistency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307">
                <a:tc vMerge="1">
                  <a:txBody>
                    <a:bodyPr/>
                    <a:lstStyle/>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800" dirty="0" smtClean="0">
                          <a:effectLst/>
                        </a:rPr>
                        <a:t>Comprehensibility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50" dirty="0"/>
                    </a:p>
                  </a:txBody>
                  <a:tcPr/>
                </a:tc>
              </a:tr>
              <a:tr h="216307">
                <a:tc vMerge="1">
                  <a:txBody>
                    <a:bodyPr/>
                    <a:lstStyle/>
                    <a:p>
                      <a:endParaRPr lang="en-US"/>
                    </a:p>
                  </a:txBody>
                  <a:tcPr/>
                </a:tc>
                <a:tc gridSpan="2">
                  <a:txBody>
                    <a:bodyPr/>
                    <a:lstStyle/>
                    <a:p>
                      <a:pPr algn="ctr"/>
                      <a:r>
                        <a:rPr lang="en-US" sz="800" dirty="0" smtClean="0">
                          <a:effectLst/>
                        </a:rPr>
                        <a:t>Completeness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Typing</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Provenance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Versatility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Traceability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effectLst/>
                        </a:rPr>
                        <a:t>Quality of the semantic conversion</a:t>
                      </a:r>
                    </a:p>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800" dirty="0" smtClean="0">
                          <a:effectLst/>
                        </a:rPr>
                        <a:t>Correctness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Granularity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Consistency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smtClean="0">
                          <a:effectLst/>
                        </a:rPr>
                        <a:t>Quality of the linking process</a:t>
                      </a:r>
                    </a:p>
                    <a:p>
                      <a:pPr algn="ct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800" dirty="0" smtClean="0">
                          <a:effectLst/>
                        </a:rPr>
                        <a:t>Connectedness</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Isomorphism</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6307">
                <a:tc vMerge="1">
                  <a:txBody>
                    <a:bodyPr/>
                    <a:lstStyle/>
                    <a:p>
                      <a:endParaRPr lang="en-US"/>
                    </a:p>
                  </a:txBody>
                  <a:tcPr/>
                </a:tc>
                <a:tc gridSpan="2">
                  <a:txBody>
                    <a:bodyPr/>
                    <a:lstStyle/>
                    <a:p>
                      <a:pPr algn="ctr"/>
                      <a:r>
                        <a:rPr lang="en-US" sz="800" dirty="0" smtClean="0">
                          <a:effectLst/>
                        </a:rPr>
                        <a:t>Directionality</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321782858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324000"/>
            <a:ext cx="8496000" cy="756000"/>
          </a:xfrm>
        </p:spPr>
        <p:txBody>
          <a:bodyPr/>
          <a:lstStyle/>
          <a:p>
            <a:r>
              <a:rPr lang="en-US" dirty="0" smtClean="0"/>
              <a:t>Data Quality - Publications</a:t>
            </a:r>
            <a:endParaRPr lang="en-US" sz="2000" b="0" dirty="0"/>
          </a:p>
        </p:txBody>
      </p:sp>
      <p:sp>
        <p:nvSpPr>
          <p:cNvPr id="7" name="TextBox 6"/>
          <p:cNvSpPr txBox="1"/>
          <p:nvPr/>
        </p:nvSpPr>
        <p:spPr>
          <a:xfrm>
            <a:off x="313761" y="1315950"/>
            <a:ext cx="8508692" cy="2215991"/>
          </a:xfrm>
          <a:prstGeom prst="rect">
            <a:avLst/>
          </a:prstGeom>
          <a:noFill/>
        </p:spPr>
        <p:txBody>
          <a:bodyPr wrap="square" lIns="0" tIns="0" rIns="0" bIns="0" rtlCol="0">
            <a:spAutoFit/>
          </a:bodyPr>
          <a:lstStyle/>
          <a:p>
            <a:pPr fontAlgn="base"/>
            <a:endParaRPr lang="en-US" dirty="0"/>
          </a:p>
          <a:p>
            <a:pPr marL="285750" indent="-285750" fontAlgn="base">
              <a:buFont typeface="Arial" pitchFamily="34" charset="0"/>
              <a:buChar char="•"/>
            </a:pPr>
            <a:r>
              <a:rPr lang="en-US" dirty="0" smtClean="0"/>
              <a:t>Ahmad </a:t>
            </a:r>
            <a:r>
              <a:rPr lang="en-US" dirty="0" err="1"/>
              <a:t>Assaf</a:t>
            </a:r>
            <a:r>
              <a:rPr lang="en-US" dirty="0"/>
              <a:t> and Aline </a:t>
            </a:r>
            <a:r>
              <a:rPr lang="en-US" dirty="0" err="1"/>
              <a:t>Senart</a:t>
            </a:r>
            <a:r>
              <a:rPr lang="en-US" dirty="0"/>
              <a:t>, </a:t>
            </a:r>
            <a:r>
              <a:rPr lang="en-US" b="1" dirty="0"/>
              <a:t>Data Quality Principles in the Semantic Web</a:t>
            </a:r>
            <a:r>
              <a:rPr lang="en-US" dirty="0"/>
              <a:t>, In Proceedings of the International Workshop on Data Quality Management and Semantic Technologies (DQMST 2012), September 2012, Palermo, </a:t>
            </a:r>
            <a:r>
              <a:rPr lang="en-US" dirty="0" smtClean="0"/>
              <a:t>Italy</a:t>
            </a:r>
          </a:p>
          <a:p>
            <a:pPr marL="285750" indent="-285750" fontAlgn="base">
              <a:buFont typeface="Arial" pitchFamily="34" charset="0"/>
              <a:buChar char="•"/>
            </a:pPr>
            <a:endParaRPr lang="en-US" dirty="0"/>
          </a:p>
          <a:p>
            <a:pPr marL="285750" indent="-285750" fontAlgn="base">
              <a:buFont typeface="Arial" pitchFamily="34" charset="0"/>
              <a:buChar char="•"/>
            </a:pPr>
            <a:r>
              <a:rPr lang="en-US" b="1" dirty="0"/>
              <a:t>Submission of one IDF</a:t>
            </a:r>
          </a:p>
          <a:p>
            <a:pPr marL="285750" indent="-285750" fontAlgn="base">
              <a:buFont typeface="Arial" pitchFamily="34" charset="0"/>
              <a:buChar char="•"/>
            </a:pPr>
            <a:endParaRPr lang="en-US" dirty="0" smtClean="0"/>
          </a:p>
          <a:p>
            <a:pPr marL="285750" indent="-285750" fontAlgn="base">
              <a:buFont typeface="Arial" pitchFamily="34" charset="0"/>
              <a:buChar char="•"/>
            </a:pPr>
            <a:endParaRPr lang="en-US" dirty="0" smtClean="0"/>
          </a:p>
        </p:txBody>
      </p:sp>
      <p:sp>
        <p:nvSpPr>
          <p:cNvPr id="2" name="Rectangle 1"/>
          <p:cNvSpPr/>
          <p:nvPr/>
        </p:nvSpPr>
        <p:spPr bwMode="gray">
          <a:xfrm>
            <a:off x="350870" y="4029740"/>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50870" y="5546662"/>
            <a:ext cx="1737360" cy="17012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9634692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a:t>
            </a:r>
            <a:endParaRPr lang="en-US" dirty="0"/>
          </a:p>
        </p:txBody>
      </p:sp>
      <p:sp>
        <p:nvSpPr>
          <p:cNvPr id="3" name="Text Placeholder 2"/>
          <p:cNvSpPr>
            <a:spLocks noGrp="1"/>
          </p:cNvSpPr>
          <p:nvPr>
            <p:ph type="body" sz="quarter" idx="10"/>
          </p:nvPr>
        </p:nvSpPr>
        <p:spPr>
          <a:xfrm>
            <a:off x="313746" y="1326240"/>
            <a:ext cx="8494713" cy="3831818"/>
          </a:xfrm>
        </p:spPr>
        <p:txBody>
          <a:bodyPr/>
          <a:lstStyle/>
          <a:p>
            <a:r>
              <a:rPr lang="en-US" dirty="0" smtClean="0"/>
              <a:t> </a:t>
            </a:r>
            <a:endParaRPr lang="en-US" dirty="0"/>
          </a:p>
        </p:txBody>
      </p:sp>
      <p:sp>
        <p:nvSpPr>
          <p:cNvPr id="13" name="Pentagon 12"/>
          <p:cNvSpPr/>
          <p:nvPr/>
        </p:nvSpPr>
        <p:spPr bwMode="gray">
          <a:xfrm>
            <a:off x="198031" y="2468904"/>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Mining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4" name="Pentagon 13"/>
          <p:cNvSpPr/>
          <p:nvPr/>
        </p:nvSpPr>
        <p:spPr bwMode="gray">
          <a:xfrm>
            <a:off x="1626069" y="2481604"/>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err="1" smtClean="0">
                <a:solidFill>
                  <a:schemeClr val="tx1">
                    <a:lumMod val="75000"/>
                    <a:lumOff val="25000"/>
                  </a:schemeClr>
                </a:solidFill>
                <a:ea typeface="Arial Unicode MS" pitchFamily="34" charset="-128"/>
                <a:cs typeface="Arial Unicode MS" pitchFamily="34" charset="-128"/>
              </a:rPr>
              <a:t>External</a:t>
            </a:r>
            <a:r>
              <a:rPr lang="de-DE" sz="1400" b="1" kern="0" dirty="0" smtClean="0">
                <a:solidFill>
                  <a:schemeClr val="tx1">
                    <a:lumMod val="75000"/>
                    <a:lumOff val="25000"/>
                  </a:schemeClr>
                </a:solidFill>
                <a:ea typeface="Arial Unicode MS" pitchFamily="34" charset="-128"/>
                <a:cs typeface="Arial Unicode MS" pitchFamily="34" charset="-128"/>
              </a:rPr>
              <a:t> Catalogue</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5" name="Pentagon 14"/>
          <p:cNvSpPr/>
          <p:nvPr/>
        </p:nvSpPr>
        <p:spPr bwMode="gray">
          <a:xfrm>
            <a:off x="4570336" y="2968440"/>
            <a:ext cx="1468420"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Analysis</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16" name="Pentagon 15"/>
          <p:cNvSpPr/>
          <p:nvPr/>
        </p:nvSpPr>
        <p:spPr bwMode="gray">
          <a:xfrm>
            <a:off x="6029766" y="2977422"/>
            <a:ext cx="1426648"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Mapping</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25" name="Pentagon 24"/>
          <p:cNvSpPr/>
          <p:nvPr/>
        </p:nvSpPr>
        <p:spPr bwMode="gray">
          <a:xfrm>
            <a:off x="3122450" y="2968440"/>
            <a:ext cx="1438653"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Matching</a:t>
            </a:r>
            <a:endPar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6" name="Pentagon 25"/>
          <p:cNvSpPr/>
          <p:nvPr/>
        </p:nvSpPr>
        <p:spPr bwMode="gray">
          <a:xfrm>
            <a:off x="1635595" y="2955734"/>
            <a:ext cx="1471231"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Exploration</a:t>
            </a:r>
          </a:p>
        </p:txBody>
      </p:sp>
      <p:sp>
        <p:nvSpPr>
          <p:cNvPr id="27" name="Pentagon 26"/>
          <p:cNvSpPr/>
          <p:nvPr/>
        </p:nvSpPr>
        <p:spPr bwMode="gray">
          <a:xfrm>
            <a:off x="4535953" y="2481604"/>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Integration</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8" name="Pentagon 27"/>
          <p:cNvSpPr/>
          <p:nvPr/>
        </p:nvSpPr>
        <p:spPr bwMode="gray">
          <a:xfrm>
            <a:off x="7445838" y="2494302"/>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Refining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5" name="TextBox 34"/>
          <p:cNvSpPr txBox="1"/>
          <p:nvPr/>
        </p:nvSpPr>
        <p:spPr>
          <a:xfrm>
            <a:off x="1635595" y="3474753"/>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Data Quality Framework</a:t>
            </a:r>
            <a:endParaRPr lang="en-US" sz="1100" kern="0" dirty="0" smtClean="0">
              <a:ea typeface="Arial Unicode MS" pitchFamily="34" charset="-128"/>
              <a:cs typeface="Arial Unicode MS" pitchFamily="34" charset="-128"/>
            </a:endParaRPr>
          </a:p>
        </p:txBody>
      </p:sp>
      <p:sp>
        <p:nvSpPr>
          <p:cNvPr id="36" name="TextBox 35"/>
          <p:cNvSpPr txBox="1"/>
          <p:nvPr/>
        </p:nvSpPr>
        <p:spPr>
          <a:xfrm>
            <a:off x="6038756" y="3457876"/>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V1</a:t>
            </a:r>
            <a:endParaRPr lang="en-US" sz="1100" kern="0" dirty="0" smtClean="0">
              <a:ea typeface="Arial Unicode MS" pitchFamily="34" charset="-128"/>
              <a:cs typeface="Arial Unicode MS" pitchFamily="34" charset="-128"/>
            </a:endParaRPr>
          </a:p>
        </p:txBody>
      </p:sp>
      <p:sp>
        <p:nvSpPr>
          <p:cNvPr id="37" name="TextBox 36"/>
          <p:cNvSpPr txBox="1"/>
          <p:nvPr/>
        </p:nvSpPr>
        <p:spPr>
          <a:xfrm>
            <a:off x="6038756" y="3982599"/>
            <a:ext cx="1427991" cy="338554"/>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dirty="0" err="1" smtClean="0"/>
              <a:t>Yìngshè</a:t>
            </a:r>
            <a:r>
              <a:rPr lang="en-US" sz="1100" dirty="0" smtClean="0"/>
              <a:t> (</a:t>
            </a:r>
            <a:r>
              <a:rPr lang="en-US" sz="1100" kern="0" dirty="0" smtClean="0">
                <a:ea typeface="Arial Unicode MS" pitchFamily="34" charset="-128"/>
                <a:cs typeface="Arial Unicode MS" pitchFamily="34" charset="-128"/>
              </a:rPr>
              <a:t>Graph Mapper)</a:t>
            </a:r>
            <a:endParaRPr lang="en-US" sz="1100" kern="0" dirty="0" smtClean="0">
              <a:ea typeface="Arial Unicode MS" pitchFamily="34" charset="-128"/>
              <a:cs typeface="Arial Unicode MS" pitchFamily="34" charset="-128"/>
            </a:endParaRPr>
          </a:p>
        </p:txBody>
      </p:sp>
      <p:sp>
        <p:nvSpPr>
          <p:cNvPr id="38" name="TextBox 37"/>
          <p:cNvSpPr txBox="1"/>
          <p:nvPr/>
        </p:nvSpPr>
        <p:spPr>
          <a:xfrm>
            <a:off x="1635595" y="3669616"/>
            <a:ext cx="2846336" cy="169277"/>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DCAT Crawler</a:t>
            </a:r>
            <a:endParaRPr lang="en-US" sz="1100" kern="0" dirty="0" smtClean="0">
              <a:ea typeface="Arial Unicode MS" pitchFamily="34" charset="-128"/>
              <a:cs typeface="Arial Unicode MS" pitchFamily="34" charset="-128"/>
            </a:endParaRPr>
          </a:p>
        </p:txBody>
      </p:sp>
      <p:sp>
        <p:nvSpPr>
          <p:cNvPr id="39" name="TextBox 38"/>
          <p:cNvSpPr txBox="1"/>
          <p:nvPr/>
        </p:nvSpPr>
        <p:spPr>
          <a:xfrm>
            <a:off x="6038756" y="3696569"/>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V2</a:t>
            </a:r>
            <a:endParaRPr lang="en-US" sz="11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668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DCAT Crawler</a:t>
            </a:r>
            <a:endParaRPr lang="en-US" dirty="0"/>
          </a:p>
        </p:txBody>
      </p:sp>
      <p:sp>
        <p:nvSpPr>
          <p:cNvPr id="3" name="Text Placeholder 2"/>
          <p:cNvSpPr>
            <a:spLocks noGrp="1"/>
          </p:cNvSpPr>
          <p:nvPr>
            <p:ph type="body" sz="quarter" idx="10"/>
          </p:nvPr>
        </p:nvSpPr>
        <p:spPr>
          <a:xfrm>
            <a:off x="313746" y="1326240"/>
            <a:ext cx="8494713" cy="3831818"/>
          </a:xfrm>
        </p:spPr>
        <p:txBody>
          <a:bodyPr/>
          <a:lstStyle/>
          <a:p>
            <a:r>
              <a:rPr lang="en-US" dirty="0" smtClean="0"/>
              <a:t> </a:t>
            </a:r>
            <a:endParaRPr lang="en-US" dirty="0"/>
          </a:p>
        </p:txBody>
      </p:sp>
      <p:sp>
        <p:nvSpPr>
          <p:cNvPr id="17" name="TextBox 16"/>
          <p:cNvSpPr txBox="1"/>
          <p:nvPr/>
        </p:nvSpPr>
        <p:spPr>
          <a:xfrm>
            <a:off x="313761" y="1315950"/>
            <a:ext cx="8508692" cy="3323987"/>
          </a:xfrm>
          <a:prstGeom prst="rect">
            <a:avLst/>
          </a:prstGeom>
          <a:noFill/>
        </p:spPr>
        <p:txBody>
          <a:bodyPr wrap="square" lIns="0" tIns="0" rIns="0" bIns="0" rtlCol="0">
            <a:spAutoFit/>
          </a:bodyPr>
          <a:lstStyle/>
          <a:p>
            <a:pPr marL="285750" indent="-285750" fontAlgn="base">
              <a:buFont typeface="Arial" pitchFamily="34" charset="0"/>
              <a:buChar char="•"/>
            </a:pPr>
            <a:r>
              <a:rPr lang="en-US" dirty="0"/>
              <a:t>RDF </a:t>
            </a:r>
            <a:r>
              <a:rPr lang="en-US" dirty="0" smtClean="0"/>
              <a:t>vocabulary</a:t>
            </a:r>
            <a:r>
              <a:rPr lang="it-IT" dirty="0"/>
              <a:t> to </a:t>
            </a:r>
            <a:r>
              <a:rPr lang="it-IT" dirty="0" err="1"/>
              <a:t>describe</a:t>
            </a:r>
            <a:r>
              <a:rPr lang="it-IT" dirty="0"/>
              <a:t> </a:t>
            </a:r>
            <a:r>
              <a:rPr lang="it-IT" dirty="0" err="1"/>
              <a:t>datasets</a:t>
            </a:r>
            <a:r>
              <a:rPr lang="it-IT" dirty="0"/>
              <a:t> in data </a:t>
            </a:r>
            <a:r>
              <a:rPr lang="it-IT" dirty="0" err="1" smtClean="0"/>
              <a:t>catalogs</a:t>
            </a:r>
            <a:endParaRPr lang="it-IT" dirty="0" smtClean="0"/>
          </a:p>
          <a:p>
            <a:pPr marL="285750" indent="-285750" fontAlgn="base">
              <a:buFont typeface="Arial" pitchFamily="34" charset="0"/>
              <a:buChar char="•"/>
            </a:pPr>
            <a:r>
              <a:rPr lang="it-IT" dirty="0" err="1" smtClean="0"/>
              <a:t>It</a:t>
            </a:r>
            <a:r>
              <a:rPr lang="it-IT" dirty="0" smtClean="0"/>
              <a:t> </a:t>
            </a:r>
            <a:r>
              <a:rPr lang="it-IT" dirty="0" err="1" smtClean="0"/>
              <a:t>aims</a:t>
            </a:r>
            <a:r>
              <a:rPr lang="it-IT" dirty="0" smtClean="0"/>
              <a:t> to:</a:t>
            </a:r>
          </a:p>
          <a:p>
            <a:pPr marL="285750" indent="-285750" fontAlgn="base">
              <a:buFont typeface="Arial" pitchFamily="34" charset="0"/>
              <a:buChar char="•"/>
            </a:pPr>
            <a:endParaRPr lang="it-IT" dirty="0" smtClean="0"/>
          </a:p>
          <a:p>
            <a:pPr marL="742950" lvl="1" indent="-285750" fontAlgn="base">
              <a:buFont typeface="Arial" pitchFamily="34" charset="0"/>
              <a:buChar char="•"/>
            </a:pPr>
            <a:r>
              <a:rPr lang="en-US" dirty="0"/>
              <a:t>F</a:t>
            </a:r>
            <a:r>
              <a:rPr lang="en-US" dirty="0" smtClean="0"/>
              <a:t>acilitate </a:t>
            </a:r>
            <a:r>
              <a:rPr lang="en-US" dirty="0"/>
              <a:t>interoperability between data catalogs published on the Web</a:t>
            </a:r>
            <a:endParaRPr lang="it-IT" dirty="0" smtClean="0"/>
          </a:p>
          <a:p>
            <a:pPr marL="742950" lvl="1" indent="-285750" fontAlgn="base">
              <a:buFont typeface="Arial" pitchFamily="34" charset="0"/>
              <a:buChar char="•"/>
            </a:pPr>
            <a:r>
              <a:rPr lang="en-US" dirty="0"/>
              <a:t>I</a:t>
            </a:r>
            <a:r>
              <a:rPr lang="en-US" dirty="0" smtClean="0"/>
              <a:t>ncrease discoverability</a:t>
            </a:r>
          </a:p>
          <a:p>
            <a:pPr marL="742950" lvl="1" indent="-285750" fontAlgn="base">
              <a:buFont typeface="Arial" pitchFamily="34" charset="0"/>
              <a:buChar char="•"/>
            </a:pPr>
            <a:r>
              <a:rPr lang="en-US" dirty="0"/>
              <a:t>E</a:t>
            </a:r>
            <a:r>
              <a:rPr lang="en-US" dirty="0" smtClean="0"/>
              <a:t>nable </a:t>
            </a:r>
            <a:r>
              <a:rPr lang="en-US" dirty="0"/>
              <a:t>applications easily to consume metadata from multiple </a:t>
            </a:r>
            <a:r>
              <a:rPr lang="en-US" dirty="0" smtClean="0"/>
              <a:t>catalogs</a:t>
            </a:r>
          </a:p>
          <a:p>
            <a:pPr marL="742950" lvl="1" indent="-285750" fontAlgn="base">
              <a:buFont typeface="Arial" pitchFamily="34" charset="0"/>
              <a:buChar char="•"/>
            </a:pPr>
            <a:r>
              <a:rPr lang="en-US" dirty="0"/>
              <a:t>F</a:t>
            </a:r>
            <a:r>
              <a:rPr lang="en-US" dirty="0" smtClean="0"/>
              <a:t>acilitates </a:t>
            </a:r>
            <a:r>
              <a:rPr lang="en-US" dirty="0"/>
              <a:t>federated dataset search </a:t>
            </a:r>
            <a:endParaRPr lang="en-US" dirty="0" smtClean="0"/>
          </a:p>
          <a:p>
            <a:pPr marL="742950" lvl="1" indent="-285750" fontAlgn="base">
              <a:buFont typeface="Arial" pitchFamily="34" charset="0"/>
              <a:buChar char="•"/>
            </a:pPr>
            <a:endParaRPr lang="en-US" dirty="0"/>
          </a:p>
          <a:p>
            <a:pPr marL="285750" indent="-285750" fontAlgn="base">
              <a:buFont typeface="Arial" pitchFamily="34" charset="0"/>
              <a:buChar char="•"/>
            </a:pPr>
            <a:r>
              <a:rPr lang="en-US" dirty="0" smtClean="0"/>
              <a:t>Automatically generate DCAT descriptions for external and Internal data sources</a:t>
            </a:r>
          </a:p>
          <a:p>
            <a:pPr marL="285750" indent="-285750" fontAlgn="base">
              <a:buFont typeface="Arial" pitchFamily="34" charset="0"/>
              <a:buChar char="•"/>
            </a:pPr>
            <a:r>
              <a:rPr lang="en-US" dirty="0" smtClean="0"/>
              <a:t>Investigate the Introduction quality metrics in the DCAT specification </a:t>
            </a:r>
          </a:p>
          <a:p>
            <a:pPr marL="285750" indent="-285750" fontAlgn="base">
              <a:buFont typeface="Arial" pitchFamily="34" charset="0"/>
              <a:buChar char="•"/>
            </a:pPr>
            <a:endParaRPr lang="en-US" dirty="0" smtClean="0"/>
          </a:p>
          <a:p>
            <a:pPr marL="742950" lvl="1" indent="-285750" fontAlgn="base">
              <a:buFont typeface="Arial" pitchFamily="34" charset="0"/>
              <a:buChar char="•"/>
            </a:pPr>
            <a:endParaRPr lang="en-US" dirty="0" smtClean="0"/>
          </a:p>
        </p:txBody>
      </p:sp>
    </p:spTree>
    <p:extLst>
      <p:ext uri="{BB962C8B-B14F-4D97-AF65-F5344CB8AC3E}">
        <p14:creationId xmlns:p14="http://schemas.microsoft.com/office/powerpoint/2010/main" val="3373456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5" name="TextBox 4"/>
          <p:cNvSpPr txBox="1"/>
          <p:nvPr/>
        </p:nvSpPr>
        <p:spPr>
          <a:xfrm>
            <a:off x="572756" y="1688123"/>
            <a:ext cx="8196340" cy="13849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M.Sc. Advanced </a:t>
            </a:r>
            <a:r>
              <a:rPr lang="en-US" sz="1800" kern="0" dirty="0" smtClean="0">
                <a:ea typeface="Arial Unicode MS" pitchFamily="34" charset="-128"/>
                <a:cs typeface="Arial Unicode MS" pitchFamily="34" charset="-128"/>
              </a:rPr>
              <a:t>Software Engineering – University of St. Andrews (UK)</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Research interests: Collective Intelligence, Data </a:t>
            </a:r>
            <a:r>
              <a:rPr lang="en-US" kern="0" dirty="0" smtClean="0">
                <a:ea typeface="Arial Unicode MS" pitchFamily="34" charset="-128"/>
                <a:cs typeface="Arial Unicode MS" pitchFamily="34" charset="-128"/>
              </a:rPr>
              <a:t>Mining &amp; Integration, Semantic Web</a:t>
            </a:r>
            <a:endParaRPr lang="en-US"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Technical Background: Web Development technologies</a:t>
            </a:r>
          </a:p>
        </p:txBody>
      </p:sp>
      <p:graphicFrame>
        <p:nvGraphicFramePr>
          <p:cNvPr id="7" name="Diagram 6"/>
          <p:cNvGraphicFramePr/>
          <p:nvPr>
            <p:extLst>
              <p:ext uri="{D42A27DB-BD31-4B8C-83A1-F6EECF244321}">
                <p14:modId xmlns:p14="http://schemas.microsoft.com/office/powerpoint/2010/main" val="3679923733"/>
              </p:ext>
            </p:extLst>
          </p:nvPr>
        </p:nvGraphicFramePr>
        <p:xfrm>
          <a:off x="1477341" y="20099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ight Bracket 11"/>
          <p:cNvSpPr/>
          <p:nvPr/>
        </p:nvSpPr>
        <p:spPr>
          <a:xfrm>
            <a:off x="4828032" y="3249609"/>
            <a:ext cx="356616"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ket 12"/>
          <p:cNvSpPr/>
          <p:nvPr/>
        </p:nvSpPr>
        <p:spPr>
          <a:xfrm flipH="1">
            <a:off x="1313688" y="3249609"/>
            <a:ext cx="377952"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ket 13"/>
          <p:cNvSpPr/>
          <p:nvPr/>
        </p:nvSpPr>
        <p:spPr>
          <a:xfrm flipH="1">
            <a:off x="5184648" y="3249609"/>
            <a:ext cx="377952" cy="155448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3054096" y="3249609"/>
            <a:ext cx="28346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solidFill>
                  <a:srgbClr val="FFC000"/>
                </a:solidFill>
                <a:ea typeface="Arial Unicode MS" pitchFamily="34" charset="-128"/>
                <a:cs typeface="Arial Unicode MS" pitchFamily="34" charset="-128"/>
              </a:rPr>
              <a:t>BI</a:t>
            </a:r>
            <a:endParaRPr lang="en-US" sz="2000" b="1" kern="0" dirty="0" smtClean="0">
              <a:solidFill>
                <a:srgbClr val="FFC000"/>
              </a:solidFill>
              <a:ea typeface="Arial Unicode MS" pitchFamily="34" charset="-128"/>
              <a:cs typeface="Arial Unicode MS" pitchFamily="34" charset="-128"/>
            </a:endParaRPr>
          </a:p>
        </p:txBody>
      </p:sp>
      <p:sp>
        <p:nvSpPr>
          <p:cNvPr id="16" name="TextBox 15"/>
          <p:cNvSpPr txBox="1"/>
          <p:nvPr/>
        </p:nvSpPr>
        <p:spPr>
          <a:xfrm>
            <a:off x="6160008" y="3273993"/>
            <a:ext cx="542544"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smtClean="0">
                <a:solidFill>
                  <a:srgbClr val="FFC000"/>
                </a:solidFill>
                <a:ea typeface="Arial Unicode MS" pitchFamily="34" charset="-128"/>
                <a:cs typeface="Arial Unicode MS" pitchFamily="34" charset="-128"/>
              </a:rPr>
              <a:t>RTI</a:t>
            </a:r>
            <a:endParaRPr lang="en-US" sz="2000" b="1" kern="0" dirty="0" smtClean="0">
              <a:solidFill>
                <a:srgbClr val="FFC000"/>
              </a:solidFill>
              <a:ea typeface="Arial Unicode MS" pitchFamily="34" charset="-128"/>
              <a:cs typeface="Arial Unicode MS" pitchFamily="34" charset="-128"/>
            </a:endParaRPr>
          </a:p>
        </p:txBody>
      </p:sp>
      <p:sp>
        <p:nvSpPr>
          <p:cNvPr id="17" name="Double Brace 16"/>
          <p:cNvSpPr/>
          <p:nvPr/>
        </p:nvSpPr>
        <p:spPr>
          <a:xfrm>
            <a:off x="1581912" y="3273993"/>
            <a:ext cx="2660904" cy="1530096"/>
          </a:xfrm>
          <a:prstGeom prst="bracePair">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8" name="TextBox 17"/>
          <p:cNvSpPr txBox="1"/>
          <p:nvPr/>
        </p:nvSpPr>
        <p:spPr>
          <a:xfrm>
            <a:off x="1999488" y="4581585"/>
            <a:ext cx="1749552"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solidFill>
                  <a:srgbClr val="00B050"/>
                </a:solidFill>
                <a:ea typeface="Arial Unicode MS" pitchFamily="34" charset="-128"/>
                <a:cs typeface="Arial Unicode MS" pitchFamily="34" charset="-128"/>
              </a:rPr>
              <a:t>Internship Oct 11- April 12</a:t>
            </a:r>
          </a:p>
        </p:txBody>
      </p:sp>
      <p:sp>
        <p:nvSpPr>
          <p:cNvPr id="19" name="TextBox 18"/>
          <p:cNvSpPr txBox="1"/>
          <p:nvPr/>
        </p:nvSpPr>
        <p:spPr>
          <a:xfrm>
            <a:off x="362444" y="5278667"/>
            <a:ext cx="8196340"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RUBIX: Two-men team (main contributor)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remix: Collaboration between BI teams in Sophia and Dresden (UI\UX</a:t>
            </a:r>
            <a:r>
              <a:rPr lang="en-US" kern="0" dirty="0" smtClean="0">
                <a:ea typeface="Arial Unicode MS" pitchFamily="34" charset="-128"/>
                <a:cs typeface="Arial Unicode MS" pitchFamily="34" charset="-128"/>
              </a:rPr>
              <a:t>)</a:t>
            </a:r>
            <a:endParaRPr lang="en-US" kern="0" dirty="0" smtClean="0">
              <a:ea typeface="Arial Unicode MS" pitchFamily="34" charset="-128"/>
              <a:cs typeface="Arial Unicode MS" pitchFamily="34" charset="-128"/>
            </a:endParaRPr>
          </a:p>
        </p:txBody>
      </p:sp>
      <p:sp>
        <p:nvSpPr>
          <p:cNvPr id="20" name="Chevron 19"/>
          <p:cNvSpPr/>
          <p:nvPr/>
        </p:nvSpPr>
        <p:spPr bwMode="gray">
          <a:xfrm>
            <a:off x="4305995" y="4575602"/>
            <a:ext cx="309238" cy="350520"/>
          </a:xfrm>
          <a:prstGeom prst="chevron">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TextBox 20"/>
          <p:cNvSpPr txBox="1"/>
          <p:nvPr/>
        </p:nvSpPr>
        <p:spPr>
          <a:xfrm>
            <a:off x="3559711" y="4958027"/>
            <a:ext cx="1749552"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solidFill>
                  <a:srgbClr val="FFC000"/>
                </a:solidFill>
                <a:ea typeface="Arial Unicode MS" pitchFamily="34" charset="-128"/>
                <a:cs typeface="Arial Unicode MS" pitchFamily="34" charset="-128"/>
              </a:rPr>
              <a:t>PhD Start May 12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t>
            </a:r>
            <a:r>
              <a:rPr lang="en-US" dirty="0" err="1" smtClean="0"/>
              <a:t>Assaf</a:t>
            </a:r>
            <a:endParaRPr lang="en-US" dirty="0" smtClean="0"/>
          </a:p>
          <a:p>
            <a:r>
              <a:rPr lang="en-US" dirty="0" smtClean="0"/>
              <a:t>www.ahmadassaf.com</a:t>
            </a:r>
          </a:p>
          <a:p>
            <a:r>
              <a:rPr lang="en-US" dirty="0" smtClean="0"/>
              <a:t>@</a:t>
            </a:r>
            <a:r>
              <a:rPr lang="en-US" dirty="0" err="1" smtClean="0"/>
              <a:t>ahmadaassaf</a:t>
            </a:r>
            <a:endParaRPr lang="en-US" dirty="0" smtClean="0"/>
          </a:p>
          <a:p>
            <a:endParaRPr lang="en-US" dirty="0" smtClean="0"/>
          </a:p>
          <a:p>
            <a:r>
              <a:rPr lang="en-US" dirty="0" smtClean="0"/>
              <a:t>SAP Research, France</a:t>
            </a:r>
          </a:p>
          <a:p>
            <a:r>
              <a:rPr lang="en-US" dirty="0" smtClean="0"/>
              <a:t>Ahmad.assaf@sap.com</a:t>
            </a:r>
          </a:p>
          <a:p>
            <a:r>
              <a:rPr lang="en-US" dirty="0" smtClean="0"/>
              <a:t>+33 695 436 614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Motivation</a:t>
            </a:r>
            <a:r>
              <a:rPr lang="en-US" dirty="0" smtClean="0"/>
              <a:t/>
            </a:r>
            <a:br>
              <a:rPr lang="en-US" dirty="0" smtClean="0"/>
            </a:br>
            <a:r>
              <a:rPr lang="en-US" sz="2000" b="0" dirty="0" smtClean="0"/>
              <a:t>Linking External Data</a:t>
            </a:r>
            <a:endParaRPr lang="en-US" dirty="0"/>
          </a:p>
        </p:txBody>
      </p:sp>
      <p:grpSp>
        <p:nvGrpSpPr>
          <p:cNvPr id="21" name="Group 20"/>
          <p:cNvGrpSpPr/>
          <p:nvPr/>
        </p:nvGrpSpPr>
        <p:grpSpPr>
          <a:xfrm>
            <a:off x="5605271" y="1595605"/>
            <a:ext cx="3290050" cy="2276280"/>
            <a:chOff x="5605271" y="1595605"/>
            <a:chExt cx="3290050" cy="2276280"/>
          </a:xfrm>
        </p:grpSpPr>
        <p:sp>
          <p:nvSpPr>
            <p:cNvPr id="57" name="Left-Right Arrow 56"/>
            <p:cNvSpPr/>
            <p:nvPr/>
          </p:nvSpPr>
          <p:spPr bwMode="gray">
            <a:xfrm>
              <a:off x="5605271" y="2557973"/>
              <a:ext cx="932505" cy="142036"/>
            </a:xfrm>
            <a:prstGeom prst="lef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5" name="Straight Connector 14"/>
            <p:cNvCxnSpPr/>
            <p:nvPr/>
          </p:nvCxnSpPr>
          <p:spPr>
            <a:xfrm>
              <a:off x="6051354" y="1595605"/>
              <a:ext cx="0" cy="2276280"/>
            </a:xfrm>
            <a:prstGeom prst="line">
              <a:avLst/>
            </a:prstGeom>
            <a:ln w="28575">
              <a:solidFill>
                <a:schemeClr val="tx1"/>
              </a:solidFill>
              <a:prstDash val="sysDash"/>
            </a:ln>
          </p:spPr>
          <p:style>
            <a:lnRef idx="1">
              <a:schemeClr val="accent2"/>
            </a:lnRef>
            <a:fillRef idx="0">
              <a:schemeClr val="accent2"/>
            </a:fillRef>
            <a:effectRef idx="0">
              <a:schemeClr val="accent2"/>
            </a:effectRef>
            <a:fontRef idx="minor">
              <a:schemeClr val="tx1"/>
            </a:fontRef>
          </p:style>
        </p:cxnSp>
        <p:grpSp>
          <p:nvGrpSpPr>
            <p:cNvPr id="19" name="Group 18"/>
            <p:cNvGrpSpPr/>
            <p:nvPr/>
          </p:nvGrpSpPr>
          <p:grpSpPr>
            <a:xfrm>
              <a:off x="6206678" y="1686383"/>
              <a:ext cx="2688643" cy="1698404"/>
              <a:chOff x="6206678" y="1686383"/>
              <a:chExt cx="2688643" cy="1698404"/>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12" y="1884862"/>
                <a:ext cx="457200" cy="457200"/>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212" y="1871049"/>
                <a:ext cx="457200" cy="457200"/>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0921" y="1884862"/>
                <a:ext cx="457200" cy="45720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8121" y="1871049"/>
                <a:ext cx="457200" cy="457200"/>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0312" y="1880193"/>
                <a:ext cx="457200" cy="457200"/>
              </a:xfrm>
              <a:prstGeom prst="rect">
                <a:avLst/>
              </a:prstGeom>
            </p:spPr>
          </p:pic>
          <p:sp>
            <p:nvSpPr>
              <p:cNvPr id="51" name="TextBox 50"/>
              <p:cNvSpPr txBox="1"/>
              <p:nvPr/>
            </p:nvSpPr>
            <p:spPr>
              <a:xfrm>
                <a:off x="6206678" y="241937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2">
                        <a:lumMod val="60000"/>
                        <a:lumOff val="40000"/>
                      </a:schemeClr>
                    </a:solidFill>
                    <a:ea typeface="Arial Unicode MS" pitchFamily="34" charset="-128"/>
                    <a:cs typeface="Arial Unicode MS" pitchFamily="34" charset="-128"/>
                  </a:rPr>
                  <a:t>Sensor Data</a:t>
                </a:r>
                <a:endParaRPr lang="fr-FR" sz="1200" b="1" kern="0" dirty="0" err="1" smtClean="0">
                  <a:solidFill>
                    <a:schemeClr val="accent2">
                      <a:lumMod val="60000"/>
                      <a:lumOff val="40000"/>
                    </a:schemeClr>
                  </a:solidFill>
                  <a:ea typeface="Arial Unicode MS" pitchFamily="34" charset="-128"/>
                  <a:cs typeface="Arial Unicode MS" pitchFamily="34" charset="-128"/>
                </a:endParaRPr>
              </a:p>
            </p:txBody>
          </p:sp>
          <p:sp>
            <p:nvSpPr>
              <p:cNvPr id="52" name="TextBox 51"/>
              <p:cNvSpPr txBox="1"/>
              <p:nvPr/>
            </p:nvSpPr>
            <p:spPr>
              <a:xfrm>
                <a:off x="6589347" y="2641412"/>
                <a:ext cx="1460374"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accent5"/>
                    </a:solidFill>
                    <a:ea typeface="Arial Unicode MS" pitchFamily="34" charset="-128"/>
                    <a:cs typeface="Arial Unicode MS" pitchFamily="34" charset="-128"/>
                  </a:rPr>
                  <a:t>Governmental Data</a:t>
                </a:r>
                <a:endParaRPr lang="fr-FR" sz="1200" b="1" kern="0" dirty="0" err="1" smtClean="0">
                  <a:solidFill>
                    <a:schemeClr val="accent5"/>
                  </a:solidFill>
                  <a:ea typeface="Arial Unicode MS" pitchFamily="34" charset="-128"/>
                  <a:cs typeface="Arial Unicode MS" pitchFamily="34" charset="-128"/>
                </a:endParaRPr>
              </a:p>
            </p:txBody>
          </p:sp>
          <p:sp>
            <p:nvSpPr>
              <p:cNvPr id="39" name="TextBox 38"/>
              <p:cNvSpPr txBox="1"/>
              <p:nvPr/>
            </p:nvSpPr>
            <p:spPr>
              <a:xfrm>
                <a:off x="6483760" y="1686383"/>
                <a:ext cx="169773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solidFill>
                      <a:schemeClr val="tx2">
                        <a:lumMod val="50000"/>
                      </a:schemeClr>
                    </a:solidFill>
                    <a:ea typeface="Arial Unicode MS" pitchFamily="34" charset="-128"/>
                    <a:cs typeface="Arial Unicode MS" pitchFamily="34" charset="-128"/>
                  </a:rPr>
                  <a:t>Social Media Feeds</a:t>
                </a:r>
                <a:endParaRPr lang="fr-FR" sz="1200" b="1" kern="0" dirty="0" err="1" smtClean="0">
                  <a:solidFill>
                    <a:schemeClr val="tx2">
                      <a:lumMod val="50000"/>
                    </a:schemeClr>
                  </a:solidFill>
                  <a:ea typeface="Arial Unicode MS" pitchFamily="34" charset="-128"/>
                  <a:cs typeface="Arial Unicode MS"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0713" y="2897871"/>
                <a:ext cx="681683" cy="486916"/>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3725" y="3030141"/>
                <a:ext cx="855996" cy="22634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88088" y="2908183"/>
                <a:ext cx="681504" cy="466292"/>
              </a:xfrm>
              <a:prstGeom prst="rect">
                <a:avLst/>
              </a:prstGeom>
            </p:spPr>
          </p:pic>
        </p:grpSp>
      </p:grpSp>
      <p:grpSp>
        <p:nvGrpSpPr>
          <p:cNvPr id="18" name="Group 17"/>
          <p:cNvGrpSpPr/>
          <p:nvPr/>
        </p:nvGrpSpPr>
        <p:grpSpPr>
          <a:xfrm>
            <a:off x="721753" y="1711992"/>
            <a:ext cx="4377504" cy="1984570"/>
            <a:chOff x="240707" y="1446445"/>
            <a:chExt cx="4377504" cy="1984570"/>
          </a:xfrm>
        </p:grpSpPr>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4083" y="2369776"/>
              <a:ext cx="699247" cy="699247"/>
            </a:xfrm>
            <a:prstGeom prst="rect">
              <a:avLst/>
            </a:prstGeom>
          </p:spPr>
        </p:pic>
        <p:grpSp>
          <p:nvGrpSpPr>
            <p:cNvPr id="14" name="Group 13"/>
            <p:cNvGrpSpPr/>
            <p:nvPr/>
          </p:nvGrpSpPr>
          <p:grpSpPr>
            <a:xfrm>
              <a:off x="3687002" y="1858208"/>
              <a:ext cx="931209" cy="1572807"/>
              <a:chOff x="4877923" y="2051450"/>
              <a:chExt cx="931209" cy="1572807"/>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1454" y="2051450"/>
                <a:ext cx="620806" cy="620806"/>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88326" y="2343425"/>
                <a:ext cx="620806" cy="6208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7923" y="2693048"/>
                <a:ext cx="620806" cy="620806"/>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53854" y="3003451"/>
                <a:ext cx="620806" cy="620806"/>
              </a:xfrm>
              <a:prstGeom prst="rect">
                <a:avLst/>
              </a:prstGeom>
            </p:spPr>
          </p:pic>
        </p:grpSp>
        <p:sp>
          <p:nvSpPr>
            <p:cNvPr id="25" name="TextBox 24"/>
            <p:cNvSpPr txBox="1"/>
            <p:nvPr/>
          </p:nvSpPr>
          <p:spPr>
            <a:xfrm>
              <a:off x="240707" y="3135391"/>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rgbClr val="FF0000"/>
                  </a:solidFill>
                  <a:ea typeface="Arial Unicode MS" pitchFamily="34" charset="-128"/>
                  <a:cs typeface="Arial Unicode MS" pitchFamily="34" charset="-128"/>
                </a:rPr>
                <a:t>ERP </a:t>
              </a:r>
              <a:r>
                <a:rPr lang="en-US" sz="1100" b="1" kern="0" dirty="0" smtClean="0">
                  <a:ea typeface="Arial Unicode MS" pitchFamily="34" charset="-128"/>
                  <a:cs typeface="Arial Unicode MS" pitchFamily="34" charset="-128"/>
                </a:rPr>
                <a:t>-           - </a:t>
              </a:r>
              <a:r>
                <a:rPr lang="en-US" sz="1100" b="1" kern="0" dirty="0" smtClean="0">
                  <a:solidFill>
                    <a:srgbClr val="FF0000"/>
                  </a:solidFill>
                  <a:ea typeface="Arial Unicode MS" pitchFamily="34" charset="-128"/>
                  <a:cs typeface="Arial Unicode MS" pitchFamily="34" charset="-128"/>
                </a:rPr>
                <a:t> </a:t>
              </a:r>
              <a:endParaRPr lang="fr-FR" sz="1100" b="1" kern="0" dirty="0" err="1" smtClean="0">
                <a:solidFill>
                  <a:srgbClr val="FF0000"/>
                </a:solidFill>
                <a:ea typeface="Arial Unicode MS" pitchFamily="34" charset="-128"/>
                <a:cs typeface="Arial Unicode MS" pitchFamily="34" charset="-128"/>
              </a:endParaRPr>
            </a:p>
          </p:txBody>
        </p:sp>
        <p:sp>
          <p:nvSpPr>
            <p:cNvPr id="27" name="TextBox 26"/>
            <p:cNvSpPr txBox="1"/>
            <p:nvPr/>
          </p:nvSpPr>
          <p:spPr>
            <a:xfrm>
              <a:off x="546878" y="3144535"/>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accent4">
                      <a:lumMod val="75000"/>
                    </a:schemeClr>
                  </a:solidFill>
                  <a:ea typeface="Arial Unicode MS" pitchFamily="34" charset="-128"/>
                  <a:cs typeface="Arial Unicode MS" pitchFamily="34" charset="-128"/>
                </a:rPr>
                <a:t>   CRM   </a:t>
              </a:r>
              <a:endParaRPr lang="fr-FR" sz="1100" b="1" kern="0" dirty="0" err="1" smtClean="0">
                <a:solidFill>
                  <a:schemeClr val="accent4">
                    <a:lumMod val="75000"/>
                  </a:schemeClr>
                </a:solidFill>
                <a:ea typeface="Arial Unicode MS" pitchFamily="34" charset="-128"/>
                <a:cs typeface="Arial Unicode MS" pitchFamily="34" charset="-128"/>
              </a:endParaRPr>
            </a:p>
          </p:txBody>
        </p:sp>
        <p:sp>
          <p:nvSpPr>
            <p:cNvPr id="28" name="TextBox 27"/>
            <p:cNvSpPr txBox="1"/>
            <p:nvPr/>
          </p:nvSpPr>
          <p:spPr>
            <a:xfrm>
              <a:off x="1013390" y="3143294"/>
              <a:ext cx="1272989"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b="1" kern="0" dirty="0" smtClean="0">
                  <a:solidFill>
                    <a:schemeClr val="tx2">
                      <a:lumMod val="75000"/>
                    </a:schemeClr>
                  </a:solidFill>
                  <a:ea typeface="Arial Unicode MS" pitchFamily="34" charset="-128"/>
                  <a:cs typeface="Arial Unicode MS" pitchFamily="34" charset="-128"/>
                </a:rPr>
                <a:t>   PRM</a:t>
              </a:r>
              <a:endParaRPr lang="fr-FR" sz="1100" b="1" kern="0" dirty="0" err="1" smtClean="0">
                <a:solidFill>
                  <a:schemeClr val="tx2">
                    <a:lumMod val="75000"/>
                  </a:schemeClr>
                </a:solidFill>
                <a:ea typeface="Arial Unicode MS" pitchFamily="34" charset="-128"/>
                <a:cs typeface="Arial Unicode MS" pitchFamily="34" charset="-128"/>
              </a:endParaRPr>
            </a:p>
          </p:txBody>
        </p:sp>
        <p:sp>
          <p:nvSpPr>
            <p:cNvPr id="37" name="Right Arrow 36"/>
            <p:cNvSpPr/>
            <p:nvPr/>
          </p:nvSpPr>
          <p:spPr bwMode="gray">
            <a:xfrm>
              <a:off x="3017026" y="2523588"/>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8" name="TextBox 37"/>
            <p:cNvSpPr txBox="1"/>
            <p:nvPr/>
          </p:nvSpPr>
          <p:spPr>
            <a:xfrm>
              <a:off x="2062814" y="1798371"/>
              <a:ext cx="930166"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Business Intelligence Analysis</a:t>
              </a:r>
              <a:endParaRPr lang="fr-FR" sz="1200" b="1" kern="0" dirty="0" err="1" smtClean="0">
                <a:ea typeface="Arial Unicode MS" pitchFamily="34" charset="-128"/>
                <a:cs typeface="Arial Unicode MS" pitchFamily="34" charset="-128"/>
              </a:endParaRPr>
            </a:p>
          </p:txBody>
        </p:sp>
        <p:sp>
          <p:nvSpPr>
            <p:cNvPr id="40" name="Right Arrow 39"/>
            <p:cNvSpPr/>
            <p:nvPr/>
          </p:nvSpPr>
          <p:spPr bwMode="gray">
            <a:xfrm>
              <a:off x="1542772" y="2584100"/>
              <a:ext cx="546847" cy="121024"/>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TextBox 49"/>
            <p:cNvSpPr txBox="1"/>
            <p:nvPr/>
          </p:nvSpPr>
          <p:spPr>
            <a:xfrm>
              <a:off x="385309" y="1446445"/>
              <a:ext cx="93016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Enterprise Data</a:t>
              </a:r>
              <a:endParaRPr lang="fr-FR" sz="1200" b="1" kern="0" dirty="0" err="1" smtClean="0">
                <a:ea typeface="Arial Unicode MS" pitchFamily="34" charset="-128"/>
                <a:cs typeface="Arial Unicode MS" pitchFamily="34" charset="-128"/>
              </a:endParaRPr>
            </a:p>
          </p:txBody>
        </p:sp>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707" y="1885162"/>
              <a:ext cx="1219370" cy="1219370"/>
            </a:xfrm>
            <a:prstGeom prst="rect">
              <a:avLst/>
            </a:prstGeom>
          </p:spPr>
        </p:pic>
      </p:grpSp>
      <p:sp>
        <p:nvSpPr>
          <p:cNvPr id="20" name="Rectangle 19"/>
          <p:cNvSpPr/>
          <p:nvPr/>
        </p:nvSpPr>
        <p:spPr bwMode="gray">
          <a:xfrm>
            <a:off x="301752" y="1561869"/>
            <a:ext cx="5221224" cy="2276280"/>
          </a:xfrm>
          <a:prstGeom prst="rect">
            <a:avLst/>
          </a:prstGeom>
          <a:noFill/>
          <a:ln w="28575">
            <a:prstDash val="sysDash"/>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4" name="TextBox 53"/>
          <p:cNvSpPr txBox="1"/>
          <p:nvPr/>
        </p:nvSpPr>
        <p:spPr>
          <a:xfrm>
            <a:off x="1403691" y="1313195"/>
            <a:ext cx="3262121"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Decision Making Process</a:t>
            </a:r>
            <a:endParaRPr lang="fr-FR" sz="1200" b="1" kern="0" dirty="0" err="1" smtClean="0">
              <a:ea typeface="Arial Unicode MS" pitchFamily="34" charset="-128"/>
              <a:cs typeface="Arial Unicode MS" pitchFamily="34" charset="-128"/>
            </a:endParaRPr>
          </a:p>
        </p:txBody>
      </p:sp>
      <p:sp>
        <p:nvSpPr>
          <p:cNvPr id="4" name="TextBox 3"/>
          <p:cNvSpPr txBox="1"/>
          <p:nvPr/>
        </p:nvSpPr>
        <p:spPr>
          <a:xfrm>
            <a:off x="383550" y="4812489"/>
            <a:ext cx="8189802"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dirty="0" smtClean="0"/>
              <a:t>“ In </a:t>
            </a:r>
            <a:r>
              <a:rPr lang="en-US" dirty="0"/>
              <a:t>today’s multi-screen world we need to be able to get </a:t>
            </a:r>
            <a:r>
              <a:rPr lang="en-US" b="1" dirty="0"/>
              <a:t>relevant content </a:t>
            </a:r>
            <a:r>
              <a:rPr lang="en-US" dirty="0"/>
              <a:t>to the customer, at the </a:t>
            </a:r>
            <a:r>
              <a:rPr lang="en-US" b="1" dirty="0"/>
              <a:t>right time </a:t>
            </a:r>
            <a:r>
              <a:rPr lang="en-US" dirty="0"/>
              <a:t>in their </a:t>
            </a:r>
            <a:r>
              <a:rPr lang="en-US" b="1" dirty="0"/>
              <a:t>format</a:t>
            </a:r>
            <a:r>
              <a:rPr lang="en-US" dirty="0"/>
              <a:t> and </a:t>
            </a:r>
            <a:r>
              <a:rPr lang="en-US" b="1" dirty="0"/>
              <a:t>language of </a:t>
            </a:r>
            <a:r>
              <a:rPr lang="en-US" b="1" dirty="0" smtClean="0"/>
              <a:t>choice</a:t>
            </a:r>
            <a:r>
              <a:rPr lang="en-US" dirty="0" smtClean="0"/>
              <a:t>”*</a:t>
            </a:r>
            <a:endParaRPr lang="en-US" sz="1800" kern="0" dirty="0" smtClean="0">
              <a:ea typeface="Arial Unicode MS" pitchFamily="34" charset="-128"/>
              <a:cs typeface="Arial Unicode MS" pitchFamily="34" charset="-128"/>
            </a:endParaRPr>
          </a:p>
        </p:txBody>
      </p:sp>
      <p:sp>
        <p:nvSpPr>
          <p:cNvPr id="6" name="TextBox 5"/>
          <p:cNvSpPr txBox="1"/>
          <p:nvPr/>
        </p:nvSpPr>
        <p:spPr>
          <a:xfrm>
            <a:off x="293043" y="6339840"/>
            <a:ext cx="8530644"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dirty="0" smtClean="0"/>
              <a:t> *John Walker, NXP Blog </a:t>
            </a:r>
            <a:r>
              <a:rPr lang="en-US" sz="1000" dirty="0">
                <a:hlinkClick r:id="rId14"/>
              </a:rPr>
              <a:t>http://blog.nxp.com/is-linked-data-the-future-of-data-integration-in-the-enterprise/</a:t>
            </a:r>
            <a:endParaRPr lang="en-US" sz="1000" kern="0" dirty="0" smtClean="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Motivation</a:t>
            </a:r>
            <a:r>
              <a:rPr lang="en-US" dirty="0" smtClean="0"/>
              <a:t/>
            </a:r>
            <a:br>
              <a:rPr lang="en-US" dirty="0" smtClean="0"/>
            </a:br>
            <a:r>
              <a:rPr lang="en-US" sz="2000" b="0" dirty="0" smtClean="0"/>
              <a:t>Linking External Data</a:t>
            </a:r>
            <a:endParaRPr lang="en-US" dirty="0"/>
          </a:p>
        </p:txBody>
      </p:sp>
      <p:sp>
        <p:nvSpPr>
          <p:cNvPr id="6" name="TextBox 5"/>
          <p:cNvSpPr txBox="1"/>
          <p:nvPr/>
        </p:nvSpPr>
        <p:spPr>
          <a:xfrm>
            <a:off x="293043" y="6191794"/>
            <a:ext cx="8530644" cy="569387"/>
          </a:xfrm>
          <a:prstGeom prst="rect">
            <a:avLst/>
          </a:prstGeom>
          <a:noFill/>
        </p:spPr>
        <p:txBody>
          <a:bodyPr wrap="square" lIns="0" tIns="0" rIns="0" bIns="0" rtlCol="0">
            <a:spAutoFit/>
          </a:bodyPr>
          <a:lstStyle/>
          <a:p>
            <a:r>
              <a:rPr lang="en-US" sz="900" i="1" dirty="0" smtClean="0"/>
              <a:t> *   http</a:t>
            </a:r>
            <a:r>
              <a:rPr lang="en-US" sz="900" i="1" dirty="0"/>
              <a:t>://blog.nielsen.com/nielsenwire/consumer/mobile-devices-empower-todays-shoppers-in-store-and-online</a:t>
            </a:r>
            <a:r>
              <a:rPr lang="en-US" sz="900" i="1" dirty="0" smtClean="0"/>
              <a:t>/</a:t>
            </a:r>
          </a:p>
          <a:p>
            <a:r>
              <a:rPr lang="en-US" sz="900" dirty="0" smtClean="0"/>
              <a:t> ** </a:t>
            </a:r>
            <a:r>
              <a:rPr lang="en-US" sz="900" dirty="0"/>
              <a:t>John Walker, NXP Blog </a:t>
            </a:r>
            <a:r>
              <a:rPr lang="en-US" sz="900" dirty="0">
                <a:hlinkClick r:id="rId3"/>
              </a:rPr>
              <a:t>http://blog.nxp.com/is-linked-data-the-future-of-data-integration-in-the-enterprise/</a:t>
            </a:r>
            <a:endParaRPr lang="en-US" sz="900" kern="0" dirty="0">
              <a:ea typeface="Arial Unicode MS" pitchFamily="34" charset="-128"/>
              <a:cs typeface="Arial Unicode MS" pitchFamily="34" charset="-128"/>
            </a:endParaRPr>
          </a:p>
          <a:p>
            <a:endParaRPr lang="en-US" sz="900" kern="0" dirty="0">
              <a:ea typeface="Arial Unicode MS" pitchFamily="34" charset="-128"/>
              <a:cs typeface="Arial Unicode MS" pitchFamily="34" charset="-128"/>
            </a:endParaRPr>
          </a:p>
          <a:p>
            <a:endParaRPr lang="de-DE" sz="900" i="1" dirty="0"/>
          </a:p>
        </p:txBody>
      </p:sp>
      <p:pic>
        <p:nvPicPr>
          <p:cNvPr id="43" name="Picture 8" descr="C:\Users\i070192\AppData\Local\Temp\enhtmlclip\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734" y="1248934"/>
            <a:ext cx="4345578" cy="494286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9"/>
          <p:cNvSpPr>
            <a:spLocks noChangeArrowheads="1"/>
          </p:cNvSpPr>
          <p:nvPr/>
        </p:nvSpPr>
        <p:spPr bwMode="auto">
          <a:xfrm>
            <a:off x="-189411" y="5851167"/>
            <a:ext cx="6989763" cy="230772"/>
          </a:xfrm>
          <a:prstGeom prst="rect">
            <a:avLst/>
          </a:prstGeom>
          <a:noFill/>
          <a:ln w="9525">
            <a:noFill/>
            <a:miter lim="800000"/>
            <a:headEnd/>
            <a:tailEnd/>
          </a:ln>
        </p:spPr>
        <p:txBody>
          <a:bodyPr wrap="square" lIns="91380" tIns="45690" rIns="91380" bIns="45690">
            <a:spAutoFit/>
          </a:bodyPr>
          <a:lstStyle/>
          <a:p>
            <a:pPr algn="r"/>
            <a:r>
              <a:rPr lang="en-US" sz="900" b="1" i="1" dirty="0">
                <a:solidFill>
                  <a:srgbClr val="FFFFFF"/>
                </a:solidFill>
              </a:rPr>
              <a:t>*http://blog.nielsen.com/nielsenwire/consumer/mobile-devices-empower-todays-shoppers-in-store-and-online/</a:t>
            </a:r>
            <a:endParaRPr lang="de-DE" sz="900" b="1" i="1" dirty="0">
              <a:solidFill>
                <a:srgbClr val="FFFFFF"/>
              </a:solidFill>
            </a:endParaRPr>
          </a:p>
        </p:txBody>
      </p:sp>
      <p:sp>
        <p:nvSpPr>
          <p:cNvPr id="7" name="TextBox 6"/>
          <p:cNvSpPr txBox="1"/>
          <p:nvPr/>
        </p:nvSpPr>
        <p:spPr>
          <a:xfrm>
            <a:off x="461552" y="2255521"/>
            <a:ext cx="3701143" cy="290848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dirty="0" smtClean="0"/>
              <a:t>“Life </a:t>
            </a:r>
            <a:r>
              <a:rPr lang="en-US" dirty="0"/>
              <a:t>is no longer as simple as making PDF documents, we need to feed consistent information to all our multi-channel publications (web/mobile/print) and those of our partners </a:t>
            </a:r>
            <a:r>
              <a:rPr lang="en-US" dirty="0" smtClean="0"/>
              <a:t>“ **</a:t>
            </a:r>
            <a:endParaRPr lang="en-US"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285750" indent="-285750" algn="ctr" fontAlgn="base">
              <a:spcBef>
                <a:spcPct val="50000"/>
              </a:spcBef>
              <a:spcAft>
                <a:spcPct val="0"/>
              </a:spcAft>
              <a:buClr>
                <a:srgbClr val="F0AB00"/>
              </a:buClr>
              <a:buSzPct val="80000"/>
              <a:buFont typeface="Arial" pitchFamily="34" charset="0"/>
              <a:buChar char="•"/>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8140788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a:t>
            </a:r>
            <a:endParaRPr lang="en-US" dirty="0"/>
          </a:p>
        </p:txBody>
      </p:sp>
      <p:sp>
        <p:nvSpPr>
          <p:cNvPr id="3" name="Text Placeholder 2"/>
          <p:cNvSpPr>
            <a:spLocks noGrp="1"/>
          </p:cNvSpPr>
          <p:nvPr>
            <p:ph type="body" sz="quarter" idx="10"/>
          </p:nvPr>
        </p:nvSpPr>
        <p:spPr>
          <a:xfrm>
            <a:off x="313746" y="1326240"/>
            <a:ext cx="8494713" cy="3831818"/>
          </a:xfrm>
        </p:spPr>
        <p:txBody>
          <a:bodyPr/>
          <a:lstStyle/>
          <a:p>
            <a:r>
              <a:rPr lang="en-US" b="1" dirty="0" smtClean="0"/>
              <a:t>A </a:t>
            </a:r>
            <a:r>
              <a:rPr lang="en-US" b="1" dirty="0"/>
              <a:t>Framework for Improving Data Integration with Linked Data </a:t>
            </a:r>
            <a:endParaRPr lang="en-US" dirty="0"/>
          </a:p>
          <a:p>
            <a:pPr marL="285750" indent="-285750">
              <a:buFont typeface="Arial" pitchFamily="34" charset="0"/>
              <a:buChar char="•"/>
            </a:pPr>
            <a:endParaRPr lang="en-US" dirty="0"/>
          </a:p>
          <a:p>
            <a:r>
              <a:rPr lang="en-US" dirty="0" smtClean="0"/>
              <a:t> </a:t>
            </a:r>
            <a:endParaRPr lang="en-US" dirty="0"/>
          </a:p>
        </p:txBody>
      </p:sp>
      <p:sp>
        <p:nvSpPr>
          <p:cNvPr id="6" name="Flowchart: Decision 5"/>
          <p:cNvSpPr/>
          <p:nvPr/>
        </p:nvSpPr>
        <p:spPr bwMode="gray">
          <a:xfrm>
            <a:off x="5950352" y="3903548"/>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7" name="Flowchart: Decision 6"/>
          <p:cNvSpPr/>
          <p:nvPr/>
        </p:nvSpPr>
        <p:spPr bwMode="gray">
          <a:xfrm>
            <a:off x="4481932" y="3944318"/>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8" name="Flowchart: Decision 7"/>
          <p:cNvSpPr/>
          <p:nvPr/>
        </p:nvSpPr>
        <p:spPr bwMode="gray">
          <a:xfrm>
            <a:off x="3032890" y="3936184"/>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9" name="Flowchart: Decision 8"/>
          <p:cNvSpPr/>
          <p:nvPr/>
        </p:nvSpPr>
        <p:spPr bwMode="gray">
          <a:xfrm>
            <a:off x="1602433" y="3923486"/>
            <a:ext cx="342311" cy="404876"/>
          </a:xfrm>
          <a:prstGeom prst="flowChartDecision">
            <a:avLst/>
          </a:prstGeom>
          <a:solidFill>
            <a:schemeClr val="bg1"/>
          </a:solidFill>
          <a:ln w="6350" algn="ctr">
            <a:noFill/>
            <a:miter lim="800000"/>
            <a:headEnd/>
            <a:tailEnd/>
          </a:ln>
        </p:spPr>
        <p:txBody>
          <a:bodyPr lIns="91440" tIns="72000" rIns="90000" bIns="72000" rtlCol="0" anchor="ctr">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endParaRPr>
          </a:p>
        </p:txBody>
      </p:sp>
      <p:sp>
        <p:nvSpPr>
          <p:cNvPr id="13" name="Pentagon 12"/>
          <p:cNvSpPr/>
          <p:nvPr/>
        </p:nvSpPr>
        <p:spPr bwMode="gray">
          <a:xfrm>
            <a:off x="198031" y="1815729"/>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Mining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4" name="Pentagon 13"/>
          <p:cNvSpPr/>
          <p:nvPr/>
        </p:nvSpPr>
        <p:spPr bwMode="gray">
          <a:xfrm>
            <a:off x="1626069" y="1828429"/>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err="1" smtClean="0">
                <a:solidFill>
                  <a:schemeClr val="tx1">
                    <a:lumMod val="75000"/>
                    <a:lumOff val="25000"/>
                  </a:schemeClr>
                </a:solidFill>
                <a:ea typeface="Arial Unicode MS" pitchFamily="34" charset="-128"/>
                <a:cs typeface="Arial Unicode MS" pitchFamily="34" charset="-128"/>
              </a:rPr>
              <a:t>External</a:t>
            </a:r>
            <a:r>
              <a:rPr lang="de-DE" sz="1400" b="1" kern="0" dirty="0" smtClean="0">
                <a:solidFill>
                  <a:schemeClr val="tx1">
                    <a:lumMod val="75000"/>
                    <a:lumOff val="25000"/>
                  </a:schemeClr>
                </a:solidFill>
                <a:ea typeface="Arial Unicode MS" pitchFamily="34" charset="-128"/>
                <a:cs typeface="Arial Unicode MS" pitchFamily="34" charset="-128"/>
              </a:rPr>
              <a:t> Catalogue</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15" name="Pentagon 14"/>
          <p:cNvSpPr/>
          <p:nvPr/>
        </p:nvSpPr>
        <p:spPr bwMode="gray">
          <a:xfrm>
            <a:off x="4570336" y="2315265"/>
            <a:ext cx="1380016"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Analysis</a:t>
            </a:r>
            <a:endParaRPr lang="de-DE" sz="1400" kern="0" dirty="0">
              <a:solidFill>
                <a:schemeClr val="tx1">
                  <a:lumMod val="75000"/>
                  <a:lumOff val="25000"/>
                </a:schemeClr>
              </a:solidFill>
              <a:ea typeface="Arial Unicode MS" pitchFamily="34" charset="-128"/>
              <a:cs typeface="Arial Unicode MS" pitchFamily="34" charset="-128"/>
            </a:endParaRPr>
          </a:p>
        </p:txBody>
      </p:sp>
      <p:sp>
        <p:nvSpPr>
          <p:cNvPr id="16" name="Pentagon 15"/>
          <p:cNvSpPr/>
          <p:nvPr/>
        </p:nvSpPr>
        <p:spPr bwMode="gray">
          <a:xfrm>
            <a:off x="6099438" y="2324247"/>
            <a:ext cx="1250596"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de-DE" sz="1400" kern="0" dirty="0" smtClean="0">
                <a:solidFill>
                  <a:schemeClr val="tx1">
                    <a:lumMod val="75000"/>
                    <a:lumOff val="25000"/>
                  </a:schemeClr>
                </a:solidFill>
                <a:ea typeface="Arial Unicode MS" pitchFamily="34" charset="-128"/>
                <a:cs typeface="Arial Unicode MS" pitchFamily="34" charset="-128"/>
              </a:rPr>
              <a:t>Mapping</a:t>
            </a:r>
            <a:endParaRPr lang="de-DE" sz="1400" kern="0" dirty="0">
              <a:solidFill>
                <a:schemeClr val="tx1">
                  <a:lumMod val="75000"/>
                  <a:lumOff val="25000"/>
                </a:schemeClr>
              </a:solidFill>
              <a:ea typeface="Arial Unicode MS" pitchFamily="34" charset="-128"/>
              <a:cs typeface="Arial Unicode MS" pitchFamily="34" charset="-128"/>
            </a:endParaRPr>
          </a:p>
        </p:txBody>
      </p:sp>
      <p:grpSp>
        <p:nvGrpSpPr>
          <p:cNvPr id="50" name="Group 49"/>
          <p:cNvGrpSpPr/>
          <p:nvPr/>
        </p:nvGrpSpPr>
        <p:grpSpPr>
          <a:xfrm>
            <a:off x="356961" y="2196731"/>
            <a:ext cx="1008158" cy="1897556"/>
            <a:chOff x="356961" y="2196731"/>
            <a:chExt cx="1008158" cy="1897556"/>
          </a:xfrm>
        </p:grpSpPr>
        <p:sp>
          <p:nvSpPr>
            <p:cNvPr id="20" name="TextBox 19"/>
            <p:cNvSpPr txBox="1"/>
            <p:nvPr/>
          </p:nvSpPr>
          <p:spPr>
            <a:xfrm>
              <a:off x="356961" y="3027162"/>
              <a:ext cx="1008158" cy="1067125"/>
            </a:xfrm>
            <a:prstGeom prst="rect">
              <a:avLst/>
            </a:prstGeom>
            <a:solidFill>
              <a:schemeClr val="tx1">
                <a:lumMod val="75000"/>
                <a:lumOff val="25000"/>
              </a:schemeClr>
            </a:solidFill>
          </p:spPr>
          <p:txBody>
            <a:bodyPr wrap="square" lIns="0" tIns="0" rIns="0" bIns="0" rtlCol="0" anchor="ctr" anchorCtr="0">
              <a:noAutofit/>
            </a:bodyPr>
            <a:lstStyle>
              <a:defPPr>
                <a:defRPr lang="de-DE"/>
              </a:defPPr>
              <a:lvl1pPr algn="ctr" fontAlgn="base">
                <a:spcBef>
                  <a:spcPct val="50000"/>
                </a:spcBef>
                <a:spcAft>
                  <a:spcPct val="0"/>
                </a:spcAft>
                <a:buClr>
                  <a:srgbClr val="F0AB00"/>
                </a:buClr>
                <a:buSzPct val="80000"/>
                <a:defRPr sz="1000" b="1" kern="0">
                  <a:solidFill>
                    <a:schemeClr val="bg1"/>
                  </a:solidFill>
                  <a:ea typeface="Arial Unicode MS" pitchFamily="34" charset="-128"/>
                  <a:cs typeface="Arial Unicode MS" pitchFamily="34" charset="-128"/>
                </a:defRPr>
              </a:lvl1pPr>
            </a:lstStyle>
            <a:p>
              <a:r>
                <a:rPr lang="en-US" dirty="0" smtClean="0"/>
                <a:t>NER, Pattern matching … etc.</a:t>
              </a:r>
              <a:endParaRPr lang="en-US" dirty="0"/>
            </a:p>
          </p:txBody>
        </p:sp>
        <p:cxnSp>
          <p:nvCxnSpPr>
            <p:cNvPr id="21" name="Elbow Connector 20"/>
            <p:cNvCxnSpPr>
              <a:endCxn id="20" idx="0"/>
            </p:cNvCxnSpPr>
            <p:nvPr/>
          </p:nvCxnSpPr>
          <p:spPr>
            <a:xfrm rot="5400000">
              <a:off x="445826" y="2611945"/>
              <a:ext cx="830432" cy="3"/>
            </a:xfrm>
            <a:prstGeom prst="bentConnector3">
              <a:avLst>
                <a:gd name="adj1" fmla="val 50000"/>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480615" y="2200957"/>
            <a:ext cx="1008158" cy="1910963"/>
            <a:chOff x="2480615" y="2200957"/>
            <a:chExt cx="1008158" cy="1910963"/>
          </a:xfrm>
        </p:grpSpPr>
        <p:cxnSp>
          <p:nvCxnSpPr>
            <p:cNvPr id="17" name="Elbow Connector 16"/>
            <p:cNvCxnSpPr>
              <a:stCxn id="14" idx="2"/>
              <a:endCxn id="22" idx="0"/>
            </p:cNvCxnSpPr>
            <p:nvPr/>
          </p:nvCxnSpPr>
          <p:spPr>
            <a:xfrm rot="5400000">
              <a:off x="2560945" y="2624706"/>
              <a:ext cx="850684" cy="3186"/>
            </a:xfrm>
            <a:prstGeom prst="bentConnector3">
              <a:avLst>
                <a:gd name="adj1" fmla="val 50000"/>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80615" y="3051641"/>
              <a:ext cx="1008158" cy="1060279"/>
            </a:xfrm>
            <a:prstGeom prst="rect">
              <a:avLst/>
            </a:prstGeom>
            <a:solidFill>
              <a:schemeClr val="tx1">
                <a:lumMod val="75000"/>
                <a:lumOff val="25000"/>
              </a:schemeClr>
            </a:solidFill>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000" b="1" kern="0" dirty="0" smtClean="0">
                  <a:solidFill>
                    <a:schemeClr val="bg1"/>
                  </a:solidFill>
                  <a:ea typeface="Arial Unicode MS" pitchFamily="34" charset="-128"/>
                  <a:cs typeface="Arial Unicode MS" pitchFamily="34" charset="-128"/>
                </a:rPr>
                <a:t>Shared </a:t>
              </a:r>
              <a:r>
                <a:rPr lang="en-US" sz="1000" b="1" kern="0" dirty="0" smtClean="0">
                  <a:solidFill>
                    <a:schemeClr val="bg1"/>
                  </a:solidFill>
                  <a:ea typeface="Arial Unicode MS" pitchFamily="34" charset="-128"/>
                  <a:cs typeface="Arial Unicode MS" pitchFamily="34" charset="-128"/>
                </a:rPr>
                <a:t>Data source representation</a:t>
              </a:r>
              <a:endParaRPr lang="en-US" sz="1000" b="1" kern="0" dirty="0">
                <a:solidFill>
                  <a:schemeClr val="bg1"/>
                </a:solidFill>
                <a:ea typeface="Arial Unicode MS" pitchFamily="34" charset="-128"/>
                <a:cs typeface="Arial Unicode MS" pitchFamily="34" charset="-128"/>
              </a:endParaRPr>
            </a:p>
          </p:txBody>
        </p:sp>
      </p:grpSp>
      <p:grpSp>
        <p:nvGrpSpPr>
          <p:cNvPr id="52" name="Group 51"/>
          <p:cNvGrpSpPr/>
          <p:nvPr/>
        </p:nvGrpSpPr>
        <p:grpSpPr>
          <a:xfrm>
            <a:off x="5423615" y="2196729"/>
            <a:ext cx="1230281" cy="1889236"/>
            <a:chOff x="5423615" y="2196729"/>
            <a:chExt cx="1230281" cy="1889236"/>
          </a:xfrm>
        </p:grpSpPr>
        <p:cxnSp>
          <p:nvCxnSpPr>
            <p:cNvPr id="18" name="Elbow Connector 17"/>
            <p:cNvCxnSpPr/>
            <p:nvPr/>
          </p:nvCxnSpPr>
          <p:spPr>
            <a:xfrm rot="5400000">
              <a:off x="5611484" y="2606584"/>
              <a:ext cx="819711" cy="2"/>
            </a:xfrm>
            <a:prstGeom prst="bentConnector3">
              <a:avLst>
                <a:gd name="adj1" fmla="val 50000"/>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23615" y="3016441"/>
              <a:ext cx="1230281" cy="1069524"/>
            </a:xfrm>
            <a:prstGeom prst="rect">
              <a:avLst/>
            </a:prstGeom>
            <a:solidFill>
              <a:schemeClr val="tx1">
                <a:lumMod val="75000"/>
                <a:lumOff val="25000"/>
              </a:schemeClr>
            </a:solidFill>
          </p:spPr>
          <p:txBody>
            <a:bodyPr wrap="square" lIns="0" tIns="0" rIns="0" bIns="0" rtlCol="0" anchor="ctr" anchorCtr="0">
              <a:noAutofit/>
            </a:bodyPr>
            <a:lstStyle>
              <a:defPPr>
                <a:defRPr lang="de-DE"/>
              </a:defPPr>
              <a:lvl1pPr algn="ctr" fontAlgn="base">
                <a:spcBef>
                  <a:spcPct val="50000"/>
                </a:spcBef>
                <a:spcAft>
                  <a:spcPct val="0"/>
                </a:spcAft>
                <a:buClr>
                  <a:srgbClr val="F0AB00"/>
                </a:buClr>
                <a:buSzPct val="80000"/>
                <a:defRPr sz="1000" b="1" kern="0">
                  <a:solidFill>
                    <a:schemeClr val="bg1"/>
                  </a:solidFill>
                  <a:ea typeface="Arial Unicode MS" pitchFamily="34" charset="-128"/>
                  <a:cs typeface="Arial Unicode MS" pitchFamily="34" charset="-128"/>
                </a:defRPr>
              </a:lvl1pPr>
            </a:lstStyle>
            <a:p>
              <a:r>
                <a:rPr lang="en-US" dirty="0" smtClean="0"/>
                <a:t>Semantic model and mapping mechanisms</a:t>
              </a:r>
              <a:endParaRPr lang="en-US" dirty="0"/>
            </a:p>
          </p:txBody>
        </p:sp>
      </p:grpSp>
      <p:sp>
        <p:nvSpPr>
          <p:cNvPr id="25" name="Pentagon 24"/>
          <p:cNvSpPr/>
          <p:nvPr/>
        </p:nvSpPr>
        <p:spPr bwMode="gray">
          <a:xfrm>
            <a:off x="3122451" y="2315265"/>
            <a:ext cx="1359482"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Matching</a:t>
            </a:r>
            <a:endPar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6" name="Pentagon 25"/>
          <p:cNvSpPr/>
          <p:nvPr/>
        </p:nvSpPr>
        <p:spPr bwMode="gray">
          <a:xfrm>
            <a:off x="1635596" y="2302559"/>
            <a:ext cx="1246942"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Exploration</a:t>
            </a:r>
          </a:p>
        </p:txBody>
      </p:sp>
      <p:sp>
        <p:nvSpPr>
          <p:cNvPr id="27" name="Pentagon 26"/>
          <p:cNvSpPr/>
          <p:nvPr/>
        </p:nvSpPr>
        <p:spPr bwMode="gray">
          <a:xfrm>
            <a:off x="4535953" y="1828429"/>
            <a:ext cx="2909885" cy="372528"/>
          </a:xfrm>
          <a:prstGeom prst="homePlate">
            <a:avLst/>
          </a:prstGeom>
          <a:solidFill>
            <a:srgbClr val="FFC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rPr>
              <a:t>Integration</a:t>
            </a:r>
            <a:endParaRPr kumimoji="0" lang="de-DE" sz="14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28" name="Pentagon 27"/>
          <p:cNvSpPr/>
          <p:nvPr/>
        </p:nvSpPr>
        <p:spPr bwMode="gray">
          <a:xfrm>
            <a:off x="7445838" y="1841127"/>
            <a:ext cx="1409699" cy="380999"/>
          </a:xfrm>
          <a:prstGeom prst="homePlate">
            <a:avLst/>
          </a:prstGeom>
          <a:solidFill>
            <a:srgbClr val="FFC000">
              <a:alpha val="6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solidFill>
                  <a:schemeClr val="tx1">
                    <a:lumMod val="75000"/>
                    <a:lumOff val="25000"/>
                  </a:schemeClr>
                </a:solidFill>
                <a:effectLst/>
                <a:uLnTx/>
                <a:uFillTx/>
                <a:ea typeface="Arial Unicode MS" pitchFamily="34" charset="-128"/>
                <a:cs typeface="Arial Unicode MS" pitchFamily="34" charset="-128"/>
              </a:rPr>
              <a:t>Refining</a:t>
            </a:r>
            <a:endParaRPr kumimoji="0" lang="de-DE" sz="1600" b="1" i="0" u="none" strike="noStrike" kern="0" cap="none" spc="0" normalizeH="0" baseline="0" noProof="0" dirty="0" smtClean="0">
              <a:ln>
                <a:noFill/>
              </a:ln>
              <a:solidFill>
                <a:schemeClr val="tx1">
                  <a:lumMod val="75000"/>
                  <a:lumOff val="25000"/>
                </a:schemeClr>
              </a:solidFill>
              <a:effectLst/>
              <a:uLnTx/>
              <a:uFillTx/>
              <a:ea typeface="Arial Unicode MS" pitchFamily="34" charset="-128"/>
              <a:cs typeface="Arial Unicode MS" pitchFamily="34" charset="-128"/>
            </a:endParaRPr>
          </a:p>
        </p:txBody>
      </p:sp>
      <p:sp>
        <p:nvSpPr>
          <p:cNvPr id="35" name="TextBox 34"/>
          <p:cNvSpPr txBox="1"/>
          <p:nvPr/>
        </p:nvSpPr>
        <p:spPr>
          <a:xfrm>
            <a:off x="1530590" y="4340485"/>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Data Quality Framework</a:t>
            </a:r>
            <a:endParaRPr lang="en-US" sz="1100" kern="0" dirty="0" smtClean="0">
              <a:ea typeface="Arial Unicode MS" pitchFamily="34" charset="-128"/>
              <a:cs typeface="Arial Unicode MS" pitchFamily="34" charset="-128"/>
            </a:endParaRPr>
          </a:p>
        </p:txBody>
      </p:sp>
      <p:sp>
        <p:nvSpPr>
          <p:cNvPr id="36" name="TextBox 35"/>
          <p:cNvSpPr txBox="1"/>
          <p:nvPr/>
        </p:nvSpPr>
        <p:spPr>
          <a:xfrm>
            <a:off x="5304546" y="4171208"/>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V1</a:t>
            </a:r>
            <a:endParaRPr lang="en-US" sz="1100" kern="0" dirty="0" smtClean="0">
              <a:ea typeface="Arial Unicode MS" pitchFamily="34" charset="-128"/>
              <a:cs typeface="Arial Unicode MS" pitchFamily="34" charset="-128"/>
            </a:endParaRPr>
          </a:p>
        </p:txBody>
      </p:sp>
      <p:sp>
        <p:nvSpPr>
          <p:cNvPr id="37" name="TextBox 36"/>
          <p:cNvSpPr txBox="1"/>
          <p:nvPr/>
        </p:nvSpPr>
        <p:spPr>
          <a:xfrm>
            <a:off x="5304546" y="4695931"/>
            <a:ext cx="1427991" cy="338554"/>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dirty="0" err="1" smtClean="0"/>
              <a:t>Yìngshè</a:t>
            </a:r>
            <a:r>
              <a:rPr lang="en-US" sz="1100" dirty="0" smtClean="0"/>
              <a:t> (</a:t>
            </a:r>
            <a:r>
              <a:rPr lang="en-US" sz="1100" kern="0" dirty="0" smtClean="0">
                <a:ea typeface="Arial Unicode MS" pitchFamily="34" charset="-128"/>
                <a:cs typeface="Arial Unicode MS" pitchFamily="34" charset="-128"/>
              </a:rPr>
              <a:t>Graph Mapper)</a:t>
            </a:r>
            <a:endParaRPr lang="en-US" sz="1100" kern="0" dirty="0" smtClean="0">
              <a:ea typeface="Arial Unicode MS" pitchFamily="34" charset="-128"/>
              <a:cs typeface="Arial Unicode MS" pitchFamily="34" charset="-128"/>
            </a:endParaRPr>
          </a:p>
        </p:txBody>
      </p:sp>
      <p:sp>
        <p:nvSpPr>
          <p:cNvPr id="38" name="TextBox 37"/>
          <p:cNvSpPr txBox="1"/>
          <p:nvPr/>
        </p:nvSpPr>
        <p:spPr>
          <a:xfrm>
            <a:off x="1530590" y="4535348"/>
            <a:ext cx="2846336"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DCAT Crawler</a:t>
            </a:r>
            <a:endParaRPr lang="en-US" sz="1100" kern="0" dirty="0" smtClean="0">
              <a:ea typeface="Arial Unicode MS" pitchFamily="34" charset="-128"/>
              <a:cs typeface="Arial Unicode MS" pitchFamily="34" charset="-128"/>
            </a:endParaRPr>
          </a:p>
        </p:txBody>
      </p:sp>
      <p:sp>
        <p:nvSpPr>
          <p:cNvPr id="39" name="TextBox 38"/>
          <p:cNvSpPr txBox="1"/>
          <p:nvPr/>
        </p:nvSpPr>
        <p:spPr>
          <a:xfrm>
            <a:off x="5304546" y="4409901"/>
            <a:ext cx="1407082" cy="169277"/>
          </a:xfrm>
          <a:prstGeom prst="rect">
            <a:avLst/>
          </a:prstGeom>
          <a:solidFill>
            <a:schemeClr val="tx2">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RUBIX V2</a:t>
            </a:r>
            <a:endParaRPr lang="en-US" sz="11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60061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36"/>
                                        </p:tgtEl>
                                        <p:attrNameLst>
                                          <p:attrName>fillcolor</p:attrName>
                                        </p:attrNameLst>
                                      </p:cBhvr>
                                      <p:to>
                                        <a:srgbClr val="D9F7CB"/>
                                      </p:to>
                                    </p:animClr>
                                    <p:set>
                                      <p:cBhvr>
                                        <p:cTn id="39" dur="2000" fill="hold"/>
                                        <p:tgtEl>
                                          <p:spTgt spid="36"/>
                                        </p:tgtEl>
                                        <p:attrNameLst>
                                          <p:attrName>fill.type</p:attrName>
                                        </p:attrNameLst>
                                      </p:cBhvr>
                                      <p:to>
                                        <p:strVal val="solid"/>
                                      </p:to>
                                    </p:set>
                                    <p:set>
                                      <p:cBhvr>
                                        <p:cTn id="40" dur="2000" fill="hold"/>
                                        <p:tgtEl>
                                          <p:spTgt spid="36"/>
                                        </p:tgtEl>
                                        <p:attrNameLst>
                                          <p:attrName>fill.on</p:attrName>
                                        </p:attrNameLst>
                                      </p:cBhvr>
                                      <p:to>
                                        <p:strVal val="true"/>
                                      </p:to>
                                    </p:set>
                                  </p:childTnLst>
                                </p:cTn>
                              </p:par>
                              <p:par>
                                <p:cTn id="41" presetID="7" presetClass="emph" presetSubtype="2" fill="hold" nodeType="withEffect">
                                  <p:stCondLst>
                                    <p:cond delay="0"/>
                                  </p:stCondLst>
                                  <p:childTnLst>
                                    <p:animClr clrSpc="rgb" dir="cw">
                                      <p:cBhvr>
                                        <p:cTn id="42" dur="2000" fill="hold"/>
                                        <p:tgtEl>
                                          <p:spTgt spid="36"/>
                                        </p:tgtEl>
                                        <p:attrNameLst>
                                          <p:attrName>stroke.color</p:attrName>
                                        </p:attrNameLst>
                                      </p:cBhvr>
                                      <p:to>
                                        <a:srgbClr val="3B8A14"/>
                                      </p:to>
                                    </p:animClr>
                                    <p:set>
                                      <p:cBhvr>
                                        <p:cTn id="43" dur="2000" fill="hold"/>
                                        <p:tgtEl>
                                          <p:spTgt spid="36"/>
                                        </p:tgtEl>
                                        <p:attrNameLst>
                                          <p:attrName>stroke.on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39"/>
                                        </p:tgtEl>
                                        <p:attrNameLst>
                                          <p:attrName>fillcolor</p:attrName>
                                        </p:attrNameLst>
                                      </p:cBhvr>
                                      <p:to>
                                        <a:srgbClr val="D9F7CB"/>
                                      </p:to>
                                    </p:animClr>
                                    <p:set>
                                      <p:cBhvr>
                                        <p:cTn id="46" dur="2000" fill="hold"/>
                                        <p:tgtEl>
                                          <p:spTgt spid="39"/>
                                        </p:tgtEl>
                                        <p:attrNameLst>
                                          <p:attrName>fill.type</p:attrName>
                                        </p:attrNameLst>
                                      </p:cBhvr>
                                      <p:to>
                                        <p:strVal val="solid"/>
                                      </p:to>
                                    </p:set>
                                    <p:set>
                                      <p:cBhvr>
                                        <p:cTn id="47" dur="2000" fill="hold"/>
                                        <p:tgtEl>
                                          <p:spTgt spid="39"/>
                                        </p:tgtEl>
                                        <p:attrNameLst>
                                          <p:attrName>fill.on</p:attrName>
                                        </p:attrNameLst>
                                      </p:cBhvr>
                                      <p:to>
                                        <p:strVal val="true"/>
                                      </p:to>
                                    </p:set>
                                  </p:childTnLst>
                                </p:cTn>
                              </p:par>
                              <p:par>
                                <p:cTn id="48" presetID="7" presetClass="emph" presetSubtype="2" fill="hold" nodeType="withEffect">
                                  <p:stCondLst>
                                    <p:cond delay="0"/>
                                  </p:stCondLst>
                                  <p:childTnLst>
                                    <p:animClr clrSpc="rgb" dir="cw">
                                      <p:cBhvr>
                                        <p:cTn id="49" dur="2000" fill="hold"/>
                                        <p:tgtEl>
                                          <p:spTgt spid="39"/>
                                        </p:tgtEl>
                                        <p:attrNameLst>
                                          <p:attrName>stroke.color</p:attrName>
                                        </p:attrNameLst>
                                      </p:cBhvr>
                                      <p:to>
                                        <a:srgbClr val="3B8A14"/>
                                      </p:to>
                                    </p:animClr>
                                    <p:set>
                                      <p:cBhvr>
                                        <p:cTn id="50" dur="2000" fill="hold"/>
                                        <p:tgtEl>
                                          <p:spTgt spid="3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00" y="324000"/>
            <a:ext cx="8496000" cy="756000"/>
          </a:xfrm>
        </p:spPr>
        <p:txBody>
          <a:bodyPr/>
          <a:lstStyle/>
          <a:p>
            <a:r>
              <a:rPr lang="en-US" dirty="0" smtClean="0"/>
              <a:t>RUBIX </a:t>
            </a:r>
            <a:r>
              <a:rPr lang="en-US" dirty="0" smtClean="0"/>
              <a:t>– Problem Definition</a:t>
            </a:r>
            <a:endParaRPr lang="en-US" sz="2000" b="0" dirty="0"/>
          </a:p>
        </p:txBody>
      </p:sp>
      <p:sp>
        <p:nvSpPr>
          <p:cNvPr id="18" name="TextBox 17"/>
          <p:cNvSpPr txBox="1"/>
          <p:nvPr/>
        </p:nvSpPr>
        <p:spPr>
          <a:xfrm>
            <a:off x="110487" y="2107786"/>
            <a:ext cx="6906769" cy="135421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Distributed sources with heterogeneous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formats and terminologies</a:t>
            </a:r>
            <a:r>
              <a:rPr lang="fr-FR" sz="16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Complex </a:t>
            </a:r>
            <a:r>
              <a:rPr lang="en-US" sz="1600" kern="0" dirty="0">
                <a:ea typeface="Arial Unicode MS" pitchFamily="34" charset="-128"/>
                <a:cs typeface="Arial Unicode MS" pitchFamily="34" charset="-128"/>
              </a:rPr>
              <a:t>d</a:t>
            </a:r>
            <a:r>
              <a:rPr lang="en-US" sz="1600" kern="0" dirty="0" smtClean="0">
                <a:ea typeface="Arial Unicode MS" pitchFamily="34" charset="-128"/>
                <a:cs typeface="Arial Unicode MS" pitchFamily="34" charset="-128"/>
              </a:rPr>
              <a:t>ata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Different storage models</a:t>
            </a:r>
          </a:p>
          <a:p>
            <a:pPr marL="285750" indent="-285750" fontAlgn="base">
              <a:spcBef>
                <a:spcPct val="50000"/>
              </a:spcBef>
              <a:spcAft>
                <a:spcPct val="0"/>
              </a:spcAft>
              <a:buClr>
                <a:srgbClr val="F0AB00"/>
              </a:buClr>
              <a:buSzPct val="80000"/>
              <a:buFont typeface="Arial" pitchFamily="34" charset="0"/>
              <a:buChar char="•"/>
            </a:pPr>
            <a:r>
              <a:rPr lang="en-US" sz="1600" kern="0" dirty="0" smtClean="0">
                <a:ea typeface="Arial Unicode MS" pitchFamily="34" charset="-128"/>
                <a:cs typeface="Arial Unicode MS" pitchFamily="34" charset="-128"/>
              </a:rPr>
              <a:t>Noisiness (duplications, inconsistencies</a:t>
            </a:r>
            <a:r>
              <a:rPr lang="en-US" sz="1600" kern="0" dirty="0" smtClean="0">
                <a:ea typeface="Arial Unicode MS" pitchFamily="34" charset="-128"/>
                <a:cs typeface="Arial Unicode MS" pitchFamily="34" charset="-128"/>
              </a:rPr>
              <a:t>)</a:t>
            </a:r>
          </a:p>
        </p:txBody>
      </p:sp>
      <p:sp>
        <p:nvSpPr>
          <p:cNvPr id="19" name="TextBox 18"/>
          <p:cNvSpPr txBox="1"/>
          <p:nvPr/>
        </p:nvSpPr>
        <p:spPr>
          <a:xfrm>
            <a:off x="110487" y="3671430"/>
            <a:ext cx="8662443"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sz="1800" kern="0" dirty="0" smtClean="0">
                <a:ea typeface="Arial Unicode MS" pitchFamily="34" charset="-128"/>
                <a:cs typeface="Arial Unicode MS" pitchFamily="34" charset="-128"/>
              </a:rPr>
              <a:t>Need to find mappings between these internal and external complex data structures (schema matching)</a:t>
            </a:r>
            <a:endParaRPr lang="fr-FR"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5804430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4000" y="324000"/>
            <a:ext cx="8496000" cy="756000"/>
          </a:xfrm>
        </p:spPr>
        <p:txBody>
          <a:bodyPr/>
          <a:lstStyle/>
          <a:p>
            <a:r>
              <a:rPr lang="en-US" dirty="0" smtClean="0"/>
              <a:t>RUBIX - Proposal</a:t>
            </a:r>
            <a:endParaRPr lang="en-US" sz="2000" b="0" dirty="0"/>
          </a:p>
        </p:txBody>
      </p:sp>
      <p:sp>
        <p:nvSpPr>
          <p:cNvPr id="4" name="TextBox 3"/>
          <p:cNvSpPr txBox="1"/>
          <p:nvPr/>
        </p:nvSpPr>
        <p:spPr>
          <a:xfrm>
            <a:off x="286871" y="1416423"/>
            <a:ext cx="8319247"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sym typeface="Wingdings" pitchFamily="2" charset="2"/>
              </a:rPr>
              <a:t>Goal: </a:t>
            </a:r>
            <a:r>
              <a:rPr lang="en-US" kern="0" dirty="0">
                <a:ea typeface="Arial Unicode MS" pitchFamily="34" charset="-128"/>
                <a:cs typeface="Arial Unicode MS" pitchFamily="34" charset="-128"/>
                <a:sym typeface="Wingdings" pitchFamily="2" charset="2"/>
              </a:rPr>
              <a:t>A</a:t>
            </a:r>
            <a:r>
              <a:rPr lang="en-US" kern="0" dirty="0" smtClean="0">
                <a:ea typeface="Arial Unicode MS" pitchFamily="34" charset="-128"/>
                <a:cs typeface="Arial Unicode MS" pitchFamily="34" charset="-128"/>
              </a:rPr>
              <a:t>llow </a:t>
            </a:r>
            <a:r>
              <a:rPr lang="en-US" kern="0" dirty="0">
                <a:ea typeface="Arial Unicode MS" pitchFamily="34" charset="-128"/>
                <a:cs typeface="Arial Unicode MS" pitchFamily="34" charset="-128"/>
                <a:sym typeface="Wingdings" pitchFamily="2" charset="2"/>
              </a:rPr>
              <a:t>business users to semi-automatically combine potentially noisy data residing in heterogeneous </a:t>
            </a:r>
            <a:r>
              <a:rPr lang="en-US" kern="0" dirty="0" smtClean="0">
                <a:ea typeface="Arial Unicode MS" pitchFamily="34" charset="-128"/>
                <a:cs typeface="Arial Unicode MS" pitchFamily="34" charset="-128"/>
                <a:sym typeface="Wingdings" pitchFamily="2" charset="2"/>
              </a:rPr>
              <a:t>silos</a:t>
            </a:r>
            <a:endParaRPr lang="fr-FR" kern="0" dirty="0">
              <a:ea typeface="Arial Unicode MS" pitchFamily="34" charset="-128"/>
              <a:cs typeface="Arial Unicode MS" pitchFamily="34" charset="-128"/>
            </a:endParaRPr>
          </a:p>
        </p:txBody>
      </p:sp>
      <p:sp>
        <p:nvSpPr>
          <p:cNvPr id="11" name="Text Placeholder 6"/>
          <p:cNvSpPr txBox="1">
            <a:spLocks/>
          </p:cNvSpPr>
          <p:nvPr/>
        </p:nvSpPr>
        <p:spPr>
          <a:xfrm>
            <a:off x="32400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Proposal</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2" name="Straight Connector 11"/>
          <p:cNvCxnSpPr/>
          <p:nvPr/>
        </p:nvCxnSpPr>
        <p:spPr>
          <a:xfrm>
            <a:off x="32400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p:cNvSpPr txBox="1">
            <a:spLocks/>
          </p:cNvSpPr>
          <p:nvPr/>
        </p:nvSpPr>
        <p:spPr>
          <a:xfrm>
            <a:off x="286871" y="2737689"/>
            <a:ext cx="3960000" cy="3036729"/>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smtClean="0">
                <a:latin typeface="+mn-lt"/>
              </a:rPr>
              <a:t>Provide a novel framework enabling schema matching of internal and external sources</a:t>
            </a:r>
          </a:p>
          <a:p>
            <a:pPr marL="269875" lvl="2" indent="-180975">
              <a:spcBef>
                <a:spcPts val="420"/>
              </a:spcBef>
              <a:buClr>
                <a:schemeClr val="accent1"/>
              </a:buClr>
              <a:buSzPct val="100000"/>
              <a:buFont typeface="Wingdings" pitchFamily="2" charset="2"/>
              <a:buChar char=""/>
              <a:defRPr/>
            </a:pPr>
            <a:r>
              <a:rPr lang="en-US" sz="1600" dirty="0" smtClean="0">
                <a:latin typeface="+mn-lt"/>
              </a:rPr>
              <a:t> </a:t>
            </a:r>
            <a:r>
              <a:rPr lang="en-US" sz="1600" dirty="0">
                <a:latin typeface="+mn-lt"/>
              </a:rPr>
              <a:t>Develop several matching algorithms to increase </a:t>
            </a:r>
            <a:r>
              <a:rPr lang="en-US" sz="1600" dirty="0" smtClean="0">
                <a:latin typeface="+mn-lt"/>
              </a:rPr>
              <a:t>accuracy</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Leverage Linked Data to enrich the </a:t>
            </a:r>
            <a:r>
              <a:rPr lang="en-US" sz="1600" dirty="0" smtClean="0">
                <a:latin typeface="+mn-lt"/>
              </a:rPr>
              <a:t>cells</a:t>
            </a:r>
          </a:p>
          <a:p>
            <a:pPr marL="88900" lvl="2">
              <a:spcBef>
                <a:spcPts val="420"/>
              </a:spcBef>
              <a:buClr>
                <a:schemeClr val="accent1"/>
              </a:buClr>
              <a:buSzPct val="100000"/>
              <a:buNone/>
              <a:defRPr/>
            </a:pPr>
            <a:endParaRPr lang="en-US" sz="1600" dirty="0">
              <a:latin typeface="+mn-lt"/>
            </a:endParaRPr>
          </a:p>
          <a:p>
            <a:pPr marL="269875" lvl="2" indent="-180975">
              <a:spcBef>
                <a:spcPts val="420"/>
              </a:spcBef>
              <a:buClr>
                <a:schemeClr val="accent1"/>
              </a:buClr>
              <a:buSzPct val="100000"/>
              <a:buFont typeface="Wingdings" pitchFamily="2" charset="2"/>
              <a:buChar char=""/>
              <a:defRPr/>
            </a:pPr>
            <a:r>
              <a:rPr lang="en-US" sz="1600" dirty="0">
                <a:latin typeface="+mn-lt"/>
              </a:rPr>
              <a:t>Compare schemas on several bases:</a:t>
            </a:r>
          </a:p>
          <a:p>
            <a:pPr marL="727075" lvl="3" indent="-180975">
              <a:spcBef>
                <a:spcPts val="420"/>
              </a:spcBef>
              <a:buClr>
                <a:schemeClr val="accent1"/>
              </a:buClr>
              <a:buSzPct val="100000"/>
              <a:buFont typeface="Wingdings" pitchFamily="2" charset="2"/>
              <a:buChar char=""/>
              <a:defRPr/>
            </a:pPr>
            <a:r>
              <a:rPr lang="en-US" dirty="0">
                <a:latin typeface="+mn-lt"/>
              </a:rPr>
              <a:t>Column global type and name</a:t>
            </a:r>
          </a:p>
          <a:p>
            <a:pPr marL="727075" lvl="3" indent="-180975">
              <a:spcBef>
                <a:spcPts val="420"/>
              </a:spcBef>
              <a:buClr>
                <a:schemeClr val="accent1"/>
              </a:buClr>
              <a:buSzPct val="100000"/>
              <a:buFont typeface="Wingdings" pitchFamily="2" charset="2"/>
              <a:buChar char=""/>
              <a:defRPr/>
            </a:pPr>
            <a:r>
              <a:rPr lang="en-US" dirty="0">
                <a:latin typeface="+mn-lt"/>
              </a:rPr>
              <a:t>Cells` rich types retrieved from Linked Data</a:t>
            </a:r>
          </a:p>
        </p:txBody>
      </p:sp>
      <p:sp>
        <p:nvSpPr>
          <p:cNvPr id="14" name="Text Placeholder 6"/>
          <p:cNvSpPr txBox="1">
            <a:spLocks/>
          </p:cNvSpPr>
          <p:nvPr/>
        </p:nvSpPr>
        <p:spPr>
          <a:xfrm>
            <a:off x="4860150" y="2211640"/>
            <a:ext cx="3960000" cy="369332"/>
          </a:xfrm>
          <a:prstGeom prst="rect">
            <a:avLst/>
          </a:prstGeom>
        </p:spPr>
        <p:txBody>
          <a:bodyPr lIns="0" rIns="0">
            <a:spAutoFit/>
          </a:bodyPr>
          <a:lstStyle/>
          <a:p>
            <a:pPr lvl="0">
              <a:spcBef>
                <a:spcPts val="1200"/>
              </a:spcBef>
              <a:spcAft>
                <a:spcPts val="3000"/>
              </a:spcAft>
              <a:buClr>
                <a:schemeClr val="accent1"/>
              </a:buClr>
              <a:buSzPct val="80000"/>
              <a:tabLst>
                <a:tab pos="2173288" algn="l"/>
              </a:tabLst>
              <a:defRPr/>
            </a:pPr>
            <a:r>
              <a:rPr lang="en-US" b="1" kern="0" dirty="0">
                <a:ea typeface="Arial Unicode MS" pitchFamily="34" charset="-128"/>
                <a:cs typeface="Arial Unicode MS" pitchFamily="34" charset="-128"/>
              </a:rPr>
              <a:t>Implementation</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5" name="Straight Connector 14"/>
          <p:cNvCxnSpPr/>
          <p:nvPr/>
        </p:nvCxnSpPr>
        <p:spPr>
          <a:xfrm>
            <a:off x="4860150" y="2584988"/>
            <a:ext cx="396000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6"/>
          <p:cNvSpPr txBox="1">
            <a:spLocks/>
          </p:cNvSpPr>
          <p:nvPr/>
        </p:nvSpPr>
        <p:spPr>
          <a:xfrm>
            <a:off x="4860150" y="2737689"/>
            <a:ext cx="3960000" cy="2164695"/>
          </a:xfrm>
          <a:prstGeom prst="rect">
            <a:avLst/>
          </a:prstGeom>
        </p:spPr>
        <p:txBody>
          <a:bodyPr lIns="0" rIns="0">
            <a:spAutoFit/>
          </a:bodyPr>
          <a:lstStyle/>
          <a:p>
            <a:pPr marL="269875" lvl="2" indent="-180975">
              <a:spcBef>
                <a:spcPts val="420"/>
              </a:spcBef>
              <a:buClr>
                <a:schemeClr val="accent1"/>
              </a:buClr>
              <a:buSzPct val="100000"/>
              <a:buFont typeface="Wingdings" pitchFamily="2" charset="2"/>
              <a:buChar char=""/>
              <a:defRPr/>
            </a:pPr>
            <a:r>
              <a:rPr lang="en-US" sz="1600" dirty="0" smtClean="0">
                <a:latin typeface="+mn-lt"/>
              </a:rPr>
              <a:t>Open Refine</a:t>
            </a:r>
            <a:r>
              <a:rPr lang="en-US" sz="1600" dirty="0" smtClean="0">
                <a:latin typeface="+mn-lt"/>
              </a:rPr>
              <a:t>: </a:t>
            </a:r>
            <a:r>
              <a:rPr lang="en-US" sz="1600" dirty="0">
                <a:latin typeface="+mn-lt"/>
              </a:rPr>
              <a:t>A tool designed to process, clean and enrich large amounts of data with existing knowledge bases</a:t>
            </a:r>
          </a:p>
          <a:p>
            <a:pPr marL="269875" lvl="2" indent="-180975">
              <a:spcBef>
                <a:spcPts val="420"/>
              </a:spcBef>
              <a:buClr>
                <a:schemeClr val="accent1"/>
              </a:buClr>
              <a:buSzPct val="100000"/>
              <a:buFont typeface="Wingdings" pitchFamily="2" charset="2"/>
              <a:buChar char=""/>
              <a:defRPr/>
            </a:pPr>
            <a:r>
              <a:rPr lang="en-US" sz="1600" dirty="0">
                <a:latin typeface="+mn-lt"/>
              </a:rPr>
              <a:t>Auto Mapping </a:t>
            </a:r>
            <a:r>
              <a:rPr lang="en-US" sz="1600" dirty="0" smtClean="0">
                <a:latin typeface="+mn-lt"/>
              </a:rPr>
              <a:t>Core: </a:t>
            </a:r>
            <a:r>
              <a:rPr lang="en-US" sz="1600" dirty="0">
                <a:latin typeface="+mn-lt"/>
              </a:rPr>
              <a:t>A tool designed by SAP </a:t>
            </a:r>
            <a:r>
              <a:rPr lang="en-US" sz="1600" dirty="0" smtClean="0">
                <a:latin typeface="+mn-lt"/>
              </a:rPr>
              <a:t>Research, </a:t>
            </a:r>
            <a:r>
              <a:rPr lang="en-US" sz="1600" dirty="0">
                <a:latin typeface="+mn-lt"/>
              </a:rPr>
              <a:t>enabling the developer to combine several matching algorithms</a:t>
            </a:r>
          </a:p>
          <a:p>
            <a:pPr marL="269875" lvl="2" indent="-180975">
              <a:spcBef>
                <a:spcPts val="420"/>
              </a:spcBef>
              <a:buClr>
                <a:schemeClr val="accent1"/>
              </a:buClr>
              <a:buSzPct val="100000"/>
              <a:buFont typeface="Wingdings" pitchFamily="2" charset="2"/>
              <a:buChar char=""/>
              <a:defRPr/>
            </a:pPr>
            <a:r>
              <a:rPr lang="en-US" sz="1600" dirty="0" smtClean="0">
                <a:latin typeface="+mn-lt"/>
              </a:rPr>
              <a:t>Freebase: </a:t>
            </a:r>
            <a:r>
              <a:rPr lang="en-US" sz="1600" dirty="0">
                <a:latin typeface="+mn-lt"/>
              </a:rPr>
              <a:t>An open repository of structured data</a:t>
            </a:r>
          </a:p>
        </p:txBody>
      </p:sp>
      <p:sp>
        <p:nvSpPr>
          <p:cNvPr id="10" name="Right Arrow 9"/>
          <p:cNvSpPr/>
          <p:nvPr/>
        </p:nvSpPr>
        <p:spPr bwMode="gray">
          <a:xfrm>
            <a:off x="4269326" y="2849647"/>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ight Arrow 15"/>
          <p:cNvSpPr/>
          <p:nvPr/>
        </p:nvSpPr>
        <p:spPr bwMode="gray">
          <a:xfrm>
            <a:off x="4286504" y="359159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ight Arrow 16"/>
          <p:cNvSpPr/>
          <p:nvPr/>
        </p:nvSpPr>
        <p:spPr bwMode="gray">
          <a:xfrm>
            <a:off x="4313303" y="4425784"/>
            <a:ext cx="546847" cy="121024"/>
          </a:xfrm>
          <a:prstGeom prst="rightArrow">
            <a:avLst/>
          </a:prstGeom>
          <a:solidFill>
            <a:srgbClr val="FFC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8420861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RUBIX - Experiments</a:t>
            </a:r>
            <a:endParaRPr lang="en-US" sz="2000" b="0" dirty="0"/>
          </a:p>
        </p:txBody>
      </p:sp>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348" y="1985975"/>
            <a:ext cx="4227232" cy="2054748"/>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84" y="1985975"/>
            <a:ext cx="40195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96260" y="4105835"/>
            <a:ext cx="7255248" cy="1523494"/>
          </a:xfrm>
          <a:prstGeom prst="rect">
            <a:avLst/>
          </a:prstGeom>
          <a:noFill/>
        </p:spPr>
        <p:txBody>
          <a:bodyPr wrap="square" lIns="0" tIns="0" rIns="0" bIns="0" rtlCol="0">
            <a:spAutoFit/>
          </a:bodyPr>
          <a:lstStyle/>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Different </a:t>
            </a:r>
            <a:r>
              <a:rPr lang="en-US" kern="0" dirty="0">
                <a:ea typeface="Arial Unicode MS" pitchFamily="34" charset="-128"/>
                <a:cs typeface="Arial Unicode MS" pitchFamily="34" charset="-128"/>
              </a:rPr>
              <a:t>l</a:t>
            </a:r>
            <a:r>
              <a:rPr lang="en-US" kern="0" dirty="0" smtClean="0">
                <a:ea typeface="Arial Unicode MS" pitchFamily="34" charset="-128"/>
                <a:cs typeface="Arial Unicode MS" pitchFamily="34" charset="-128"/>
              </a:rPr>
              <a:t>anguages (header name and cell values)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Abbreviations</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Codes (IATA, NASDAQ)</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Empty column </a:t>
            </a:r>
            <a:r>
              <a:rPr lang="en-US" kern="0" dirty="0" smtClean="0">
                <a:ea typeface="Arial Unicode MS" pitchFamily="34" charset="-128"/>
                <a:cs typeface="Arial Unicode MS" pitchFamily="34" charset="-128"/>
              </a:rPr>
              <a:t>headers</a:t>
            </a:r>
          </a:p>
        </p:txBody>
      </p:sp>
      <p:sp>
        <p:nvSpPr>
          <p:cNvPr id="11" name="Rectangle 10"/>
          <p:cNvSpPr/>
          <p:nvPr/>
        </p:nvSpPr>
        <p:spPr bwMode="gray">
          <a:xfrm>
            <a:off x="2610853" y="1985974"/>
            <a:ext cx="1118937" cy="2047875"/>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697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4000" y="324000"/>
            <a:ext cx="8496000" cy="756000"/>
          </a:xfrm>
        </p:spPr>
        <p:txBody>
          <a:bodyPr/>
          <a:lstStyle/>
          <a:p>
            <a:r>
              <a:rPr lang="en-US" dirty="0" smtClean="0"/>
              <a:t>RUBIX - Experiments</a:t>
            </a:r>
            <a:endParaRPr lang="en-US" sz="2000" b="0" dirty="0"/>
          </a:p>
        </p:txBody>
      </p:sp>
      <p:sp>
        <p:nvSpPr>
          <p:cNvPr id="23" name="TextBox 22"/>
          <p:cNvSpPr txBox="1"/>
          <p:nvPr/>
        </p:nvSpPr>
        <p:spPr>
          <a:xfrm>
            <a:off x="304334" y="1397469"/>
            <a:ext cx="8508739" cy="1800493"/>
          </a:xfrm>
          <a:prstGeom prst="rect">
            <a:avLst/>
          </a:prstGeom>
          <a:noFill/>
        </p:spPr>
        <p:txBody>
          <a:bodyPr wrap="square" lIns="0" tIns="0" rIns="0" bIns="0" rtlCol="0">
            <a:spAutoFit/>
          </a:bodyPr>
          <a:lstStyle/>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SAP Travel Data (Event Tracker, Travel Expense Manager)</a:t>
            </a:r>
          </a:p>
          <a:p>
            <a:pPr marL="742950" lvl="1" indent="-285750" fontAlgn="base">
              <a:spcBef>
                <a:spcPct val="50000"/>
              </a:spcBef>
              <a:spcAft>
                <a:spcPct val="0"/>
              </a:spcAft>
              <a:buClr>
                <a:srgbClr val="F0AB00"/>
              </a:buClr>
              <a:buSzPct val="80000"/>
              <a:buFont typeface="Arial" pitchFamily="34" charset="0"/>
              <a:buChar char="•"/>
            </a:pPr>
            <a:r>
              <a:rPr lang="en-US" dirty="0"/>
              <a:t>The data used in our evaluation </a:t>
            </a:r>
            <a:r>
              <a:rPr lang="en-US" dirty="0" smtClean="0"/>
              <a:t>consisted </a:t>
            </a:r>
            <a:r>
              <a:rPr lang="en-US" dirty="0"/>
              <a:t>of around 60 columns and more than 1000 </a:t>
            </a:r>
            <a:r>
              <a:rPr lang="en-US" dirty="0" smtClean="0"/>
              <a:t>rows</a:t>
            </a:r>
          </a:p>
          <a:p>
            <a:pPr marL="742950" lvl="1"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graphicFrame>
        <p:nvGraphicFramePr>
          <p:cNvPr id="8" name="Chart 7"/>
          <p:cNvGraphicFramePr/>
          <p:nvPr>
            <p:extLst>
              <p:ext uri="{D42A27DB-BD31-4B8C-83A1-F6EECF244321}">
                <p14:modId xmlns:p14="http://schemas.microsoft.com/office/powerpoint/2010/main" val="2905256724"/>
              </p:ext>
            </p:extLst>
          </p:nvPr>
        </p:nvGraphicFramePr>
        <p:xfrm>
          <a:off x="4993641" y="2533751"/>
          <a:ext cx="3819432" cy="22420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304332" y="2698308"/>
            <a:ext cx="4642137" cy="2077492"/>
          </a:xfrm>
          <a:prstGeom prst="rect">
            <a:avLst/>
          </a:prstGeom>
          <a:noFill/>
        </p:spPr>
        <p:txBody>
          <a:bodyPr wrap="square" lIns="0" tIns="0" rIns="0" bIns="0" rtlCol="0">
            <a:spAutoFit/>
          </a:bodyPr>
          <a:lstStyle/>
          <a:p>
            <a:pPr marL="742950" lvl="1"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AMC’s default configuration provided 12 matches with an accuracy of 83%</a:t>
            </a:r>
          </a:p>
          <a:p>
            <a:pPr marL="742950" lvl="1"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Our enhancements produced 10 matches that are 100% accurate</a:t>
            </a:r>
          </a:p>
          <a:p>
            <a:pPr marL="742950" lvl="1"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Overall similarity enhancement of 11%</a:t>
            </a:r>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14165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3019</TotalTime>
  <Words>1564</Words>
  <Application>Microsoft Office PowerPoint</Application>
  <PresentationFormat>On-screen Show (4:3)</PresentationFormat>
  <Paragraphs>262</Paragraphs>
  <Slides>22</Slides>
  <Notes>21</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SAP_2011_v1.2</vt:lpstr>
      <vt:lpstr>PowerPoint Presentation</vt:lpstr>
      <vt:lpstr>Background</vt:lpstr>
      <vt:lpstr>Motivation Linking External Data</vt:lpstr>
      <vt:lpstr>Motivation Linking External Data</vt:lpstr>
      <vt:lpstr>Research Direction</vt:lpstr>
      <vt:lpstr>RUBIX – Problem Definition</vt:lpstr>
      <vt:lpstr>RUBIX - Proposal</vt:lpstr>
      <vt:lpstr>RUBIX - Experiments</vt:lpstr>
      <vt:lpstr>RUBIX - Experiments</vt:lpstr>
      <vt:lpstr>RUBIX - Publications </vt:lpstr>
      <vt:lpstr>RUBIX – Experiments and Demo </vt:lpstr>
      <vt:lpstr>Research Direction</vt:lpstr>
      <vt:lpstr>Yìngshè (Graph Mapper) – Demo </vt:lpstr>
      <vt:lpstr>Research Direction</vt:lpstr>
      <vt:lpstr>Data Quality Framework </vt:lpstr>
      <vt:lpstr>Our Proposal</vt:lpstr>
      <vt:lpstr>Data Quality - Publications</vt:lpstr>
      <vt:lpstr>Research Direction</vt:lpstr>
      <vt:lpstr>DCAT Crawler</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ASSAF, Ahmad</cp:lastModifiedBy>
  <cp:revision>174</cp:revision>
  <dcterms:created xsi:type="dcterms:W3CDTF">2011-02-17T10:36:00Z</dcterms:created>
  <dcterms:modified xsi:type="dcterms:W3CDTF">2013-04-10T15:46:02Z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778912075</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aline.senart@sap.com</vt:lpwstr>
  </property>
  <property fmtid="{D5CDD505-2E9C-101B-9397-08002B2CF9AE}" pid="6" name="_AuthorEmailDisplayName">
    <vt:lpwstr>SENART, Aline</vt:lpwstr>
  </property>
  <property fmtid="{D5CDD505-2E9C-101B-9397-08002B2CF9AE}" pid="7" name="_PreviousAdHocReviewCycleID">
    <vt:i4>-1937902</vt:i4>
  </property>
</Properties>
</file>