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5"/>
  </p:notesMasterIdLst>
  <p:handoutMasterIdLst>
    <p:handoutMasterId r:id="rId6"/>
  </p:handoutMasterIdLst>
  <p:sldIdLst>
    <p:sldId id="256" r:id="rId2"/>
    <p:sldId id="257" r:id="rId3"/>
    <p:sldId id="259" r:id="rId4"/>
  </p:sldIdLst>
  <p:sldSz cx="9144000" cy="6858000" type="screen4x3"/>
  <p:notesSz cx="6669088" cy="9926638"/>
  <p:defaultTextStyle>
    <a:defPPr>
      <a:defRPr lang="fr-F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derico Alegre" initials="F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66CC"/>
    <a:srgbClr val="0099FF"/>
    <a:srgbClr val="FF9900"/>
    <a:srgbClr val="FFFFCC"/>
    <a:srgbClr val="C9E4FF"/>
    <a:srgbClr val="99CCFF"/>
    <a:srgbClr val="E1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5398" autoAdjust="0"/>
  </p:normalViewPr>
  <p:slideViewPr>
    <p:cSldViewPr>
      <p:cViewPr varScale="1">
        <p:scale>
          <a:sx n="79" d="100"/>
          <a:sy n="79" d="100"/>
        </p:scale>
        <p:origin x="-2508" y="-90"/>
      </p:cViewPr>
      <p:guideLst>
        <p:guide orient="horz" pos="2160"/>
        <p:guide pos="2880"/>
      </p:guideLst>
    </p:cSldViewPr>
  </p:slideViewPr>
  <p:outlineViewPr>
    <p:cViewPr>
      <p:scale>
        <a:sx n="33" d="100"/>
        <a:sy n="33" d="100"/>
      </p:scale>
      <p:origin x="0" y="66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900" y="-7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fr-FR"/>
          </a:p>
        </p:txBody>
      </p:sp>
      <p:sp>
        <p:nvSpPr>
          <p:cNvPr id="7171" name="Rectangle 3"/>
          <p:cNvSpPr>
            <a:spLocks noGrp="1" noChangeArrowheads="1"/>
          </p:cNvSpPr>
          <p:nvPr>
            <p:ph type="dt" sz="quarter" idx="1"/>
          </p:nvPr>
        </p:nvSpPr>
        <p:spPr bwMode="auto">
          <a:xfrm>
            <a:off x="3776663" y="0"/>
            <a:ext cx="28908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7172" name="Rectangle 4"/>
          <p:cNvSpPr>
            <a:spLocks noGrp="1" noChangeArrowheads="1"/>
          </p:cNvSpPr>
          <p:nvPr>
            <p:ph type="ftr" sz="quarter" idx="2"/>
          </p:nvPr>
        </p:nvSpPr>
        <p:spPr bwMode="auto">
          <a:xfrm>
            <a:off x="0" y="9428163"/>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fr-FR"/>
              <a:t>Institut Eurécom - BP 193 - F-06904 Sophia Antipolis cedex</a:t>
            </a:r>
          </a:p>
        </p:txBody>
      </p:sp>
      <p:sp>
        <p:nvSpPr>
          <p:cNvPr id="7173" name="Rectangle 5"/>
          <p:cNvSpPr>
            <a:spLocks noGrp="1" noChangeArrowheads="1"/>
          </p:cNvSpPr>
          <p:nvPr>
            <p:ph type="sldNum" sz="quarter" idx="3"/>
          </p:nvPr>
        </p:nvSpPr>
        <p:spPr bwMode="auto">
          <a:xfrm>
            <a:off x="3776663" y="9428163"/>
            <a:ext cx="2890837"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629AED3-A8F7-47FC-B88C-DC1953C39846}" type="slidenum">
              <a:rPr lang="fr-FR"/>
              <a:pPr>
                <a:defRPr/>
              </a:pPr>
              <a:t>‹#›</a:t>
            </a:fld>
            <a:endParaRPr lang="fr-FR"/>
          </a:p>
        </p:txBody>
      </p:sp>
    </p:spTree>
    <p:extLst>
      <p:ext uri="{BB962C8B-B14F-4D97-AF65-F5344CB8AC3E}">
        <p14:creationId xmlns:p14="http://schemas.microsoft.com/office/powerpoint/2010/main" val="51379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fr-FR"/>
          </a:p>
        </p:txBody>
      </p:sp>
      <p:sp>
        <p:nvSpPr>
          <p:cNvPr id="6147" name="Rectangle 3"/>
          <p:cNvSpPr>
            <a:spLocks noGrp="1" noChangeArrowheads="1"/>
          </p:cNvSpPr>
          <p:nvPr>
            <p:ph type="dt" idx="1"/>
          </p:nvPr>
        </p:nvSpPr>
        <p:spPr bwMode="auto">
          <a:xfrm>
            <a:off x="3776663" y="0"/>
            <a:ext cx="28908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9460"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66750" y="4716463"/>
            <a:ext cx="5335588" cy="44656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150" name="Rectangle 6"/>
          <p:cNvSpPr>
            <a:spLocks noGrp="1" noChangeArrowheads="1"/>
          </p:cNvSpPr>
          <p:nvPr>
            <p:ph type="ftr" sz="quarter" idx="4"/>
          </p:nvPr>
        </p:nvSpPr>
        <p:spPr bwMode="auto">
          <a:xfrm>
            <a:off x="0" y="9428163"/>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fr-FR"/>
              <a:t>Institut Eurécom - BP 193 - F-06904 Sophia Antipolis cedex</a:t>
            </a:r>
          </a:p>
        </p:txBody>
      </p:sp>
      <p:sp>
        <p:nvSpPr>
          <p:cNvPr id="6151" name="Rectangle 7"/>
          <p:cNvSpPr>
            <a:spLocks noGrp="1" noChangeArrowheads="1"/>
          </p:cNvSpPr>
          <p:nvPr>
            <p:ph type="sldNum" sz="quarter" idx="5"/>
          </p:nvPr>
        </p:nvSpPr>
        <p:spPr bwMode="auto">
          <a:xfrm>
            <a:off x="3776663" y="9428163"/>
            <a:ext cx="2890837"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6478546-3B02-4DC9-BA3B-2FB77E4E45CB}" type="slidenum">
              <a:rPr lang="fr-FR"/>
              <a:pPr>
                <a:defRPr/>
              </a:pPr>
              <a:t>‹#›</a:t>
            </a:fld>
            <a:endParaRPr lang="fr-FR"/>
          </a:p>
        </p:txBody>
      </p:sp>
    </p:spTree>
    <p:extLst>
      <p:ext uri="{BB962C8B-B14F-4D97-AF65-F5344CB8AC3E}">
        <p14:creationId xmlns:p14="http://schemas.microsoft.com/office/powerpoint/2010/main" val="1124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Hello,</a:t>
            </a:r>
            <a:r>
              <a:rPr lang="en-US" baseline="0" dirty="0" smtClean="0"/>
              <a:t> my name is Ahmad </a:t>
            </a:r>
            <a:r>
              <a:rPr lang="en-US" baseline="0" dirty="0" err="1" smtClean="0"/>
              <a:t>Assaf</a:t>
            </a:r>
            <a:r>
              <a:rPr lang="en-US" baseline="0" dirty="0" smtClean="0"/>
              <a:t>,  and I am a CIFRE student working under the supervision of </a:t>
            </a:r>
            <a:r>
              <a:rPr lang="en-US" baseline="0" dirty="0" err="1" smtClean="0"/>
              <a:t>Raphaël</a:t>
            </a:r>
            <a:r>
              <a:rPr lang="en-US" baseline="0" dirty="0" smtClean="0"/>
              <a:t> </a:t>
            </a:r>
            <a:r>
              <a:rPr lang="en-US" baseline="0" dirty="0" err="1" smtClean="0"/>
              <a:t>Troncy</a:t>
            </a:r>
            <a:r>
              <a:rPr lang="en-US" baseline="0" dirty="0" smtClean="0"/>
              <a:t> in the Multimedia Semantics Group and SAP Labs France in the Business Intelligence Department. I have just started my second year and I am currently working towards building a framework that will help enriching business intelligence with linked data and semantics.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6478546-3B02-4DC9-BA3B-2FB77E4E45CB}" type="slidenum">
              <a:rPr lang="fr-FR" smtClean="0"/>
              <a:pPr>
                <a:defRPr/>
              </a:pPr>
              <a:t>1</a:t>
            </a:fld>
            <a:endParaRPr lang="fr-FR"/>
          </a:p>
        </p:txBody>
      </p:sp>
    </p:spTree>
    <p:extLst>
      <p:ext uri="{BB962C8B-B14F-4D97-AF65-F5344CB8AC3E}">
        <p14:creationId xmlns:p14="http://schemas.microsoft.com/office/powerpoint/2010/main" val="323235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 have traditionally performed business analysis based on transactional data stored in legacy relational databases. External</a:t>
            </a:r>
            <a:r>
              <a:rPr lang="en-US" baseline="0" dirty="0" smtClean="0"/>
              <a:t> source like </a:t>
            </a:r>
            <a:r>
              <a:rPr lang="en-US" dirty="0" smtClean="0"/>
              <a:t>social media feeds, weblogs, sensor data, or data published by governments or international organizations are nowadays becoming increasingly available.</a:t>
            </a:r>
          </a:p>
          <a:p>
            <a:endParaRPr lang="en-US" dirty="0" smtClean="0"/>
          </a:p>
          <a:p>
            <a:r>
              <a:rPr lang="en-US" dirty="0" smtClean="0"/>
              <a:t>Data coming from these resources can</a:t>
            </a:r>
            <a:r>
              <a:rPr lang="en-US" baseline="0" dirty="0" smtClean="0"/>
              <a:t> have several problems due to the heterogeneity of the data formats, models and so on.</a:t>
            </a:r>
            <a:endParaRPr lang="en-US" dirty="0"/>
          </a:p>
        </p:txBody>
      </p:sp>
      <p:sp>
        <p:nvSpPr>
          <p:cNvPr id="4" name="Slide Number Placeholder 3"/>
          <p:cNvSpPr>
            <a:spLocks noGrp="1"/>
          </p:cNvSpPr>
          <p:nvPr>
            <p:ph type="sldNum" sz="quarter" idx="10"/>
          </p:nvPr>
        </p:nvSpPr>
        <p:spPr/>
        <p:txBody>
          <a:bodyPr/>
          <a:lstStyle/>
          <a:p>
            <a:pPr>
              <a:defRPr/>
            </a:pPr>
            <a:fld id="{66478546-3B02-4DC9-BA3B-2FB77E4E45CB}" type="slidenum">
              <a:rPr lang="fr-FR" smtClean="0"/>
              <a:pPr>
                <a:defRPr/>
              </a:pPr>
              <a:t>2</a:t>
            </a:fld>
            <a:endParaRPr lang="fr-FR"/>
          </a:p>
        </p:txBody>
      </p:sp>
    </p:spTree>
    <p:extLst>
      <p:ext uri="{BB962C8B-B14F-4D97-AF65-F5344CB8AC3E}">
        <p14:creationId xmlns:p14="http://schemas.microsoft.com/office/powerpoint/2010/main" val="251433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reach </a:t>
            </a:r>
            <a:r>
              <a:rPr lang="en-US" baseline="0" dirty="0" smtClean="0"/>
              <a:t>our goal; we have identified four main steps. </a:t>
            </a:r>
          </a:p>
          <a:p>
            <a:pPr marL="171450" indent="-171450">
              <a:buFont typeface="Wingdings" pitchFamily="2" charset="2"/>
              <a:buChar char="§"/>
            </a:pPr>
            <a:r>
              <a:rPr lang="en-US" dirty="0" smtClean="0"/>
              <a:t>Data mining process</a:t>
            </a:r>
          </a:p>
          <a:p>
            <a:pPr marL="171450" indent="-171450">
              <a:buFont typeface="Wingdings" pitchFamily="2" charset="2"/>
              <a:buChar char="§"/>
            </a:pPr>
            <a:r>
              <a:rPr lang="en-US" baseline="0" dirty="0" smtClean="0"/>
              <a:t>Exploration and integration of data catalogues</a:t>
            </a:r>
          </a:p>
          <a:p>
            <a:pPr marL="171450" indent="-171450">
              <a:buFont typeface="Wingdings" pitchFamily="2" charset="2"/>
              <a:buChar char="§"/>
            </a:pPr>
            <a:r>
              <a:rPr lang="en-US" baseline="0" dirty="0" smtClean="0"/>
              <a:t>Integration of data found in the catalogues with the ones in our internal systems</a:t>
            </a:r>
          </a:p>
          <a:p>
            <a:pPr marL="171450" indent="-171450">
              <a:buFont typeface="Wingdings" pitchFamily="2" charset="2"/>
              <a:buChar char="§"/>
            </a:pPr>
            <a:r>
              <a:rPr lang="en-US" baseline="0" dirty="0" smtClean="0"/>
              <a:t>A refining step that takes user’s interaction and feedback into account</a:t>
            </a:r>
          </a:p>
          <a:p>
            <a:pPr marL="171450" indent="-171450">
              <a:buFont typeface="Wingdings" pitchFamily="2" charset="2"/>
              <a:buChar char="§"/>
            </a:pPr>
            <a:endParaRPr lang="en-US" baseline="0" dirty="0" smtClean="0"/>
          </a:p>
          <a:p>
            <a:pPr marL="171450" indent="-171450">
              <a:buFont typeface="Wingdings" pitchFamily="2" charset="2"/>
              <a:buChar char="§"/>
            </a:pPr>
            <a:r>
              <a:rPr lang="en-US" baseline="0" dirty="0" smtClean="0"/>
              <a:t>We have contributed to several steps in our plan and please come over to my poster session and feel free to ask further questions, thanks a lot and looking forward to answer your questions.</a:t>
            </a:r>
          </a:p>
          <a:p>
            <a:pPr marL="171450" indent="-171450">
              <a:buFont typeface="Wingdings" pitchFamily="2" charset="2"/>
              <a:buChar char="§"/>
            </a:pP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 typeface="Wingdings" pitchFamily="2" charset="2"/>
              <a:buChar char="§"/>
              <a:tabLst/>
              <a:defRPr/>
            </a:pPr>
            <a:r>
              <a:rPr lang="en-US" baseline="0" dirty="0" smtClean="0"/>
              <a:t>In the data mining step </a:t>
            </a:r>
            <a:r>
              <a:rPr lang="en-US" dirty="0" smtClean="0"/>
              <a:t>we try to semantically</a:t>
            </a:r>
            <a:r>
              <a:rPr lang="en-US" baseline="0" dirty="0" smtClean="0"/>
              <a:t> annotate our BI data; by using NER, pattern matching and so on.</a:t>
            </a:r>
          </a:p>
          <a:p>
            <a:pPr marL="171450" marR="0" indent="-171450" algn="l" defTabSz="914400" rtl="0" eaLnBrk="0" fontAlgn="base" latinLnBrk="0" hangingPunct="0">
              <a:lnSpc>
                <a:spcPct val="100000"/>
              </a:lnSpc>
              <a:spcBef>
                <a:spcPct val="30000"/>
              </a:spcBef>
              <a:spcAft>
                <a:spcPct val="0"/>
              </a:spcAft>
              <a:buClrTx/>
              <a:buSzTx/>
              <a:buFont typeface="Wingdings" pitchFamily="2" charset="2"/>
              <a:buChar char="§"/>
              <a:tabLst/>
              <a:defRPr/>
            </a:pPr>
            <a:r>
              <a:rPr lang="en-US" baseline="0" dirty="0" smtClean="0"/>
              <a:t>To ensure proper integration between internal and external catalogues we need to have a shared data representation (DCAT); we want also to build a DCAT crawler that will be able to look into the datasets and provide detailed insights about the data itself. We also plan to extend DCAT with our proposed Data Quality Framework.</a:t>
            </a:r>
          </a:p>
          <a:p>
            <a:pPr marL="171450" marR="0" indent="-171450" algn="l" defTabSz="914400" rtl="0" eaLnBrk="0" fontAlgn="base" latinLnBrk="0" hangingPunct="0">
              <a:lnSpc>
                <a:spcPct val="100000"/>
              </a:lnSpc>
              <a:spcBef>
                <a:spcPct val="30000"/>
              </a:spcBef>
              <a:spcAft>
                <a:spcPct val="0"/>
              </a:spcAft>
              <a:buClrTx/>
              <a:buSzTx/>
              <a:buFont typeface="Wingdings" pitchFamily="2" charset="2"/>
              <a:buChar char="§"/>
              <a:tabLst/>
              <a:defRPr/>
            </a:pPr>
            <a:r>
              <a:rPr lang="en-US" baseline="0" dirty="0" smtClean="0"/>
              <a:t>To achieve proper integration we need to have a semantic BI model and novel mapping mechanisms. We have contributed with an approach called RUBIX that was implemented as an Open Refine extension that tackles this issue. We are currently working on an enhanced user interface called </a:t>
            </a:r>
            <a:r>
              <a:rPr lang="en-US" baseline="0" dirty="0" err="1" smtClean="0"/>
              <a:t>Yingshe</a:t>
            </a:r>
            <a:r>
              <a:rPr lang="en-US" baseline="0" dirty="0" smtClean="0"/>
              <a:t> to ease the process of mapping instances or ontologies.</a:t>
            </a:r>
          </a:p>
          <a:p>
            <a:pPr marL="171450" marR="0" indent="-171450" algn="l" defTabSz="914400" rtl="0" eaLnBrk="0" fontAlgn="base" latinLnBrk="0" hangingPunct="0">
              <a:lnSpc>
                <a:spcPct val="100000"/>
              </a:lnSpc>
              <a:spcBef>
                <a:spcPct val="30000"/>
              </a:spcBef>
              <a:spcAft>
                <a:spcPct val="0"/>
              </a:spcAft>
              <a:buClrTx/>
              <a:buSzTx/>
              <a:buFont typeface="Wingdings" pitchFamily="2" charset="2"/>
              <a:buChar char="§"/>
              <a:tabLst/>
              <a:defRPr/>
            </a:pP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 typeface="Wingdings" pitchFamily="2" charset="2"/>
              <a:buChar char="§"/>
              <a:tabLst/>
              <a:defRPr/>
            </a:pPr>
            <a:endParaRPr lang="en-US" baseline="0" dirty="0" smtClean="0"/>
          </a:p>
          <a:p>
            <a:pPr marL="171450" indent="-171450">
              <a:buFont typeface="Wingdings" pitchFamily="2" charset="2"/>
              <a:buChar char="§"/>
            </a:pPr>
            <a:endParaRPr lang="en-US" baseline="0" dirty="0" smtClean="0"/>
          </a:p>
          <a:p>
            <a:pPr marL="171450" indent="-171450">
              <a:buFont typeface="Wingdings" pitchFamily="2" charset="2"/>
              <a:buChar char="§"/>
            </a:pPr>
            <a:endParaRPr lang="en-US" baseline="0" dirty="0" smtClean="0"/>
          </a:p>
          <a:p>
            <a:pPr marL="171450" indent="-171450">
              <a:buFont typeface="Wingdings" pitchFamily="2" charset="2"/>
              <a:buChar char="§"/>
            </a:pPr>
            <a:endParaRPr lang="en-US" baseline="0" dirty="0" smtClean="0"/>
          </a:p>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66478546-3B02-4DC9-BA3B-2FB77E4E45CB}" type="slidenum">
              <a:rPr lang="fr-FR" smtClean="0"/>
              <a:pPr>
                <a:defRPr/>
              </a:pPr>
              <a:t>3</a:t>
            </a:fld>
            <a:endParaRPr lang="fr-FR"/>
          </a:p>
        </p:txBody>
      </p:sp>
    </p:spTree>
    <p:extLst>
      <p:ext uri="{BB962C8B-B14F-4D97-AF65-F5344CB8AC3E}">
        <p14:creationId xmlns:p14="http://schemas.microsoft.com/office/powerpoint/2010/main" val="3901187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subTitle" idx="1" hasCustomPrompt="1"/>
          </p:nvPr>
        </p:nvSpPr>
        <p:spPr>
          <a:xfrm>
            <a:off x="1552076" y="5013076"/>
            <a:ext cx="7192963" cy="1008187"/>
          </a:xfrm>
        </p:spPr>
        <p:txBody>
          <a:bodyPr/>
          <a:lstStyle>
            <a:lvl1pPr marL="0" indent="0" algn="ctr">
              <a:spcBef>
                <a:spcPts val="0"/>
              </a:spcBef>
              <a:buFont typeface="Wingdings" pitchFamily="2" charset="2"/>
              <a:buNone/>
              <a:defRPr sz="2400">
                <a:solidFill>
                  <a:schemeClr val="bg2"/>
                </a:solidFill>
              </a:defRPr>
            </a:lvl1pPr>
          </a:lstStyle>
          <a:p>
            <a:r>
              <a:rPr lang="fr-FR" dirty="0" smtClean="0"/>
              <a:t>Group Name</a:t>
            </a:r>
          </a:p>
          <a:p>
            <a:r>
              <a:rPr lang="fr-FR" dirty="0" err="1" smtClean="0"/>
              <a:t>Supervisor</a:t>
            </a:r>
            <a:r>
              <a:rPr lang="fr-FR" dirty="0" smtClean="0"/>
              <a:t>: Name </a:t>
            </a:r>
            <a:r>
              <a:rPr lang="fr-FR" dirty="0" err="1" smtClean="0"/>
              <a:t>NAME</a:t>
            </a:r>
            <a:endParaRPr lang="fr-FR" dirty="0"/>
          </a:p>
        </p:txBody>
      </p:sp>
      <p:sp>
        <p:nvSpPr>
          <p:cNvPr id="113667" name="Rectangle 3"/>
          <p:cNvSpPr>
            <a:spLocks noGrp="1" noChangeArrowheads="1"/>
          </p:cNvSpPr>
          <p:nvPr>
            <p:ph type="ctrTitle" hasCustomPrompt="1"/>
          </p:nvPr>
        </p:nvSpPr>
        <p:spPr>
          <a:xfrm>
            <a:off x="1552076" y="2656904"/>
            <a:ext cx="7196138" cy="700063"/>
          </a:xfrm>
        </p:spPr>
        <p:txBody>
          <a:bodyPr/>
          <a:lstStyle>
            <a:lvl1pPr algn="ctr">
              <a:defRPr sz="2000">
                <a:effectLst/>
              </a:defRPr>
            </a:lvl1pPr>
          </a:lstStyle>
          <a:p>
            <a:r>
              <a:rPr lang="fr-FR" dirty="0" smtClean="0"/>
              <a:t>Name </a:t>
            </a:r>
            <a:r>
              <a:rPr lang="fr-FR" dirty="0" err="1" smtClean="0"/>
              <a:t>NAME</a:t>
            </a:r>
            <a:r>
              <a:rPr lang="fr-FR" dirty="0" smtClean="0"/>
              <a:t/>
            </a:r>
            <a:br>
              <a:rPr lang="fr-FR" dirty="0" smtClean="0"/>
            </a:br>
            <a:r>
              <a:rPr lang="fr-FR" dirty="0" smtClean="0"/>
              <a:t>1st </a:t>
            </a:r>
            <a:r>
              <a:rPr lang="fr-FR" dirty="0" err="1" smtClean="0"/>
              <a:t>Year</a:t>
            </a:r>
            <a:r>
              <a:rPr lang="fr-FR" dirty="0" smtClean="0"/>
              <a:t> </a:t>
            </a:r>
            <a:r>
              <a:rPr lang="fr-FR" dirty="0" err="1" smtClean="0"/>
              <a:t>PhD</a:t>
            </a:r>
            <a:r>
              <a:rPr lang="fr-FR" dirty="0" smtClean="0"/>
              <a:t> Candidate</a:t>
            </a:r>
            <a:endParaRPr lang="fr-FR" dirty="0"/>
          </a:p>
        </p:txBody>
      </p:sp>
      <p:sp>
        <p:nvSpPr>
          <p:cNvPr id="3" name="Text Placeholder 2"/>
          <p:cNvSpPr>
            <a:spLocks noGrp="1"/>
          </p:cNvSpPr>
          <p:nvPr>
            <p:ph type="body" sz="quarter" idx="10" hasCustomPrompt="1"/>
          </p:nvPr>
        </p:nvSpPr>
        <p:spPr>
          <a:xfrm>
            <a:off x="1547664" y="3500983"/>
            <a:ext cx="7195788" cy="1388939"/>
          </a:xfrm>
        </p:spPr>
        <p:txBody>
          <a:bodyPr anchor="ctr" anchorCtr="0"/>
          <a:lstStyle>
            <a:lvl1pPr marL="0" indent="0" algn="ctr">
              <a:buFont typeface="Arial" pitchFamily="34" charset="0"/>
              <a:buNone/>
              <a:defRPr>
                <a:solidFill>
                  <a:srgbClr val="0099CC"/>
                </a:solidFill>
                <a:effectLst>
                  <a:outerShdw blurRad="38100" dist="38100" dir="2700000" algn="tl">
                    <a:srgbClr val="000000">
                      <a:alpha val="43137"/>
                    </a:srgbClr>
                  </a:outerShdw>
                </a:effectLst>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Thesis title</a:t>
            </a:r>
            <a:endParaRPr lang="fr-FR" kern="0" dirty="0"/>
          </a:p>
        </p:txBody>
      </p:sp>
      <p:sp>
        <p:nvSpPr>
          <p:cNvPr id="9" name="Picture Placeholder 8"/>
          <p:cNvSpPr>
            <a:spLocks noGrp="1"/>
          </p:cNvSpPr>
          <p:nvPr>
            <p:ph type="pic" sz="quarter" idx="11" hasCustomPrompt="1"/>
          </p:nvPr>
        </p:nvSpPr>
        <p:spPr>
          <a:xfrm>
            <a:off x="4503239" y="836712"/>
            <a:ext cx="1296987" cy="1512887"/>
          </a:xfrm>
        </p:spPr>
        <p:txBody>
          <a:bodyPr/>
          <a:lstStyle>
            <a:lvl1pPr>
              <a:defRPr/>
            </a:lvl1pPr>
          </a:lstStyle>
          <a:p>
            <a:r>
              <a:rPr lang="en-US" dirty="0" err="1" smtClean="0"/>
              <a:t>mugshot</a:t>
            </a:r>
            <a:endParaRPr lang="en-US" dirty="0"/>
          </a:p>
        </p:txBody>
      </p:sp>
      <p:sp>
        <p:nvSpPr>
          <p:cNvPr id="12" name="Picture Placeholder 8"/>
          <p:cNvSpPr>
            <a:spLocks noGrp="1"/>
          </p:cNvSpPr>
          <p:nvPr>
            <p:ph type="pic" sz="quarter" idx="12" hasCustomPrompt="1"/>
          </p:nvPr>
        </p:nvSpPr>
        <p:spPr>
          <a:xfrm>
            <a:off x="6664049" y="2636887"/>
            <a:ext cx="576907" cy="432767"/>
          </a:xfrm>
        </p:spPr>
        <p:txBody>
          <a:bodyPr/>
          <a:lstStyle>
            <a:lvl1pPr>
              <a:defRPr/>
            </a:lvl1pPr>
          </a:lstStyle>
          <a:p>
            <a:r>
              <a:rPr lang="en-US" dirty="0" smtClean="0"/>
              <a:t>flag</a:t>
            </a:r>
            <a:endParaRPr lang="en-US" dirty="0"/>
          </a:p>
        </p:txBody>
      </p:sp>
      <p:sp>
        <p:nvSpPr>
          <p:cNvPr id="13" name="Picture Placeholder 8"/>
          <p:cNvSpPr>
            <a:spLocks noGrp="1"/>
          </p:cNvSpPr>
          <p:nvPr>
            <p:ph type="pic" sz="quarter" idx="13" hasCustomPrompt="1"/>
          </p:nvPr>
        </p:nvSpPr>
        <p:spPr>
          <a:xfrm>
            <a:off x="7452320" y="188640"/>
            <a:ext cx="1513011" cy="1728192"/>
          </a:xfrm>
        </p:spPr>
        <p:txBody>
          <a:bodyPr/>
          <a:lstStyle>
            <a:lvl1pPr>
              <a:defRPr/>
            </a:lvl1pPr>
          </a:lstStyle>
          <a:p>
            <a:r>
              <a:rPr lang="en-US" dirty="0" smtClean="0"/>
              <a:t>Project Logo</a:t>
            </a:r>
            <a:endParaRPr lang="en-US" dirty="0"/>
          </a:p>
        </p:txBody>
      </p:sp>
    </p:spTree>
    <p:extLst>
      <p:ext uri="{BB962C8B-B14F-4D97-AF65-F5344CB8AC3E}">
        <p14:creationId xmlns:p14="http://schemas.microsoft.com/office/powerpoint/2010/main" val="216630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291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155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pp://www.eurecom.fr/" TargetMode="Externa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body" idx="1"/>
          </p:nvPr>
        </p:nvSpPr>
        <p:spPr bwMode="auto">
          <a:xfrm>
            <a:off x="250825" y="1125538"/>
            <a:ext cx="86423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88079" name="Rectangle 15"/>
          <p:cNvSpPr>
            <a:spLocks noGrp="1" noChangeArrowheads="1"/>
          </p:cNvSpPr>
          <p:nvPr>
            <p:ph type="title"/>
          </p:nvPr>
        </p:nvSpPr>
        <p:spPr bwMode="auto">
          <a:xfrm>
            <a:off x="323850" y="188913"/>
            <a:ext cx="8569325"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8" name="Rectangle 16"/>
          <p:cNvSpPr>
            <a:spLocks noChangeArrowheads="1"/>
          </p:cNvSpPr>
          <p:nvPr userDrawn="1"/>
        </p:nvSpPr>
        <p:spPr bwMode="auto">
          <a:xfrm rot="16200000" flipV="1">
            <a:off x="4537075" y="-3375025"/>
            <a:ext cx="69850" cy="8642350"/>
          </a:xfrm>
          <a:prstGeom prst="rect">
            <a:avLst/>
          </a:prstGeom>
          <a:gradFill rotWithShape="1">
            <a:gsLst>
              <a:gs pos="0">
                <a:schemeClr val="bg1"/>
              </a:gs>
              <a:gs pos="100000">
                <a:srgbClr val="0099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029" name="Picture 17" descr="logo_Eurecom">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885113" y="6389688"/>
            <a:ext cx="11160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8"/>
          <p:cNvSpPr>
            <a:spLocks noChangeShapeType="1"/>
          </p:cNvSpPr>
          <p:nvPr userDrawn="1"/>
        </p:nvSpPr>
        <p:spPr bwMode="auto">
          <a:xfrm>
            <a:off x="0" y="6327775"/>
            <a:ext cx="9144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9"/>
          <p:cNvSpPr>
            <a:spLocks noChangeShapeType="1"/>
          </p:cNvSpPr>
          <p:nvPr userDrawn="1"/>
        </p:nvSpPr>
        <p:spPr bwMode="auto">
          <a:xfrm>
            <a:off x="0" y="6362700"/>
            <a:ext cx="9144000" cy="0"/>
          </a:xfrm>
          <a:prstGeom prst="line">
            <a:avLst/>
          </a:prstGeom>
          <a:noFill/>
          <a:ln w="19050">
            <a:solidFill>
              <a:srgbClr val="0099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80" r:id="rId1"/>
    <p:sldLayoutId id="2147483870" r:id="rId2"/>
    <p:sldLayoutId id="2147483875" r:id="rId3"/>
  </p:sldLayoutIdLst>
  <p:hf hdr="0"/>
  <p:txStyles>
    <p:titleStyle>
      <a:lvl1pPr algn="l" rtl="0" eaLnBrk="0" fontAlgn="base" hangingPunct="0">
        <a:spcBef>
          <a:spcPct val="0"/>
        </a:spcBef>
        <a:spcAft>
          <a:spcPct val="0"/>
        </a:spcAft>
        <a:defRPr sz="32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2pPr>
      <a:lvl3pPr algn="l" rtl="0" eaLnBrk="0" fontAlgn="base" hangingPunct="0">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3pPr>
      <a:lvl4pPr algn="l" rtl="0" eaLnBrk="0" fontAlgn="base" hangingPunct="0">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4pPr>
      <a:lvl5pPr algn="l" rtl="0" eaLnBrk="0" fontAlgn="base" hangingPunct="0">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5pPr>
      <a:lvl6pPr marL="457200" algn="l" rtl="0" fontAlgn="base">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6pPr>
      <a:lvl7pPr marL="914400" algn="l" rtl="0" fontAlgn="base">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7pPr>
      <a:lvl8pPr marL="1371600" algn="l" rtl="0" fontAlgn="base">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8pPr>
      <a:lvl9pPr marL="1828800" algn="l" rtl="0" fontAlgn="base">
        <a:spcBef>
          <a:spcPct val="0"/>
        </a:spcBef>
        <a:spcAft>
          <a:spcPct val="0"/>
        </a:spcAft>
        <a:defRPr sz="3200" b="1">
          <a:solidFill>
            <a:srgbClr val="0099CC"/>
          </a:solidFill>
          <a:effectLst>
            <a:outerShdw blurRad="38100" dist="38100" dir="2700000" algn="tl">
              <a:srgbClr val="C0C0C0"/>
            </a:outerShdw>
          </a:effectLst>
          <a:latin typeface="Eurostile LT Std" pitchFamily="34" charset="0"/>
        </a:defRPr>
      </a:lvl9pPr>
    </p:titleStyle>
    <p:bodyStyle>
      <a:lvl1pPr marL="342900" indent="-342900" algn="l" rtl="0" eaLnBrk="0" fontAlgn="base" hangingPunct="0">
        <a:spcBef>
          <a:spcPct val="50000"/>
        </a:spcBef>
        <a:spcAft>
          <a:spcPct val="0"/>
        </a:spcAft>
        <a:buClr>
          <a:srgbClr val="0099CC"/>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9CC"/>
        </a:buClr>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0099CC"/>
        </a:buClr>
        <a:buFont typeface="Wingdings" pitchFamily="2" charset="2"/>
        <a:buChar char="F"/>
        <a:defRPr sz="2000">
          <a:solidFill>
            <a:schemeClr val="tx1"/>
          </a:solidFill>
          <a:latin typeface="+mn-lt"/>
        </a:defRPr>
      </a:lvl3pPr>
      <a:lvl4pPr marL="1600200" indent="-228600" algn="l" rtl="0" eaLnBrk="0" fontAlgn="base" hangingPunct="0">
        <a:spcBef>
          <a:spcPct val="20000"/>
        </a:spcBef>
        <a:spcAft>
          <a:spcPct val="0"/>
        </a:spcAft>
        <a:buClr>
          <a:srgbClr val="0099CC"/>
        </a:buClr>
        <a:buChar char="•"/>
        <a:defRPr>
          <a:solidFill>
            <a:schemeClr val="tx1"/>
          </a:solidFill>
          <a:latin typeface="+mn-lt"/>
        </a:defRPr>
      </a:lvl4pPr>
      <a:lvl5pPr marL="2057400" indent="-228600" algn="l" rtl="0" eaLnBrk="0" fontAlgn="base" hangingPunct="0">
        <a:spcBef>
          <a:spcPct val="20000"/>
        </a:spcBef>
        <a:spcAft>
          <a:spcPct val="0"/>
        </a:spcAft>
        <a:buClr>
          <a:srgbClr val="0099CC"/>
        </a:buClr>
        <a:buFont typeface="Eurostile LT Std" pitchFamily="34" charset="0"/>
        <a:buChar char="–"/>
        <a:defRPr sz="1600">
          <a:solidFill>
            <a:schemeClr val="tx1"/>
          </a:solidFill>
          <a:latin typeface="+mn-lt"/>
        </a:defRPr>
      </a:lvl5pPr>
      <a:lvl6pPr marL="2514600" indent="-228600" algn="l" rtl="0" fontAlgn="base">
        <a:spcBef>
          <a:spcPct val="20000"/>
        </a:spcBef>
        <a:spcAft>
          <a:spcPct val="0"/>
        </a:spcAft>
        <a:buClr>
          <a:srgbClr val="0099CC"/>
        </a:buClr>
        <a:buFont typeface="Eurostile LT Std" pitchFamily="34" charset="0"/>
        <a:buChar char="–"/>
        <a:defRPr sz="1600">
          <a:solidFill>
            <a:schemeClr val="tx1"/>
          </a:solidFill>
          <a:latin typeface="+mn-lt"/>
        </a:defRPr>
      </a:lvl6pPr>
      <a:lvl7pPr marL="2971800" indent="-228600" algn="l" rtl="0" fontAlgn="base">
        <a:spcBef>
          <a:spcPct val="20000"/>
        </a:spcBef>
        <a:spcAft>
          <a:spcPct val="0"/>
        </a:spcAft>
        <a:buClr>
          <a:srgbClr val="0099CC"/>
        </a:buClr>
        <a:buFont typeface="Eurostile LT Std" pitchFamily="34" charset="0"/>
        <a:buChar char="–"/>
        <a:defRPr sz="1600">
          <a:solidFill>
            <a:schemeClr val="tx1"/>
          </a:solidFill>
          <a:latin typeface="+mn-lt"/>
        </a:defRPr>
      </a:lvl7pPr>
      <a:lvl8pPr marL="3429000" indent="-228600" algn="l" rtl="0" fontAlgn="base">
        <a:spcBef>
          <a:spcPct val="20000"/>
        </a:spcBef>
        <a:spcAft>
          <a:spcPct val="0"/>
        </a:spcAft>
        <a:buClr>
          <a:srgbClr val="0099CC"/>
        </a:buClr>
        <a:buFont typeface="Eurostile LT Std" pitchFamily="34" charset="0"/>
        <a:buChar char="–"/>
        <a:defRPr sz="1600">
          <a:solidFill>
            <a:schemeClr val="tx1"/>
          </a:solidFill>
          <a:latin typeface="+mn-lt"/>
        </a:defRPr>
      </a:lvl8pPr>
      <a:lvl9pPr marL="3886200" indent="-228600" algn="l" rtl="0" fontAlgn="base">
        <a:spcBef>
          <a:spcPct val="20000"/>
        </a:spcBef>
        <a:spcAft>
          <a:spcPct val="0"/>
        </a:spcAft>
        <a:buClr>
          <a:srgbClr val="0099CC"/>
        </a:buClr>
        <a:buFont typeface="Eurostile LT Std"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gi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audio" Target="../media/media2.mp3"/><Relationship Id="rId16" Type="http://schemas.openxmlformats.org/officeDocument/2006/relationships/image" Target="../media/image18.png"/><Relationship Id="rId1" Type="http://schemas.microsoft.com/office/2007/relationships/media" Target="../media/media2.mp3"/><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jpg"/><Relationship Id="rId4" Type="http://schemas.openxmlformats.org/officeDocument/2006/relationships/notesSlide" Target="../notesSlides/notesSlide2.xml"/><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media" Target="../media/media4.mp3"/><Relationship Id="rId7" Type="http://schemas.openxmlformats.org/officeDocument/2006/relationships/image" Target="../media/image20.png"/><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audio" Target="../media/media4.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a:t>Multimedia Semantics Group</a:t>
            </a:r>
          </a:p>
          <a:p>
            <a:r>
              <a:rPr lang="en-US" dirty="0"/>
              <a:t>Supervisor: </a:t>
            </a:r>
            <a:r>
              <a:rPr lang="en-US" dirty="0" err="1"/>
              <a:t>Raphaël</a:t>
            </a:r>
            <a:r>
              <a:rPr lang="en-US" dirty="0"/>
              <a:t> TRONCY</a:t>
            </a:r>
          </a:p>
          <a:p>
            <a:endParaRPr lang="en-US" dirty="0"/>
          </a:p>
          <a:p>
            <a:endParaRPr lang="en-US" dirty="0"/>
          </a:p>
        </p:txBody>
      </p:sp>
      <p:sp>
        <p:nvSpPr>
          <p:cNvPr id="8" name="Title 7"/>
          <p:cNvSpPr>
            <a:spLocks noGrp="1"/>
          </p:cNvSpPr>
          <p:nvPr>
            <p:ph type="ctrTitle"/>
          </p:nvPr>
        </p:nvSpPr>
        <p:spPr/>
        <p:txBody>
          <a:bodyPr/>
          <a:lstStyle/>
          <a:p>
            <a:r>
              <a:rPr lang="en-US" dirty="0" smtClean="0"/>
              <a:t>Ahmad </a:t>
            </a:r>
            <a:r>
              <a:rPr lang="en-US" dirty="0" err="1" smtClean="0"/>
              <a:t>Assaf</a:t>
            </a:r>
            <a:r>
              <a:rPr lang="en-US" dirty="0" smtClean="0"/>
              <a:t/>
            </a:r>
            <a:br>
              <a:rPr lang="en-US" dirty="0" smtClean="0"/>
            </a:br>
            <a:r>
              <a:rPr lang="en-US" dirty="0" smtClean="0"/>
              <a:t>2</a:t>
            </a:r>
            <a:r>
              <a:rPr lang="en-US" baseline="30000" dirty="0" smtClean="0"/>
              <a:t>nd</a:t>
            </a:r>
            <a:r>
              <a:rPr lang="en-US" dirty="0" smtClean="0"/>
              <a:t> Year PhD Candidate</a:t>
            </a:r>
            <a:endParaRPr lang="en-US" dirty="0"/>
          </a:p>
        </p:txBody>
      </p:sp>
      <p:sp>
        <p:nvSpPr>
          <p:cNvPr id="10" name="Text Placeholder 9"/>
          <p:cNvSpPr>
            <a:spLocks noGrp="1"/>
          </p:cNvSpPr>
          <p:nvPr>
            <p:ph type="body" sz="quarter" idx="10"/>
          </p:nvPr>
        </p:nvSpPr>
        <p:spPr/>
        <p:txBody>
          <a:bodyPr/>
          <a:lstStyle/>
          <a:p>
            <a:r>
              <a:rPr lang="en-US" dirty="0" smtClean="0"/>
              <a:t>A Framework for Enriching Business Intelligence with Semantics</a:t>
            </a:r>
            <a:endParaRPr lang="en-US" dirty="0"/>
          </a:p>
        </p:txBody>
      </p:sp>
      <p:pic>
        <p:nvPicPr>
          <p:cNvPr id="2" name="Picture Placeholder 1"/>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rcRect t="8064" b="8064"/>
          <a:stretch>
            <a:fillRect/>
          </a:stretch>
        </p:blipFill>
        <p:spPr>
          <a:xfrm>
            <a:off x="4067944" y="764704"/>
            <a:ext cx="1296987" cy="1512887"/>
          </a:xfrm>
        </p:spPr>
      </p:pic>
      <p:pic>
        <p:nvPicPr>
          <p:cNvPr id="6" name="Picture Placeholder 5"/>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16758" r="16758"/>
          <a:stretch>
            <a:fillRect/>
          </a:stretch>
        </p:blipFill>
        <p:spPr>
          <a:xfrm>
            <a:off x="6660233" y="2636887"/>
            <a:ext cx="580724" cy="432767"/>
          </a:xfrm>
        </p:spPr>
      </p:pic>
      <p:pic>
        <p:nvPicPr>
          <p:cNvPr id="5" name="Picture Placeholder 4"/>
          <p:cNvPicPr>
            <a:picLocks noGrp="1" noChangeAspect="1"/>
          </p:cNvPicPr>
          <p:nvPr>
            <p:ph type="pic" sz="quarter" idx="13"/>
          </p:nvPr>
        </p:nvPicPr>
        <p:blipFill>
          <a:blip r:embed="rId7" cstate="print">
            <a:extLst>
              <a:ext uri="{28A0092B-C50C-407E-A947-70E740481C1C}">
                <a14:useLocalDpi xmlns:a14="http://schemas.microsoft.com/office/drawing/2010/main" val="0"/>
              </a:ext>
            </a:extLst>
          </a:blip>
          <a:stretch>
            <a:fillRect/>
          </a:stretch>
        </p:blipFill>
        <p:spPr>
          <a:xfrm>
            <a:off x="7452320" y="332656"/>
            <a:ext cx="1385777" cy="720079"/>
          </a:xfrm>
        </p:spPr>
      </p:pic>
      <p:pic>
        <p:nvPicPr>
          <p:cNvPr id="4" name="Slide 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99592" y="5517232"/>
            <a:ext cx="609600" cy="609600"/>
          </a:xfrm>
          <a:prstGeom prst="rect">
            <a:avLst/>
          </a:prstGeom>
        </p:spPr>
      </p:pic>
    </p:spTree>
    <p:extLst>
      <p:ext uri="{BB962C8B-B14F-4D97-AF65-F5344CB8AC3E}">
        <p14:creationId xmlns:p14="http://schemas.microsoft.com/office/powerpoint/2010/main" val="4058690208"/>
      </p:ext>
    </p:extLst>
  </p:cSld>
  <p:clrMapOvr>
    <a:masterClrMapping/>
  </p:clrMapOvr>
  <mc:AlternateContent xmlns:mc="http://schemas.openxmlformats.org/markup-compatibility/2006">
    <mc:Choice xmlns:p14="http://schemas.microsoft.com/office/powerpoint/2010/main" Requires="p14">
      <p:transition spd="slow" p14:dur="2000" advClick="0" advTm="16000"/>
    </mc:Choice>
    <mc:Fallback>
      <p:transition spd="slow" advClick="0" advTm="1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43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4" name="TextBox 3"/>
          <p:cNvSpPr txBox="1"/>
          <p:nvPr/>
        </p:nvSpPr>
        <p:spPr>
          <a:xfrm>
            <a:off x="262823" y="4221088"/>
            <a:ext cx="6906769" cy="1354217"/>
          </a:xfrm>
          <a:prstGeom prst="rect">
            <a:avLst/>
          </a:prstGeom>
          <a:noFill/>
        </p:spPr>
        <p:txBody>
          <a:bodyPr wrap="square" lIns="0" tIns="0" rIns="0" bIns="0" rtlCol="0">
            <a:spAutoFit/>
          </a:bodyPr>
          <a:lstStyle/>
          <a:p>
            <a:pPr marL="285750" indent="-285750" algn="l"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Distributed sources with heterogeneous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formats and terminologies</a:t>
            </a:r>
            <a:r>
              <a:rPr lang="fr-FR" sz="1600" kern="0" dirty="0">
                <a:ea typeface="Arial Unicode MS" pitchFamily="34" charset="-128"/>
                <a:cs typeface="Arial Unicode MS" pitchFamily="34" charset="-128"/>
              </a:rPr>
              <a:t> </a:t>
            </a:r>
          </a:p>
          <a:p>
            <a:pPr marL="285750" indent="-285750" algn="l"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Complex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models</a:t>
            </a:r>
          </a:p>
          <a:p>
            <a:pPr marL="285750" indent="-285750" algn="l"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Different storage models</a:t>
            </a:r>
          </a:p>
          <a:p>
            <a:pPr marL="285750" indent="-285750" algn="l"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Noisiness (duplications, inconsistencies)</a:t>
            </a:r>
          </a:p>
        </p:txBody>
      </p:sp>
      <p:grpSp>
        <p:nvGrpSpPr>
          <p:cNvPr id="5" name="Group 4"/>
          <p:cNvGrpSpPr/>
          <p:nvPr/>
        </p:nvGrpSpPr>
        <p:grpSpPr>
          <a:xfrm>
            <a:off x="5605271" y="1595605"/>
            <a:ext cx="3290050" cy="2276280"/>
            <a:chOff x="5605271" y="1595605"/>
            <a:chExt cx="3290050" cy="2276280"/>
          </a:xfrm>
        </p:grpSpPr>
        <p:sp>
          <p:nvSpPr>
            <p:cNvPr id="6" name="Left-Right Arrow 5"/>
            <p:cNvSpPr/>
            <p:nvPr/>
          </p:nvSpPr>
          <p:spPr bwMode="gray">
            <a:xfrm>
              <a:off x="5605271" y="2557973"/>
              <a:ext cx="932505" cy="142036"/>
            </a:xfrm>
            <a:prstGeom prst="lef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 name="Straight Connector 6"/>
            <p:cNvCxnSpPr/>
            <p:nvPr/>
          </p:nvCxnSpPr>
          <p:spPr>
            <a:xfrm>
              <a:off x="6051354" y="1595605"/>
              <a:ext cx="0" cy="2276280"/>
            </a:xfrm>
            <a:prstGeom prst="line">
              <a:avLst/>
            </a:prstGeom>
            <a:ln w="28575">
              <a:solidFill>
                <a:schemeClr val="tx1"/>
              </a:solidFill>
              <a:prstDash val="sysDash"/>
            </a:ln>
          </p:spPr>
          <p:style>
            <a:lnRef idx="1">
              <a:schemeClr val="accent2"/>
            </a:lnRef>
            <a:fillRef idx="0">
              <a:schemeClr val="accent2"/>
            </a:fillRef>
            <a:effectRef idx="0">
              <a:schemeClr val="accent2"/>
            </a:effectRef>
            <a:fontRef idx="minor">
              <a:schemeClr val="tx1"/>
            </a:fontRef>
          </p:style>
        </p:cxnSp>
        <p:grpSp>
          <p:nvGrpSpPr>
            <p:cNvPr id="8" name="Group 7"/>
            <p:cNvGrpSpPr/>
            <p:nvPr/>
          </p:nvGrpSpPr>
          <p:grpSpPr>
            <a:xfrm>
              <a:off x="6206678" y="1686383"/>
              <a:ext cx="2688643" cy="1698404"/>
              <a:chOff x="6206678" y="1686383"/>
              <a:chExt cx="2688643" cy="1698404"/>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12" y="1884862"/>
                <a:ext cx="457200" cy="4572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1212" y="1871049"/>
                <a:ext cx="457200" cy="4572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0921" y="1884862"/>
                <a:ext cx="457200" cy="4572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8121" y="1871049"/>
                <a:ext cx="457200" cy="4572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0312" y="1880193"/>
                <a:ext cx="457200" cy="457200"/>
              </a:xfrm>
              <a:prstGeom prst="rect">
                <a:avLst/>
              </a:prstGeom>
            </p:spPr>
          </p:pic>
          <p:sp>
            <p:nvSpPr>
              <p:cNvPr id="14" name="TextBox 13"/>
              <p:cNvSpPr txBox="1"/>
              <p:nvPr/>
            </p:nvSpPr>
            <p:spPr>
              <a:xfrm>
                <a:off x="6206678" y="241937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2">
                        <a:lumMod val="60000"/>
                        <a:lumOff val="40000"/>
                      </a:schemeClr>
                    </a:solidFill>
                    <a:ea typeface="Arial Unicode MS" pitchFamily="34" charset="-128"/>
                    <a:cs typeface="Arial Unicode MS" pitchFamily="34" charset="-128"/>
                  </a:rPr>
                  <a:t>Sensor Data</a:t>
                </a:r>
                <a:endParaRPr lang="fr-FR" sz="1200" b="1" kern="0" dirty="0" err="1" smtClean="0">
                  <a:solidFill>
                    <a:schemeClr val="accent2">
                      <a:lumMod val="60000"/>
                      <a:lumOff val="40000"/>
                    </a:schemeClr>
                  </a:solidFill>
                  <a:ea typeface="Arial Unicode MS" pitchFamily="34" charset="-128"/>
                  <a:cs typeface="Arial Unicode MS" pitchFamily="34" charset="-128"/>
                </a:endParaRPr>
              </a:p>
            </p:txBody>
          </p:sp>
          <p:sp>
            <p:nvSpPr>
              <p:cNvPr id="15" name="TextBox 14"/>
              <p:cNvSpPr txBox="1"/>
              <p:nvPr/>
            </p:nvSpPr>
            <p:spPr>
              <a:xfrm>
                <a:off x="6589347" y="2641412"/>
                <a:ext cx="1460374"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5"/>
                    </a:solidFill>
                    <a:ea typeface="Arial Unicode MS" pitchFamily="34" charset="-128"/>
                    <a:cs typeface="Arial Unicode MS" pitchFamily="34" charset="-128"/>
                  </a:rPr>
                  <a:t>Governmental Data</a:t>
                </a:r>
                <a:endParaRPr lang="fr-FR" sz="1200" b="1" kern="0" dirty="0" err="1" smtClean="0">
                  <a:solidFill>
                    <a:schemeClr val="accent5"/>
                  </a:solidFill>
                  <a:ea typeface="Arial Unicode MS" pitchFamily="34" charset="-128"/>
                  <a:cs typeface="Arial Unicode MS" pitchFamily="34" charset="-128"/>
                </a:endParaRPr>
              </a:p>
            </p:txBody>
          </p:sp>
          <p:sp>
            <p:nvSpPr>
              <p:cNvPr id="16" name="TextBox 15"/>
              <p:cNvSpPr txBox="1"/>
              <p:nvPr/>
            </p:nvSpPr>
            <p:spPr>
              <a:xfrm>
                <a:off x="6483760" y="168638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tx2">
                        <a:lumMod val="50000"/>
                      </a:schemeClr>
                    </a:solidFill>
                    <a:ea typeface="Arial Unicode MS" pitchFamily="34" charset="-128"/>
                    <a:cs typeface="Arial Unicode MS" pitchFamily="34" charset="-128"/>
                  </a:rPr>
                  <a:t>Social Media Feeds</a:t>
                </a:r>
                <a:endParaRPr lang="fr-FR" sz="1200" b="1" kern="0" dirty="0" err="1" smtClean="0">
                  <a:solidFill>
                    <a:schemeClr val="tx2">
                      <a:lumMod val="50000"/>
                    </a:schemeClr>
                  </a:solidFill>
                  <a:ea typeface="Arial Unicode MS" pitchFamily="34" charset="-128"/>
                  <a:cs typeface="Arial Unicode MS" pitchFamily="34" charset="-128"/>
                </a:endParaRPr>
              </a:p>
            </p:txBody>
          </p:sp>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50713" y="2897871"/>
                <a:ext cx="681683" cy="486916"/>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93725" y="3030141"/>
                <a:ext cx="855996" cy="226345"/>
              </a:xfrm>
              <a:prstGeom prst="rect">
                <a:avLst/>
              </a:prstGeom>
            </p:spPr>
          </p:pic>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88088" y="2908183"/>
                <a:ext cx="681504" cy="466292"/>
              </a:xfrm>
              <a:prstGeom prst="rect">
                <a:avLst/>
              </a:prstGeom>
            </p:spPr>
          </p:pic>
        </p:grpSp>
      </p:grpSp>
      <p:grpSp>
        <p:nvGrpSpPr>
          <p:cNvPr id="20" name="Group 19"/>
          <p:cNvGrpSpPr/>
          <p:nvPr/>
        </p:nvGrpSpPr>
        <p:grpSpPr>
          <a:xfrm>
            <a:off x="721753" y="1711992"/>
            <a:ext cx="4377504" cy="1984570"/>
            <a:chOff x="240707" y="1446445"/>
            <a:chExt cx="4377504" cy="1984570"/>
          </a:xfrm>
        </p:grpSpPr>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04083" y="2369776"/>
              <a:ext cx="699247" cy="699247"/>
            </a:xfrm>
            <a:prstGeom prst="rect">
              <a:avLst/>
            </a:prstGeom>
          </p:spPr>
        </p:pic>
        <p:grpSp>
          <p:nvGrpSpPr>
            <p:cNvPr id="22" name="Group 21"/>
            <p:cNvGrpSpPr/>
            <p:nvPr/>
          </p:nvGrpSpPr>
          <p:grpSpPr>
            <a:xfrm>
              <a:off x="3687002" y="1858208"/>
              <a:ext cx="931209" cy="1572807"/>
              <a:chOff x="4877923" y="2051450"/>
              <a:chExt cx="931209" cy="1572807"/>
            </a:xfrm>
          </p:grpSpPr>
          <p:pic>
            <p:nvPicPr>
              <p:cNvPr id="31" name="Picture 3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01454" y="2051450"/>
                <a:ext cx="620806" cy="620806"/>
              </a:xfrm>
              <a:prstGeom prst="rect">
                <a:avLst/>
              </a:prstGeom>
            </p:spPr>
          </p:pic>
          <p:pic>
            <p:nvPicPr>
              <p:cNvPr id="32" name="Picture 3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88326" y="2343425"/>
                <a:ext cx="620806" cy="620806"/>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77923" y="2693048"/>
                <a:ext cx="620806" cy="620806"/>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53854" y="3003451"/>
                <a:ext cx="620806" cy="620806"/>
              </a:xfrm>
              <a:prstGeom prst="rect">
                <a:avLst/>
              </a:prstGeom>
            </p:spPr>
          </p:pic>
        </p:grpSp>
        <p:sp>
          <p:nvSpPr>
            <p:cNvPr id="23" name="TextBox 22"/>
            <p:cNvSpPr txBox="1"/>
            <p:nvPr/>
          </p:nvSpPr>
          <p:spPr>
            <a:xfrm>
              <a:off x="240707" y="3135391"/>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rgbClr val="FF0000"/>
                  </a:solidFill>
                  <a:ea typeface="Arial Unicode MS" pitchFamily="34" charset="-128"/>
                  <a:cs typeface="Arial Unicode MS" pitchFamily="34" charset="-128"/>
                </a:rPr>
                <a:t>ERP </a:t>
              </a:r>
              <a:r>
                <a:rPr lang="en-US" sz="1100" b="1" kern="0" dirty="0" smtClean="0">
                  <a:ea typeface="Arial Unicode MS" pitchFamily="34" charset="-128"/>
                  <a:cs typeface="Arial Unicode MS" pitchFamily="34" charset="-128"/>
                </a:rPr>
                <a:t>-           - </a:t>
              </a:r>
              <a:r>
                <a:rPr lang="en-US" sz="1100" b="1" kern="0" dirty="0" smtClean="0">
                  <a:solidFill>
                    <a:srgbClr val="FF0000"/>
                  </a:solidFill>
                  <a:ea typeface="Arial Unicode MS" pitchFamily="34" charset="-128"/>
                  <a:cs typeface="Arial Unicode MS" pitchFamily="34" charset="-128"/>
                </a:rPr>
                <a:t> </a:t>
              </a:r>
              <a:endParaRPr lang="fr-FR" sz="1100" b="1" kern="0" dirty="0" err="1" smtClean="0">
                <a:solidFill>
                  <a:srgbClr val="FF0000"/>
                </a:solidFill>
                <a:ea typeface="Arial Unicode MS" pitchFamily="34" charset="-128"/>
                <a:cs typeface="Arial Unicode MS" pitchFamily="34" charset="-128"/>
              </a:endParaRPr>
            </a:p>
          </p:txBody>
        </p:sp>
        <p:sp>
          <p:nvSpPr>
            <p:cNvPr id="24" name="TextBox 23"/>
            <p:cNvSpPr txBox="1"/>
            <p:nvPr/>
          </p:nvSpPr>
          <p:spPr>
            <a:xfrm>
              <a:off x="546878" y="3144535"/>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accent4">
                      <a:lumMod val="75000"/>
                    </a:schemeClr>
                  </a:solidFill>
                  <a:ea typeface="Arial Unicode MS" pitchFamily="34" charset="-128"/>
                  <a:cs typeface="Arial Unicode MS" pitchFamily="34" charset="-128"/>
                </a:rPr>
                <a:t>   CRM   </a:t>
              </a:r>
              <a:endParaRPr lang="fr-FR" sz="1100" b="1" kern="0" dirty="0" err="1" smtClean="0">
                <a:solidFill>
                  <a:schemeClr val="accent4">
                    <a:lumMod val="75000"/>
                  </a:schemeClr>
                </a:solidFill>
                <a:ea typeface="Arial Unicode MS" pitchFamily="34" charset="-128"/>
                <a:cs typeface="Arial Unicode MS" pitchFamily="34" charset="-128"/>
              </a:endParaRPr>
            </a:p>
          </p:txBody>
        </p:sp>
        <p:sp>
          <p:nvSpPr>
            <p:cNvPr id="25" name="TextBox 24"/>
            <p:cNvSpPr txBox="1"/>
            <p:nvPr/>
          </p:nvSpPr>
          <p:spPr>
            <a:xfrm>
              <a:off x="1013390" y="3143294"/>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tx2">
                      <a:lumMod val="75000"/>
                    </a:schemeClr>
                  </a:solidFill>
                  <a:ea typeface="Arial Unicode MS" pitchFamily="34" charset="-128"/>
                  <a:cs typeface="Arial Unicode MS" pitchFamily="34" charset="-128"/>
                </a:rPr>
                <a:t>   PRM</a:t>
              </a:r>
              <a:endParaRPr lang="fr-FR" sz="1100" b="1" kern="0" dirty="0" err="1" smtClean="0">
                <a:solidFill>
                  <a:schemeClr val="tx2">
                    <a:lumMod val="75000"/>
                  </a:schemeClr>
                </a:solidFill>
                <a:ea typeface="Arial Unicode MS" pitchFamily="34" charset="-128"/>
                <a:cs typeface="Arial Unicode MS" pitchFamily="34" charset="-128"/>
              </a:endParaRPr>
            </a:p>
          </p:txBody>
        </p:sp>
        <p:sp>
          <p:nvSpPr>
            <p:cNvPr id="26" name="Right Arrow 25"/>
            <p:cNvSpPr/>
            <p:nvPr/>
          </p:nvSpPr>
          <p:spPr bwMode="gray">
            <a:xfrm>
              <a:off x="3017026" y="2523588"/>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7" name="TextBox 26"/>
            <p:cNvSpPr txBox="1"/>
            <p:nvPr/>
          </p:nvSpPr>
          <p:spPr>
            <a:xfrm>
              <a:off x="2062814" y="1798371"/>
              <a:ext cx="930166"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Business Intelligence Analysis</a:t>
              </a:r>
              <a:endParaRPr lang="fr-FR" sz="1200" b="1" kern="0" dirty="0" err="1" smtClean="0">
                <a:ea typeface="Arial Unicode MS" pitchFamily="34" charset="-128"/>
                <a:cs typeface="Arial Unicode MS" pitchFamily="34" charset="-128"/>
              </a:endParaRPr>
            </a:p>
          </p:txBody>
        </p:sp>
        <p:sp>
          <p:nvSpPr>
            <p:cNvPr id="28" name="Right Arrow 27"/>
            <p:cNvSpPr/>
            <p:nvPr/>
          </p:nvSpPr>
          <p:spPr bwMode="gray">
            <a:xfrm>
              <a:off x="1542772" y="2584100"/>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9" name="TextBox 28"/>
            <p:cNvSpPr txBox="1"/>
            <p:nvPr/>
          </p:nvSpPr>
          <p:spPr>
            <a:xfrm>
              <a:off x="385309" y="1446445"/>
              <a:ext cx="93016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Enterprise Data</a:t>
              </a:r>
              <a:endParaRPr lang="fr-FR" sz="1200" b="1" kern="0" dirty="0" err="1" smtClean="0">
                <a:ea typeface="Arial Unicode MS" pitchFamily="34" charset="-128"/>
                <a:cs typeface="Arial Unicode MS" pitchFamily="34" charset="-128"/>
              </a:endParaRPr>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707" y="1885162"/>
              <a:ext cx="1219370" cy="1219370"/>
            </a:xfrm>
            <a:prstGeom prst="rect">
              <a:avLst/>
            </a:prstGeom>
          </p:spPr>
        </p:pic>
      </p:grpSp>
      <p:sp>
        <p:nvSpPr>
          <p:cNvPr id="35" name="Rectangle 34"/>
          <p:cNvSpPr/>
          <p:nvPr/>
        </p:nvSpPr>
        <p:spPr bwMode="gray">
          <a:xfrm>
            <a:off x="301752" y="1561869"/>
            <a:ext cx="5221224" cy="2276280"/>
          </a:xfrm>
          <a:prstGeom prst="rect">
            <a:avLst/>
          </a:prstGeom>
          <a:noFill/>
          <a:ln w="28575">
            <a:prstDash val="sysDash"/>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6678" y="3348240"/>
            <a:ext cx="1737245" cy="377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o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48083" y="3504392"/>
            <a:ext cx="564696" cy="699147"/>
          </a:xfrm>
          <a:prstGeom prst="rect">
            <a:avLst/>
          </a:prstGeom>
          <a:noFill/>
          <a:extLst>
            <a:ext uri="{909E8E84-426E-40DD-AFC4-6F175D3DCCD1}">
              <a14:hiddenFill xmlns:a14="http://schemas.microsoft.com/office/drawing/2010/main">
                <a:solidFill>
                  <a:srgbClr val="FFFFFF"/>
                </a:solidFill>
              </a14:hiddenFill>
            </a:ext>
          </a:extLst>
        </p:spPr>
      </p:pic>
      <p:pic>
        <p:nvPicPr>
          <p:cNvPr id="36" name="Slide 2.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8285721" y="5445224"/>
            <a:ext cx="609600" cy="609600"/>
          </a:xfrm>
          <a:prstGeom prst="rect">
            <a:avLst/>
          </a:prstGeom>
        </p:spPr>
      </p:pic>
    </p:spTree>
    <p:extLst>
      <p:ext uri="{BB962C8B-B14F-4D97-AF65-F5344CB8AC3E}">
        <p14:creationId xmlns:p14="http://schemas.microsoft.com/office/powerpoint/2010/main" val="259781107"/>
      </p:ext>
    </p:extLst>
  </p:cSld>
  <p:clrMapOvr>
    <a:masterClrMapping/>
  </p:clrMapOvr>
  <mc:AlternateContent xmlns:mc="http://schemas.openxmlformats.org/markup-compatibility/2006">
    <mc:Choice xmlns:p14="http://schemas.microsoft.com/office/powerpoint/2010/main" Requires="p14">
      <p:transition spd="slow" p14:dur="2000" advClick="0" advTm="21000"/>
    </mc:Choice>
    <mc:Fallback>
      <p:transition spd="slow" advClick="0" advTm="2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924"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Direction</a:t>
            </a:r>
            <a:endParaRPr lang="en-US" dirty="0"/>
          </a:p>
        </p:txBody>
      </p:sp>
      <p:sp>
        <p:nvSpPr>
          <p:cNvPr id="4" name="Flowchart: Decision 3"/>
          <p:cNvSpPr/>
          <p:nvPr/>
        </p:nvSpPr>
        <p:spPr bwMode="gray">
          <a:xfrm>
            <a:off x="6059303" y="3306175"/>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5" name="Flowchart: Decision 4"/>
          <p:cNvSpPr/>
          <p:nvPr/>
        </p:nvSpPr>
        <p:spPr bwMode="gray">
          <a:xfrm>
            <a:off x="4590883" y="3346945"/>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6" name="Flowchart: Decision 5"/>
          <p:cNvSpPr/>
          <p:nvPr/>
        </p:nvSpPr>
        <p:spPr bwMode="gray">
          <a:xfrm>
            <a:off x="3141841" y="3338811"/>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7" name="Flowchart: Decision 6"/>
          <p:cNvSpPr/>
          <p:nvPr/>
        </p:nvSpPr>
        <p:spPr bwMode="gray">
          <a:xfrm>
            <a:off x="1711384" y="3326113"/>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8" name="Pentagon 7"/>
          <p:cNvSpPr/>
          <p:nvPr/>
        </p:nvSpPr>
        <p:spPr bwMode="gray">
          <a:xfrm>
            <a:off x="306982" y="1218356"/>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Mining</a:t>
            </a:r>
          </a:p>
        </p:txBody>
      </p:sp>
      <p:sp>
        <p:nvSpPr>
          <p:cNvPr id="9" name="Pentagon 8"/>
          <p:cNvSpPr/>
          <p:nvPr/>
        </p:nvSpPr>
        <p:spPr bwMode="gray">
          <a:xfrm>
            <a:off x="1735020" y="1231056"/>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err="1" smtClean="0">
                <a:solidFill>
                  <a:schemeClr val="tx1">
                    <a:lumMod val="75000"/>
                    <a:lumOff val="25000"/>
                  </a:schemeClr>
                </a:solidFill>
                <a:ea typeface="Arial Unicode MS" pitchFamily="34" charset="-128"/>
                <a:cs typeface="Arial Unicode MS" pitchFamily="34" charset="-128"/>
              </a:rPr>
              <a:t>External</a:t>
            </a:r>
            <a:r>
              <a:rPr lang="de-DE" sz="1400" b="1" kern="0" dirty="0" smtClean="0">
                <a:solidFill>
                  <a:schemeClr val="tx1">
                    <a:lumMod val="75000"/>
                    <a:lumOff val="25000"/>
                  </a:schemeClr>
                </a:solidFill>
                <a:ea typeface="Arial Unicode MS" pitchFamily="34" charset="-128"/>
                <a:cs typeface="Arial Unicode MS" pitchFamily="34" charset="-128"/>
              </a:rPr>
              <a:t> Catalogue</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0" name="Pentagon 9"/>
          <p:cNvSpPr/>
          <p:nvPr/>
        </p:nvSpPr>
        <p:spPr bwMode="gray">
          <a:xfrm>
            <a:off x="4679287" y="1717892"/>
            <a:ext cx="1380016"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Analysis</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11" name="Pentagon 10"/>
          <p:cNvSpPr/>
          <p:nvPr/>
        </p:nvSpPr>
        <p:spPr bwMode="gray">
          <a:xfrm>
            <a:off x="6208389" y="1726874"/>
            <a:ext cx="1250596"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Mapping</a:t>
            </a:r>
            <a:endParaRPr lang="de-DE" sz="1400" kern="0" dirty="0">
              <a:solidFill>
                <a:schemeClr val="tx1">
                  <a:lumMod val="75000"/>
                  <a:lumOff val="25000"/>
                </a:schemeClr>
              </a:solidFill>
              <a:ea typeface="Arial Unicode MS" pitchFamily="34" charset="-128"/>
              <a:cs typeface="Arial Unicode MS" pitchFamily="34" charset="-128"/>
            </a:endParaRPr>
          </a:p>
        </p:txBody>
      </p:sp>
      <p:grpSp>
        <p:nvGrpSpPr>
          <p:cNvPr id="12" name="Group 11"/>
          <p:cNvGrpSpPr/>
          <p:nvPr/>
        </p:nvGrpSpPr>
        <p:grpSpPr>
          <a:xfrm>
            <a:off x="465912" y="1599358"/>
            <a:ext cx="1008158" cy="1897556"/>
            <a:chOff x="356961" y="2196731"/>
            <a:chExt cx="1008158" cy="1897556"/>
          </a:xfrm>
        </p:grpSpPr>
        <p:sp>
          <p:nvSpPr>
            <p:cNvPr id="13" name="TextBox 12"/>
            <p:cNvSpPr txBox="1"/>
            <p:nvPr/>
          </p:nvSpPr>
          <p:spPr>
            <a:xfrm>
              <a:off x="356961" y="3027162"/>
              <a:ext cx="1008158" cy="1067125"/>
            </a:xfrm>
            <a:prstGeom prst="rect">
              <a:avLst/>
            </a:prstGeom>
            <a:solidFill>
              <a:schemeClr val="tx1">
                <a:lumMod val="75000"/>
                <a:lumOff val="25000"/>
              </a:schemeClr>
            </a:solidFill>
          </p:spPr>
          <p:txBody>
            <a:bodyPr wrap="square" lIns="0" tIns="0" rIns="0" bIns="0" rtlCol="0" anchor="ctr" anchorCtr="0">
              <a:noAutofit/>
            </a:bodyPr>
            <a:lstStyle>
              <a:defPPr>
                <a:defRPr lang="de-DE"/>
              </a:defPPr>
              <a:lvl1pPr algn="ctr" fontAlgn="base">
                <a:spcBef>
                  <a:spcPct val="50000"/>
                </a:spcBef>
                <a:spcAft>
                  <a:spcPct val="0"/>
                </a:spcAft>
                <a:buClr>
                  <a:srgbClr val="F0AB00"/>
                </a:buClr>
                <a:buSzPct val="80000"/>
                <a:defRPr sz="1000" b="1" kern="0">
                  <a:solidFill>
                    <a:schemeClr val="bg1"/>
                  </a:solidFill>
                  <a:ea typeface="Arial Unicode MS" pitchFamily="34" charset="-128"/>
                  <a:cs typeface="Arial Unicode MS" pitchFamily="34" charset="-128"/>
                </a:defRPr>
              </a:lvl1pPr>
            </a:lstStyle>
            <a:p>
              <a:r>
                <a:rPr lang="en-US" dirty="0" smtClean="0"/>
                <a:t>NER, Pattern matching … etc.</a:t>
              </a:r>
              <a:endParaRPr lang="en-US" dirty="0"/>
            </a:p>
          </p:txBody>
        </p:sp>
        <p:cxnSp>
          <p:nvCxnSpPr>
            <p:cNvPr id="14" name="Elbow Connector 13"/>
            <p:cNvCxnSpPr>
              <a:endCxn id="13" idx="0"/>
            </p:cNvCxnSpPr>
            <p:nvPr/>
          </p:nvCxnSpPr>
          <p:spPr>
            <a:xfrm rot="5400000">
              <a:off x="445826" y="2611945"/>
              <a:ext cx="830432" cy="3"/>
            </a:xfrm>
            <a:prstGeom prst="bentConnector3">
              <a:avLst>
                <a:gd name="adj1" fmla="val 50000"/>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58630" y="1603584"/>
            <a:ext cx="1008158" cy="1905029"/>
            <a:chOff x="2555477" y="2200957"/>
            <a:chExt cx="1008158" cy="1905029"/>
          </a:xfrm>
        </p:grpSpPr>
        <p:cxnSp>
          <p:nvCxnSpPr>
            <p:cNvPr id="16" name="Elbow Connector 15"/>
            <p:cNvCxnSpPr>
              <a:stCxn id="9" idx="2"/>
              <a:endCxn id="17" idx="0"/>
            </p:cNvCxnSpPr>
            <p:nvPr/>
          </p:nvCxnSpPr>
          <p:spPr>
            <a:xfrm rot="5400000">
              <a:off x="2654242" y="2606271"/>
              <a:ext cx="844750" cy="34122"/>
            </a:xfrm>
            <a:prstGeom prst="bentConnector3">
              <a:avLst>
                <a:gd name="adj1" fmla="val 100135"/>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55477" y="3045707"/>
              <a:ext cx="1008158" cy="1060279"/>
            </a:xfrm>
            <a:prstGeom prst="rect">
              <a:avLst/>
            </a:prstGeom>
            <a:solidFill>
              <a:schemeClr val="tx1">
                <a:lumMod val="75000"/>
                <a:lumOff val="25000"/>
              </a:schemeClr>
            </a:solidFill>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000" b="1" kern="0" dirty="0" smtClean="0">
                  <a:solidFill>
                    <a:schemeClr val="bg1"/>
                  </a:solidFill>
                  <a:ea typeface="Arial Unicode MS" pitchFamily="34" charset="-128"/>
                  <a:cs typeface="Arial Unicode MS" pitchFamily="34" charset="-128"/>
                </a:rPr>
                <a:t>Shared Data source representation</a:t>
              </a:r>
              <a:endParaRPr lang="en-US" sz="1000" b="1" kern="0" dirty="0">
                <a:solidFill>
                  <a:schemeClr val="bg1"/>
                </a:solidFill>
                <a:ea typeface="Arial Unicode MS" pitchFamily="34" charset="-128"/>
                <a:cs typeface="Arial Unicode MS" pitchFamily="34" charset="-128"/>
              </a:endParaRPr>
            </a:p>
          </p:txBody>
        </p:sp>
      </p:grpSp>
      <p:grpSp>
        <p:nvGrpSpPr>
          <p:cNvPr id="18" name="Group 17"/>
          <p:cNvGrpSpPr/>
          <p:nvPr/>
        </p:nvGrpSpPr>
        <p:grpSpPr>
          <a:xfrm>
            <a:off x="5532566" y="1599356"/>
            <a:ext cx="1230281" cy="1889236"/>
            <a:chOff x="5423615" y="2196729"/>
            <a:chExt cx="1230281" cy="1889236"/>
          </a:xfrm>
        </p:grpSpPr>
        <p:cxnSp>
          <p:nvCxnSpPr>
            <p:cNvPr id="19" name="Elbow Connector 18"/>
            <p:cNvCxnSpPr/>
            <p:nvPr/>
          </p:nvCxnSpPr>
          <p:spPr>
            <a:xfrm rot="5400000">
              <a:off x="5611484" y="2606584"/>
              <a:ext cx="819711" cy="2"/>
            </a:xfrm>
            <a:prstGeom prst="bentConnector3">
              <a:avLst>
                <a:gd name="adj1" fmla="val 50000"/>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23615" y="3016441"/>
              <a:ext cx="1230281" cy="1069524"/>
            </a:xfrm>
            <a:prstGeom prst="rect">
              <a:avLst/>
            </a:prstGeom>
            <a:solidFill>
              <a:schemeClr val="tx1">
                <a:lumMod val="75000"/>
                <a:lumOff val="25000"/>
              </a:schemeClr>
            </a:solidFill>
          </p:spPr>
          <p:txBody>
            <a:bodyPr wrap="square" lIns="0" tIns="0" rIns="0" bIns="0" rtlCol="0" anchor="ctr" anchorCtr="0">
              <a:noAutofit/>
            </a:bodyPr>
            <a:lstStyle>
              <a:defPPr>
                <a:defRPr lang="de-DE"/>
              </a:defPPr>
              <a:lvl1pPr algn="ctr" fontAlgn="base">
                <a:spcBef>
                  <a:spcPct val="50000"/>
                </a:spcBef>
                <a:spcAft>
                  <a:spcPct val="0"/>
                </a:spcAft>
                <a:buClr>
                  <a:srgbClr val="F0AB00"/>
                </a:buClr>
                <a:buSzPct val="80000"/>
                <a:defRPr sz="1000" b="1" kern="0">
                  <a:solidFill>
                    <a:schemeClr val="bg1"/>
                  </a:solidFill>
                  <a:ea typeface="Arial Unicode MS" pitchFamily="34" charset="-128"/>
                  <a:cs typeface="Arial Unicode MS" pitchFamily="34" charset="-128"/>
                </a:defRPr>
              </a:lvl1pPr>
            </a:lstStyle>
            <a:p>
              <a:r>
                <a:rPr lang="en-US" dirty="0" smtClean="0"/>
                <a:t>Semantic model and mapping mechanisms</a:t>
              </a:r>
              <a:endParaRPr lang="en-US" dirty="0"/>
            </a:p>
          </p:txBody>
        </p:sp>
      </p:grpSp>
      <p:sp>
        <p:nvSpPr>
          <p:cNvPr id="21" name="Pentagon 20"/>
          <p:cNvSpPr/>
          <p:nvPr/>
        </p:nvSpPr>
        <p:spPr bwMode="gray">
          <a:xfrm>
            <a:off x="3231402" y="1717892"/>
            <a:ext cx="1359482"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Matching</a:t>
            </a:r>
            <a:endPar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2" name="Pentagon 21"/>
          <p:cNvSpPr/>
          <p:nvPr/>
        </p:nvSpPr>
        <p:spPr bwMode="gray">
          <a:xfrm>
            <a:off x="1744547" y="1705186"/>
            <a:ext cx="1246942"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Exploration</a:t>
            </a:r>
          </a:p>
        </p:txBody>
      </p:sp>
      <p:sp>
        <p:nvSpPr>
          <p:cNvPr id="23" name="Pentagon 22"/>
          <p:cNvSpPr/>
          <p:nvPr/>
        </p:nvSpPr>
        <p:spPr bwMode="gray">
          <a:xfrm>
            <a:off x="4644904" y="1231056"/>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Integration</a:t>
            </a:r>
          </a:p>
        </p:txBody>
      </p:sp>
      <p:sp>
        <p:nvSpPr>
          <p:cNvPr id="24" name="Pentagon 23"/>
          <p:cNvSpPr/>
          <p:nvPr/>
        </p:nvSpPr>
        <p:spPr bwMode="gray">
          <a:xfrm>
            <a:off x="7554789" y="1243754"/>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Refining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5" name="TextBox 24"/>
          <p:cNvSpPr txBox="1"/>
          <p:nvPr/>
        </p:nvSpPr>
        <p:spPr>
          <a:xfrm>
            <a:off x="1619672" y="3907795"/>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Data Quality Framework</a:t>
            </a:r>
          </a:p>
        </p:txBody>
      </p:sp>
      <p:sp>
        <p:nvSpPr>
          <p:cNvPr id="26" name="TextBox 25"/>
          <p:cNvSpPr txBox="1"/>
          <p:nvPr/>
        </p:nvSpPr>
        <p:spPr>
          <a:xfrm>
            <a:off x="5413497" y="3573835"/>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V1</a:t>
            </a:r>
          </a:p>
        </p:txBody>
      </p:sp>
      <p:sp>
        <p:nvSpPr>
          <p:cNvPr id="27" name="TextBox 26"/>
          <p:cNvSpPr txBox="1"/>
          <p:nvPr/>
        </p:nvSpPr>
        <p:spPr>
          <a:xfrm>
            <a:off x="5413497" y="4098558"/>
            <a:ext cx="1427991" cy="338554"/>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dirty="0" err="1" smtClean="0"/>
              <a:t>Yìngshè</a:t>
            </a:r>
            <a:r>
              <a:rPr lang="en-US" sz="1100" dirty="0" smtClean="0"/>
              <a:t> (</a:t>
            </a:r>
            <a:r>
              <a:rPr lang="en-US" sz="1100" kern="0" dirty="0" smtClean="0">
                <a:ea typeface="Arial Unicode MS" pitchFamily="34" charset="-128"/>
                <a:cs typeface="Arial Unicode MS" pitchFamily="34" charset="-128"/>
              </a:rPr>
              <a:t>Graph Mapper)</a:t>
            </a:r>
          </a:p>
        </p:txBody>
      </p:sp>
      <p:sp>
        <p:nvSpPr>
          <p:cNvPr id="28" name="TextBox 27"/>
          <p:cNvSpPr txBox="1"/>
          <p:nvPr/>
        </p:nvSpPr>
        <p:spPr>
          <a:xfrm>
            <a:off x="1616472" y="3667182"/>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DCAT Crawler</a:t>
            </a:r>
          </a:p>
        </p:txBody>
      </p:sp>
      <p:sp>
        <p:nvSpPr>
          <p:cNvPr id="29" name="TextBox 28"/>
          <p:cNvSpPr txBox="1"/>
          <p:nvPr/>
        </p:nvSpPr>
        <p:spPr>
          <a:xfrm>
            <a:off x="5413497" y="3812528"/>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V2</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563" y="5078615"/>
            <a:ext cx="1066507" cy="1066507"/>
          </a:xfrm>
          <a:prstGeom prst="rect">
            <a:avLst/>
          </a:prstGeom>
        </p:spPr>
      </p:pic>
      <p:sp>
        <p:nvSpPr>
          <p:cNvPr id="31" name="TextBox 30"/>
          <p:cNvSpPr txBox="1"/>
          <p:nvPr/>
        </p:nvSpPr>
        <p:spPr>
          <a:xfrm>
            <a:off x="1474070" y="5212632"/>
            <a:ext cx="5076032" cy="369332"/>
          </a:xfrm>
          <a:prstGeom prst="rect">
            <a:avLst/>
          </a:prstGeom>
          <a:noFill/>
        </p:spPr>
        <p:txBody>
          <a:bodyPr wrap="square" rtlCol="0">
            <a:spAutoFit/>
          </a:bodyPr>
          <a:lstStyle/>
          <a:p>
            <a:r>
              <a:rPr lang="en-US" dirty="0" smtClean="0"/>
              <a:t>SNARC – A Semantic Social News Aggregator</a:t>
            </a:r>
            <a:endParaRPr lang="en-US" dirty="0"/>
          </a:p>
        </p:txBody>
      </p:sp>
      <p:sp>
        <p:nvSpPr>
          <p:cNvPr id="33" name="TextBox 32"/>
          <p:cNvSpPr txBox="1"/>
          <p:nvPr/>
        </p:nvSpPr>
        <p:spPr>
          <a:xfrm>
            <a:off x="1043608" y="5577083"/>
            <a:ext cx="6424197" cy="369332"/>
          </a:xfrm>
          <a:prstGeom prst="rect">
            <a:avLst/>
          </a:prstGeom>
          <a:noFill/>
        </p:spPr>
        <p:txBody>
          <a:bodyPr wrap="square" rtlCol="0">
            <a:spAutoFit/>
          </a:bodyPr>
          <a:lstStyle/>
          <a:p>
            <a:r>
              <a:rPr lang="en-US" dirty="0" smtClean="0">
                <a:solidFill>
                  <a:srgbClr val="FFC000"/>
                </a:solidFill>
              </a:rPr>
              <a:t>Winner of the AI </a:t>
            </a:r>
            <a:r>
              <a:rPr lang="en-US" dirty="0" err="1" smtClean="0">
                <a:solidFill>
                  <a:srgbClr val="FFC000"/>
                </a:solidFill>
              </a:rPr>
              <a:t>Mashup</a:t>
            </a:r>
            <a:r>
              <a:rPr lang="en-US" dirty="0" smtClean="0">
                <a:solidFill>
                  <a:srgbClr val="FFC000"/>
                </a:solidFill>
              </a:rPr>
              <a:t> Challenge at ESWC 2013</a:t>
            </a:r>
            <a:endParaRPr lang="en-US" dirty="0">
              <a:solidFill>
                <a:srgbClr val="FFC000"/>
              </a:solidFill>
            </a:endParaRPr>
          </a:p>
        </p:txBody>
      </p:sp>
      <p:pic>
        <p:nvPicPr>
          <p:cNvPr id="32" name="Slide 3.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54888" y="4907832"/>
            <a:ext cx="609600" cy="609600"/>
          </a:xfrm>
          <a:prstGeom prst="rect">
            <a:avLst/>
          </a:prstGeom>
        </p:spPr>
      </p:pic>
      <p:pic>
        <p:nvPicPr>
          <p:cNvPr id="34" name="Slide 4.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8354888" y="5581964"/>
            <a:ext cx="609600" cy="609600"/>
          </a:xfrm>
          <a:prstGeom prst="rect">
            <a:avLst/>
          </a:prstGeom>
        </p:spPr>
      </p:pic>
    </p:spTree>
    <p:extLst>
      <p:ext uri="{BB962C8B-B14F-4D97-AF65-F5344CB8AC3E}">
        <p14:creationId xmlns:p14="http://schemas.microsoft.com/office/powerpoint/2010/main" val="1363896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994" fill="hold"/>
                                        <p:tgtEl>
                                          <p:spTgt spid="32"/>
                                        </p:tgtEl>
                                      </p:cBhvr>
                                    </p:cmd>
                                  </p:childTnLst>
                                </p:cTn>
                              </p:par>
                            </p:childTnLst>
                          </p:cTn>
                        </p:par>
                        <p:par>
                          <p:cTn id="7" fill="hold">
                            <p:stCondLst>
                              <p:cond delay="14994"/>
                            </p:stCondLst>
                            <p:childTnLst>
                              <p:par>
                                <p:cTn id="8" presetID="1" presetClass="mediacall" presetSubtype="0" fill="hold" nodeType="afterEffect">
                                  <p:stCondLst>
                                    <p:cond delay="0"/>
                                  </p:stCondLst>
                                  <p:childTnLst>
                                    <p:cmd type="call" cmd="playFrom(0.0)">
                                      <p:cBhvr>
                                        <p:cTn id="9" dur="9613"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hold" display="0">
                  <p:stCondLst>
                    <p:cond delay="indefinite"/>
                  </p:stCondLst>
                  <p:endCondLst>
                    <p:cond evt="onStopAudio" delay="0">
                      <p:tgtEl>
                        <p:sldTgt/>
                      </p:tgtEl>
                    </p:cond>
                  </p:endCondLst>
                </p:cTn>
                <p:tgtEl>
                  <p:spTgt spid="32"/>
                </p:tgtEl>
              </p:cMediaNode>
            </p:audio>
            <p:audio>
              <p:cMediaNode vol="80000" showWhenStopped="0">
                <p:cTn id="11" fill="hold" display="0">
                  <p:stCondLst>
                    <p:cond delay="indefinite"/>
                  </p:stCondLst>
                  <p:endCondLst>
                    <p:cond evt="onStopAudio" delay="0">
                      <p:tgtEl>
                        <p:sldTgt/>
                      </p:tgtEl>
                    </p:cond>
                  </p:endCondLst>
                </p:cTn>
                <p:tgtEl>
                  <p:spTgt spid="34"/>
                </p:tgtEl>
              </p:cMediaNode>
            </p:audio>
          </p:childTnLst>
        </p:cTn>
      </p:par>
    </p:tnLst>
  </p:timing>
</p:sld>
</file>

<file path=ppt/theme/theme1.xml><?xml version="1.0" encoding="utf-8"?>
<a:theme xmlns:a="http://schemas.openxmlformats.org/drawingml/2006/main" name="1_Modèle par défaut">
  <a:themeElements>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odèle par défaut">
      <a:majorFont>
        <a:latin typeface="Eurostile LT Std"/>
        <a:ea typeface=""/>
        <a:cs typeface=""/>
      </a:majorFont>
      <a:minorFont>
        <a:latin typeface="Eurostile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12487</TotalTime>
  <Words>471</Words>
  <Application>Microsoft Office PowerPoint</Application>
  <PresentationFormat>On-screen Show (4:3)</PresentationFormat>
  <Paragraphs>58</Paragraphs>
  <Slides>3</Slides>
  <Notes>3</Notes>
  <HiddenSlides>0</HiddenSlides>
  <MMClips>4</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1_Modèle par défaut</vt:lpstr>
      <vt:lpstr>Ahmad Assaf 2nd Year PhD Candidate</vt:lpstr>
      <vt:lpstr>Problem Definition</vt:lpstr>
      <vt:lpstr>Research Direction</vt:lpstr>
    </vt:vector>
  </TitlesOfParts>
  <Company>Institut Eurecom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Laurence Grammare</dc:creator>
  <cp:lastModifiedBy>ASSAF, Ahmad</cp:lastModifiedBy>
  <cp:revision>432</cp:revision>
  <cp:lastPrinted>2012-08-24T13:00:49Z</cp:lastPrinted>
  <dcterms:created xsi:type="dcterms:W3CDTF">2007-06-19T08:15:35Z</dcterms:created>
  <dcterms:modified xsi:type="dcterms:W3CDTF">2013-06-05T09:45:37Z</dcterms:modified>
</cp:coreProperties>
</file>