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7" r:id="rId5"/>
    <p:sldId id="269" r:id="rId6"/>
    <p:sldId id="270" r:id="rId7"/>
    <p:sldId id="271" r:id="rId8"/>
    <p:sldId id="272" r:id="rId9"/>
    <p:sldId id="266" r:id="rId10"/>
    <p:sldId id="265" r:id="rId11"/>
    <p:sldId id="263" r:id="rId12"/>
    <p:sldId id="264" r:id="rId13"/>
    <p:sldId id="262" r:id="rId14"/>
    <p:sldId id="268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4588C-4B0B-6749-8F74-9A28397411DC}" type="datetimeFigureOut">
              <a:rPr lang="en-US" smtClean="0"/>
              <a:pPr/>
              <a:t>7/12/13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28FED-3819-004D-8B4A-B99F1F7E7F5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28FED-3819-004D-8B4A-B99F1F7E7F5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Dbpedia</a:t>
            </a:r>
            <a:r>
              <a:rPr lang="en-US" dirty="0" smtClean="0"/>
              <a:t> properties: Linked Data mitigates the limited content analysis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28FED-3819-004D-8B4A-B99F1F7E7F5F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Importance Ordering: Encode the most important information in the most perceptually accurate 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28FED-3819-004D-8B4A-B99F1F7E7F5F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Importance Ordering: Encode the most important information in the most perceptually accurate 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28FED-3819-004D-8B4A-B99F1F7E7F5F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Tau: </a:t>
            </a:r>
            <a:r>
              <a:rPr lang="en-US" dirty="0" smtClean="0"/>
              <a:t>a measure of rank correlation, i.e., the similarity of the orderings of the data when ranked by each of the quantities.</a:t>
            </a:r>
          </a:p>
          <a:p>
            <a:r>
              <a:rPr lang="en-US" dirty="0" smtClean="0"/>
              <a:t>DCG: Using a graded relevance scale of documents in a search engine result set, DCG measures the usefulness, or gain, of a document based on its position in the result list.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28FED-3819-004D-8B4A-B99F1F7E7F5F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EB08-18B8-D447-8D8C-1BC6E2CCCB55}" type="datetimeFigureOut">
              <a:rPr lang="en-US" smtClean="0"/>
              <a:pPr/>
              <a:t>7/12/13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57A-FA0E-A849-B3C7-D6CB267A0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EB08-18B8-D447-8D8C-1BC6E2CCCB55}" type="datetimeFigureOut">
              <a:rPr lang="en-US" smtClean="0"/>
              <a:pPr/>
              <a:t>7/12/13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57A-FA0E-A849-B3C7-D6CB267A0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EB08-18B8-D447-8D8C-1BC6E2CCCB55}" type="datetimeFigureOut">
              <a:rPr lang="en-US" smtClean="0"/>
              <a:pPr/>
              <a:t>7/12/13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57A-FA0E-A849-B3C7-D6CB267A0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EB08-18B8-D447-8D8C-1BC6E2CCCB55}" type="datetimeFigureOut">
              <a:rPr lang="en-US" smtClean="0"/>
              <a:pPr/>
              <a:t>7/12/13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57A-FA0E-A849-B3C7-D6CB267A0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EB08-18B8-D447-8D8C-1BC6E2CCCB55}" type="datetimeFigureOut">
              <a:rPr lang="en-US" smtClean="0"/>
              <a:pPr/>
              <a:t>7/12/13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57A-FA0E-A849-B3C7-D6CB267A0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EB08-18B8-D447-8D8C-1BC6E2CCCB55}" type="datetimeFigureOut">
              <a:rPr lang="en-US" smtClean="0"/>
              <a:pPr/>
              <a:t>7/12/13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57A-FA0E-A849-B3C7-D6CB267A0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EB08-18B8-D447-8D8C-1BC6E2CCCB55}" type="datetimeFigureOut">
              <a:rPr lang="en-US" smtClean="0"/>
              <a:pPr/>
              <a:t>7/12/13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57A-FA0E-A849-B3C7-D6CB267A0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EB08-18B8-D447-8D8C-1BC6E2CCCB55}" type="datetimeFigureOut">
              <a:rPr lang="en-US" smtClean="0"/>
              <a:pPr/>
              <a:t>7/12/13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57A-FA0E-A849-B3C7-D6CB267A0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EB08-18B8-D447-8D8C-1BC6E2CCCB55}" type="datetimeFigureOut">
              <a:rPr lang="en-US" smtClean="0"/>
              <a:pPr/>
              <a:t>7/12/13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57A-FA0E-A849-B3C7-D6CB267A0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EB08-18B8-D447-8D8C-1BC6E2CCCB55}" type="datetimeFigureOut">
              <a:rPr lang="en-US" smtClean="0"/>
              <a:pPr/>
              <a:t>7/12/13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57A-FA0E-A849-B3C7-D6CB267A0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EB08-18B8-D447-8D8C-1BC6E2CCCB55}" type="datetimeFigureOut">
              <a:rPr lang="en-US" smtClean="0"/>
              <a:pPr/>
              <a:t>7/12/13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57A-FA0E-A849-B3C7-D6CB267A0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EB08-18B8-D447-8D8C-1BC6E2CCCB55}" type="datetimeFigureOut">
              <a:rPr lang="en-US" smtClean="0"/>
              <a:pPr/>
              <a:t>7/12/13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5A57A-FA0E-A849-B3C7-D6CB267A0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d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Recommender System </a:t>
            </a:r>
            <a:r>
              <a:rPr lang="en-US" dirty="0" smtClean="0"/>
              <a:t>for Exploratory Browsing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Team: SPARA</a:t>
            </a:r>
          </a:p>
          <a:p>
            <a:r>
              <a:rPr lang="en-GB" dirty="0" smtClean="0"/>
              <a:t>Tutor: </a:t>
            </a:r>
            <a:r>
              <a:rPr lang="en-GB" dirty="0" err="1" smtClean="0"/>
              <a:t>Tommaso</a:t>
            </a:r>
            <a:r>
              <a:rPr lang="en-GB" dirty="0" smtClean="0"/>
              <a:t> Di </a:t>
            </a:r>
            <a:r>
              <a:rPr lang="en-GB" dirty="0" err="1" smtClean="0"/>
              <a:t>Noia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</a:t>
            </a:r>
            <a:r>
              <a:rPr lang="en-GB" dirty="0" smtClean="0"/>
              <a:t> Tuning</a:t>
            </a:r>
            <a:endParaRPr lang="en-GB" dirty="0"/>
          </a:p>
        </p:txBody>
      </p:sp>
      <p:sp>
        <p:nvSpPr>
          <p:cNvPr id="5" name="Cubo 3"/>
          <p:cNvSpPr/>
          <p:nvPr/>
        </p:nvSpPr>
        <p:spPr>
          <a:xfrm>
            <a:off x="1896531" y="1494978"/>
            <a:ext cx="2488743" cy="2505203"/>
          </a:xfrm>
          <a:prstGeom prst="cube">
            <a:avLst>
              <a:gd name="adj" fmla="val 49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o 4"/>
          <p:cNvSpPr/>
          <p:nvPr/>
        </p:nvSpPr>
        <p:spPr>
          <a:xfrm>
            <a:off x="1757042" y="1628318"/>
            <a:ext cx="2494893" cy="2513142"/>
          </a:xfrm>
          <a:prstGeom prst="cube">
            <a:avLst>
              <a:gd name="adj" fmla="val 499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o 5"/>
          <p:cNvSpPr/>
          <p:nvPr/>
        </p:nvSpPr>
        <p:spPr>
          <a:xfrm>
            <a:off x="1625668" y="1764406"/>
            <a:ext cx="2484000" cy="2512800"/>
          </a:xfrm>
          <a:prstGeom prst="cube">
            <a:avLst>
              <a:gd name="adj" fmla="val 499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6"/>
          <p:cNvSpPr txBox="1"/>
          <p:nvPr/>
        </p:nvSpPr>
        <p:spPr>
          <a:xfrm>
            <a:off x="-657287" y="1992691"/>
            <a:ext cx="2093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1"/>
                </a:solidFill>
              </a:rPr>
              <a:t>Righteous Kill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Cubo 28"/>
          <p:cNvSpPr/>
          <p:nvPr/>
        </p:nvSpPr>
        <p:spPr>
          <a:xfrm>
            <a:off x="1475657" y="1902574"/>
            <a:ext cx="2505856" cy="2495352"/>
          </a:xfrm>
          <a:prstGeom prst="cube">
            <a:avLst>
              <a:gd name="adj" fmla="val 49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29"/>
          <p:cNvSpPr txBox="1"/>
          <p:nvPr/>
        </p:nvSpPr>
        <p:spPr>
          <a:xfrm>
            <a:off x="3876888" y="4317538"/>
            <a:ext cx="120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</a:rPr>
              <a:t>starring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1" name="CasellaDiTesto 30"/>
          <p:cNvSpPr txBox="1"/>
          <p:nvPr/>
        </p:nvSpPr>
        <p:spPr>
          <a:xfrm>
            <a:off x="3988728" y="4166150"/>
            <a:ext cx="120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director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2" name="CasellaDiTesto 31"/>
          <p:cNvSpPr txBox="1"/>
          <p:nvPr/>
        </p:nvSpPr>
        <p:spPr>
          <a:xfrm>
            <a:off x="4145606" y="4001122"/>
            <a:ext cx="1650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subject/broader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13" name="CasellaDiTesto 32"/>
          <p:cNvSpPr txBox="1"/>
          <p:nvPr/>
        </p:nvSpPr>
        <p:spPr>
          <a:xfrm>
            <a:off x="4284016" y="3831845"/>
            <a:ext cx="120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3399"/>
                </a:solidFill>
              </a:rPr>
              <a:t>genre</a:t>
            </a:r>
          </a:p>
        </p:txBody>
      </p:sp>
      <p:cxnSp>
        <p:nvCxnSpPr>
          <p:cNvPr id="14" name="Connettore 1 33"/>
          <p:cNvCxnSpPr/>
          <p:nvPr/>
        </p:nvCxnSpPr>
        <p:spPr>
          <a:xfrm>
            <a:off x="1475656" y="2282980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34"/>
          <p:cNvCxnSpPr/>
          <p:nvPr/>
        </p:nvCxnSpPr>
        <p:spPr>
          <a:xfrm>
            <a:off x="1475656" y="2515462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35"/>
          <p:cNvCxnSpPr/>
          <p:nvPr/>
        </p:nvCxnSpPr>
        <p:spPr>
          <a:xfrm>
            <a:off x="1475656" y="2747945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36"/>
          <p:cNvCxnSpPr/>
          <p:nvPr/>
        </p:nvCxnSpPr>
        <p:spPr>
          <a:xfrm>
            <a:off x="1475656" y="2980427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37"/>
          <p:cNvCxnSpPr/>
          <p:nvPr/>
        </p:nvCxnSpPr>
        <p:spPr>
          <a:xfrm>
            <a:off x="1475656" y="3212910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38"/>
          <p:cNvCxnSpPr/>
          <p:nvPr/>
        </p:nvCxnSpPr>
        <p:spPr>
          <a:xfrm>
            <a:off x="1475656" y="3445392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39"/>
          <p:cNvCxnSpPr/>
          <p:nvPr/>
        </p:nvCxnSpPr>
        <p:spPr>
          <a:xfrm>
            <a:off x="1475656" y="3677875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40"/>
          <p:cNvCxnSpPr/>
          <p:nvPr/>
        </p:nvCxnSpPr>
        <p:spPr>
          <a:xfrm>
            <a:off x="1475656" y="3910357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41"/>
          <p:cNvCxnSpPr/>
          <p:nvPr/>
        </p:nvCxnSpPr>
        <p:spPr>
          <a:xfrm>
            <a:off x="1475656" y="4142839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43"/>
          <p:cNvCxnSpPr/>
          <p:nvPr/>
        </p:nvCxnSpPr>
        <p:spPr>
          <a:xfrm rot="5400000" flipH="1" flipV="1">
            <a:off x="538139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44"/>
          <p:cNvCxnSpPr/>
          <p:nvPr/>
        </p:nvCxnSpPr>
        <p:spPr>
          <a:xfrm rot="5400000" flipH="1" flipV="1">
            <a:off x="770622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45"/>
          <p:cNvCxnSpPr/>
          <p:nvPr/>
        </p:nvCxnSpPr>
        <p:spPr>
          <a:xfrm rot="5400000" flipH="1" flipV="1">
            <a:off x="1003104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46"/>
          <p:cNvCxnSpPr/>
          <p:nvPr/>
        </p:nvCxnSpPr>
        <p:spPr>
          <a:xfrm rot="5400000" flipH="1" flipV="1">
            <a:off x="1235587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47"/>
          <p:cNvCxnSpPr/>
          <p:nvPr/>
        </p:nvCxnSpPr>
        <p:spPr>
          <a:xfrm rot="5400000" flipH="1" flipV="1">
            <a:off x="1468069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48"/>
          <p:cNvCxnSpPr/>
          <p:nvPr/>
        </p:nvCxnSpPr>
        <p:spPr>
          <a:xfrm rot="5400000" flipH="1" flipV="1">
            <a:off x="1700552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49"/>
          <p:cNvCxnSpPr/>
          <p:nvPr/>
        </p:nvCxnSpPr>
        <p:spPr>
          <a:xfrm rot="5400000" flipH="1" flipV="1">
            <a:off x="1933034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50"/>
          <p:cNvCxnSpPr/>
          <p:nvPr/>
        </p:nvCxnSpPr>
        <p:spPr>
          <a:xfrm rot="5400000" flipH="1" flipV="1">
            <a:off x="2177785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51"/>
          <p:cNvCxnSpPr/>
          <p:nvPr/>
        </p:nvCxnSpPr>
        <p:spPr>
          <a:xfrm rot="5400000" flipH="1" flipV="1">
            <a:off x="2415113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54"/>
          <p:cNvCxnSpPr/>
          <p:nvPr/>
        </p:nvCxnSpPr>
        <p:spPr>
          <a:xfrm rot="5400000" flipH="1" flipV="1">
            <a:off x="1708139" y="1503579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55"/>
          <p:cNvCxnSpPr/>
          <p:nvPr/>
        </p:nvCxnSpPr>
        <p:spPr>
          <a:xfrm rot="5400000" flipH="1" flipV="1">
            <a:off x="1940622" y="1488828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56"/>
          <p:cNvCxnSpPr/>
          <p:nvPr/>
        </p:nvCxnSpPr>
        <p:spPr>
          <a:xfrm rot="5400000" flipH="1" flipV="1">
            <a:off x="2187855" y="1488828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57"/>
          <p:cNvCxnSpPr/>
          <p:nvPr/>
        </p:nvCxnSpPr>
        <p:spPr>
          <a:xfrm rot="5400000" flipH="1" flipV="1">
            <a:off x="3846978" y="1759250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58"/>
          <p:cNvCxnSpPr/>
          <p:nvPr/>
        </p:nvCxnSpPr>
        <p:spPr>
          <a:xfrm rot="5400000" flipH="1" flipV="1">
            <a:off x="3846978" y="1991732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59"/>
          <p:cNvCxnSpPr/>
          <p:nvPr/>
        </p:nvCxnSpPr>
        <p:spPr>
          <a:xfrm rot="5400000" flipH="1" flipV="1">
            <a:off x="3846978" y="2211914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60"/>
          <p:cNvCxnSpPr/>
          <p:nvPr/>
        </p:nvCxnSpPr>
        <p:spPr>
          <a:xfrm rot="5400000" flipH="1" flipV="1">
            <a:off x="3846978" y="2456697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61"/>
          <p:cNvCxnSpPr/>
          <p:nvPr/>
        </p:nvCxnSpPr>
        <p:spPr>
          <a:xfrm rot="5400000" flipH="1" flipV="1">
            <a:off x="3846978" y="2679586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62"/>
          <p:cNvCxnSpPr/>
          <p:nvPr/>
        </p:nvCxnSpPr>
        <p:spPr>
          <a:xfrm rot="5400000" flipH="1" flipV="1">
            <a:off x="3846978" y="2921662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63"/>
          <p:cNvCxnSpPr/>
          <p:nvPr/>
        </p:nvCxnSpPr>
        <p:spPr>
          <a:xfrm rot="5400000" flipH="1" flipV="1">
            <a:off x="3846978" y="3154145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64"/>
          <p:cNvCxnSpPr/>
          <p:nvPr/>
        </p:nvCxnSpPr>
        <p:spPr>
          <a:xfrm rot="5400000" flipH="1" flipV="1">
            <a:off x="3846978" y="3374326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65"/>
          <p:cNvCxnSpPr/>
          <p:nvPr/>
        </p:nvCxnSpPr>
        <p:spPr>
          <a:xfrm rot="5400000" flipH="1" flipV="1">
            <a:off x="3846978" y="3606809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67"/>
          <p:cNvCxnSpPr/>
          <p:nvPr/>
        </p:nvCxnSpPr>
        <p:spPr>
          <a:xfrm rot="5400000" flipH="1" flipV="1">
            <a:off x="2411737" y="1498722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1 68"/>
          <p:cNvCxnSpPr/>
          <p:nvPr/>
        </p:nvCxnSpPr>
        <p:spPr>
          <a:xfrm rot="5400000" flipH="1" flipV="1">
            <a:off x="2641770" y="1502466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1 69"/>
          <p:cNvCxnSpPr/>
          <p:nvPr/>
        </p:nvCxnSpPr>
        <p:spPr>
          <a:xfrm rot="5400000" flipH="1" flipV="1">
            <a:off x="2871802" y="1500060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70"/>
          <p:cNvCxnSpPr/>
          <p:nvPr/>
        </p:nvCxnSpPr>
        <p:spPr>
          <a:xfrm rot="5400000" flipH="1" flipV="1">
            <a:off x="3101835" y="1497653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1 71"/>
          <p:cNvCxnSpPr/>
          <p:nvPr/>
        </p:nvCxnSpPr>
        <p:spPr>
          <a:xfrm rot="5400000" flipH="1" flipV="1">
            <a:off x="3352674" y="1495246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72"/>
          <p:cNvCxnSpPr/>
          <p:nvPr/>
        </p:nvCxnSpPr>
        <p:spPr>
          <a:xfrm rot="5400000" flipH="1" flipV="1">
            <a:off x="3591212" y="1498990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73"/>
          <p:cNvSpPr/>
          <p:nvPr/>
        </p:nvSpPr>
        <p:spPr>
          <a:xfrm>
            <a:off x="1986839" y="2096994"/>
            <a:ext cx="139489" cy="13948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e 74"/>
          <p:cNvSpPr/>
          <p:nvPr/>
        </p:nvSpPr>
        <p:spPr>
          <a:xfrm>
            <a:off x="2216915" y="2096994"/>
            <a:ext cx="139489" cy="13948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e 76"/>
          <p:cNvSpPr/>
          <p:nvPr/>
        </p:nvSpPr>
        <p:spPr>
          <a:xfrm>
            <a:off x="1987118" y="2328171"/>
            <a:ext cx="139489" cy="13948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e 77"/>
          <p:cNvSpPr/>
          <p:nvPr/>
        </p:nvSpPr>
        <p:spPr>
          <a:xfrm>
            <a:off x="2222437" y="2328171"/>
            <a:ext cx="139489" cy="13948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sellaDiTesto 79"/>
          <p:cNvSpPr txBox="1"/>
          <p:nvPr/>
        </p:nvSpPr>
        <p:spPr>
          <a:xfrm>
            <a:off x="-657288" y="2254509"/>
            <a:ext cx="2093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1"/>
                </a:solidFill>
              </a:rPr>
              <a:t>Heat</a:t>
            </a:r>
          </a:p>
        </p:txBody>
      </p:sp>
      <p:sp>
        <p:nvSpPr>
          <p:cNvPr id="55" name="CasellaDiTesto 107"/>
          <p:cNvSpPr txBox="1"/>
          <p:nvPr/>
        </p:nvSpPr>
        <p:spPr>
          <a:xfrm rot="16200000">
            <a:off x="1104643" y="5201941"/>
            <a:ext cx="194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6"/>
                </a:solidFill>
              </a:rPr>
              <a:t>Robert</a:t>
            </a:r>
            <a:r>
              <a:rPr lang="en-US" sz="1600" b="1" dirty="0" smtClean="0">
                <a:solidFill>
                  <a:schemeClr val="accent3"/>
                </a:solidFill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</a:rPr>
              <a:t>De Niro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56" name="CasellaDiTesto 108"/>
          <p:cNvSpPr txBox="1"/>
          <p:nvPr/>
        </p:nvSpPr>
        <p:spPr>
          <a:xfrm rot="16200000">
            <a:off x="1796091" y="5201942"/>
            <a:ext cx="1949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2"/>
                </a:solidFill>
              </a:rPr>
              <a:t>John Avnet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57" name="CasellaDiTesto 109"/>
          <p:cNvSpPr txBox="1"/>
          <p:nvPr/>
        </p:nvSpPr>
        <p:spPr>
          <a:xfrm rot="16200000">
            <a:off x="1924682" y="5364365"/>
            <a:ext cx="2271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4"/>
                </a:solidFill>
              </a:rPr>
              <a:t>Serial killer films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58" name="CasellaDiTesto 110"/>
          <p:cNvSpPr txBox="1"/>
          <p:nvPr/>
        </p:nvSpPr>
        <p:spPr>
          <a:xfrm rot="16200000">
            <a:off x="3154758" y="4831786"/>
            <a:ext cx="120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3399"/>
                </a:solidFill>
              </a:rPr>
              <a:t>Drama</a:t>
            </a:r>
            <a:endParaRPr lang="en-US" sz="1600" b="1" dirty="0">
              <a:solidFill>
                <a:srgbClr val="003399"/>
              </a:solidFill>
            </a:endParaRPr>
          </a:p>
        </p:txBody>
      </p:sp>
      <p:sp>
        <p:nvSpPr>
          <p:cNvPr id="59" name="CasellaDiTesto 112"/>
          <p:cNvSpPr txBox="1"/>
          <p:nvPr/>
        </p:nvSpPr>
        <p:spPr>
          <a:xfrm rot="16200000">
            <a:off x="1344442" y="5201942"/>
            <a:ext cx="194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6"/>
                </a:solidFill>
              </a:rPr>
              <a:t>Al Pacino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60" name="CasellaDiTesto 113"/>
          <p:cNvSpPr txBox="1"/>
          <p:nvPr/>
        </p:nvSpPr>
        <p:spPr>
          <a:xfrm rot="16200000">
            <a:off x="1408253" y="5363706"/>
            <a:ext cx="227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6"/>
                </a:solidFill>
              </a:rPr>
              <a:t>Brian Dennehy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61" name="CasellaDiTesto 114"/>
          <p:cNvSpPr txBox="1"/>
          <p:nvPr/>
        </p:nvSpPr>
        <p:spPr>
          <a:xfrm rot="16200000">
            <a:off x="2150257" y="5364366"/>
            <a:ext cx="2271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4"/>
                </a:solidFill>
              </a:rPr>
              <a:t>Heist films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62" name="CasellaDiTesto 115"/>
          <p:cNvSpPr txBox="1"/>
          <p:nvPr/>
        </p:nvSpPr>
        <p:spPr>
          <a:xfrm rot="16200000">
            <a:off x="2376914" y="5357421"/>
            <a:ext cx="2271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4"/>
                </a:solidFill>
              </a:rPr>
              <a:t>Crime</a:t>
            </a:r>
            <a:r>
              <a:rPr lang="en-US" sz="1600" b="1" dirty="0" smtClean="0">
                <a:solidFill>
                  <a:schemeClr val="accent6"/>
                </a:solidFill>
              </a:rPr>
              <a:t> </a:t>
            </a:r>
            <a:r>
              <a:rPr lang="en-US" sz="1600" b="1" dirty="0" smtClean="0">
                <a:solidFill>
                  <a:schemeClr val="accent4"/>
                </a:solidFill>
              </a:rPr>
              <a:t>films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63" name="Cubo 129"/>
          <p:cNvSpPr/>
          <p:nvPr/>
        </p:nvSpPr>
        <p:spPr>
          <a:xfrm>
            <a:off x="7380312" y="1124744"/>
            <a:ext cx="710092" cy="512844"/>
          </a:xfrm>
          <a:prstGeom prst="cube">
            <a:avLst>
              <a:gd name="adj" fmla="val 222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asellaDiTesto 130"/>
          <p:cNvSpPr txBox="1"/>
          <p:nvPr/>
        </p:nvSpPr>
        <p:spPr>
          <a:xfrm>
            <a:off x="5364088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starring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65" name="Connettore 1 131"/>
          <p:cNvCxnSpPr/>
          <p:nvPr/>
        </p:nvCxnSpPr>
        <p:spPr>
          <a:xfrm>
            <a:off x="7380312" y="1450750"/>
            <a:ext cx="591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132"/>
          <p:cNvCxnSpPr/>
          <p:nvPr/>
        </p:nvCxnSpPr>
        <p:spPr>
          <a:xfrm rot="5400000" flipH="1" flipV="1">
            <a:off x="7577582" y="1440318"/>
            <a:ext cx="394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133"/>
          <p:cNvCxnSpPr/>
          <p:nvPr/>
        </p:nvCxnSpPr>
        <p:spPr>
          <a:xfrm rot="5400000" flipH="1" flipV="1">
            <a:off x="7380334" y="1440318"/>
            <a:ext cx="394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e 136"/>
          <p:cNvSpPr/>
          <p:nvPr/>
        </p:nvSpPr>
        <p:spPr>
          <a:xfrm>
            <a:off x="7452320" y="1283740"/>
            <a:ext cx="118349" cy="118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e 137"/>
          <p:cNvSpPr/>
          <p:nvPr/>
        </p:nvSpPr>
        <p:spPr>
          <a:xfrm>
            <a:off x="7622003" y="1283740"/>
            <a:ext cx="118349" cy="118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e 138"/>
          <p:cNvSpPr/>
          <p:nvPr/>
        </p:nvSpPr>
        <p:spPr>
          <a:xfrm>
            <a:off x="7614968" y="1489092"/>
            <a:ext cx="118349" cy="118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e 139"/>
          <p:cNvSpPr/>
          <p:nvPr/>
        </p:nvSpPr>
        <p:spPr>
          <a:xfrm>
            <a:off x="7812008" y="1288530"/>
            <a:ext cx="118349" cy="118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e 140"/>
          <p:cNvSpPr/>
          <p:nvPr/>
        </p:nvSpPr>
        <p:spPr>
          <a:xfrm>
            <a:off x="7419762" y="1479790"/>
            <a:ext cx="118349" cy="118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asellaDiTesto 141"/>
          <p:cNvSpPr txBox="1"/>
          <p:nvPr/>
        </p:nvSpPr>
        <p:spPr>
          <a:xfrm rot="16200000">
            <a:off x="6482052" y="2432112"/>
            <a:ext cx="194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accent6"/>
                </a:solidFill>
              </a:rPr>
              <a:t>Robert</a:t>
            </a:r>
            <a:r>
              <a:rPr lang="en-US" sz="1400" b="1" dirty="0" smtClean="0">
                <a:solidFill>
                  <a:schemeClr val="accent3"/>
                </a:solidFill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</a:rPr>
              <a:t>De Niro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74" name="CasellaDiTesto 142"/>
          <p:cNvSpPr txBox="1"/>
          <p:nvPr/>
        </p:nvSpPr>
        <p:spPr>
          <a:xfrm rot="16200000">
            <a:off x="6689952" y="2421480"/>
            <a:ext cx="194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accent6"/>
                </a:solidFill>
              </a:rPr>
              <a:t>Al Pacino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75" name="CasellaDiTesto 143"/>
          <p:cNvSpPr txBox="1"/>
          <p:nvPr/>
        </p:nvSpPr>
        <p:spPr>
          <a:xfrm rot="16200000">
            <a:off x="7202355" y="2171906"/>
            <a:ext cx="136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accent6"/>
                </a:solidFill>
              </a:rPr>
              <a:t>Brian Dennehy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76" name="CasellaDiTesto 101"/>
          <p:cNvSpPr txBox="1"/>
          <p:nvPr/>
        </p:nvSpPr>
        <p:spPr>
          <a:xfrm>
            <a:off x="5940152" y="1139724"/>
            <a:ext cx="1445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1"/>
                </a:solidFill>
              </a:rPr>
              <a:t>Righteous Kill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7" name="CasellaDiTesto 102"/>
          <p:cNvSpPr txBox="1"/>
          <p:nvPr/>
        </p:nvSpPr>
        <p:spPr>
          <a:xfrm>
            <a:off x="6156176" y="1355748"/>
            <a:ext cx="115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1"/>
                </a:solidFill>
              </a:rPr>
              <a:t>Heat</a:t>
            </a:r>
          </a:p>
        </p:txBody>
      </p:sp>
      <p:sp>
        <p:nvSpPr>
          <p:cNvPr id="78" name="Ovale 104"/>
          <p:cNvSpPr/>
          <p:nvPr/>
        </p:nvSpPr>
        <p:spPr>
          <a:xfrm>
            <a:off x="2441870" y="2088047"/>
            <a:ext cx="139489" cy="13948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7930" y="2996952"/>
            <a:ext cx="225856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Freccia a destra 95"/>
          <p:cNvSpPr/>
          <p:nvPr/>
        </p:nvSpPr>
        <p:spPr>
          <a:xfrm>
            <a:off x="5004048" y="2420888"/>
            <a:ext cx="1656184" cy="2160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CasellaDiTesto 88"/>
          <p:cNvSpPr txBox="1"/>
          <p:nvPr/>
        </p:nvSpPr>
        <p:spPr>
          <a:xfrm>
            <a:off x="-650702" y="2487086"/>
            <a:ext cx="2093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1"/>
                </a:solidFill>
              </a:rPr>
              <a:t>… …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96138" y="5976498"/>
            <a:ext cx="238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Slide: </a:t>
            </a:r>
            <a:r>
              <a:rPr lang="en-US" dirty="0" err="1" smtClean="0"/>
              <a:t>Tommaso</a:t>
            </a:r>
            <a:r>
              <a:rPr lang="en-US" dirty="0" smtClean="0"/>
              <a:t> Di </a:t>
            </a:r>
            <a:r>
              <a:rPr lang="en-US" dirty="0" err="1" smtClean="0"/>
              <a:t>Noia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1043608" y="1520848"/>
            <a:ext cx="7344816" cy="1224136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arrotondato 26"/>
          <p:cNvSpPr/>
          <p:nvPr/>
        </p:nvSpPr>
        <p:spPr>
          <a:xfrm>
            <a:off x="899592" y="1592856"/>
            <a:ext cx="7344816" cy="1224136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Vector </a:t>
            </a:r>
            <a:r>
              <a:rPr lang="en-US" dirty="0"/>
              <a:t>Space </a:t>
            </a:r>
            <a:r>
              <a:rPr lang="en-US" dirty="0" smtClean="0"/>
              <a:t>Model for LOD</a:t>
            </a:r>
            <a:endParaRPr lang="en-US" dirty="0"/>
          </a:p>
        </p:txBody>
      </p:sp>
      <p:sp>
        <p:nvSpPr>
          <p:cNvPr id="5" name="Rettangolo arrotondato 4"/>
          <p:cNvSpPr/>
          <p:nvPr/>
        </p:nvSpPr>
        <p:spPr>
          <a:xfrm>
            <a:off x="1979712" y="3141088"/>
            <a:ext cx="3636911" cy="54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arrotondato 6"/>
          <p:cNvSpPr/>
          <p:nvPr/>
        </p:nvSpPr>
        <p:spPr>
          <a:xfrm>
            <a:off x="1979712" y="3825104"/>
            <a:ext cx="3636912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arrotondato 8"/>
          <p:cNvSpPr/>
          <p:nvPr/>
        </p:nvSpPr>
        <p:spPr>
          <a:xfrm>
            <a:off x="1979712" y="4473176"/>
            <a:ext cx="3650853" cy="54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/>
          <p:cNvSpPr txBox="1"/>
          <p:nvPr/>
        </p:nvSpPr>
        <p:spPr>
          <a:xfrm>
            <a:off x="5615608" y="314108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33399"/>
                </a:solidFill>
              </a:rPr>
              <a:t>+</a:t>
            </a:r>
            <a:endParaRPr lang="en-US" sz="2000" b="1" dirty="0">
              <a:solidFill>
                <a:srgbClr val="333399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615608" y="379548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33399"/>
                </a:solidFill>
              </a:rPr>
              <a:t>+</a:t>
            </a:r>
            <a:endParaRPr lang="en-US" sz="2000" b="1" dirty="0">
              <a:solidFill>
                <a:srgbClr val="333399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1979712" y="5625304"/>
            <a:ext cx="3672408" cy="54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/>
          <p:cNvSpPr txBox="1"/>
          <p:nvPr/>
        </p:nvSpPr>
        <p:spPr>
          <a:xfrm>
            <a:off x="5615608" y="447317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33399"/>
                </a:solidFill>
              </a:rPr>
              <a:t>+</a:t>
            </a:r>
            <a:endParaRPr lang="en-US" sz="2000" b="1" dirty="0">
              <a:solidFill>
                <a:srgbClr val="333399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2880320" y="5049240"/>
            <a:ext cx="316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33399"/>
                </a:solidFill>
              </a:rPr>
              <a:t>             …                         =</a:t>
            </a:r>
            <a:endParaRPr lang="en-US" sz="2000" b="1" dirty="0">
              <a:solidFill>
                <a:srgbClr val="333399"/>
              </a:solidFill>
            </a:endParaRPr>
          </a:p>
        </p:txBody>
      </p:sp>
      <p:cxnSp>
        <p:nvCxnSpPr>
          <p:cNvPr id="19" name="Connettore 1 18"/>
          <p:cNvCxnSpPr/>
          <p:nvPr/>
        </p:nvCxnSpPr>
        <p:spPr>
          <a:xfrm>
            <a:off x="1763688" y="5481288"/>
            <a:ext cx="38874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arrotondato 24"/>
          <p:cNvSpPr/>
          <p:nvPr/>
        </p:nvSpPr>
        <p:spPr>
          <a:xfrm>
            <a:off x="611560" y="1664864"/>
            <a:ext cx="7488832" cy="12241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>
        <mc:Choic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c="http://schemas.openxmlformats.org/markup-compatibility/2006" xmlns:mv="urn:schemas-microsoft-com:mac:vml" Requires="a14">
          <p:sp>
            <p:nvSpPr>
              <p:cNvPr id="3" name="CasellaDiTesto 2"/>
              <p:cNvSpPr txBox="1"/>
              <p:nvPr/>
            </p:nvSpPr>
            <p:spPr>
              <a:xfrm>
                <a:off x="539552" y="1779744"/>
                <a:ext cx="7885684" cy="994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it-IT" b="1" i="1" smtClean="0">
                              <a:latin typeface="Cambria Math"/>
                            </a:rPr>
                            <m:t>𝒔𝒊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/>
                                </a:rPr>
                                <m:t>𝒔𝒕𝒂𝒓𝒓𝒊𝒏𝒈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it-IT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it-IT" b="1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it-IT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  <m:r>
                            <a:rPr lang="it-IT" b="1" i="1" smtClean="0">
                              <a:latin typeface="Cambria Math"/>
                            </a:rPr>
                            <m:t>) = </m:t>
                          </m:r>
                        </m:fName>
                        <m:e>
                          <m:f>
                            <m:fPr>
                              <m:ctrlPr>
                                <a:rPr lang="it-IT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1" i="1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it-IT" b="1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it-IT" b="1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1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it-IT" b="1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it-IT" b="1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1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it-IT" b="1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it-IT" b="1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it-IT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it-IT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it-IT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rad>
                              <m:r>
                                <a:rPr lang="it-IT" b="1" i="1" smtClean="0">
                                  <a:latin typeface="Cambria Math"/>
                                </a:rPr>
                                <m:t>∗ </m:t>
                              </m:r>
                              <m:rad>
                                <m:radPr>
                                  <m:degHide m:val="on"/>
                                  <m:ctrlPr>
                                    <a:rPr lang="it-IT" b="1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it-IT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it-IT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it-IT" b="1" dirty="0"/>
              </a:p>
            </p:txBody>
          </p:sp>
        </mc:Choice>
        <mc:Fallback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79744"/>
                <a:ext cx="7885684" cy="994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>
        <mc:Choic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c="http://schemas.openxmlformats.org/markup-compatibility/2006" xmlns:mv="urn:schemas-microsoft-com:mac:vml" Requires="a14">
          <p:sp>
            <p:nvSpPr>
              <p:cNvPr id="4" name="CasellaDiTesto 3"/>
              <p:cNvSpPr txBox="1"/>
              <p:nvPr/>
            </p:nvSpPr>
            <p:spPr>
              <a:xfrm>
                <a:off x="2245798" y="3213459"/>
                <a:ext cx="3183627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𝒔𝒕𝒂𝒓𝒓𝒊𝒏𝒈</m:t>
                          </m:r>
                        </m:sub>
                      </m:sSub>
                      <m:r>
                        <a:rPr lang="it-IT" b="1" i="1" smtClean="0">
                          <a:latin typeface="Cambria Math"/>
                        </a:rPr>
                        <m:t>∗</m:t>
                      </m:r>
                      <m:r>
                        <a:rPr lang="it-IT" b="1" i="1" smtClean="0">
                          <a:latin typeface="Cambria Math"/>
                        </a:rPr>
                        <m:t>𝒔𝒊</m:t>
                      </m:r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𝒔𝒕𝒂𝒓𝒓𝒊𝒏𝒈</m:t>
                          </m:r>
                        </m:sub>
                      </m:sSub>
                      <m:r>
                        <a:rPr lang="it-IT" b="1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798" y="3213459"/>
                <a:ext cx="3183627" cy="395621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>
        <mc:Choic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c="http://schemas.openxmlformats.org/markup-compatibility/2006" xmlns:mv="urn:schemas-microsoft-com:mac:vml" Requires="a14">
          <p:sp>
            <p:nvSpPr>
              <p:cNvPr id="24" name="CasellaDiTesto 23"/>
              <p:cNvSpPr txBox="1"/>
              <p:nvPr/>
            </p:nvSpPr>
            <p:spPr>
              <a:xfrm>
                <a:off x="2195736" y="3897112"/>
                <a:ext cx="312912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𝒅𝒊𝒓𝒆𝒄𝒕𝒐𝒓</m:t>
                          </m:r>
                        </m:sub>
                      </m:sSub>
                      <m:r>
                        <a:rPr lang="it-IT" b="1" i="1" smtClean="0">
                          <a:latin typeface="Cambria Math"/>
                        </a:rPr>
                        <m:t>∗</m:t>
                      </m:r>
                      <m:r>
                        <a:rPr lang="it-IT" b="1" i="1" smtClean="0">
                          <a:latin typeface="Cambria Math"/>
                        </a:rPr>
                        <m:t>𝒔𝒊</m:t>
                      </m:r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𝒅𝒊𝒓𝒆𝒄𝒕𝒐𝒓</m:t>
                          </m:r>
                        </m:sub>
                      </m:sSub>
                      <m:r>
                        <a:rPr lang="it-IT" b="1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897112"/>
                <a:ext cx="3129126" cy="395621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>
        <mc:Choic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c="http://schemas.openxmlformats.org/markup-compatibility/2006" xmlns:mv="urn:schemas-microsoft-com:mac:vml" Requires="a14">
          <p:sp>
            <p:nvSpPr>
              <p:cNvPr id="29" name="CasellaDiTesto 28"/>
              <p:cNvSpPr txBox="1"/>
              <p:nvPr/>
            </p:nvSpPr>
            <p:spPr>
              <a:xfrm>
                <a:off x="2195736" y="4545184"/>
                <a:ext cx="295600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𝒔𝒖𝒃𝒋𝒆𝒄𝒕</m:t>
                          </m:r>
                        </m:sub>
                      </m:sSub>
                      <m:r>
                        <a:rPr lang="it-IT" b="1" i="1" smtClean="0">
                          <a:latin typeface="Cambria Math"/>
                        </a:rPr>
                        <m:t>∗</m:t>
                      </m:r>
                      <m:r>
                        <a:rPr lang="it-IT" b="1" i="1" smtClean="0">
                          <a:latin typeface="Cambria Math"/>
                        </a:rPr>
                        <m:t>𝒔𝒊</m:t>
                      </m:r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𝒔𝒖𝒃𝒋𝒆𝒄𝒕</m:t>
                          </m:r>
                        </m:sub>
                      </m:sSub>
                      <m:r>
                        <a:rPr lang="it-IT" b="1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545184"/>
                <a:ext cx="2956002" cy="395621"/>
              </a:xfrm>
              <a:prstGeom prst="rect">
                <a:avLst/>
              </a:prstGeom>
              <a:blipFill rotWithShape="1"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>
        <mc:Choic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c="http://schemas.openxmlformats.org/markup-compatibility/2006" xmlns:mv="urn:schemas-microsoft-com:mac:vml" Requires="a14">
          <p:sp>
            <p:nvSpPr>
              <p:cNvPr id="30" name="CasellaDiTesto 29"/>
              <p:cNvSpPr txBox="1"/>
              <p:nvPr/>
            </p:nvSpPr>
            <p:spPr>
              <a:xfrm>
                <a:off x="2699792" y="5697312"/>
                <a:ext cx="2079224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/>
                        </a:rPr>
                        <m:t>𝒔𝒊</m:t>
                      </m:r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𝒔𝒕𝒂𝒓𝒓𝒊𝒏𝒈</m:t>
                          </m:r>
                        </m:sub>
                      </m:sSub>
                      <m:r>
                        <a:rPr lang="it-IT" b="1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697312"/>
                <a:ext cx="2079224" cy="395621"/>
              </a:xfrm>
              <a:prstGeom prst="rect">
                <a:avLst/>
              </a:prstGeom>
              <a:blipFill rotWithShape="1"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796138" y="5976498"/>
            <a:ext cx="238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Slide: </a:t>
            </a:r>
            <a:r>
              <a:rPr lang="en-US" dirty="0" err="1" smtClean="0"/>
              <a:t>Tommaso</a:t>
            </a:r>
            <a:r>
              <a:rPr lang="en-US" dirty="0" smtClean="0"/>
              <a:t> Di </a:t>
            </a:r>
            <a:r>
              <a:rPr lang="en-US" dirty="0" err="1" smtClean="0"/>
              <a:t>Noia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937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Evaluate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Experimenting with the</a:t>
            </a:r>
            <a:r>
              <a:rPr lang="en-GB" dirty="0" smtClean="0"/>
              <a:t> </a:t>
            </a:r>
            <a:r>
              <a:rPr lang="en-GB" dirty="0" err="1" smtClean="0"/>
              <a:t>α</a:t>
            </a:r>
            <a:r>
              <a:rPr lang="en-GB" baseline="-25000" dirty="0" err="1" smtClean="0"/>
              <a:t>p</a:t>
            </a:r>
            <a:r>
              <a:rPr lang="en-GB" baseline="-25000" dirty="0" smtClean="0"/>
              <a:t> </a:t>
            </a:r>
            <a:r>
              <a:rPr lang="en-GB" dirty="0" smtClean="0"/>
              <a:t>parameters</a:t>
            </a:r>
          </a:p>
          <a:p>
            <a:pPr lvl="1"/>
            <a:r>
              <a:rPr lang="en-GB" dirty="0" smtClean="0"/>
              <a:t>Learning </a:t>
            </a:r>
            <a:r>
              <a:rPr lang="en-GB" dirty="0" err="1" smtClean="0"/>
              <a:t>α</a:t>
            </a:r>
            <a:r>
              <a:rPr lang="en-GB" baseline="-25000" dirty="0" err="1" smtClean="0"/>
              <a:t>p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Quality </a:t>
            </a:r>
            <a:r>
              <a:rPr lang="en-GB" dirty="0" smtClean="0"/>
              <a:t>of the recommendations</a:t>
            </a:r>
          </a:p>
          <a:p>
            <a:pPr lvl="1"/>
            <a:r>
              <a:rPr lang="en-US" dirty="0" smtClean="0"/>
              <a:t>Discounted cumulative gain</a:t>
            </a:r>
            <a:endParaRPr lang="en-GB" dirty="0" smtClean="0"/>
          </a:p>
          <a:p>
            <a:pPr lvl="1"/>
            <a:r>
              <a:rPr lang="en-US" dirty="0" smtClean="0"/>
              <a:t>Kendall tau rank correlation </a:t>
            </a:r>
            <a:r>
              <a:rPr lang="en-US" dirty="0" smtClean="0"/>
              <a:t>coefficient</a:t>
            </a:r>
          </a:p>
          <a:p>
            <a:pPr lvl="1"/>
            <a:endParaRPr lang="en-US" dirty="0" smtClean="0"/>
          </a:p>
          <a:p>
            <a:r>
              <a:rPr lang="en-GB" dirty="0" smtClean="0"/>
              <a:t>Precision and Recall</a:t>
            </a:r>
          </a:p>
          <a:p>
            <a:pPr lvl="2"/>
            <a:r>
              <a:rPr lang="en-GB" dirty="0" smtClean="0"/>
              <a:t>Precision = true positive/ number of predicted positive</a:t>
            </a:r>
          </a:p>
          <a:p>
            <a:pPr lvl="2"/>
            <a:r>
              <a:rPr lang="en-GB" dirty="0" smtClean="0"/>
              <a:t>Recall = true positive / number of actual positive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Evaluating the user interfaces</a:t>
            </a:r>
          </a:p>
          <a:p>
            <a:r>
              <a:rPr lang="en-GB" dirty="0" smtClean="0"/>
              <a:t>Explanations</a:t>
            </a:r>
          </a:p>
          <a:p>
            <a:pPr lvl="1"/>
            <a:r>
              <a:rPr lang="en-GB" dirty="0" smtClean="0"/>
              <a:t>Generating explanations</a:t>
            </a:r>
          </a:p>
          <a:p>
            <a:pPr lvl="1"/>
            <a:r>
              <a:rPr lang="en-GB" dirty="0" smtClean="0"/>
              <a:t>Evaluating explanations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Thank You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Exploratory browsing</a:t>
            </a:r>
          </a:p>
          <a:p>
            <a:pPr lvl="1"/>
            <a:r>
              <a:rPr lang="en-GB" b="1" dirty="0" smtClean="0"/>
              <a:t>Multiple domains</a:t>
            </a:r>
          </a:p>
          <a:p>
            <a:pPr lvl="1"/>
            <a:r>
              <a:rPr lang="en-GB" dirty="0" smtClean="0"/>
              <a:t>Serendipitous 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360487" y="2925483"/>
            <a:ext cx="304800" cy="82296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5" name="TextBox 4"/>
          <p:cNvSpPr txBox="1"/>
          <p:nvPr/>
        </p:nvSpPr>
        <p:spPr>
          <a:xfrm>
            <a:off x="4972282" y="313431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Following links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Content-based Recommender Systems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4103440" y="2543420"/>
            <a:ext cx="2034480" cy="369389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/>
              <a:t>Recommender System</a:t>
            </a:r>
            <a:endParaRPr lang="it-IT" sz="2000" b="1" dirty="0"/>
          </a:p>
        </p:txBody>
      </p:sp>
      <p:pic>
        <p:nvPicPr>
          <p:cNvPr id="29698" name="Picture 2" descr="https://encrypted-tbn3.google.com/images?q=tbn:ANd9GcTfrolAREDhDEX36N0_W25UDCG0mQHVKaOsovYWHIqwYTALyVy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7177" y="3635733"/>
            <a:ext cx="504056" cy="504057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209852" y="248398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User profile</a:t>
            </a:r>
            <a:endParaRPr lang="it-IT" b="1" dirty="0"/>
          </a:p>
        </p:txBody>
      </p:sp>
      <p:sp>
        <p:nvSpPr>
          <p:cNvPr id="25" name="Rettangolo 24"/>
          <p:cNvSpPr/>
          <p:nvPr/>
        </p:nvSpPr>
        <p:spPr>
          <a:xfrm>
            <a:off x="7343800" y="3563726"/>
            <a:ext cx="1080120" cy="13681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 err="1" smtClean="0"/>
              <a:t>…</a:t>
            </a:r>
            <a:endParaRPr lang="it-IT" sz="1400" dirty="0" smtClean="0"/>
          </a:p>
        </p:txBody>
      </p:sp>
      <p:sp>
        <p:nvSpPr>
          <p:cNvPr id="26" name="Rettangolo 25"/>
          <p:cNvSpPr/>
          <p:nvPr/>
        </p:nvSpPr>
        <p:spPr>
          <a:xfrm>
            <a:off x="6281936" y="2771638"/>
            <a:ext cx="2790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 smtClean="0"/>
              <a:t>Top-N Recommendations</a:t>
            </a:r>
            <a:endParaRPr lang="it-IT" b="1" dirty="0"/>
          </a:p>
        </p:txBody>
      </p:sp>
      <p:sp>
        <p:nvSpPr>
          <p:cNvPr id="27" name="Rettangolo 26"/>
          <p:cNvSpPr/>
          <p:nvPr/>
        </p:nvSpPr>
        <p:spPr>
          <a:xfrm>
            <a:off x="719064" y="3275693"/>
            <a:ext cx="1008112" cy="864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Item1,  5</a:t>
            </a:r>
          </a:p>
          <a:p>
            <a:r>
              <a:rPr lang="it-IT" sz="1200" dirty="0" smtClean="0"/>
              <a:t>Item2,  1</a:t>
            </a:r>
          </a:p>
          <a:p>
            <a:r>
              <a:rPr lang="it-IT" sz="1200" dirty="0" smtClean="0"/>
              <a:t>Item5,  4</a:t>
            </a:r>
          </a:p>
          <a:p>
            <a:r>
              <a:rPr lang="it-IT" sz="1200" dirty="0" smtClean="0"/>
              <a:t>Item10, 5</a:t>
            </a:r>
          </a:p>
          <a:p>
            <a:r>
              <a:rPr lang="it-IT" sz="1200" dirty="0" smtClean="0"/>
              <a:t>….</a:t>
            </a:r>
          </a:p>
        </p:txBody>
      </p:sp>
      <p:sp>
        <p:nvSpPr>
          <p:cNvPr id="6" name="Freccia a destra 5"/>
          <p:cNvSpPr/>
          <p:nvPr/>
        </p:nvSpPr>
        <p:spPr>
          <a:xfrm>
            <a:off x="3099328" y="3457810"/>
            <a:ext cx="86009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Freccia a destra 34"/>
          <p:cNvSpPr/>
          <p:nvPr/>
        </p:nvSpPr>
        <p:spPr>
          <a:xfrm>
            <a:off x="3383360" y="5075894"/>
            <a:ext cx="576064" cy="369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Freccia a destra 35"/>
          <p:cNvSpPr/>
          <p:nvPr/>
        </p:nvSpPr>
        <p:spPr>
          <a:xfrm>
            <a:off x="6339688" y="3995774"/>
            <a:ext cx="651996" cy="36933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0" y="45905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Items</a:t>
            </a:r>
            <a:endParaRPr lang="it-IT" b="1" dirty="0"/>
          </a:p>
        </p:txBody>
      </p:sp>
      <p:sp>
        <p:nvSpPr>
          <p:cNvPr id="40" name="Ovale 39"/>
          <p:cNvSpPr/>
          <p:nvPr/>
        </p:nvSpPr>
        <p:spPr>
          <a:xfrm>
            <a:off x="2019208" y="4734436"/>
            <a:ext cx="108012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Movie </a:t>
            </a:r>
            <a:r>
              <a:rPr lang="it-IT" sz="1200" dirty="0" err="1" smtClean="0"/>
              <a:t>D</a:t>
            </a:r>
            <a:endParaRPr lang="it-IT" sz="1200" dirty="0"/>
          </a:p>
        </p:txBody>
      </p:sp>
      <p:sp>
        <p:nvSpPr>
          <p:cNvPr id="41" name="Ovale 40"/>
          <p:cNvSpPr/>
          <p:nvPr/>
        </p:nvSpPr>
        <p:spPr>
          <a:xfrm>
            <a:off x="2559268" y="5517232"/>
            <a:ext cx="108012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Movie </a:t>
            </a:r>
            <a:r>
              <a:rPr lang="it-IT" sz="1200" dirty="0" err="1"/>
              <a:t>K</a:t>
            </a:r>
            <a:endParaRPr lang="it-IT" sz="1200" dirty="0"/>
          </a:p>
        </p:txBody>
      </p:sp>
      <p:sp>
        <p:nvSpPr>
          <p:cNvPr id="42" name="Rettangolo arrotondato 41"/>
          <p:cNvSpPr/>
          <p:nvPr/>
        </p:nvSpPr>
        <p:spPr>
          <a:xfrm>
            <a:off x="179512" y="5157192"/>
            <a:ext cx="2160240" cy="10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 smtClean="0"/>
          </a:p>
          <a:p>
            <a:r>
              <a:rPr lang="en-GB" sz="1400" b="1" dirty="0" smtClean="0"/>
              <a:t>Properties</a:t>
            </a:r>
          </a:p>
          <a:p>
            <a:r>
              <a:rPr lang="it-IT" sz="1200" dirty="0" err="1" smtClean="0"/>
              <a:t>Director</a:t>
            </a:r>
            <a:r>
              <a:rPr lang="it-IT" sz="1200" dirty="0" smtClean="0"/>
              <a:t>: </a:t>
            </a:r>
            <a:r>
              <a:rPr lang="en-US" sz="1200" dirty="0"/>
              <a:t>S</a:t>
            </a:r>
            <a:r>
              <a:rPr lang="en-US" sz="1200" dirty="0" smtClean="0"/>
              <a:t>teven </a:t>
            </a:r>
            <a:r>
              <a:rPr lang="en-US" sz="1200" dirty="0"/>
              <a:t>S</a:t>
            </a:r>
            <a:r>
              <a:rPr lang="en-US" sz="1200" dirty="0" smtClean="0"/>
              <a:t>pielberg</a:t>
            </a:r>
            <a:endParaRPr lang="it-IT" sz="1200" dirty="0" smtClean="0"/>
          </a:p>
          <a:p>
            <a:r>
              <a:rPr lang="it-IT" sz="1200" dirty="0" err="1" smtClean="0"/>
              <a:t>Starring</a:t>
            </a:r>
            <a:r>
              <a:rPr lang="it-IT" sz="1200" dirty="0" smtClean="0"/>
              <a:t>: </a:t>
            </a:r>
            <a:r>
              <a:rPr lang="en-US" sz="1200" dirty="0" smtClean="0"/>
              <a:t>Justin </a:t>
            </a:r>
            <a:r>
              <a:rPr lang="en-US" sz="1200" dirty="0" err="1" smtClean="0"/>
              <a:t>Bieber</a:t>
            </a:r>
            <a:endParaRPr lang="it-IT" sz="1200" dirty="0" smtClean="0"/>
          </a:p>
          <a:p>
            <a:r>
              <a:rPr lang="it-IT" sz="1200" dirty="0" err="1" smtClean="0"/>
              <a:t>…</a:t>
            </a:r>
            <a:endParaRPr lang="it-IT" sz="1200" dirty="0" smtClean="0"/>
          </a:p>
          <a:p>
            <a:endParaRPr lang="it-IT" sz="1200" dirty="0"/>
          </a:p>
        </p:txBody>
      </p:sp>
      <p:sp>
        <p:nvSpPr>
          <p:cNvPr id="43" name="Rectangle 2"/>
          <p:cNvSpPr/>
          <p:nvPr/>
        </p:nvSpPr>
        <p:spPr>
          <a:xfrm>
            <a:off x="2339752" y="4869160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….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0" y="1250757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CB-RSs recommend items to a user based on their description and on the profile of the user’s interests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04370" y="2896770"/>
          <a:ext cx="2057892" cy="157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946"/>
                <a:gridCol w="1028946"/>
              </a:tblGrid>
              <a:tr h="275722">
                <a:tc>
                  <a:txBody>
                    <a:bodyPr/>
                    <a:lstStyle/>
                    <a:p>
                      <a:r>
                        <a:rPr lang="en-GB" dirty="0" smtClean="0"/>
                        <a:t>Item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Rating</a:t>
                      </a:r>
                      <a:endParaRPr lang="en-GB" dirty="0"/>
                    </a:p>
                  </a:txBody>
                  <a:tcPr/>
                </a:tc>
              </a:tr>
              <a:tr h="45061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Movie 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9/10</a:t>
                      </a:r>
                      <a:endParaRPr lang="en-GB" sz="1400" dirty="0"/>
                    </a:p>
                  </a:txBody>
                  <a:tcPr/>
                </a:tc>
              </a:tr>
              <a:tr h="25749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Actor J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5/10</a:t>
                      </a:r>
                      <a:endParaRPr lang="en-GB" sz="1400" dirty="0"/>
                    </a:p>
                  </a:txBody>
                  <a:tcPr/>
                </a:tc>
              </a:tr>
              <a:tr h="45061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Movie</a:t>
                      </a:r>
                      <a:r>
                        <a:rPr lang="en-GB" sz="1400" baseline="0" dirty="0" smtClean="0"/>
                        <a:t> 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7/10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Ovale 38"/>
          <p:cNvSpPr/>
          <p:nvPr/>
        </p:nvSpPr>
        <p:spPr>
          <a:xfrm>
            <a:off x="179004" y="5013176"/>
            <a:ext cx="108012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Movie </a:t>
            </a:r>
            <a:r>
              <a:rPr lang="it-IT" sz="120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38456" y="6345830"/>
            <a:ext cx="238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Slide: </a:t>
            </a:r>
            <a:r>
              <a:rPr lang="en-US" dirty="0" err="1" smtClean="0"/>
              <a:t>Tommaso</a:t>
            </a:r>
            <a:r>
              <a:rPr lang="en-US" dirty="0" smtClean="0"/>
              <a:t> Di </a:t>
            </a:r>
            <a:r>
              <a:rPr lang="en-US" dirty="0" err="1" smtClean="0"/>
              <a:t>Noia</a:t>
            </a:r>
            <a:endParaRPr lang="en-GB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199783" y="3635733"/>
          <a:ext cx="1872209" cy="157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9"/>
              </a:tblGrid>
              <a:tr h="275722">
                <a:tc>
                  <a:txBody>
                    <a:bodyPr/>
                    <a:lstStyle/>
                    <a:p>
                      <a:r>
                        <a:rPr lang="en-GB" dirty="0" smtClean="0"/>
                        <a:t>Recommendation</a:t>
                      </a:r>
                      <a:endParaRPr lang="en-GB" dirty="0"/>
                    </a:p>
                  </a:txBody>
                  <a:tcPr/>
                </a:tc>
              </a:tr>
              <a:tr h="450617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Movie </a:t>
                      </a:r>
                      <a:r>
                        <a:rPr lang="it-IT" sz="1400" dirty="0" err="1" smtClean="0"/>
                        <a:t>1</a:t>
                      </a:r>
                      <a:endParaRPr lang="it-IT" sz="1400" dirty="0" smtClean="0"/>
                    </a:p>
                  </a:txBody>
                  <a:tcPr/>
                </a:tc>
              </a:tr>
              <a:tr h="257495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Movie </a:t>
                      </a:r>
                      <a:r>
                        <a:rPr lang="it-IT" sz="1400" dirty="0" err="1" smtClean="0"/>
                        <a:t>2</a:t>
                      </a:r>
                      <a:endParaRPr lang="it-IT" sz="1400" dirty="0" smtClean="0"/>
                    </a:p>
                  </a:txBody>
                  <a:tcPr/>
                </a:tc>
              </a:tr>
              <a:tr h="450617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Movie </a:t>
                      </a:r>
                      <a:r>
                        <a:rPr lang="it-IT" sz="1400" dirty="0" err="1" smtClean="0"/>
                        <a:t>3</a:t>
                      </a:r>
                      <a:endParaRPr lang="it-IT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28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LOD Aspects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Subgraph</a:t>
            </a:r>
            <a:r>
              <a:rPr lang="en-GB" dirty="0" smtClean="0"/>
              <a:t> of </a:t>
            </a:r>
            <a:r>
              <a:rPr lang="en-GB" dirty="0" err="1" smtClean="0"/>
              <a:t>DBpedia</a:t>
            </a:r>
            <a:r>
              <a:rPr lang="en-GB" dirty="0" smtClean="0"/>
              <a:t> with different types of items (Film, Person, Book) using SPARQL</a:t>
            </a:r>
          </a:p>
          <a:p>
            <a:pPr lvl="1"/>
            <a:r>
              <a:rPr lang="en-GB" dirty="0" smtClean="0"/>
              <a:t>Rich set of features</a:t>
            </a:r>
            <a:r>
              <a:rPr lang="en-GB" dirty="0" smtClean="0"/>
              <a:t> - </a:t>
            </a:r>
            <a:r>
              <a:rPr lang="en-GB" dirty="0" err="1" smtClean="0"/>
              <a:t>DBpedia</a:t>
            </a:r>
            <a:r>
              <a:rPr lang="en-GB" dirty="0" smtClean="0"/>
              <a:t> properties associated to a </a:t>
            </a:r>
            <a:r>
              <a:rPr lang="en-GB" dirty="0" smtClean="0"/>
              <a:t>type</a:t>
            </a:r>
          </a:p>
          <a:p>
            <a:pPr lvl="1"/>
            <a:r>
              <a:rPr lang="en-GB" dirty="0" smtClean="0"/>
              <a:t>Links to related items</a:t>
            </a:r>
            <a:endParaRPr lang="en-GB" dirty="0" smtClean="0"/>
          </a:p>
          <a:p>
            <a:r>
              <a:rPr lang="en-GB" dirty="0" smtClean="0"/>
              <a:t>Generate </a:t>
            </a:r>
            <a:r>
              <a:rPr lang="en-GB" dirty="0" smtClean="0"/>
              <a:t>user profiles with ratings </a:t>
            </a:r>
            <a:r>
              <a:rPr lang="en-GB" dirty="0" smtClean="0"/>
              <a:t>from IMDB</a:t>
            </a:r>
          </a:p>
          <a:p>
            <a:pPr lvl="1"/>
            <a:r>
              <a:rPr lang="en-GB" dirty="0" smtClean="0"/>
              <a:t>IMDB to </a:t>
            </a:r>
            <a:r>
              <a:rPr lang="en-GB" dirty="0" err="1" smtClean="0"/>
              <a:t>DBpedia</a:t>
            </a:r>
            <a:r>
              <a:rPr lang="en-GB" dirty="0" smtClean="0"/>
              <a:t> URI mapping</a:t>
            </a:r>
          </a:p>
          <a:p>
            <a:pPr lvl="1"/>
            <a:r>
              <a:rPr lang="en-GB" dirty="0" smtClean="0"/>
              <a:t>Inferring ratings for persons related to movies</a:t>
            </a:r>
          </a:p>
          <a:p>
            <a:r>
              <a:rPr lang="en-GB" dirty="0" smtClean="0"/>
              <a:t>Feed the data to the recommender system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Bertin’s</a:t>
            </a:r>
            <a:r>
              <a:rPr lang="en-US" dirty="0" smtClean="0"/>
              <a:t> Visual Attributes</a:t>
            </a:r>
            <a:endParaRPr lang="en-GB" dirty="0"/>
          </a:p>
        </p:txBody>
      </p:sp>
      <p:pic>
        <p:nvPicPr>
          <p:cNvPr id="6" name="Content Placeholder 5" descr="Screen shot 2013-07-12 at 3.20.23 PM 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820" r="-4820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1991895" y="6126163"/>
            <a:ext cx="3327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Bertin</a:t>
            </a:r>
            <a:r>
              <a:rPr lang="en-US" dirty="0" smtClean="0"/>
              <a:t>, </a:t>
            </a:r>
            <a:r>
              <a:rPr lang="en-US" i="1" dirty="0" err="1" smtClean="0"/>
              <a:t>Semiology</a:t>
            </a:r>
            <a:r>
              <a:rPr lang="en-US" i="1" dirty="0" smtClean="0"/>
              <a:t> of Graphics, 83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28632" y="6390105"/>
            <a:ext cx="272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Slide: </a:t>
            </a:r>
            <a:r>
              <a:rPr lang="en-US" dirty="0" err="1" smtClean="0"/>
              <a:t>Sheelagh</a:t>
            </a:r>
            <a:r>
              <a:rPr lang="en-US" dirty="0" smtClean="0"/>
              <a:t> </a:t>
            </a:r>
            <a:r>
              <a:rPr lang="en-US" dirty="0" err="1" smtClean="0"/>
              <a:t>Carpendale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Ordering: Perceptual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935579" y="643021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Slide: Cecilia Aragon, HCDE, UW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48632" y="6245545"/>
            <a:ext cx="417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Mackinlay</a:t>
            </a:r>
            <a:r>
              <a:rPr lang="en-US" dirty="0" smtClean="0"/>
              <a:t>, APT (A Presentation Tool), 1986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13" y="1600200"/>
            <a:ext cx="3716395" cy="4231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Movies Perspective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285874" y="2057063"/>
            <a:ext cx="214169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Lost World: Jurassic Park</a:t>
            </a:r>
          </a:p>
          <a:p>
            <a:pPr algn="just"/>
            <a:r>
              <a:rPr lang="en-US" sz="1000" dirty="0" smtClean="0"/>
              <a:t>The Lost World: Jurassic Park, is a 1997 American science fiction adventure film directed by Steven Spielberg and the second of the Jurassic Park franchise. The film was produced by Gerald R. </a:t>
            </a:r>
            <a:r>
              <a:rPr lang="en-US" sz="1000" dirty="0" err="1" smtClean="0"/>
              <a:t>Molen</a:t>
            </a:r>
            <a:r>
              <a:rPr lang="en-US" sz="1000" dirty="0" smtClean="0"/>
              <a:t> and Colin Wilson.</a:t>
            </a:r>
          </a:p>
          <a:p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285874" y="3800485"/>
            <a:ext cx="3793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r>
              <a:rPr lang="en-US" sz="1200" b="1" dirty="0" smtClean="0"/>
              <a:t>Director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0000FF"/>
                </a:solidFill>
              </a:rPr>
              <a:t>Steven </a:t>
            </a:r>
            <a:r>
              <a:rPr lang="en-US" sz="1200" dirty="0" smtClean="0">
                <a:solidFill>
                  <a:srgbClr val="0000FF"/>
                </a:solidFill>
              </a:rPr>
              <a:t>Spielberg</a:t>
            </a:r>
          </a:p>
          <a:p>
            <a:r>
              <a:rPr lang="en-US" sz="1200" b="1" dirty="0" smtClean="0"/>
              <a:t>Starring</a:t>
            </a:r>
            <a:r>
              <a:rPr lang="en-US" sz="1200" dirty="0" smtClean="0">
                <a:solidFill>
                  <a:srgbClr val="0000FF"/>
                </a:solidFill>
              </a:rPr>
              <a:t>: Jeff </a:t>
            </a:r>
            <a:r>
              <a:rPr lang="en-US" sz="1200" dirty="0" err="1" smtClean="0">
                <a:solidFill>
                  <a:srgbClr val="0000FF"/>
                </a:solidFill>
              </a:rPr>
              <a:t>Goldblum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rgbClr val="0000FF"/>
                </a:solidFill>
              </a:rPr>
              <a:t>Julianne Moore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rgbClr val="0000FF"/>
                </a:solidFill>
              </a:rPr>
              <a:t>Richard Attenborough, Vince Vaughn, Pete </a:t>
            </a:r>
            <a:r>
              <a:rPr lang="en-US" sz="1200" dirty="0" err="1" smtClean="0">
                <a:solidFill>
                  <a:srgbClr val="0000FF"/>
                </a:solidFill>
              </a:rPr>
              <a:t>Postlethwaite</a:t>
            </a:r>
            <a:endParaRPr lang="en-GB" sz="1200" dirty="0" smtClean="0">
              <a:solidFill>
                <a:srgbClr val="0000FF"/>
              </a:solidFill>
            </a:endParaRPr>
          </a:p>
          <a:p>
            <a:endParaRPr lang="en-GB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566" y="2196471"/>
            <a:ext cx="1259234" cy="1751978"/>
          </a:xfrm>
          <a:prstGeom prst="rect">
            <a:avLst/>
          </a:prstGeom>
        </p:spPr>
      </p:pic>
      <p:pic>
        <p:nvPicPr>
          <p:cNvPr id="11" name="Picture 10" descr="movie.new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7200" y="1492012"/>
            <a:ext cx="4264526" cy="5098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517</Words>
  <Application>Microsoft Macintosh PowerPoint</Application>
  <PresentationFormat>On-screen Show (4:3)</PresentationFormat>
  <Paragraphs>128</Paragraphs>
  <Slides>15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 Recommender System for Exploratory Browsing</vt:lpstr>
      <vt:lpstr>Slide 2</vt:lpstr>
      <vt:lpstr>Content-based Recommender Systems</vt:lpstr>
      <vt:lpstr>The LOD Aspects</vt:lpstr>
      <vt:lpstr>User Interfaces</vt:lpstr>
      <vt:lpstr>Bertin’s Visual Attributes</vt:lpstr>
      <vt:lpstr>Importance Ordering: Perceptual Properties</vt:lpstr>
      <vt:lpstr>Movies Perspective</vt:lpstr>
      <vt:lpstr>Demo</vt:lpstr>
      <vt:lpstr>Future work</vt:lpstr>
      <vt:lpstr>Parameter Tuning</vt:lpstr>
      <vt:lpstr>Vector Space Model for LOD</vt:lpstr>
      <vt:lpstr>Evaluate</vt:lpstr>
      <vt:lpstr>Slide 14</vt:lpstr>
      <vt:lpstr>Slide 15</vt:lpstr>
    </vt:vector>
  </TitlesOfParts>
  <Company>INRIA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Rakebul HASAN</dc:creator>
  <cp:lastModifiedBy>Rakebul HASAN</cp:lastModifiedBy>
  <cp:revision>68</cp:revision>
  <dcterms:created xsi:type="dcterms:W3CDTF">2013-07-12T10:06:32Z</dcterms:created>
  <dcterms:modified xsi:type="dcterms:W3CDTF">2013-07-12T23:58:03Z</dcterms:modified>
</cp:coreProperties>
</file>