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38700" cy="42976800"/>
  <p:notesSz cx="6858000" cy="9144000"/>
  <p:defaultText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99" autoAdjust="0"/>
  </p:normalViewPr>
  <p:slideViewPr>
    <p:cSldViewPr>
      <p:cViewPr>
        <p:scale>
          <a:sx n="50" d="100"/>
          <a:sy n="50" d="100"/>
        </p:scale>
        <p:origin x="2814" y="10362"/>
      </p:cViewPr>
      <p:guideLst>
        <p:guide orient="horz" pos="13536"/>
        <p:guide pos="9524"/>
      </p:guideLst>
    </p:cSldViewPr>
  </p:slideViewPr>
  <p:notesTextViewPr>
    <p:cViewPr>
      <p:scale>
        <a:sx n="1" d="1"/>
        <a:sy n="1" d="1"/>
      </p:scale>
      <p:origin x="0" y="0"/>
    </p:cViewPr>
  </p:notesTextViewPr>
  <p:notesViewPr>
    <p:cSldViewPr snapToGrid="0" snapToObjects="1">
      <p:cViewPr varScale="1">
        <p:scale>
          <a:sx n="134" d="100"/>
          <a:sy n="134" d="100"/>
        </p:scale>
        <p:origin x="-472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0DEB8-BD36-EC45-8D55-F17B20D413FD}" type="datetimeFigureOut">
              <a:rPr lang="en-US" smtClean="0"/>
              <a:pPr/>
              <a:t>5/13/2014</a:t>
            </a:fld>
            <a:endParaRPr lang="en-US"/>
          </a:p>
        </p:txBody>
      </p:sp>
      <p:sp>
        <p:nvSpPr>
          <p:cNvPr id="4" name="Slide Image Placeholder 3"/>
          <p:cNvSpPr>
            <a:spLocks noGrp="1" noRot="1" noChangeAspect="1"/>
          </p:cNvSpPr>
          <p:nvPr>
            <p:ph type="sldImg" idx="2"/>
          </p:nvPr>
        </p:nvSpPr>
        <p:spPr>
          <a:xfrm>
            <a:off x="2222500" y="685800"/>
            <a:ext cx="241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4C1DA-4605-DE43-9444-FCD8017B9952}" type="slidenum">
              <a:rPr lang="en-US" smtClean="0"/>
              <a:pPr/>
              <a:t>‹#›</a:t>
            </a:fld>
            <a:endParaRPr lang="en-US"/>
          </a:p>
        </p:txBody>
      </p:sp>
    </p:spTree>
    <p:extLst>
      <p:ext uri="{BB962C8B-B14F-4D97-AF65-F5344CB8AC3E}">
        <p14:creationId xmlns:p14="http://schemas.microsoft.com/office/powerpoint/2010/main" xmlns="" val="8757407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4C1DA-4605-DE43-9444-FCD8017B9952}" type="slidenum">
              <a:rPr lang="en-US" smtClean="0"/>
              <a:pPr/>
              <a:t>1</a:t>
            </a:fld>
            <a:endParaRPr lang="en-US"/>
          </a:p>
        </p:txBody>
      </p:sp>
    </p:spTree>
    <p:extLst>
      <p:ext uri="{BB962C8B-B14F-4D97-AF65-F5344CB8AC3E}">
        <p14:creationId xmlns:p14="http://schemas.microsoft.com/office/powerpoint/2010/main" xmlns="" val="193242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903" y="13350666"/>
            <a:ext cx="25702895" cy="921215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5805" y="24353520"/>
            <a:ext cx="21167090" cy="10982960"/>
          </a:xfrm>
        </p:spPr>
        <p:txBody>
          <a:bodyPr/>
          <a:lstStyle>
            <a:lvl1pPr marL="0" indent="0" algn="ctr">
              <a:buNone/>
              <a:defRPr>
                <a:solidFill>
                  <a:schemeClr val="tx1">
                    <a:tint val="75000"/>
                  </a:schemeClr>
                </a:solidFill>
              </a:defRPr>
            </a:lvl1pPr>
            <a:lvl2pPr marL="2091827" indent="0" algn="ctr">
              <a:buNone/>
              <a:defRPr>
                <a:solidFill>
                  <a:schemeClr val="tx1">
                    <a:tint val="75000"/>
                  </a:schemeClr>
                </a:solidFill>
              </a:defRPr>
            </a:lvl2pPr>
            <a:lvl3pPr marL="4183654" indent="0" algn="ctr">
              <a:buNone/>
              <a:defRPr>
                <a:solidFill>
                  <a:schemeClr val="tx1">
                    <a:tint val="75000"/>
                  </a:schemeClr>
                </a:solidFill>
              </a:defRPr>
            </a:lvl3pPr>
            <a:lvl4pPr marL="6275481" indent="0" algn="ctr">
              <a:buNone/>
              <a:defRPr>
                <a:solidFill>
                  <a:schemeClr val="tx1">
                    <a:tint val="75000"/>
                  </a:schemeClr>
                </a:solidFill>
              </a:defRPr>
            </a:lvl4pPr>
            <a:lvl5pPr marL="8367309" indent="0" algn="ctr">
              <a:buNone/>
              <a:defRPr>
                <a:solidFill>
                  <a:schemeClr val="tx1">
                    <a:tint val="75000"/>
                  </a:schemeClr>
                </a:solidFill>
              </a:defRPr>
            </a:lvl5pPr>
            <a:lvl6pPr marL="10459136" indent="0" algn="ctr">
              <a:buNone/>
              <a:defRPr>
                <a:solidFill>
                  <a:schemeClr val="tx1">
                    <a:tint val="75000"/>
                  </a:schemeClr>
                </a:solidFill>
              </a:defRPr>
            </a:lvl6pPr>
            <a:lvl7pPr marL="12550963" indent="0" algn="ctr">
              <a:buNone/>
              <a:defRPr>
                <a:solidFill>
                  <a:schemeClr val="tx1">
                    <a:tint val="75000"/>
                  </a:schemeClr>
                </a:solidFill>
              </a:defRPr>
            </a:lvl7pPr>
            <a:lvl8pPr marL="14642790" indent="0" algn="ctr">
              <a:buNone/>
              <a:defRPr>
                <a:solidFill>
                  <a:schemeClr val="tx1">
                    <a:tint val="75000"/>
                  </a:schemeClr>
                </a:solidFill>
              </a:defRPr>
            </a:lvl8pPr>
            <a:lvl9pPr marL="167346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49861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4088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499385" y="10783996"/>
            <a:ext cx="22500533" cy="2297965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97787" y="10783996"/>
            <a:ext cx="66997620" cy="2297965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22071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23457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649" y="27616576"/>
            <a:ext cx="25702895" cy="853567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88649" y="18215405"/>
            <a:ext cx="25702895" cy="9401172"/>
          </a:xfrm>
        </p:spPr>
        <p:txBody>
          <a:bodyPr anchor="b"/>
          <a:lstStyle>
            <a:lvl1pPr marL="0" indent="0">
              <a:buNone/>
              <a:defRPr sz="9200">
                <a:solidFill>
                  <a:schemeClr val="tx1">
                    <a:tint val="75000"/>
                  </a:schemeClr>
                </a:solidFill>
              </a:defRPr>
            </a:lvl1pPr>
            <a:lvl2pPr marL="2091827" indent="0">
              <a:buNone/>
              <a:defRPr sz="8200">
                <a:solidFill>
                  <a:schemeClr val="tx1">
                    <a:tint val="75000"/>
                  </a:schemeClr>
                </a:solidFill>
              </a:defRPr>
            </a:lvl2pPr>
            <a:lvl3pPr marL="4183654" indent="0">
              <a:buNone/>
              <a:defRPr sz="7300">
                <a:solidFill>
                  <a:schemeClr val="tx1">
                    <a:tint val="75000"/>
                  </a:schemeClr>
                </a:solidFill>
              </a:defRPr>
            </a:lvl3pPr>
            <a:lvl4pPr marL="6275481" indent="0">
              <a:buNone/>
              <a:defRPr sz="6400">
                <a:solidFill>
                  <a:schemeClr val="tx1">
                    <a:tint val="75000"/>
                  </a:schemeClr>
                </a:solidFill>
              </a:defRPr>
            </a:lvl4pPr>
            <a:lvl5pPr marL="8367309" indent="0">
              <a:buNone/>
              <a:defRPr sz="6400">
                <a:solidFill>
                  <a:schemeClr val="tx1">
                    <a:tint val="75000"/>
                  </a:schemeClr>
                </a:solidFill>
              </a:defRPr>
            </a:lvl5pPr>
            <a:lvl6pPr marL="10459136" indent="0">
              <a:buNone/>
              <a:defRPr sz="6400">
                <a:solidFill>
                  <a:schemeClr val="tx1">
                    <a:tint val="75000"/>
                  </a:schemeClr>
                </a:solidFill>
              </a:defRPr>
            </a:lvl6pPr>
            <a:lvl7pPr marL="12550963" indent="0">
              <a:buNone/>
              <a:defRPr sz="6400">
                <a:solidFill>
                  <a:schemeClr val="tx1">
                    <a:tint val="75000"/>
                  </a:schemeClr>
                </a:solidFill>
              </a:defRPr>
            </a:lvl7pPr>
            <a:lvl8pPr marL="14642790" indent="0">
              <a:buNone/>
              <a:defRPr sz="6400">
                <a:solidFill>
                  <a:schemeClr val="tx1">
                    <a:tint val="75000"/>
                  </a:schemeClr>
                </a:solidFill>
              </a:defRPr>
            </a:lvl8pPr>
            <a:lvl9pPr marL="167346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3B3CD4-9605-4B16-ADF1-526C2BC53AE0}" type="datetimeFigureOut">
              <a:rPr lang="en-US" smtClean="0"/>
              <a:pPr/>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245503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97785"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50840"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B3CD4-9605-4B16-ADF1-526C2BC53AE0}"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5510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935" y="1721065"/>
            <a:ext cx="27214830" cy="7162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1935" y="9620042"/>
            <a:ext cx="13360677"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1935" y="13629217"/>
            <a:ext cx="13360677"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0841" y="9620042"/>
            <a:ext cx="13365925"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60841" y="13629217"/>
            <a:ext cx="13365925"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B3CD4-9605-4B16-ADF1-526C2BC53AE0}" type="datetimeFigureOut">
              <a:rPr lang="en-US" smtClean="0"/>
              <a:pPr/>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26215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B3CD4-9605-4B16-ADF1-526C2BC53AE0}" type="datetimeFigureOut">
              <a:rPr lang="en-US" smtClean="0"/>
              <a:pPr/>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233722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B3CD4-9605-4B16-ADF1-526C2BC53AE0}" type="datetimeFigureOut">
              <a:rPr lang="en-US" smtClean="0"/>
              <a:pPr/>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4500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937" y="1711113"/>
            <a:ext cx="9948324" cy="7282180"/>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22492" y="1711117"/>
            <a:ext cx="16904273" cy="36679508"/>
          </a:xfrm>
        </p:spPr>
        <p:txBody>
          <a:bodyPr/>
          <a:lstStyle>
            <a:lvl1pPr>
              <a:defRPr sz="146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1937" y="8993297"/>
            <a:ext cx="9948324" cy="29397328"/>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251702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6997" y="30083760"/>
            <a:ext cx="18143220" cy="3551558"/>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26997" y="3840057"/>
            <a:ext cx="18143220" cy="25786080"/>
          </a:xfrm>
        </p:spPr>
        <p:txBody>
          <a:bodyPr/>
          <a:lstStyle>
            <a:lvl1pPr marL="0" indent="0">
              <a:buNone/>
              <a:defRPr sz="14600"/>
            </a:lvl1pPr>
            <a:lvl2pPr marL="2091827" indent="0">
              <a:buNone/>
              <a:defRPr sz="12800"/>
            </a:lvl2pPr>
            <a:lvl3pPr marL="4183654" indent="0">
              <a:buNone/>
              <a:defRPr sz="11000"/>
            </a:lvl3pPr>
            <a:lvl4pPr marL="6275481" indent="0">
              <a:buNone/>
              <a:defRPr sz="9200"/>
            </a:lvl4pPr>
            <a:lvl5pPr marL="8367309" indent="0">
              <a:buNone/>
              <a:defRPr sz="9200"/>
            </a:lvl5pPr>
            <a:lvl6pPr marL="10459136" indent="0">
              <a:buNone/>
              <a:defRPr sz="9200"/>
            </a:lvl6pPr>
            <a:lvl7pPr marL="12550963" indent="0">
              <a:buNone/>
              <a:defRPr sz="9200"/>
            </a:lvl7pPr>
            <a:lvl8pPr marL="14642790" indent="0">
              <a:buNone/>
              <a:defRPr sz="9200"/>
            </a:lvl8pPr>
            <a:lvl9pPr marL="16734617" indent="0">
              <a:buNone/>
              <a:defRPr sz="9200"/>
            </a:lvl9pPr>
          </a:lstStyle>
          <a:p>
            <a:endParaRPr lang="en-US"/>
          </a:p>
        </p:txBody>
      </p:sp>
      <p:sp>
        <p:nvSpPr>
          <p:cNvPr id="4" name="Text Placeholder 3"/>
          <p:cNvSpPr>
            <a:spLocks noGrp="1"/>
          </p:cNvSpPr>
          <p:nvPr>
            <p:ph type="body" sz="half" idx="2"/>
          </p:nvPr>
        </p:nvSpPr>
        <p:spPr>
          <a:xfrm>
            <a:off x="5926997" y="33635318"/>
            <a:ext cx="18143220" cy="5043802"/>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pPr/>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385546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1935" y="1721065"/>
            <a:ext cx="27214830" cy="7162800"/>
          </a:xfrm>
          <a:prstGeom prst="rect">
            <a:avLst/>
          </a:prstGeom>
        </p:spPr>
        <p:txBody>
          <a:bodyPr vert="horz" lIns="418365" tIns="209183" rIns="418365" bIns="20918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1935" y="10027923"/>
            <a:ext cx="27214830" cy="28362701"/>
          </a:xfrm>
          <a:prstGeom prst="rect">
            <a:avLst/>
          </a:prstGeom>
        </p:spPr>
        <p:txBody>
          <a:bodyPr vert="horz" lIns="418365" tIns="209183" rIns="418365" bIns="2091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1935" y="39833130"/>
            <a:ext cx="7055697" cy="2288117"/>
          </a:xfrm>
          <a:prstGeom prst="rect">
            <a:avLst/>
          </a:prstGeom>
        </p:spPr>
        <p:txBody>
          <a:bodyPr vert="horz" lIns="418365" tIns="209183" rIns="418365" bIns="209183" rtlCol="0" anchor="ctr"/>
          <a:lstStyle>
            <a:lvl1pPr algn="l">
              <a:defRPr sz="5500">
                <a:solidFill>
                  <a:schemeClr val="tx1">
                    <a:tint val="75000"/>
                  </a:schemeClr>
                </a:solidFill>
              </a:defRPr>
            </a:lvl1pPr>
          </a:lstStyle>
          <a:p>
            <a:fld id="{AB3B3CD4-9605-4B16-ADF1-526C2BC53AE0}" type="datetimeFigureOut">
              <a:rPr lang="en-US" smtClean="0"/>
              <a:pPr/>
              <a:t>5/13/2014</a:t>
            </a:fld>
            <a:endParaRPr lang="en-US"/>
          </a:p>
        </p:txBody>
      </p:sp>
      <p:sp>
        <p:nvSpPr>
          <p:cNvPr id="5" name="Footer Placeholder 4"/>
          <p:cNvSpPr>
            <a:spLocks noGrp="1"/>
          </p:cNvSpPr>
          <p:nvPr>
            <p:ph type="ftr" sz="quarter" idx="3"/>
          </p:nvPr>
        </p:nvSpPr>
        <p:spPr>
          <a:xfrm>
            <a:off x="10331556" y="39833130"/>
            <a:ext cx="9575588" cy="2288117"/>
          </a:xfrm>
          <a:prstGeom prst="rect">
            <a:avLst/>
          </a:prstGeom>
        </p:spPr>
        <p:txBody>
          <a:bodyPr vert="horz" lIns="418365" tIns="209183" rIns="418365" bIns="209183"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1068" y="39833130"/>
            <a:ext cx="7055697" cy="2288117"/>
          </a:xfrm>
          <a:prstGeom prst="rect">
            <a:avLst/>
          </a:prstGeom>
        </p:spPr>
        <p:txBody>
          <a:bodyPr vert="horz" lIns="418365" tIns="209183" rIns="418365" bIns="209183" rtlCol="0" anchor="ctr"/>
          <a:lstStyle>
            <a:lvl1pPr algn="r">
              <a:defRPr sz="5500">
                <a:solidFill>
                  <a:schemeClr val="tx1">
                    <a:tint val="75000"/>
                  </a:schemeClr>
                </a:solidFill>
              </a:defRPr>
            </a:lvl1pPr>
          </a:lstStyle>
          <a:p>
            <a:fld id="{B416F5F1-DF15-4BE7-AEFB-601359FCFF9B}" type="slidenum">
              <a:rPr lang="en-US" smtClean="0"/>
              <a:pPr/>
              <a:t>‹#›</a:t>
            </a:fld>
            <a:endParaRPr lang="en-US"/>
          </a:p>
        </p:txBody>
      </p:sp>
    </p:spTree>
    <p:extLst>
      <p:ext uri="{BB962C8B-B14F-4D97-AF65-F5344CB8AC3E}">
        <p14:creationId xmlns:p14="http://schemas.microsoft.com/office/powerpoint/2010/main" xmlns="" val="158135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3654" rtl="0" eaLnBrk="1" latinLnBrk="0" hangingPunct="1">
        <a:spcBef>
          <a:spcPct val="0"/>
        </a:spcBef>
        <a:buNone/>
        <a:defRPr sz="20100" kern="1200">
          <a:solidFill>
            <a:schemeClr val="tx1"/>
          </a:solidFill>
          <a:latin typeface="+mj-lt"/>
          <a:ea typeface="+mj-ea"/>
          <a:cs typeface="+mj-cs"/>
        </a:defRPr>
      </a:lvl1pPr>
    </p:titleStyle>
    <p:bodyStyle>
      <a:lvl1pPr marL="1568870" indent="-1568870" algn="l" defTabSz="4183654"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9219" indent="-1307392" algn="l" defTabSz="418365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9568" indent="-1045914" algn="l" defTabSz="418365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21395"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13222"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05049"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96877"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88704"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80531"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424150" y="3124200"/>
            <a:ext cx="13116379" cy="3170099"/>
          </a:xfrm>
          <a:prstGeom prst="rect">
            <a:avLst/>
          </a:prstGeom>
          <a:noFill/>
        </p:spPr>
        <p:txBody>
          <a:bodyPr wrap="square" rtlCol="0">
            <a:spAutoFit/>
          </a:bodyPr>
          <a:lstStyle/>
          <a:p>
            <a:pPr algn="ctr"/>
            <a:endParaRPr lang="en-US" sz="4000" dirty="0" smtClean="0"/>
          </a:p>
          <a:p>
            <a:pPr algn="ctr"/>
            <a:r>
              <a:rPr lang="en-US" sz="4000" dirty="0" smtClean="0"/>
              <a:t> </a:t>
            </a:r>
          </a:p>
          <a:p>
            <a:pPr algn="ctr"/>
            <a:r>
              <a:rPr lang="en-US" sz="4000" dirty="0" smtClean="0"/>
              <a:t>‡EURECOM </a:t>
            </a:r>
          </a:p>
          <a:p>
            <a:pPr algn="ctr"/>
            <a:r>
              <a:rPr lang="fr-FR" sz="4000" dirty="0" smtClean="0"/>
              <a:t>2229 route des </a:t>
            </a:r>
            <a:r>
              <a:rPr lang="fr-FR" sz="4000" dirty="0" err="1" smtClean="0"/>
              <a:t>crètes</a:t>
            </a:r>
            <a:r>
              <a:rPr lang="fr-FR" sz="4000" dirty="0" smtClean="0"/>
              <a:t>, 06560 Sophia Antipolis, France </a:t>
            </a:r>
          </a:p>
          <a:p>
            <a:pPr algn="ctr"/>
            <a:r>
              <a:rPr lang="en-US" sz="4000" dirty="0" smtClean="0"/>
              <a:t>raphael.troncy@eurecom.fr </a:t>
            </a:r>
            <a:endParaRPr lang="en-US"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428463" y="228600"/>
            <a:ext cx="5820216" cy="258432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2750" y="533400"/>
            <a:ext cx="4388011" cy="2280103"/>
          </a:xfrm>
          <a:prstGeom prst="rect">
            <a:avLst/>
          </a:prstGeom>
        </p:spPr>
      </p:pic>
      <p:sp>
        <p:nvSpPr>
          <p:cNvPr id="6" name="TextBox 5"/>
          <p:cNvSpPr txBox="1"/>
          <p:nvPr/>
        </p:nvSpPr>
        <p:spPr>
          <a:xfrm>
            <a:off x="4679950" y="185057"/>
            <a:ext cx="19964400" cy="2800767"/>
          </a:xfrm>
          <a:prstGeom prst="rect">
            <a:avLst/>
          </a:prstGeom>
          <a:noFill/>
        </p:spPr>
        <p:txBody>
          <a:bodyPr wrap="square" rtlCol="0">
            <a:spAutoFit/>
          </a:bodyPr>
          <a:lstStyle/>
          <a:p>
            <a:pPr algn="ctr"/>
            <a:r>
              <a:rPr lang="en-US" sz="8800" dirty="0"/>
              <a:t>Self-Service Data Provisioning Through Semantic Enrichment of Data</a:t>
            </a:r>
            <a:endParaRPr lang="en-US" sz="8800" dirty="0">
              <a:effectLst/>
            </a:endParaRPr>
          </a:p>
        </p:txBody>
      </p:sp>
      <p:cxnSp>
        <p:nvCxnSpPr>
          <p:cNvPr id="8" name="Straight Connector 7"/>
          <p:cNvCxnSpPr/>
          <p:nvPr/>
        </p:nvCxnSpPr>
        <p:spPr>
          <a:xfrm flipH="1">
            <a:off x="869950" y="6629400"/>
            <a:ext cx="28346400"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60350" y="3251537"/>
            <a:ext cx="29108400" cy="830997"/>
          </a:xfrm>
          <a:prstGeom prst="rect">
            <a:avLst/>
          </a:prstGeom>
          <a:noFill/>
        </p:spPr>
        <p:txBody>
          <a:bodyPr wrap="square" rtlCol="0">
            <a:spAutoFit/>
          </a:bodyPr>
          <a:lstStyle/>
          <a:p>
            <a:pPr algn="ctr"/>
            <a:r>
              <a:rPr lang="en-US" sz="4800" dirty="0" smtClean="0"/>
              <a:t>Ahmad </a:t>
            </a:r>
            <a:r>
              <a:rPr lang="en-US" sz="4800" dirty="0" err="1" smtClean="0"/>
              <a:t>Assaf</a:t>
            </a:r>
            <a:r>
              <a:rPr lang="en-US" sz="3200" dirty="0" smtClean="0"/>
              <a:t>†</a:t>
            </a:r>
            <a:r>
              <a:rPr lang="en-US" sz="4800" dirty="0" smtClean="0"/>
              <a:t> , Aline </a:t>
            </a:r>
            <a:r>
              <a:rPr lang="en-US" sz="4800" dirty="0" err="1" smtClean="0"/>
              <a:t>Senart</a:t>
            </a:r>
            <a:r>
              <a:rPr lang="en-US" sz="3200" dirty="0" smtClean="0"/>
              <a:t>†</a:t>
            </a:r>
            <a:r>
              <a:rPr lang="en-US" sz="4800" dirty="0" smtClean="0"/>
              <a:t> and </a:t>
            </a:r>
            <a:r>
              <a:rPr lang="en-US" sz="4800" dirty="0" err="1" smtClean="0"/>
              <a:t>Raphaël</a:t>
            </a:r>
            <a:r>
              <a:rPr lang="en-US" sz="4800" dirty="0" smtClean="0"/>
              <a:t> </a:t>
            </a:r>
            <a:r>
              <a:rPr lang="en-US" sz="4800" dirty="0" err="1" smtClean="0"/>
              <a:t>Troncy</a:t>
            </a:r>
            <a:r>
              <a:rPr lang="en-US" sz="3200" dirty="0" smtClean="0"/>
              <a:t>‡</a:t>
            </a:r>
            <a:endParaRPr lang="en-US" sz="4800" dirty="0"/>
          </a:p>
        </p:txBody>
      </p:sp>
      <p:sp>
        <p:nvSpPr>
          <p:cNvPr id="13" name="TextBox 12"/>
          <p:cNvSpPr txBox="1"/>
          <p:nvPr/>
        </p:nvSpPr>
        <p:spPr>
          <a:xfrm>
            <a:off x="1022350" y="4344412"/>
            <a:ext cx="13116379" cy="2431435"/>
          </a:xfrm>
          <a:prstGeom prst="rect">
            <a:avLst/>
          </a:prstGeom>
          <a:noFill/>
        </p:spPr>
        <p:txBody>
          <a:bodyPr wrap="square" rtlCol="0">
            <a:spAutoFit/>
          </a:bodyPr>
          <a:lstStyle/>
          <a:p>
            <a:pPr algn="ctr"/>
            <a:r>
              <a:rPr lang="en-US" sz="4000" dirty="0" smtClean="0"/>
              <a:t>†SAP Research, SAP Labs France SAS </a:t>
            </a:r>
          </a:p>
          <a:p>
            <a:pPr algn="ctr"/>
            <a:r>
              <a:rPr lang="fr-FR" sz="4000" dirty="0" smtClean="0"/>
              <a:t>805 avenue Dr. Maurice Donat,06254 Mougins Cedex, France </a:t>
            </a:r>
          </a:p>
          <a:p>
            <a:pPr algn="ctr"/>
            <a:r>
              <a:rPr lang="en-US" sz="4000" dirty="0" smtClean="0"/>
              <a:t>first.last@sap.com </a:t>
            </a:r>
          </a:p>
          <a:p>
            <a:pPr algn="ctr"/>
            <a:endParaRPr lang="en-US" sz="3200" dirty="0"/>
          </a:p>
        </p:txBody>
      </p:sp>
      <p:sp>
        <p:nvSpPr>
          <p:cNvPr id="63" name="TextBox 62"/>
          <p:cNvSpPr txBox="1"/>
          <p:nvPr/>
        </p:nvSpPr>
        <p:spPr>
          <a:xfrm>
            <a:off x="3460750" y="7467600"/>
            <a:ext cx="13258800" cy="144655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smtClean="0">
                <a:latin typeface="Segoe UI Light" panose="020B0502040204020203" pitchFamily="34" charset="0"/>
                <a:ea typeface="Arial Unicode MS" pitchFamily="34" charset="-128"/>
                <a:cs typeface="Arial Unicode MS" pitchFamily="34" charset="-128"/>
              </a:rPr>
              <a:t>Fabien Martins </a:t>
            </a:r>
          </a:p>
          <a:p>
            <a:pPr fontAlgn="base">
              <a:spcBef>
                <a:spcPts val="600"/>
              </a:spcBef>
              <a:spcAft>
                <a:spcPct val="0"/>
              </a:spcAft>
              <a:buClr>
                <a:srgbClr val="F0AB00"/>
              </a:buClr>
              <a:buSzPct val="80000"/>
            </a:pPr>
            <a:r>
              <a:rPr lang="en-US" sz="2800" b="1" kern="0" dirty="0" smtClean="0">
                <a:latin typeface="Segoe UI Light" panose="020B0502040204020203" pitchFamily="34" charset="0"/>
                <a:ea typeface="Arial Unicode MS" pitchFamily="34" charset="-128"/>
                <a:cs typeface="Arial Unicode MS" pitchFamily="34" charset="-128"/>
              </a:rPr>
              <a:t>Business Analyst</a:t>
            </a:r>
          </a:p>
          <a:p>
            <a:pPr fontAlgn="base">
              <a:spcBef>
                <a:spcPts val="600"/>
              </a:spcBef>
              <a:spcAft>
                <a:spcPct val="0"/>
              </a:spcAft>
              <a:buClr>
                <a:srgbClr val="F0AB00"/>
              </a:buClr>
              <a:buSzPct val="80000"/>
            </a:pPr>
            <a:r>
              <a:rPr lang="en-US" sz="2800" kern="0" dirty="0" smtClean="0">
                <a:latin typeface="Segoe UI Light" panose="020B0502040204020203" pitchFamily="34" charset="0"/>
                <a:ea typeface="Arial Unicode MS" pitchFamily="34" charset="-128"/>
                <a:cs typeface="Arial Unicode MS" pitchFamily="34" charset="-128"/>
              </a:rPr>
              <a:t>Department of Transport - France</a:t>
            </a:r>
          </a:p>
        </p:txBody>
      </p:sp>
      <p:pic>
        <p:nvPicPr>
          <p:cNvPr id="7" name="Picture 6"/>
          <p:cNvPicPr>
            <a:picLocks noChangeAspect="1"/>
          </p:cNvPicPr>
          <p:nvPr/>
        </p:nvPicPr>
        <p:blipFill>
          <a:blip r:embed="rId5" cstate="print"/>
          <a:stretch>
            <a:fillRect/>
          </a:stretch>
        </p:blipFill>
        <p:spPr>
          <a:xfrm>
            <a:off x="869950" y="7010400"/>
            <a:ext cx="2362200" cy="2362200"/>
          </a:xfrm>
          <a:prstGeom prst="rect">
            <a:avLst/>
          </a:prstGeom>
        </p:spPr>
      </p:pic>
      <p:sp>
        <p:nvSpPr>
          <p:cNvPr id="10" name="Rectangle 9"/>
          <p:cNvSpPr/>
          <p:nvPr/>
        </p:nvSpPr>
        <p:spPr>
          <a:xfrm>
            <a:off x="10394951" y="7162800"/>
            <a:ext cx="18821400" cy="1708160"/>
          </a:xfrm>
          <a:prstGeom prst="rect">
            <a:avLst/>
          </a:prstGeom>
        </p:spPr>
        <p:txBody>
          <a:bodyPr wrap="square">
            <a:spAutoFit/>
          </a:bodyPr>
          <a:lstStyle/>
          <a:p>
            <a:pPr fontAlgn="base">
              <a:lnSpc>
                <a:spcPct val="150000"/>
              </a:lnSpc>
              <a:spcBef>
                <a:spcPts val="600"/>
              </a:spcBef>
              <a:spcAft>
                <a:spcPct val="0"/>
              </a:spcAft>
              <a:buClr>
                <a:srgbClr val="F0AB00"/>
              </a:buClr>
              <a:buSzPct val="80000"/>
            </a:pPr>
            <a:r>
              <a:rPr lang="en-US" sz="3600" kern="0" dirty="0">
                <a:latin typeface="Segoe UI Light" panose="020B0502040204020203" pitchFamily="34" charset="0"/>
                <a:ea typeface="Arial Unicode MS" pitchFamily="34" charset="-128"/>
                <a:cs typeface="Arial Unicode MS" pitchFamily="34" charset="-128"/>
              </a:rPr>
              <a:t>Fabien wants to compare the </a:t>
            </a:r>
            <a:r>
              <a:rPr lang="en-US" sz="3600" kern="0" dirty="0">
                <a:solidFill>
                  <a:schemeClr val="tx2">
                    <a:lumMod val="60000"/>
                    <a:lumOff val="40000"/>
                  </a:schemeClr>
                </a:solidFill>
                <a:latin typeface="Segoe UI Light" panose="020B0502040204020203" pitchFamily="34" charset="0"/>
                <a:ea typeface="Arial Unicode MS" pitchFamily="34" charset="-128"/>
                <a:cs typeface="Arial Unicode MS" pitchFamily="34" charset="-128"/>
              </a:rPr>
              <a:t>number of accidents</a:t>
            </a:r>
            <a:r>
              <a:rPr lang="en-US" sz="3600" kern="0" dirty="0">
                <a:latin typeface="Segoe UI Light" panose="020B0502040204020203" pitchFamily="34" charset="0"/>
                <a:ea typeface="Arial Unicode MS" pitchFamily="34" charset="-128"/>
                <a:cs typeface="Arial Unicode MS" pitchFamily="34" charset="-128"/>
              </a:rPr>
              <a:t> that happened </a:t>
            </a:r>
            <a:r>
              <a:rPr lang="en-US" sz="3600" kern="0" dirty="0">
                <a:solidFill>
                  <a:srgbClr val="558ED5"/>
                </a:solidFill>
                <a:latin typeface="Segoe UI Light" panose="020B0502040204020203" pitchFamily="34" charset="0"/>
                <a:ea typeface="Arial Unicode MS" pitchFamily="34" charset="-128"/>
                <a:cs typeface="Arial Unicode MS" pitchFamily="34" charset="-128"/>
              </a:rPr>
              <a:t>last year </a:t>
            </a:r>
            <a:r>
              <a:rPr lang="en-US" sz="3600" kern="0" dirty="0">
                <a:latin typeface="Segoe UI Light" panose="020B0502040204020203" pitchFamily="34" charset="0"/>
                <a:ea typeface="Arial Unicode MS" pitchFamily="34" charset="-128"/>
                <a:cs typeface="Arial Unicode MS" pitchFamily="34" charset="-128"/>
              </a:rPr>
              <a:t>in </a:t>
            </a:r>
            <a:r>
              <a:rPr lang="en-US" sz="3600" kern="0" dirty="0">
                <a:solidFill>
                  <a:srgbClr val="558ED5"/>
                </a:solidFill>
                <a:latin typeface="Segoe UI Light" panose="020B0502040204020203" pitchFamily="34" charset="0"/>
                <a:ea typeface="Arial Unicode MS" pitchFamily="34" charset="-128"/>
                <a:cs typeface="Arial Unicode MS" pitchFamily="34" charset="-128"/>
              </a:rPr>
              <a:t>France</a:t>
            </a:r>
            <a:r>
              <a:rPr lang="en-US" sz="3600" kern="0" dirty="0">
                <a:latin typeface="Segoe UI Light" panose="020B0502040204020203" pitchFamily="34" charset="0"/>
                <a:ea typeface="Arial Unicode MS" pitchFamily="34" charset="-128"/>
                <a:cs typeface="Arial Unicode MS" pitchFamily="34" charset="-128"/>
              </a:rPr>
              <a:t> which involve consumption of </a:t>
            </a:r>
            <a:r>
              <a:rPr lang="en-US" sz="3600" kern="0" dirty="0">
                <a:solidFill>
                  <a:srgbClr val="558ED5"/>
                </a:solidFill>
                <a:latin typeface="Segoe UI Light" panose="020B0502040204020203" pitchFamily="34" charset="0"/>
                <a:ea typeface="Arial Unicode MS" pitchFamily="34" charset="-128"/>
                <a:cs typeface="Arial Unicode MS" pitchFamily="34" charset="-128"/>
              </a:rPr>
              <a:t>illegal chemicals </a:t>
            </a:r>
            <a:r>
              <a:rPr lang="en-US" sz="3600" kern="0" dirty="0">
                <a:latin typeface="Segoe UI Light" panose="020B0502040204020203" pitchFamily="34" charset="0"/>
                <a:ea typeface="Arial Unicode MS" pitchFamily="34" charset="-128"/>
                <a:cs typeface="Arial Unicode MS" pitchFamily="34" charset="-128"/>
              </a:rPr>
              <a:t>with those in the </a:t>
            </a:r>
            <a:r>
              <a:rPr lang="en-US" sz="3600" kern="0" dirty="0">
                <a:solidFill>
                  <a:srgbClr val="558ED5"/>
                </a:solidFill>
                <a:latin typeface="Segoe UI Light" panose="020B0502040204020203" pitchFamily="34" charset="0"/>
                <a:ea typeface="Arial Unicode MS" pitchFamily="34" charset="-128"/>
                <a:cs typeface="Arial Unicode MS" pitchFamily="34" charset="-128"/>
              </a:rPr>
              <a:t>United States</a:t>
            </a:r>
          </a:p>
        </p:txBody>
      </p:sp>
      <p:cxnSp>
        <p:nvCxnSpPr>
          <p:cNvPr id="65" name="Straight Connector 64"/>
          <p:cNvCxnSpPr/>
          <p:nvPr/>
        </p:nvCxnSpPr>
        <p:spPr>
          <a:xfrm>
            <a:off x="9556750" y="7010400"/>
            <a:ext cx="0" cy="213360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a:off x="869950" y="9677400"/>
            <a:ext cx="28346400" cy="0"/>
          </a:xfrm>
          <a:prstGeom prst="line">
            <a:avLst/>
          </a:prstGeom>
        </p:spPr>
        <p:style>
          <a:lnRef idx="1">
            <a:schemeClr val="dk1"/>
          </a:lnRef>
          <a:fillRef idx="0">
            <a:schemeClr val="dk1"/>
          </a:fillRef>
          <a:effectRef idx="0">
            <a:schemeClr val="dk1"/>
          </a:effectRef>
          <a:fontRef idx="minor">
            <a:schemeClr val="tx1"/>
          </a:fontRef>
        </p:style>
      </p:cxnSp>
      <p:grpSp>
        <p:nvGrpSpPr>
          <p:cNvPr id="85" name="Group 84"/>
          <p:cNvGrpSpPr/>
          <p:nvPr/>
        </p:nvGrpSpPr>
        <p:grpSpPr>
          <a:xfrm>
            <a:off x="6965950" y="10591800"/>
            <a:ext cx="15011400" cy="838200"/>
            <a:chOff x="6127750" y="10210800"/>
            <a:chExt cx="15011400" cy="838200"/>
          </a:xfrm>
        </p:grpSpPr>
        <p:cxnSp>
          <p:nvCxnSpPr>
            <p:cNvPr id="72" name="Straight Connector 71"/>
            <p:cNvCxnSpPr/>
            <p:nvPr/>
          </p:nvCxnSpPr>
          <p:spPr>
            <a:xfrm>
              <a:off x="20224750" y="103632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6127750" y="10210800"/>
              <a:ext cx="15011400"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6127750" y="11049000"/>
              <a:ext cx="15011400"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21139150" y="10210800"/>
              <a:ext cx="0" cy="83820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6127750" y="10210800"/>
              <a:ext cx="0" cy="838200"/>
            </a:xfrm>
            <a:prstGeom prst="line">
              <a:avLst/>
            </a:prstGeom>
          </p:spPr>
          <p:style>
            <a:lnRef idx="1">
              <a:schemeClr val="dk1"/>
            </a:lnRef>
            <a:fillRef idx="0">
              <a:schemeClr val="dk1"/>
            </a:fillRef>
            <a:effectRef idx="0">
              <a:schemeClr val="dk1"/>
            </a:effectRef>
            <a:fontRef idx="minor">
              <a:schemeClr val="tx1"/>
            </a:fontRef>
          </p:style>
        </p:cxnSp>
        <p:pic>
          <p:nvPicPr>
            <p:cNvPr id="81" name="Picture 80" descr="Screen Shot 2014-05-13 at 11.24.38.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0453350" y="10439400"/>
              <a:ext cx="381000" cy="469900"/>
            </a:xfrm>
            <a:prstGeom prst="rect">
              <a:avLst/>
            </a:prstGeom>
          </p:spPr>
        </p:pic>
        <p:sp>
          <p:nvSpPr>
            <p:cNvPr id="84" name="TextBox 83"/>
            <p:cNvSpPr txBox="1"/>
            <p:nvPr/>
          </p:nvSpPr>
          <p:spPr>
            <a:xfrm>
              <a:off x="6356350" y="10439400"/>
              <a:ext cx="13258800"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smtClean="0">
                  <a:solidFill>
                    <a:schemeClr val="bg1">
                      <a:lumMod val="50000"/>
                    </a:schemeClr>
                  </a:solidFill>
                  <a:latin typeface="Segoe UI Light" panose="020B0502040204020203" pitchFamily="34" charset="0"/>
                  <a:ea typeface="Arial Unicode MS" pitchFamily="34" charset="-128"/>
                  <a:cs typeface="Arial Unicode MS" pitchFamily="34" charset="-128"/>
                </a:rPr>
                <a:t>Driving accidents chemicals</a:t>
              </a:r>
            </a:p>
          </p:txBody>
        </p:sp>
      </p:grpSp>
      <p:cxnSp>
        <p:nvCxnSpPr>
          <p:cNvPr id="87" name="Straight Connector 86"/>
          <p:cNvCxnSpPr/>
          <p:nvPr/>
        </p:nvCxnSpPr>
        <p:spPr>
          <a:xfrm>
            <a:off x="21086396" y="34240984"/>
            <a:ext cx="784590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1174005" y="36379510"/>
            <a:ext cx="784590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bwMode="gray">
          <a:xfrm>
            <a:off x="20681950" y="13860898"/>
            <a:ext cx="8400893" cy="212515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7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TextBox 138"/>
          <p:cNvSpPr txBox="1"/>
          <p:nvPr/>
        </p:nvSpPr>
        <p:spPr>
          <a:xfrm>
            <a:off x="20774732" y="13976689"/>
            <a:ext cx="7936966" cy="21932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r>
              <a:rPr lang="en-US" sz="3200" kern="0" dirty="0" smtClean="0">
                <a:latin typeface="Segoe UI Light" panose="020B0502040204020203" pitchFamily="34" charset="0"/>
                <a:ea typeface="Arial Unicode MS" pitchFamily="34" charset="-128"/>
                <a:cs typeface="Arial Unicode MS" pitchFamily="34" charset="-128"/>
              </a:rPr>
              <a:t>)</a:t>
            </a:r>
          </a:p>
        </p:txBody>
      </p:sp>
      <p:sp>
        <p:nvSpPr>
          <p:cNvPr id="140" name="TextBox 139"/>
          <p:cNvSpPr txBox="1"/>
          <p:nvPr/>
        </p:nvSpPr>
        <p:spPr>
          <a:xfrm>
            <a:off x="21291550" y="15003898"/>
            <a:ext cx="7936966" cy="4924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b="1" kern="0" dirty="0">
                <a:solidFill>
                  <a:srgbClr val="95B3D7"/>
                </a:solidFill>
                <a:latin typeface="Segoe UI Light" panose="020B0502040204020203" pitchFamily="34" charset="0"/>
                <a:ea typeface="Arial Unicode MS" pitchFamily="34" charset="-128"/>
                <a:cs typeface="Arial Unicode MS" pitchFamily="34" charset="-128"/>
              </a:rPr>
              <a:t>World Health Organization</a:t>
            </a:r>
            <a:endParaRPr lang="en-US" sz="3200" b="1" kern="0" dirty="0" smtClean="0">
              <a:solidFill>
                <a:srgbClr val="95B3D7"/>
              </a:solidFill>
              <a:latin typeface="Segoe UI Light" panose="020B0502040204020203" pitchFamily="34" charset="0"/>
              <a:ea typeface="Arial Unicode MS" pitchFamily="34" charset="-128"/>
              <a:cs typeface="Arial Unicode MS" pitchFamily="34" charset="-128"/>
            </a:endParaRPr>
          </a:p>
        </p:txBody>
      </p:sp>
      <p:pic>
        <p:nvPicPr>
          <p:cNvPr id="141"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697820" y="15107476"/>
            <a:ext cx="463119" cy="277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2"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712877" y="15549266"/>
            <a:ext cx="463119" cy="292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3" name="TextBox 142"/>
          <p:cNvSpPr txBox="1"/>
          <p:nvPr/>
        </p:nvSpPr>
        <p:spPr>
          <a:xfrm>
            <a:off x="21212909" y="15499303"/>
            <a:ext cx="7936966"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smtClean="0">
                <a:solidFill>
                  <a:schemeClr val="accent3">
                    <a:lumMod val="75000"/>
                  </a:schemeClr>
                </a:solidFill>
                <a:latin typeface="Segoe UI Light" panose="020B0502040204020203" pitchFamily="34" charset="0"/>
                <a:ea typeface="Arial Unicode MS" pitchFamily="34" charset="-128"/>
                <a:cs typeface="Arial Unicode MS" pitchFamily="34" charset="-128"/>
              </a:rPr>
              <a:t>Alcohol – Drink – Car – Transportation Method , Accident</a:t>
            </a:r>
          </a:p>
        </p:txBody>
      </p:sp>
      <p:grpSp>
        <p:nvGrpSpPr>
          <p:cNvPr id="90" name="Group 89"/>
          <p:cNvGrpSpPr/>
          <p:nvPr/>
        </p:nvGrpSpPr>
        <p:grpSpPr>
          <a:xfrm>
            <a:off x="20869898" y="32294254"/>
            <a:ext cx="8467925" cy="2125157"/>
            <a:chOff x="6982904" y="1493870"/>
            <a:chExt cx="2176998" cy="656687"/>
          </a:xfrm>
        </p:grpSpPr>
        <p:grpSp>
          <p:nvGrpSpPr>
            <p:cNvPr id="120" name="Group 119"/>
            <p:cNvGrpSpPr/>
            <p:nvPr/>
          </p:nvGrpSpPr>
          <p:grpSpPr>
            <a:xfrm>
              <a:off x="6982904" y="1493870"/>
              <a:ext cx="2176998" cy="656687"/>
              <a:chOff x="2277063" y="1868556"/>
              <a:chExt cx="2176998" cy="656687"/>
            </a:xfrm>
          </p:grpSpPr>
          <p:sp>
            <p:nvSpPr>
              <p:cNvPr id="125" name="Rectangle 124"/>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7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6" name="TextBox 125"/>
              <p:cNvSpPr txBox="1"/>
              <p:nvPr/>
            </p:nvSpPr>
            <p:spPr>
              <a:xfrm>
                <a:off x="2300916" y="1904336"/>
                <a:ext cx="2040495" cy="4518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127" name="TextBox 126"/>
              <p:cNvSpPr txBox="1"/>
              <p:nvPr/>
            </p:nvSpPr>
            <p:spPr>
              <a:xfrm>
                <a:off x="2412235" y="2052378"/>
                <a:ext cx="2040495" cy="15216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b="1" kern="0" dirty="0" smtClean="0">
                    <a:solidFill>
                      <a:schemeClr val="accent1">
                        <a:lumMod val="60000"/>
                        <a:lumOff val="40000"/>
                      </a:schemeClr>
                    </a:solidFill>
                    <a:latin typeface="Segoe UI Light" panose="020B0502040204020203" pitchFamily="34" charset="0"/>
                    <a:ea typeface="Arial Unicode MS" pitchFamily="34" charset="-128"/>
                    <a:cs typeface="Arial Unicode MS" pitchFamily="34" charset="-128"/>
                  </a:rPr>
                  <a:t>Wikipedia</a:t>
                </a:r>
              </a:p>
            </p:txBody>
          </p:sp>
          <p:pic>
            <p:nvPicPr>
              <p:cNvPr id="128"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9" name="TextBox 128"/>
              <p:cNvSpPr txBox="1"/>
              <p:nvPr/>
            </p:nvSpPr>
            <p:spPr>
              <a:xfrm>
                <a:off x="2413566" y="2180925"/>
                <a:ext cx="2040495" cy="11412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solidFill>
                      <a:schemeClr val="accent3">
                        <a:lumMod val="75000"/>
                      </a:schemeClr>
                    </a:solidFill>
                    <a:latin typeface="Segoe UI Light" panose="020B0502040204020203" pitchFamily="34" charset="0"/>
                    <a:ea typeface="Arial Unicode MS" pitchFamily="34" charset="-128"/>
                    <a:cs typeface="Arial Unicode MS" pitchFamily="34" charset="-128"/>
                  </a:rPr>
                  <a:t>Alcohol – United States –  Drunk - Driving</a:t>
                </a:r>
              </a:p>
            </p:txBody>
          </p:sp>
          <p:pic>
            <p:nvPicPr>
              <p:cNvPr id="130"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21"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3"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4"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14" name="Rectangle 113"/>
          <p:cNvSpPr/>
          <p:nvPr/>
        </p:nvSpPr>
        <p:spPr bwMode="gray">
          <a:xfrm>
            <a:off x="20900825" y="36512498"/>
            <a:ext cx="8400893" cy="212515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7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5" name="TextBox 114"/>
          <p:cNvSpPr txBox="1"/>
          <p:nvPr/>
        </p:nvSpPr>
        <p:spPr>
          <a:xfrm>
            <a:off x="20993607" y="36628289"/>
            <a:ext cx="7936966" cy="146213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Alcohol Beverage Sampling Program</a:t>
            </a:r>
            <a:endParaRPr lang="en-US" sz="3200" kern="0" dirty="0" smtClean="0">
              <a:latin typeface="Segoe UI Light" panose="020B0502040204020203" pitchFamily="34" charset="0"/>
              <a:ea typeface="Arial Unicode MS" pitchFamily="34" charset="-128"/>
              <a:cs typeface="Arial Unicode MS" pitchFamily="34" charset="-128"/>
            </a:endParaRPr>
          </a:p>
        </p:txBody>
      </p:sp>
      <p:sp>
        <p:nvSpPr>
          <p:cNvPr id="116" name="TextBox 115"/>
          <p:cNvSpPr txBox="1"/>
          <p:nvPr/>
        </p:nvSpPr>
        <p:spPr>
          <a:xfrm>
            <a:off x="21395680" y="37026698"/>
            <a:ext cx="7936966" cy="4924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b="1" kern="0" dirty="0">
                <a:solidFill>
                  <a:srgbClr val="95B3D7"/>
                </a:solidFill>
                <a:latin typeface="Segoe UI Light" panose="020B0502040204020203" pitchFamily="34" charset="0"/>
                <a:ea typeface="Arial Unicode MS" pitchFamily="34" charset="-128"/>
                <a:cs typeface="Arial Unicode MS" pitchFamily="34" charset="-128"/>
              </a:rPr>
              <a:t>Department of the Treasury</a:t>
            </a:r>
            <a:endParaRPr lang="en-US" sz="3200" b="1" kern="0" dirty="0" smtClean="0">
              <a:solidFill>
                <a:srgbClr val="95B3D7"/>
              </a:solidFill>
              <a:latin typeface="Segoe UI Light" panose="020B0502040204020203" pitchFamily="34" charset="0"/>
              <a:ea typeface="Arial Unicode MS" pitchFamily="34" charset="-128"/>
              <a:cs typeface="Arial Unicode MS" pitchFamily="34" charset="-128"/>
            </a:endParaRPr>
          </a:p>
        </p:txBody>
      </p:sp>
      <p:pic>
        <p:nvPicPr>
          <p:cNvPr id="117"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900825" y="37454327"/>
            <a:ext cx="463119" cy="292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8" name="TextBox 117"/>
          <p:cNvSpPr txBox="1"/>
          <p:nvPr/>
        </p:nvSpPr>
        <p:spPr>
          <a:xfrm>
            <a:off x="21431784" y="37449375"/>
            <a:ext cx="7936966"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solidFill>
                  <a:srgbClr val="77933C"/>
                </a:solidFill>
                <a:latin typeface="Segoe UI Light" panose="020B0502040204020203" pitchFamily="34" charset="0"/>
                <a:ea typeface="Arial Unicode MS" pitchFamily="34" charset="-128"/>
                <a:cs typeface="Arial Unicode MS" pitchFamily="34" charset="-128"/>
              </a:rPr>
              <a:t>Alcohol – Beverage – Wine - Spirits</a:t>
            </a:r>
          </a:p>
        </p:txBody>
      </p:sp>
      <p:pic>
        <p:nvPicPr>
          <p:cNvPr id="119"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806871" y="37751155"/>
            <a:ext cx="426073" cy="369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119893" y="37865739"/>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527124" y="37844315"/>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959098" y="37844933"/>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7"/>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0834350" y="32947457"/>
            <a:ext cx="518695" cy="277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8862172" y="33656110"/>
            <a:ext cx="389019" cy="277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911526" y="37112919"/>
            <a:ext cx="463118" cy="277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5" name="Group 94"/>
          <p:cNvGrpSpPr/>
          <p:nvPr/>
        </p:nvGrpSpPr>
        <p:grpSpPr>
          <a:xfrm>
            <a:off x="20847213" y="34387341"/>
            <a:ext cx="8467925" cy="2125157"/>
            <a:chOff x="6978260" y="3658937"/>
            <a:chExt cx="2176998" cy="656687"/>
          </a:xfrm>
        </p:grpSpPr>
        <p:grpSp>
          <p:nvGrpSpPr>
            <p:cNvPr id="97" name="Group 96"/>
            <p:cNvGrpSpPr/>
            <p:nvPr/>
          </p:nvGrpSpPr>
          <p:grpSpPr>
            <a:xfrm>
              <a:off x="6978260" y="3658937"/>
              <a:ext cx="2176998" cy="656687"/>
              <a:chOff x="2277063" y="1868556"/>
              <a:chExt cx="2176998" cy="656687"/>
            </a:xfrm>
          </p:grpSpPr>
          <p:sp>
            <p:nvSpPr>
              <p:cNvPr id="104" name="Rectangle 103"/>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7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5" name="TextBox 104"/>
              <p:cNvSpPr txBox="1"/>
              <p:nvPr/>
            </p:nvSpPr>
            <p:spPr>
              <a:xfrm>
                <a:off x="2300916" y="1904336"/>
                <a:ext cx="2040495" cy="4518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Transportation Accidents by Mode</a:t>
                </a:r>
                <a:endParaRPr lang="en-US" sz="3200" kern="0" dirty="0" smtClean="0">
                  <a:latin typeface="Segoe UI Light" panose="020B0502040204020203" pitchFamily="34" charset="0"/>
                  <a:ea typeface="Arial Unicode MS" pitchFamily="34" charset="-128"/>
                  <a:cs typeface="Arial Unicode MS" pitchFamily="34" charset="-128"/>
                </a:endParaRPr>
              </a:p>
            </p:txBody>
          </p:sp>
          <p:sp>
            <p:nvSpPr>
              <p:cNvPr id="106" name="TextBox 105"/>
              <p:cNvSpPr txBox="1"/>
              <p:nvPr/>
            </p:nvSpPr>
            <p:spPr>
              <a:xfrm>
                <a:off x="2412235" y="2044427"/>
                <a:ext cx="2040495" cy="15216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b="1" kern="0" dirty="0">
                    <a:solidFill>
                      <a:srgbClr val="95B3D7"/>
                    </a:solidFill>
                    <a:latin typeface="Segoe UI Light" panose="020B0502040204020203" pitchFamily="34" charset="0"/>
                    <a:ea typeface="Arial Unicode MS" pitchFamily="34" charset="-128"/>
                    <a:cs typeface="Arial Unicode MS" pitchFamily="34" charset="-128"/>
                  </a:rPr>
                  <a:t>Bureau of Transportation Statistics</a:t>
                </a:r>
                <a:endParaRPr lang="en-US" sz="3200" b="1" kern="0" dirty="0" smtClean="0">
                  <a:solidFill>
                    <a:srgbClr val="95B3D7"/>
                  </a:solidFill>
                  <a:latin typeface="Segoe UI Light" panose="020B0502040204020203" pitchFamily="34" charset="0"/>
                  <a:ea typeface="Arial Unicode MS" pitchFamily="34" charset="-128"/>
                  <a:cs typeface="Arial Unicode MS" pitchFamily="34" charset="-128"/>
                </a:endParaRPr>
              </a:p>
            </p:txBody>
          </p:sp>
          <p:pic>
            <p:nvPicPr>
              <p:cNvPr id="107"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8"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9" name="TextBox 108"/>
              <p:cNvSpPr txBox="1"/>
              <p:nvPr/>
            </p:nvSpPr>
            <p:spPr>
              <a:xfrm>
                <a:off x="2413566" y="2172974"/>
                <a:ext cx="2040495" cy="11412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solidFill>
                      <a:srgbClr val="77933C"/>
                    </a:solidFill>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98" name="Group 97"/>
            <p:cNvGrpSpPr/>
            <p:nvPr/>
          </p:nvGrpSpPr>
          <p:grpSpPr>
            <a:xfrm>
              <a:off x="8599388" y="4096171"/>
              <a:ext cx="528118" cy="119734"/>
              <a:chOff x="8599388" y="4302897"/>
              <a:chExt cx="528118" cy="119734"/>
            </a:xfrm>
          </p:grpSpPr>
          <p:pic>
            <p:nvPicPr>
              <p:cNvPr id="99"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0"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1"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pic>
        <p:nvPicPr>
          <p:cNvPr id="96"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372354" y="37768038"/>
            <a:ext cx="426073" cy="369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2" name="Rectangle 151"/>
          <p:cNvSpPr/>
          <p:nvPr/>
        </p:nvSpPr>
        <p:spPr>
          <a:xfrm>
            <a:off x="1174750" y="13113236"/>
            <a:ext cx="18440400" cy="6740307"/>
          </a:xfrm>
          <a:prstGeom prst="rect">
            <a:avLst/>
          </a:prstGeom>
        </p:spPr>
        <p:txBody>
          <a:bodyPr wrap="square">
            <a:spAutoFit/>
          </a:bodyPr>
          <a:lstStyle/>
          <a:p>
            <a:pPr marL="285750" indent="-285750">
              <a:buFont typeface="Arial" panose="020B0604020202020204" pitchFamily="34" charset="0"/>
              <a:buChar char="•"/>
            </a:pPr>
            <a:r>
              <a:rPr lang="en-US" sz="3600" dirty="0" smtClean="0">
                <a:latin typeface="Segoe UI Light" panose="020B0502040204020203" pitchFamily="34" charset="0"/>
              </a:rPr>
              <a:t>The</a:t>
            </a:r>
            <a:r>
              <a:rPr lang="en-US" sz="3600" b="1" dirty="0" smtClean="0">
                <a:latin typeface="Segoe UI Light" panose="020B0502040204020203" pitchFamily="34" charset="0"/>
              </a:rPr>
              <a:t> Semantic </a:t>
            </a:r>
            <a:r>
              <a:rPr lang="en-US" sz="3600" b="1" dirty="0" err="1" smtClean="0">
                <a:latin typeface="Segoe UI Light" panose="020B0502040204020203" pitchFamily="34" charset="0"/>
              </a:rPr>
              <a:t>Enricher</a:t>
            </a:r>
            <a:r>
              <a:rPr lang="en-US" sz="3600" b="1" dirty="0" smtClean="0">
                <a:latin typeface="Segoe UI Light" panose="020B0502040204020203" pitchFamily="34" charset="0"/>
              </a:rPr>
              <a:t> </a:t>
            </a:r>
            <a:r>
              <a:rPr lang="en-US" sz="3600" dirty="0" smtClean="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r>
              <a:rPr lang="en-US" sz="3600" dirty="0" smtClean="0">
                <a:latin typeface="Segoe UI Light" panose="020B0502040204020203" pitchFamily="34" charset="0"/>
              </a:rPr>
              <a:t>The </a:t>
            </a:r>
            <a:r>
              <a:rPr lang="en-US" sz="3600" b="1" dirty="0">
                <a:latin typeface="Segoe UI Light" panose="020B0502040204020203" pitchFamily="34" charset="0"/>
              </a:rPr>
              <a:t>Contextual Entity Recognizer </a:t>
            </a:r>
            <a:r>
              <a:rPr lang="en-US" sz="3600" dirty="0">
                <a:latin typeface="Segoe UI Light" panose="020B0502040204020203" pitchFamily="34" charset="0"/>
              </a:rPr>
              <a:t>is able to identify the most relevant type of an entity taking into account contextual information </a:t>
            </a:r>
            <a:endParaRPr lang="en-US" sz="3600" dirty="0" smtClean="0">
              <a:latin typeface="Segoe UI Light" panose="020B0502040204020203" pitchFamily="34" charset="0"/>
            </a:endParaRPr>
          </a:p>
          <a:p>
            <a:pPr marL="285750" indent="-285750">
              <a:buFont typeface="Arial" panose="020B0604020202020204" pitchFamily="34" charset="0"/>
              <a:buChar char="•"/>
            </a:pPr>
            <a:r>
              <a:rPr lang="en-US" sz="3600" dirty="0" smtClean="0">
                <a:latin typeface="Segoe UI Light" panose="020B0502040204020203" pitchFamily="34" charset="0"/>
              </a:rPr>
              <a:t>The </a:t>
            </a:r>
            <a:r>
              <a:rPr lang="en-US" sz="3600" b="1" dirty="0" smtClean="0">
                <a:latin typeface="Segoe UI Light" panose="020B0502040204020203" pitchFamily="34" charset="0"/>
              </a:rPr>
              <a:t>Entity Properties Ranker </a:t>
            </a:r>
            <a:r>
              <a:rPr lang="en-US" sz="3600" dirty="0" smtClean="0">
                <a:latin typeface="Segoe UI Light" panose="020B0502040204020203" pitchFamily="34" charset="0"/>
              </a:rPr>
              <a:t>is able to assess which properties of an entity are more </a:t>
            </a:r>
            <a:r>
              <a:rPr lang="en-US" sz="3600" dirty="0" smtClean="0">
                <a:latin typeface="Segoe UI Light" panose="020B0502040204020203" pitchFamily="34" charset="0"/>
              </a:rPr>
              <a:t>"important" </a:t>
            </a:r>
            <a:r>
              <a:rPr lang="en-US" sz="3600" dirty="0" smtClean="0">
                <a:latin typeface="Segoe UI Light" panose="020B0502040204020203" pitchFamily="34" charset="0"/>
              </a:rPr>
              <a:t>than others</a:t>
            </a:r>
          </a:p>
          <a:p>
            <a:pPr marL="285750" indent="-285750">
              <a:buFont typeface="Arial" panose="020B0604020202020204" pitchFamily="34" charset="0"/>
              <a:buChar char="•"/>
            </a:pPr>
            <a:r>
              <a:rPr lang="en-US" sz="3600" dirty="0">
                <a:latin typeface="Segoe UI Light" panose="020B0502040204020203" pitchFamily="34" charset="0"/>
              </a:rPr>
              <a:t>The </a:t>
            </a:r>
            <a:r>
              <a:rPr lang="en-US" sz="3600" b="1" dirty="0">
                <a:latin typeface="Segoe UI Light" panose="020B0502040204020203" pitchFamily="34" charset="0"/>
              </a:rPr>
              <a:t>Data Profiler</a:t>
            </a:r>
            <a:r>
              <a:rPr lang="en-US" sz="3600" dirty="0">
                <a:latin typeface="Segoe UI Light" panose="020B0502040204020203" pitchFamily="34" charset="0"/>
              </a:rPr>
              <a:t> is used to examine the data </a:t>
            </a:r>
            <a:r>
              <a:rPr lang="en-US" sz="3600" dirty="0" smtClean="0">
                <a:latin typeface="Segoe UI Light" panose="020B0502040204020203" pitchFamily="34" charset="0"/>
              </a:rPr>
              <a:t>in order to </a:t>
            </a:r>
            <a:r>
              <a:rPr lang="en-US" sz="3600" dirty="0">
                <a:latin typeface="Segoe UI Light" panose="020B0502040204020203" pitchFamily="34" charset="0"/>
              </a:rPr>
              <a:t>understand its content and </a:t>
            </a:r>
            <a:r>
              <a:rPr lang="en-US" sz="3600" dirty="0" smtClean="0">
                <a:latin typeface="Segoe UI Light" panose="020B0502040204020203" pitchFamily="34" charset="0"/>
              </a:rPr>
              <a:t>structure. It applies a set of profiling tasks that includes statistical, dependency, redundancy and uniqueness. </a:t>
            </a:r>
          </a:p>
          <a:p>
            <a:pPr marL="285750" indent="-285750">
              <a:buFont typeface="Arial" panose="020B0604020202020204" pitchFamily="34" charset="0"/>
              <a:buChar char="•"/>
            </a:pPr>
            <a:r>
              <a:rPr lang="en-US" sz="3600" kern="0" dirty="0">
                <a:latin typeface="Segoe UI Light" panose="020B0502040204020203" pitchFamily="34" charset="0"/>
                <a:ea typeface="Arial Unicode MS" pitchFamily="34" charset="-128"/>
                <a:cs typeface="Arial Unicode MS" pitchFamily="34" charset="-128"/>
              </a:rPr>
              <a:t>The </a:t>
            </a:r>
            <a:r>
              <a:rPr lang="en-US" sz="3600" b="1" kern="0" dirty="0">
                <a:latin typeface="Segoe UI Light" panose="020B0502040204020203" pitchFamily="34" charset="0"/>
                <a:ea typeface="Arial Unicode MS" pitchFamily="34" charset="-128"/>
                <a:cs typeface="Arial Unicode MS" pitchFamily="34" charset="-128"/>
              </a:rPr>
              <a:t>Semantic Social News Aggregator (SNARC) </a:t>
            </a:r>
            <a:r>
              <a:rPr lang="en-US" sz="3600" kern="0" dirty="0">
                <a:latin typeface="Segoe UI Light" panose="020B0502040204020203" pitchFamily="34" charset="0"/>
                <a:ea typeface="Arial Unicode MS" pitchFamily="34" charset="-128"/>
                <a:cs typeface="Arial Unicode MS" pitchFamily="34" charset="-128"/>
              </a:rPr>
              <a:t>is a service that federates queries to various Social Media sources like Twitter, Google+, YouTube, etc. and reconciles the results against a semantic </a:t>
            </a:r>
            <a:r>
              <a:rPr lang="en-US" sz="3600" kern="0" dirty="0" smtClean="0">
                <a:latin typeface="Segoe UI Light" panose="020B0502040204020203" pitchFamily="34" charset="0"/>
                <a:ea typeface="Arial Unicode MS" pitchFamily="34" charset="-128"/>
                <a:cs typeface="Arial Unicode MS" pitchFamily="34" charset="-128"/>
              </a:rPr>
              <a:t>context</a:t>
            </a:r>
            <a:endParaRPr lang="en-US" sz="3600" dirty="0">
              <a:latin typeface="Segoe UI Light" panose="020B0502040204020203" pitchFamily="34" charset="0"/>
            </a:endParaRPr>
          </a:p>
        </p:txBody>
      </p:sp>
      <p:grpSp>
        <p:nvGrpSpPr>
          <p:cNvPr id="196" name="Group 195"/>
          <p:cNvGrpSpPr/>
          <p:nvPr/>
        </p:nvGrpSpPr>
        <p:grpSpPr>
          <a:xfrm>
            <a:off x="1098550" y="20352236"/>
            <a:ext cx="18669000" cy="10432564"/>
            <a:chOff x="4906778" y="16542236"/>
            <a:chExt cx="8208070" cy="4260121"/>
          </a:xfrm>
        </p:grpSpPr>
        <p:grpSp>
          <p:nvGrpSpPr>
            <p:cNvPr id="153" name="Group 152"/>
            <p:cNvGrpSpPr/>
            <p:nvPr/>
          </p:nvGrpSpPr>
          <p:grpSpPr>
            <a:xfrm>
              <a:off x="4906778" y="19044429"/>
              <a:ext cx="6911164" cy="307777"/>
              <a:chOff x="999460" y="4391811"/>
              <a:chExt cx="6911164" cy="307777"/>
            </a:xfrm>
          </p:grpSpPr>
          <p:sp>
            <p:nvSpPr>
              <p:cNvPr id="154" name="TextBox 153"/>
              <p:cNvSpPr txBox="1"/>
              <p:nvPr/>
            </p:nvSpPr>
            <p:spPr>
              <a:xfrm>
                <a:off x="3551275" y="4391811"/>
                <a:ext cx="1796902"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55" name="Rectangle 154"/>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156" name="Straight Arrow Connector 155"/>
            <p:cNvCxnSpPr>
              <a:stCxn id="155" idx="2"/>
            </p:cNvCxnSpPr>
            <p:nvPr/>
          </p:nvCxnSpPr>
          <p:spPr>
            <a:xfrm flipH="1">
              <a:off x="8357044" y="19352206"/>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10722788" y="19355465"/>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5931048" y="19352206"/>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4930420" y="16563502"/>
              <a:ext cx="6911164" cy="307777"/>
              <a:chOff x="518035" y="1410553"/>
              <a:chExt cx="6911164" cy="307777"/>
            </a:xfrm>
          </p:grpSpPr>
          <p:sp>
            <p:nvSpPr>
              <p:cNvPr id="160" name="Rectangle 159"/>
              <p:cNvSpPr/>
              <p:nvPr/>
            </p:nvSpPr>
            <p:spPr bwMode="gray">
              <a:xfrm>
                <a:off x="518035" y="1410553"/>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1" name="TextBox 160"/>
              <p:cNvSpPr txBox="1"/>
              <p:nvPr/>
            </p:nvSpPr>
            <p:spPr>
              <a:xfrm>
                <a:off x="3035576" y="1410553"/>
                <a:ext cx="1796902"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grpSp>
        <p:cxnSp>
          <p:nvCxnSpPr>
            <p:cNvPr id="162" name="Straight Arrow Connector 161"/>
            <p:cNvCxnSpPr/>
            <p:nvPr/>
          </p:nvCxnSpPr>
          <p:spPr>
            <a:xfrm flipV="1">
              <a:off x="8357044" y="18619129"/>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bwMode="gray">
            <a:xfrm>
              <a:off x="4908550" y="17179788"/>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64" name="Group 163"/>
            <p:cNvGrpSpPr/>
            <p:nvPr/>
          </p:nvGrpSpPr>
          <p:grpSpPr>
            <a:xfrm>
              <a:off x="9593965" y="17311507"/>
              <a:ext cx="1958162" cy="1084376"/>
              <a:chOff x="5681331" y="2928082"/>
              <a:chExt cx="1958162" cy="1084376"/>
            </a:xfrm>
          </p:grpSpPr>
          <p:sp>
            <p:nvSpPr>
              <p:cNvPr id="165" name="Rectangle 164"/>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6" name="TextBox 165"/>
              <p:cNvSpPr txBox="1"/>
              <p:nvPr/>
            </p:nvSpPr>
            <p:spPr>
              <a:xfrm>
                <a:off x="5860581" y="3231868"/>
                <a:ext cx="1599662" cy="4524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3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cxnSp>
          <p:nvCxnSpPr>
            <p:cNvPr id="167" name="Straight Arrow Connector 166"/>
            <p:cNvCxnSpPr>
              <a:stCxn id="163" idx="0"/>
            </p:cNvCxnSpPr>
            <p:nvPr/>
          </p:nvCxnSpPr>
          <p:spPr>
            <a:xfrm flipV="1">
              <a:off x="8364132" y="16977763"/>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3" idx="3"/>
            </p:cNvCxnSpPr>
            <p:nvPr/>
          </p:nvCxnSpPr>
          <p:spPr>
            <a:xfrm flipV="1">
              <a:off x="11819714" y="17835177"/>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4908550" y="20116800"/>
              <a:ext cx="8206298" cy="685557"/>
              <a:chOff x="496165" y="4687393"/>
              <a:chExt cx="8206298" cy="685557"/>
            </a:xfrm>
          </p:grpSpPr>
          <p:grpSp>
            <p:nvGrpSpPr>
              <p:cNvPr id="170" name="Group 169"/>
              <p:cNvGrpSpPr/>
              <p:nvPr/>
            </p:nvGrpSpPr>
            <p:grpSpPr>
              <a:xfrm>
                <a:off x="496165" y="4688922"/>
                <a:ext cx="3979194" cy="669851"/>
                <a:chOff x="999460" y="4210493"/>
                <a:chExt cx="3979194" cy="669851"/>
              </a:xfrm>
            </p:grpSpPr>
            <p:grpSp>
              <p:nvGrpSpPr>
                <p:cNvPr id="176" name="Group 175"/>
                <p:cNvGrpSpPr/>
                <p:nvPr/>
              </p:nvGrpSpPr>
              <p:grpSpPr>
                <a:xfrm>
                  <a:off x="999460" y="4210493"/>
                  <a:ext cx="1757937" cy="669851"/>
                  <a:chOff x="999460" y="4210493"/>
                  <a:chExt cx="1757937" cy="669851"/>
                </a:xfrm>
              </p:grpSpPr>
              <p:sp>
                <p:nvSpPr>
                  <p:cNvPr id="178" name="TextBox 177"/>
                  <p:cNvSpPr txBox="1"/>
                  <p:nvPr/>
                </p:nvSpPr>
                <p:spPr>
                  <a:xfrm>
                    <a:off x="1201479" y="4391529"/>
                    <a:ext cx="1343267"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179" name="Rectangle 178"/>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77" name="TextBox 176"/>
                <p:cNvSpPr txBox="1"/>
                <p:nvPr/>
              </p:nvSpPr>
              <p:spPr>
                <a:xfrm>
                  <a:off x="3181752" y="4395320"/>
                  <a:ext cx="1796902"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171" name="TextBox 170"/>
              <p:cNvSpPr txBox="1"/>
              <p:nvPr/>
            </p:nvSpPr>
            <p:spPr>
              <a:xfrm>
                <a:off x="6905561" y="4873748"/>
                <a:ext cx="1796902"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172" name="Rectangle 171"/>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3" name="Rectangle 172"/>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4" name="Rectangle 173"/>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5" name="TextBox 174"/>
              <p:cNvSpPr txBox="1"/>
              <p:nvPr/>
            </p:nvSpPr>
            <p:spPr>
              <a:xfrm>
                <a:off x="4843110" y="4868468"/>
                <a:ext cx="1796902" cy="27649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44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180" name="Straight Arrow Connector 179"/>
            <p:cNvCxnSpPr>
              <a:stCxn id="192" idx="2"/>
            </p:cNvCxnSpPr>
            <p:nvPr/>
          </p:nvCxnSpPr>
          <p:spPr>
            <a:xfrm flipH="1">
              <a:off x="12820701" y="19909213"/>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1" name="Group 180"/>
            <p:cNvGrpSpPr/>
            <p:nvPr/>
          </p:nvGrpSpPr>
          <p:grpSpPr>
            <a:xfrm>
              <a:off x="5059179" y="16542236"/>
              <a:ext cx="7995439" cy="3366977"/>
              <a:chOff x="646794" y="1389287"/>
              <a:chExt cx="7995439" cy="3366977"/>
            </a:xfrm>
          </p:grpSpPr>
          <p:grpSp>
            <p:nvGrpSpPr>
              <p:cNvPr id="182" name="Group 181"/>
              <p:cNvGrpSpPr/>
              <p:nvPr/>
            </p:nvGrpSpPr>
            <p:grpSpPr>
              <a:xfrm>
                <a:off x="2883176" y="2158558"/>
                <a:ext cx="1958162" cy="1084376"/>
                <a:chOff x="3382927" y="2928082"/>
                <a:chExt cx="1958162" cy="1084376"/>
              </a:xfrm>
            </p:grpSpPr>
            <p:sp>
              <p:nvSpPr>
                <p:cNvPr id="194" name="Rectangle 193"/>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5" name="TextBox 194"/>
                <p:cNvSpPr txBox="1"/>
                <p:nvPr/>
              </p:nvSpPr>
              <p:spPr>
                <a:xfrm>
                  <a:off x="3562177" y="3350447"/>
                  <a:ext cx="1599662" cy="226224"/>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3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183" name="Group 182"/>
              <p:cNvGrpSpPr/>
              <p:nvPr/>
            </p:nvGrpSpPr>
            <p:grpSpPr>
              <a:xfrm>
                <a:off x="8174400" y="1389287"/>
                <a:ext cx="467833" cy="3366977"/>
                <a:chOff x="8102009" y="1254642"/>
                <a:chExt cx="467833" cy="3338585"/>
              </a:xfrm>
            </p:grpSpPr>
            <p:sp>
              <p:nvSpPr>
                <p:cNvPr id="192" name="Rectangle 191"/>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3" name="TextBox 192"/>
                <p:cNvSpPr txBox="1"/>
                <p:nvPr/>
              </p:nvSpPr>
              <p:spPr>
                <a:xfrm>
                  <a:off x="8209396" y="1368189"/>
                  <a:ext cx="242559"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3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184" name="Group 183"/>
              <p:cNvGrpSpPr/>
              <p:nvPr/>
            </p:nvGrpSpPr>
            <p:grpSpPr>
              <a:xfrm>
                <a:off x="646794" y="2158556"/>
                <a:ext cx="1958162" cy="1084378"/>
                <a:chOff x="646794" y="2158556"/>
                <a:chExt cx="1958162" cy="1084378"/>
              </a:xfrm>
            </p:grpSpPr>
            <p:grpSp>
              <p:nvGrpSpPr>
                <p:cNvPr id="185" name="Group 184"/>
                <p:cNvGrpSpPr/>
                <p:nvPr/>
              </p:nvGrpSpPr>
              <p:grpSpPr>
                <a:xfrm>
                  <a:off x="646794" y="2158556"/>
                  <a:ext cx="1958162" cy="1084376"/>
                  <a:chOff x="999460" y="4266617"/>
                  <a:chExt cx="6911164" cy="564689"/>
                </a:xfrm>
              </p:grpSpPr>
              <p:sp>
                <p:nvSpPr>
                  <p:cNvPr id="190" name="Rectangle 189"/>
                  <p:cNvSpPr/>
                  <p:nvPr/>
                </p:nvSpPr>
                <p:spPr bwMode="gray">
                  <a:xfrm>
                    <a:off x="999460" y="4266617"/>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9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1" name="TextBox 190"/>
                  <p:cNvSpPr txBox="1"/>
                  <p:nvPr/>
                </p:nvSpPr>
                <p:spPr>
                  <a:xfrm>
                    <a:off x="1180836" y="4302975"/>
                    <a:ext cx="6600370" cy="117806"/>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3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sp>
              <p:nvSpPr>
                <p:cNvPr id="186" name="TextBox 185"/>
                <p:cNvSpPr txBox="1"/>
                <p:nvPr/>
              </p:nvSpPr>
              <p:spPr>
                <a:xfrm>
                  <a:off x="650740" y="2743938"/>
                  <a:ext cx="867923" cy="25136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187" name="TextBox 186"/>
                <p:cNvSpPr txBox="1"/>
                <p:nvPr/>
              </p:nvSpPr>
              <p:spPr>
                <a:xfrm>
                  <a:off x="1743739" y="2755027"/>
                  <a:ext cx="830841" cy="25136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188" name="Straight Connector 187"/>
                <p:cNvCxnSpPr>
                  <a:endCxn id="190"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97" name="Rectangle 196"/>
          <p:cNvSpPr/>
          <p:nvPr/>
        </p:nvSpPr>
        <p:spPr>
          <a:xfrm>
            <a:off x="565150" y="12198836"/>
            <a:ext cx="17526000" cy="769441"/>
          </a:xfrm>
          <a:prstGeom prst="rect">
            <a:avLst/>
          </a:prstGeom>
        </p:spPr>
        <p:txBody>
          <a:bodyPr wrap="square">
            <a:spAutoFit/>
          </a:bodyPr>
          <a:lstStyle/>
          <a:p>
            <a:pPr fontAlgn="base">
              <a:spcBef>
                <a:spcPts val="600"/>
              </a:spcBef>
              <a:spcAft>
                <a:spcPct val="0"/>
              </a:spcAft>
              <a:buClr>
                <a:srgbClr val="F0AB00"/>
              </a:buClr>
              <a:buSzPct val="80000"/>
            </a:pPr>
            <a:r>
              <a:rPr lang="en-US" sz="4400" dirty="0">
                <a:solidFill>
                  <a:srgbClr val="77933C"/>
                </a:solidFill>
                <a:latin typeface="Segoe UI Light" panose="020B0502040204020203" pitchFamily="34" charset="0"/>
              </a:rPr>
              <a:t>Dataset Integration and Enrichment</a:t>
            </a:r>
            <a:endParaRPr lang="en-US" sz="4400" kern="0" dirty="0">
              <a:solidFill>
                <a:srgbClr val="77933C"/>
              </a:solidFill>
              <a:ea typeface="Arial Unicode MS" pitchFamily="34" charset="-128"/>
              <a:cs typeface="Arial Unicode MS" pitchFamily="34" charset="-128"/>
            </a:endParaRPr>
          </a:p>
        </p:txBody>
      </p:sp>
      <p:cxnSp>
        <p:nvCxnSpPr>
          <p:cNvPr id="131" name="Straight Connector 130"/>
          <p:cNvCxnSpPr/>
          <p:nvPr/>
        </p:nvCxnSpPr>
        <p:spPr>
          <a:xfrm>
            <a:off x="19919950" y="12656036"/>
            <a:ext cx="0" cy="5562600"/>
          </a:xfrm>
          <a:prstGeom prst="line">
            <a:avLst/>
          </a:prstGeom>
        </p:spPr>
        <p:style>
          <a:lnRef idx="1">
            <a:schemeClr val="dk1"/>
          </a:lnRef>
          <a:fillRef idx="0">
            <a:schemeClr val="dk1"/>
          </a:fillRef>
          <a:effectRef idx="0">
            <a:schemeClr val="dk1"/>
          </a:effectRef>
          <a:fontRef idx="minor">
            <a:schemeClr val="tx1"/>
          </a:fontRef>
        </p:style>
      </p:cxnSp>
      <p:sp>
        <p:nvSpPr>
          <p:cNvPr id="132" name="Rectangle 131"/>
          <p:cNvSpPr/>
          <p:nvPr/>
        </p:nvSpPr>
        <p:spPr>
          <a:xfrm>
            <a:off x="565150" y="31398655"/>
            <a:ext cx="17526000" cy="769441"/>
          </a:xfrm>
          <a:prstGeom prst="rect">
            <a:avLst/>
          </a:prstGeom>
        </p:spPr>
        <p:txBody>
          <a:bodyPr wrap="square">
            <a:spAutoFit/>
          </a:bodyPr>
          <a:lstStyle/>
          <a:p>
            <a:pPr fontAlgn="base">
              <a:spcBef>
                <a:spcPts val="600"/>
              </a:spcBef>
              <a:spcAft>
                <a:spcPct val="0"/>
              </a:spcAft>
              <a:buClr>
                <a:srgbClr val="F0AB00"/>
              </a:buClr>
              <a:buSzPct val="80000"/>
            </a:pPr>
            <a:r>
              <a:rPr lang="en-US" sz="4400" dirty="0" smtClean="0">
                <a:solidFill>
                  <a:schemeClr val="accent2">
                    <a:lumMod val="60000"/>
                    <a:lumOff val="40000"/>
                  </a:schemeClr>
                </a:solidFill>
                <a:latin typeface="Segoe UI Light" panose="020B0502040204020203" pitchFamily="34" charset="0"/>
              </a:rPr>
              <a:t>Data Quality Controller</a:t>
            </a:r>
            <a:endParaRPr lang="en-US" sz="4400" kern="0" dirty="0">
              <a:solidFill>
                <a:schemeClr val="accent2">
                  <a:lumMod val="60000"/>
                  <a:lumOff val="40000"/>
                </a:schemeClr>
              </a:solidFill>
              <a:ea typeface="Arial Unicode MS" pitchFamily="34" charset="-128"/>
              <a:cs typeface="Arial Unicode MS" pitchFamily="34" charset="-128"/>
            </a:endParaRPr>
          </a:p>
        </p:txBody>
      </p:sp>
      <p:sp>
        <p:nvSpPr>
          <p:cNvPr id="133" name="Rectangle 132"/>
          <p:cNvSpPr/>
          <p:nvPr/>
        </p:nvSpPr>
        <p:spPr>
          <a:xfrm>
            <a:off x="1098550" y="32313055"/>
            <a:ext cx="17526000" cy="1200329"/>
          </a:xfrm>
          <a:prstGeom prst="rect">
            <a:avLst/>
          </a:prstGeom>
        </p:spPr>
        <p:txBody>
          <a:bodyPr wrap="square">
            <a:spAutoFit/>
          </a:bodyPr>
          <a:lstStyle/>
          <a:p>
            <a:r>
              <a:rPr lang="en-US" sz="3600" dirty="0">
                <a:latin typeface="Segoe UI Light" panose="020B0502040204020203" pitchFamily="34" charset="0"/>
              </a:rPr>
              <a:t>Building on the main four principles for publishing Linked Data, we grouped the quality attributes into four main categories:</a:t>
            </a:r>
          </a:p>
        </p:txBody>
      </p:sp>
      <p:sp>
        <p:nvSpPr>
          <p:cNvPr id="145" name="TextBox 144"/>
          <p:cNvSpPr txBox="1"/>
          <p:nvPr/>
        </p:nvSpPr>
        <p:spPr>
          <a:xfrm>
            <a:off x="1555750" y="33532255"/>
            <a:ext cx="18364200" cy="5863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b="1" dirty="0">
                <a:latin typeface="Segoe UI Light" panose="020B0502040204020203" pitchFamily="34" charset="0"/>
              </a:rPr>
              <a:t>Quality of the entities </a:t>
            </a:r>
            <a:r>
              <a:rPr lang="en-US" sz="3600" dirty="0">
                <a:latin typeface="Segoe UI Light" panose="020B0502040204020203" pitchFamily="34" charset="0"/>
              </a:rPr>
              <a:t>: quality indicators that focus on the data at the instance level (i.e. </a:t>
            </a:r>
            <a:r>
              <a:rPr lang="en-US" sz="3600"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sz="3600" dirty="0" smtClean="0">
                <a:latin typeface="Segoe UI Light" panose="020B0502040204020203" pitchFamily="34" charset="0"/>
              </a:rPr>
              <a:t> </a:t>
            </a:r>
            <a:r>
              <a:rPr lang="en-US" sz="3600" b="1" dirty="0">
                <a:latin typeface="Segoe UI Light" panose="020B0502040204020203" pitchFamily="34" charset="0"/>
              </a:rPr>
              <a:t>Quality of the dataset</a:t>
            </a:r>
            <a:r>
              <a:rPr lang="en-US" sz="3600" dirty="0">
                <a:latin typeface="Segoe UI Light" panose="020B0502040204020203" pitchFamily="34" charset="0"/>
              </a:rPr>
              <a:t>: quality indicators at the dataset </a:t>
            </a:r>
            <a:r>
              <a:rPr lang="en-US" sz="3600"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sz="3600" dirty="0" smtClean="0">
                <a:latin typeface="Segoe UI Light" panose="020B0502040204020203" pitchFamily="34" charset="0"/>
              </a:rPr>
              <a:t> </a:t>
            </a:r>
            <a:r>
              <a:rPr lang="en-US" sz="3600" b="1" dirty="0">
                <a:latin typeface="Segoe UI Light" panose="020B0502040204020203" pitchFamily="34" charset="0"/>
              </a:rPr>
              <a:t>Quality of the semantic model</a:t>
            </a:r>
            <a:r>
              <a:rPr lang="en-US" sz="3600" dirty="0">
                <a:latin typeface="Segoe UI Light" panose="020B0502040204020203" pitchFamily="34" charset="0"/>
              </a:rPr>
              <a:t>: quality indicators that focus on the semantic models, </a:t>
            </a:r>
            <a:r>
              <a:rPr lang="en-US" sz="3600"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sz="3600" dirty="0" smtClean="0">
                <a:latin typeface="Segoe UI Light" panose="020B0502040204020203" pitchFamily="34" charset="0"/>
              </a:rPr>
              <a:t> </a:t>
            </a:r>
            <a:r>
              <a:rPr lang="en-US" sz="3600" b="1" dirty="0">
                <a:latin typeface="Segoe UI Light" panose="020B0502040204020203" pitchFamily="34" charset="0"/>
              </a:rPr>
              <a:t>Quality of the linking process</a:t>
            </a:r>
            <a:r>
              <a:rPr lang="en-US" sz="3600" dirty="0">
                <a:latin typeface="Segoe UI Light" panose="020B0502040204020203" pitchFamily="34" charset="0"/>
              </a:rPr>
              <a:t>: quality indicators that focus on the inbound and outbound links </a:t>
            </a:r>
            <a:r>
              <a:rPr lang="en-US" sz="3600" dirty="0" smtClean="0">
                <a:latin typeface="Segoe UI Light" panose="020B0502040204020203" pitchFamily="34" charset="0"/>
              </a:rPr>
              <a:t>between datasets</a:t>
            </a:r>
            <a:endParaRPr lang="en-US" sz="3600" dirty="0">
              <a:latin typeface="Segoe UI Light" panose="020B0502040204020203" pitchFamily="34" charset="0"/>
            </a:endParaRPr>
          </a:p>
        </p:txBody>
      </p:sp>
      <p:cxnSp>
        <p:nvCxnSpPr>
          <p:cNvPr id="146" name="Straight Connector 145"/>
          <p:cNvCxnSpPr/>
          <p:nvPr/>
        </p:nvCxnSpPr>
        <p:spPr>
          <a:xfrm flipH="1">
            <a:off x="19843750" y="32008255"/>
            <a:ext cx="76200" cy="731520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1555750" y="40211276"/>
            <a:ext cx="27584400" cy="2308324"/>
          </a:xfrm>
          <a:prstGeom prst="rect">
            <a:avLst/>
          </a:prstGeom>
        </p:spPr>
        <p:txBody>
          <a:bodyPr wrap="square">
            <a:spAutoFit/>
          </a:bodyPr>
          <a:lstStyle/>
          <a:p>
            <a:pPr marL="571500" indent="-571500">
              <a:buFont typeface="Arial"/>
              <a:buChar char="•"/>
            </a:pPr>
            <a:r>
              <a:rPr lang="en-US" sz="3600" dirty="0" smtClean="0">
                <a:latin typeface="Segoe UI Light" panose="020B0502040204020203" pitchFamily="34" charset="0"/>
              </a:rPr>
              <a:t>The </a:t>
            </a:r>
            <a:r>
              <a:rPr lang="en-US" sz="3600" dirty="0">
                <a:latin typeface="Segoe UI Light" panose="020B0502040204020203" pitchFamily="34" charset="0"/>
              </a:rPr>
              <a:t>datasets </a:t>
            </a:r>
            <a:r>
              <a:rPr lang="en-US" sz="3600" dirty="0" smtClean="0">
                <a:latin typeface="Segoe UI Light" panose="020B0502040204020203" pitchFamily="34" charset="0"/>
              </a:rPr>
              <a:t>descriptions are exposed </a:t>
            </a:r>
            <a:r>
              <a:rPr lang="en-US" sz="3600" smtClean="0">
                <a:latin typeface="Segoe UI Light" panose="020B0502040204020203" pitchFamily="34" charset="0"/>
              </a:rPr>
              <a:t>using the DCAT </a:t>
            </a:r>
            <a:r>
              <a:rPr lang="en-US" sz="3600" dirty="0">
                <a:latin typeface="Segoe UI Light" panose="020B0502040204020203" pitchFamily="34" charset="0"/>
              </a:rPr>
              <a:t>vocabulary. This choice came from the fact that the Open Data Support is promoting the DCAT-AP (and consequently DCAT) as the standard for describing datasets and catalogs in </a:t>
            </a:r>
            <a:r>
              <a:rPr lang="en-US" sz="3600" dirty="0" smtClean="0">
                <a:latin typeface="Segoe UI Light" panose="020B0502040204020203" pitchFamily="34" charset="0"/>
              </a:rPr>
              <a:t>Europe</a:t>
            </a:r>
          </a:p>
          <a:p>
            <a:pPr marL="571500" indent="-571500">
              <a:buFont typeface="Arial"/>
              <a:buChar char="•"/>
            </a:pPr>
            <a:r>
              <a:rPr lang="en-US" sz="3600" dirty="0">
                <a:latin typeface="Segoe UI Light" panose="020B0502040204020203" pitchFamily="34" charset="0"/>
              </a:rPr>
              <a:t>We need to implement mechanisms that are able to periodically check for updates and apply live </a:t>
            </a:r>
            <a:r>
              <a:rPr lang="en-US" sz="3600" dirty="0" smtClean="0">
                <a:latin typeface="Segoe UI Light" panose="020B0502040204020203" pitchFamily="34" charset="0"/>
              </a:rPr>
              <a:t>edits when </a:t>
            </a:r>
            <a:r>
              <a:rPr lang="en-US" sz="3600" dirty="0">
                <a:latin typeface="Segoe UI Light" panose="020B0502040204020203" pitchFamily="34" charset="0"/>
              </a:rPr>
              <a:t>needed</a:t>
            </a:r>
          </a:p>
          <a:p>
            <a:endParaRPr lang="en-US" sz="3600" dirty="0">
              <a:latin typeface="Segoe UI Light" panose="020B0502040204020203" pitchFamily="34" charset="0"/>
            </a:endParaRPr>
          </a:p>
        </p:txBody>
      </p:sp>
      <p:sp>
        <p:nvSpPr>
          <p:cNvPr id="150" name="TextBox 149"/>
          <p:cNvSpPr txBox="1"/>
          <p:nvPr/>
        </p:nvSpPr>
        <p:spPr>
          <a:xfrm>
            <a:off x="20681950" y="20955000"/>
            <a:ext cx="8610600" cy="249299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Prescription drugs and alcohol top drugged driving accident survey, marijuana comes in </a:t>
            </a:r>
            <a:r>
              <a:rPr lang="en-US" sz="3200" kern="0" dirty="0" smtClean="0">
                <a:latin typeface="Segoe UI Light" panose="020B0502040204020203" pitchFamily="34" charset="0"/>
                <a:ea typeface="Arial Unicode MS" pitchFamily="34" charset="-128"/>
                <a:cs typeface="Arial Unicode MS" pitchFamily="34" charset="-128"/>
              </a:rPr>
              <a:t>last</a:t>
            </a:r>
          </a:p>
          <a:p>
            <a:pPr fontAlgn="base">
              <a:spcBef>
                <a:spcPts val="600"/>
              </a:spcBef>
              <a:spcAft>
                <a:spcPct val="0"/>
              </a:spcAft>
              <a:buClr>
                <a:srgbClr val="F0AB00"/>
              </a:buClr>
              <a:buSzPct val="80000"/>
            </a:pPr>
            <a:r>
              <a:rPr lang="en-US" sz="2400" kern="0" dirty="0" smtClean="0">
                <a:solidFill>
                  <a:schemeClr val="bg1">
                    <a:lumMod val="65000"/>
                  </a:schemeClr>
                </a:solidFill>
                <a:latin typeface="Segoe UI Light" panose="020B0502040204020203" pitchFamily="34" charset="0"/>
                <a:ea typeface="Arial Unicode MS" pitchFamily="34" charset="-128"/>
                <a:cs typeface="Arial Unicode MS" pitchFamily="34" charset="-128"/>
              </a:rPr>
              <a:t>Oct 14 </a:t>
            </a:r>
            <a:r>
              <a:rPr lang="en-US" sz="2400" kern="0" dirty="0">
                <a:solidFill>
                  <a:schemeClr val="bg1">
                    <a:lumMod val="65000"/>
                  </a:schemeClr>
                </a:solidFill>
                <a:latin typeface="Segoe UI Light" panose="020B0502040204020203" pitchFamily="34" charset="0"/>
                <a:ea typeface="Arial Unicode MS" pitchFamily="34" charset="-128"/>
                <a:cs typeface="Arial Unicode MS" pitchFamily="34" charset="-128"/>
              </a:rPr>
              <a:t>2013</a:t>
            </a:r>
          </a:p>
          <a:p>
            <a:pPr fontAlgn="base">
              <a:spcBef>
                <a:spcPts val="600"/>
              </a:spcBef>
              <a:spcAft>
                <a:spcPct val="0"/>
              </a:spcAft>
              <a:buClr>
                <a:srgbClr val="F0AB00"/>
              </a:buClr>
              <a:buSzPct val="80000"/>
            </a:pPr>
            <a:endParaRPr lang="en-US" sz="3200" kern="0" dirty="0">
              <a:latin typeface="Segoe UI Light" panose="020B0502040204020203" pitchFamily="34" charset="0"/>
              <a:ea typeface="Arial Unicode MS" pitchFamily="34" charset="-128"/>
              <a:cs typeface="Arial Unicode MS" pitchFamily="34" charset="-128"/>
            </a:endParaRPr>
          </a:p>
        </p:txBody>
      </p:sp>
      <p:cxnSp>
        <p:nvCxnSpPr>
          <p:cNvPr id="198" name="Straight Connector 197"/>
          <p:cNvCxnSpPr/>
          <p:nvPr/>
        </p:nvCxnSpPr>
        <p:spPr>
          <a:xfrm flipH="1">
            <a:off x="946150" y="39852600"/>
            <a:ext cx="28346400" cy="0"/>
          </a:xfrm>
          <a:prstGeom prst="line">
            <a:avLst/>
          </a:prstGeom>
        </p:spPr>
        <p:style>
          <a:lnRef idx="1">
            <a:schemeClr val="dk1"/>
          </a:lnRef>
          <a:fillRef idx="0">
            <a:schemeClr val="dk1"/>
          </a:fillRef>
          <a:effectRef idx="0">
            <a:schemeClr val="dk1"/>
          </a:effectRef>
          <a:fontRef idx="minor">
            <a:schemeClr val="tx1"/>
          </a:fontRef>
        </p:style>
      </p:cxnSp>
      <p:sp>
        <p:nvSpPr>
          <p:cNvPr id="199" name="TextBox 198"/>
          <p:cNvSpPr txBox="1"/>
          <p:nvPr/>
        </p:nvSpPr>
        <p:spPr>
          <a:xfrm>
            <a:off x="20681950" y="23287672"/>
            <a:ext cx="7924800" cy="30315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Did you know almost half of driving accidents occur at night? How can new technology make rain and snow disappear from your car? How well do you deal with driving in precipitation</a:t>
            </a:r>
            <a:r>
              <a:rPr lang="en-US" sz="3200" kern="0" dirty="0" smtClean="0">
                <a:latin typeface="Segoe UI Light" panose="020B0502040204020203" pitchFamily="34"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3200" kern="0" dirty="0" smtClean="0">
                <a:latin typeface="Segoe UI Light" panose="020B0502040204020203" pitchFamily="34" charset="0"/>
                <a:ea typeface="Arial Unicode MS" pitchFamily="34" charset="-128"/>
                <a:cs typeface="Arial Unicode MS" pitchFamily="34" charset="-128"/>
              </a:rPr>
              <a:t> </a:t>
            </a:r>
            <a:r>
              <a:rPr lang="en-US" sz="2400" kern="0" dirty="0" smtClean="0">
                <a:solidFill>
                  <a:schemeClr val="bg1">
                    <a:lumMod val="65000"/>
                  </a:schemeClr>
                </a:solidFill>
                <a:latin typeface="Segoe UI Light" panose="020B0502040204020203" pitchFamily="34" charset="0"/>
                <a:ea typeface="Arial Unicode MS" pitchFamily="34" charset="-128"/>
                <a:cs typeface="Arial Unicode MS" pitchFamily="34" charset="-128"/>
              </a:rPr>
              <a:t>Dec 6 2013</a:t>
            </a:r>
          </a:p>
        </p:txBody>
      </p:sp>
      <p:sp>
        <p:nvSpPr>
          <p:cNvPr id="200" name="TextBox 199"/>
          <p:cNvSpPr txBox="1"/>
          <p:nvPr/>
        </p:nvSpPr>
        <p:spPr>
          <a:xfrm>
            <a:off x="20681950" y="26898600"/>
            <a:ext cx="7848600" cy="249299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3200" kern="0" dirty="0">
                <a:latin typeface="Segoe UI Light" panose="020B0502040204020203" pitchFamily="34" charset="0"/>
                <a:ea typeface="Arial Unicode MS" pitchFamily="34" charset="-128"/>
                <a:cs typeface="Arial Unicode MS" pitchFamily="34" charset="-128"/>
              </a:rPr>
              <a:t>Drivers who used </a:t>
            </a:r>
            <a:r>
              <a:rPr lang="en-US" sz="3200" kern="0" dirty="0">
                <a:solidFill>
                  <a:srgbClr val="0099FF"/>
                </a:solidFill>
                <a:latin typeface="Segoe UI Light" panose="020B0502040204020203" pitchFamily="34" charset="0"/>
                <a:ea typeface="Arial Unicode MS" pitchFamily="34" charset="-128"/>
                <a:cs typeface="Arial Unicode MS" pitchFamily="34" charset="-128"/>
              </a:rPr>
              <a:t>#drugs </a:t>
            </a:r>
            <a:r>
              <a:rPr lang="en-US" sz="3200" kern="0" dirty="0">
                <a:latin typeface="Segoe UI Light" panose="020B0502040204020203" pitchFamily="34" charset="0"/>
                <a:ea typeface="Arial Unicode MS" pitchFamily="34" charset="-128"/>
                <a:cs typeface="Arial Unicode MS" pitchFamily="34" charset="-128"/>
              </a:rPr>
              <a:t>&amp; </a:t>
            </a:r>
            <a:r>
              <a:rPr lang="en-US" sz="3200" kern="0" dirty="0">
                <a:solidFill>
                  <a:srgbClr val="0099FF"/>
                </a:solidFill>
                <a:latin typeface="Segoe UI Light" panose="020B0502040204020203" pitchFamily="34" charset="0"/>
                <a:ea typeface="Arial Unicode MS" pitchFamily="34" charset="-128"/>
                <a:cs typeface="Arial Unicode MS" pitchFamily="34" charset="-128"/>
              </a:rPr>
              <a:t>#alcohol </a:t>
            </a:r>
            <a:r>
              <a:rPr lang="en-US" sz="3200" kern="0" dirty="0">
                <a:latin typeface="Segoe UI Light" panose="020B0502040204020203" pitchFamily="34" charset="0"/>
                <a:ea typeface="Arial Unicode MS" pitchFamily="34" charset="-128"/>
                <a:cs typeface="Arial Unicode MS" pitchFamily="34" charset="-128"/>
              </a:rPr>
              <a:t>were 23 times more likely to be in a fatal car accident: new study</a:t>
            </a:r>
            <a:r>
              <a:rPr lang="en-US" sz="3200" kern="0" dirty="0">
                <a:solidFill>
                  <a:srgbClr val="0099FF"/>
                </a:solidFill>
                <a:latin typeface="Segoe UI Light" panose="020B0502040204020203" pitchFamily="34" charset="0"/>
                <a:ea typeface="Arial Unicode MS" pitchFamily="34" charset="-128"/>
                <a:cs typeface="Arial Unicode MS" pitchFamily="34" charset="-128"/>
              </a:rPr>
              <a:t>. http://</a:t>
            </a:r>
            <a:r>
              <a:rPr lang="en-US" sz="3200" kern="0" dirty="0" err="1">
                <a:solidFill>
                  <a:srgbClr val="0099FF"/>
                </a:solidFill>
                <a:latin typeface="Segoe UI Light" panose="020B0502040204020203" pitchFamily="34" charset="0"/>
                <a:ea typeface="Arial Unicode MS" pitchFamily="34" charset="-128"/>
                <a:cs typeface="Arial Unicode MS" pitchFamily="34" charset="-128"/>
              </a:rPr>
              <a:t>bit.ly</a:t>
            </a:r>
            <a:r>
              <a:rPr lang="en-US" sz="3200" kern="0" dirty="0">
                <a:solidFill>
                  <a:srgbClr val="0099FF"/>
                </a:solidFill>
                <a:latin typeface="Segoe UI Light" panose="020B0502040204020203" pitchFamily="34" charset="0"/>
                <a:ea typeface="Arial Unicode MS" pitchFamily="34" charset="-128"/>
                <a:cs typeface="Arial Unicode MS" pitchFamily="34" charset="-128"/>
              </a:rPr>
              <a:t>/1beYfre </a:t>
            </a:r>
            <a:endParaRPr lang="en-US" sz="3200" kern="0" dirty="0" smtClean="0">
              <a:solidFill>
                <a:srgbClr val="0099FF"/>
              </a:solidFill>
              <a:latin typeface="Segoe UI Light" panose="020B0502040204020203" pitchFamily="34" charset="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2400" kern="0" dirty="0" smtClean="0">
                <a:solidFill>
                  <a:schemeClr val="bg1">
                    <a:lumMod val="65000"/>
                  </a:schemeClr>
                </a:solidFill>
                <a:latin typeface="Segoe UI Light" panose="020B0502040204020203" pitchFamily="34" charset="0"/>
                <a:ea typeface="Arial Unicode MS" pitchFamily="34" charset="-128"/>
                <a:cs typeface="Arial Unicode MS" pitchFamily="34" charset="-128"/>
              </a:rPr>
              <a:t>Sept 26 </a:t>
            </a:r>
            <a:r>
              <a:rPr lang="en-US" sz="2400" kern="0" dirty="0">
                <a:solidFill>
                  <a:schemeClr val="bg1">
                    <a:lumMod val="65000"/>
                  </a:schemeClr>
                </a:solidFill>
                <a:latin typeface="Segoe UI Light" panose="020B0502040204020203" pitchFamily="34" charset="0"/>
                <a:ea typeface="Arial Unicode MS" pitchFamily="34" charset="-128"/>
                <a:cs typeface="Arial Unicode MS" pitchFamily="34" charset="-128"/>
              </a:rPr>
              <a:t>2013</a:t>
            </a:r>
          </a:p>
          <a:p>
            <a:pPr fontAlgn="base">
              <a:spcBef>
                <a:spcPts val="600"/>
              </a:spcBef>
              <a:spcAft>
                <a:spcPct val="0"/>
              </a:spcAft>
              <a:buClr>
                <a:srgbClr val="F0AB00"/>
              </a:buClr>
              <a:buSzPct val="80000"/>
            </a:pPr>
            <a:endParaRPr lang="en-US" sz="3200" kern="0" dirty="0" smtClean="0">
              <a:solidFill>
                <a:srgbClr val="0099FF"/>
              </a:solidFill>
              <a:latin typeface="Segoe UI Light" panose="020B0502040204020203" pitchFamily="34" charset="0"/>
              <a:ea typeface="Arial Unicode MS" pitchFamily="34" charset="-128"/>
              <a:cs typeface="Arial Unicode MS" pitchFamily="34" charset="-128"/>
            </a:endParaRPr>
          </a:p>
        </p:txBody>
      </p:sp>
      <p:pic>
        <p:nvPicPr>
          <p:cNvPr id="201" name="Picture 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606750" y="16002000"/>
            <a:ext cx="426073" cy="369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2"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6919772" y="16116584"/>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3"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327003" y="16095160"/>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758977" y="16095778"/>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 name="Picture 6"/>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8217731" y="16105579"/>
            <a:ext cx="389019" cy="277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07" name="Straight Connector 206"/>
          <p:cNvCxnSpPr/>
          <p:nvPr/>
        </p:nvCxnSpPr>
        <p:spPr>
          <a:xfrm>
            <a:off x="20913247" y="26593800"/>
            <a:ext cx="784590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0760847" y="23164800"/>
            <a:ext cx="784590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Screen Shot 2014-05-13 at 15.41.29.png"/>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27844750" y="22402800"/>
            <a:ext cx="533400" cy="414867"/>
          </a:xfrm>
          <a:prstGeom prst="rect">
            <a:avLst/>
          </a:prstGeom>
        </p:spPr>
      </p:pic>
      <p:pic>
        <p:nvPicPr>
          <p:cNvPr id="209" name="Picture 208" descr="Screen Shot 2014-05-13 at 15.41.29.png"/>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27920950" y="28575000"/>
            <a:ext cx="533400" cy="414867"/>
          </a:xfrm>
          <a:prstGeom prst="rect">
            <a:avLst/>
          </a:prstGeom>
        </p:spPr>
      </p:pic>
      <p:pic>
        <p:nvPicPr>
          <p:cNvPr id="18" name="Picture 17" descr="Screen Shot 2014-05-13 at 15.41.39.png"/>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27997150" y="25755600"/>
            <a:ext cx="482092" cy="463550"/>
          </a:xfrm>
          <a:prstGeom prst="rect">
            <a:avLst/>
          </a:prstGeom>
        </p:spPr>
      </p:pic>
    </p:spTree>
    <p:extLst>
      <p:ext uri="{BB962C8B-B14F-4D97-AF65-F5344CB8AC3E}">
        <p14:creationId xmlns:p14="http://schemas.microsoft.com/office/powerpoint/2010/main" xmlns="" val="178352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TotalTime>
  <Words>562</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ASSAF, Ahmad</dc:creator>
  <cp:lastModifiedBy>troncy</cp:lastModifiedBy>
  <cp:revision>34</cp:revision>
  <dcterms:created xsi:type="dcterms:W3CDTF">2013-05-22T10:16:20Z</dcterms:created>
  <dcterms:modified xsi:type="dcterms:W3CDTF">2014-05-13T14:04:01Z</dcterms:modified>
</cp:coreProperties>
</file>