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353" r:id="rId2"/>
    <p:sldId id="284" r:id="rId3"/>
    <p:sldId id="398" r:id="rId4"/>
    <p:sldId id="399" r:id="rId5"/>
    <p:sldId id="354" r:id="rId6"/>
    <p:sldId id="400" r:id="rId7"/>
    <p:sldId id="397" r:id="rId8"/>
    <p:sldId id="378" r:id="rId9"/>
    <p:sldId id="358" r:id="rId10"/>
    <p:sldId id="392" r:id="rId11"/>
    <p:sldId id="394" r:id="rId12"/>
    <p:sldId id="379" r:id="rId13"/>
    <p:sldId id="380" r:id="rId14"/>
    <p:sldId id="374" r:id="rId15"/>
    <p:sldId id="395" r:id="rId16"/>
    <p:sldId id="381" r:id="rId17"/>
    <p:sldId id="404" r:id="rId18"/>
    <p:sldId id="385" r:id="rId19"/>
    <p:sldId id="362" r:id="rId20"/>
    <p:sldId id="363" r:id="rId21"/>
    <p:sldId id="364" r:id="rId22"/>
    <p:sldId id="365" r:id="rId23"/>
    <p:sldId id="382" r:id="rId24"/>
    <p:sldId id="401" r:id="rId25"/>
    <p:sldId id="402" r:id="rId26"/>
    <p:sldId id="403" r:id="rId27"/>
    <p:sldId id="387" r:id="rId28"/>
    <p:sldId id="409" r:id="rId29"/>
    <p:sldId id="405" r:id="rId30"/>
    <p:sldId id="406" r:id="rId31"/>
    <p:sldId id="407" r:id="rId32"/>
    <p:sldId id="359" r:id="rId33"/>
    <p:sldId id="265" r:id="rId34"/>
    <p:sldId id="339" r:id="rId35"/>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998"/>
    <a:srgbClr val="3B8A15"/>
    <a:srgbClr val="FF5050"/>
    <a:srgbClr val="666666"/>
    <a:srgbClr val="003283"/>
    <a:srgbClr val="FF0000"/>
    <a:srgbClr val="2B3F7B"/>
    <a:srgbClr val="9C277B"/>
    <a:srgbClr val="D46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1" autoAdjust="0"/>
    <p:restoredTop sz="88725" autoAdjust="0"/>
  </p:normalViewPr>
  <p:slideViewPr>
    <p:cSldViewPr snapToGrid="0" showGuides="1">
      <p:cViewPr>
        <p:scale>
          <a:sx n="100" d="100"/>
          <a:sy n="100" d="100"/>
        </p:scale>
        <p:origin x="-2220" y="-28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070192\Dropbox\Documents\PhD%20TelecomParisTech%20-%20EURECOM%20-%20France%202012-2015\My%20PhD%20Documents\Papers\RUBIX%20A%20Framework%20for%20Improving%20Data%20Integration%20with%20Linked%20Data\data\Expire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'All Matchers'!$I$10</c:f>
              <c:strCache>
                <c:ptCount val="1"/>
                <c:pt idx="0">
                  <c:v>Matches Confidence</c:v>
                </c:pt>
              </c:strCache>
            </c:strRef>
          </c:tx>
          <c:invertIfNegative val="0"/>
          <c:cat>
            <c:strRef>
              <c:f>'All Matchers'!$J$9:$M$9</c:f>
              <c:strCache>
                <c:ptCount val="4"/>
                <c:pt idx="0">
                  <c:v>AMC</c:v>
                </c:pt>
                <c:pt idx="1">
                  <c:v>Spearman</c:v>
                </c:pt>
                <c:pt idx="2">
                  <c:v>PPMCC</c:v>
                </c:pt>
                <c:pt idx="3">
                  <c:v>Cosine</c:v>
                </c:pt>
              </c:strCache>
            </c:strRef>
          </c:cat>
          <c:val>
            <c:numRef>
              <c:f>'All Matchers'!$J$10:$M$10</c:f>
              <c:numCache>
                <c:formatCode>General</c:formatCode>
                <c:ptCount val="4"/>
                <c:pt idx="0">
                  <c:v>0.68180934545454563</c:v>
                </c:pt>
                <c:pt idx="1">
                  <c:v>0.75200506363636388</c:v>
                </c:pt>
                <c:pt idx="2">
                  <c:v>0.80377357818181827</c:v>
                </c:pt>
                <c:pt idx="3">
                  <c:v>0.76776128363636365</c:v>
                </c:pt>
              </c:numCache>
            </c:numRef>
          </c:val>
        </c:ser>
        <c:ser>
          <c:idx val="1"/>
          <c:order val="1"/>
          <c:tx>
            <c:strRef>
              <c:f>'All Matchers'!$I$11</c:f>
              <c:strCache>
                <c:ptCount val="1"/>
                <c:pt idx="0">
                  <c:v>Percentage Of Valid Matches</c:v>
                </c:pt>
              </c:strCache>
            </c:strRef>
          </c:tx>
          <c:invertIfNegative val="0"/>
          <c:cat>
            <c:strRef>
              <c:f>'All Matchers'!$J$9:$M$9</c:f>
              <c:strCache>
                <c:ptCount val="4"/>
                <c:pt idx="0">
                  <c:v>AMC</c:v>
                </c:pt>
                <c:pt idx="1">
                  <c:v>Spearman</c:v>
                </c:pt>
                <c:pt idx="2">
                  <c:v>PPMCC</c:v>
                </c:pt>
                <c:pt idx="3">
                  <c:v>Cosine</c:v>
                </c:pt>
              </c:strCache>
            </c:strRef>
          </c:cat>
          <c:val>
            <c:numRef>
              <c:f>'All Matchers'!$J$11:$M$11</c:f>
              <c:numCache>
                <c:formatCode>General</c:formatCode>
                <c:ptCount val="4"/>
                <c:pt idx="0">
                  <c:v>0.83000000000000007</c:v>
                </c:pt>
                <c:pt idx="1">
                  <c:v>0.8</c:v>
                </c:pt>
                <c:pt idx="2">
                  <c:v>0.93</c:v>
                </c:pt>
                <c:pt idx="3">
                  <c:v>0.83000000000000007</c:v>
                </c:pt>
              </c:numCache>
            </c:numRef>
          </c:val>
        </c:ser>
        <c:dLbls>
          <c:showLegendKey val="0"/>
          <c:showVal val="0"/>
          <c:showCatName val="0"/>
          <c:showSerName val="0"/>
          <c:showPercent val="0"/>
          <c:showBubbleSize val="0"/>
        </c:dLbls>
        <c:gapWidth val="150"/>
        <c:axId val="175413504"/>
        <c:axId val="175415296"/>
      </c:barChart>
      <c:catAx>
        <c:axId val="175413504"/>
        <c:scaling>
          <c:orientation val="minMax"/>
        </c:scaling>
        <c:delete val="0"/>
        <c:axPos val="b"/>
        <c:majorTickMark val="out"/>
        <c:minorTickMark val="none"/>
        <c:tickLblPos val="nextTo"/>
        <c:crossAx val="175415296"/>
        <c:crosses val="autoZero"/>
        <c:auto val="1"/>
        <c:lblAlgn val="ctr"/>
        <c:lblOffset val="100"/>
        <c:noMultiLvlLbl val="0"/>
      </c:catAx>
      <c:valAx>
        <c:axId val="175415296"/>
        <c:scaling>
          <c:orientation val="minMax"/>
        </c:scaling>
        <c:delete val="0"/>
        <c:axPos val="l"/>
        <c:majorGridlines/>
        <c:numFmt formatCode="General" sourceLinked="1"/>
        <c:majorTickMark val="out"/>
        <c:minorTickMark val="none"/>
        <c:tickLblPos val="nextTo"/>
        <c:crossAx val="175413504"/>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large-scale Data Integration requires techniques that can automatically annotate datasets with rich semantic tags.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most relevant entity type for an instance within a given 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 timely manner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though popular datasets like </a:t>
            </a:r>
            <a:r>
              <a:rPr lang="en-US" dirty="0" err="1" smtClean="0">
                <a:latin typeface="Segoe UI Light" panose="020B0502040204020203" pitchFamily="34" charset="0"/>
              </a:rPr>
              <a:t>DBpedia</a:t>
            </a:r>
            <a:r>
              <a:rPr lang="en-US" dirty="0" smtClean="0">
                <a:latin typeface="Segoe UI Light" panose="020B0502040204020203" pitchFamily="34" charset="0"/>
              </a:rPr>
              <a:t> and Freebase are well-known and widely used there are other “hidden” useful datasets that are difficult to find</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Data is a new type of structured information supported by models, ontologies and vocabularies and contains query endpoints and links. This makes data quality assurance a challenge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hyperlink" Target="http://www.informatik.uni-trier.de/~ley/db/journals/corr/corr1205.html" TargetMode="External"/><Relationship Id="rId4" Type="http://schemas.openxmlformats.org/officeDocument/2006/relationships/hyperlink" Target="http://www.informatik.uni-trier.de/~ley/db/conf/wod/wod2012.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nformatik.uni-trier.de/~ley/pers/hd/t/Troncy:Rapha=euml=l.html" TargetMode="External"/><Relationship Id="rId2" Type="http://schemas.openxmlformats.org/officeDocument/2006/relationships/hyperlink" Target="http://www.informatik.uni-trier.de/~ley/pers/hd/s/Senart:Aline.html" TargetMode="External"/><Relationship Id="rId1" Type="http://schemas.openxmlformats.org/officeDocument/2006/relationships/slideLayout" Target="../slideLayouts/slideLayout10.xml"/><Relationship Id="rId4" Type="http://schemas.openxmlformats.org/officeDocument/2006/relationships/hyperlink" Target="http://www.informatik.uni-trier.de/~ley/db/conf/esws/eswc2013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www.informatik.uni-trier.de/~ley/pers/hd/s/Senart:Aline.html"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hyperlink" Target="http://www.informatik.uni-trier.de/~ley/db/conf/semco/icsc2012.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www.data.gov/"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hyperlink" Target="http://www.quandl.com/" TargetMode="External"/><Relationship Id="rId5" Type="http://schemas.openxmlformats.org/officeDocument/2006/relationships/hyperlink" Target="http://enigma.io/" TargetMode="External"/><Relationship Id="rId4" Type="http://schemas.openxmlformats.org/officeDocument/2006/relationships/hyperlink" Target="http://publicdata.e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019534\AppData\Local\Microsoft\Windows\Temporary Internet Files\Content.IE5\STJ40QJH\275098_l_srgb_s_gl[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3429002"/>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2400" dirty="0">
                <a:latin typeface="Segoe UI Light" panose="020B0502040204020203" pitchFamily="34" charset="0"/>
              </a:rPr>
              <a:t>Self-Service Data </a:t>
            </a:r>
            <a:r>
              <a:rPr lang="en-US" sz="2400">
                <a:latin typeface="Segoe UI Light" panose="020B0502040204020203" pitchFamily="34" charset="0"/>
              </a:rPr>
              <a:t>Provisioning </a:t>
            </a:r>
            <a:r>
              <a:rPr lang="en-US" sz="2400" smtClean="0">
                <a:latin typeface="Segoe UI Light" panose="020B0502040204020203" pitchFamily="34" charset="0"/>
              </a:rPr>
              <a:t>Through </a:t>
            </a:r>
            <a:r>
              <a:rPr lang="en-US" sz="2400" dirty="0">
                <a:latin typeface="Segoe UI Light" panose="020B0502040204020203" pitchFamily="34" charset="0"/>
              </a:rPr>
              <a:t>Semantic</a:t>
            </a:r>
            <a:br>
              <a:rPr lang="en-US" sz="2400" dirty="0">
                <a:latin typeface="Segoe UI Light" panose="020B0502040204020203" pitchFamily="34" charset="0"/>
              </a:rPr>
            </a:br>
            <a:r>
              <a:rPr lang="en-US" sz="2400" dirty="0">
                <a:latin typeface="Segoe UI Light" panose="020B0502040204020203" pitchFamily="34" charset="0"/>
              </a:rPr>
              <a:t>Enrichment of Data</a:t>
            </a:r>
          </a:p>
        </p:txBody>
      </p:sp>
      <p:sp>
        <p:nvSpPr>
          <p:cNvPr id="4" name="ConfidentialFlag"/>
          <p:cNvSpPr txBox="1"/>
          <p:nvPr/>
        </p:nvSpPr>
        <p:spPr>
          <a:xfrm>
            <a:off x="8139816" y="3097584"/>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latin typeface="Segoe UI Light" panose="020B0502040204020203" pitchFamily="34" charset="0"/>
                <a:ea typeface="Arial Unicode MS" pitchFamily="34" charset="-128"/>
                <a:cs typeface="Arial Unicode MS" pitchFamily="34" charset="-128"/>
              </a:rPr>
              <a:t>Public</a:t>
            </a:r>
          </a:p>
        </p:txBody>
      </p:sp>
      <p:sp>
        <p:nvSpPr>
          <p:cNvPr id="10" name="Rectangle 9"/>
          <p:cNvSpPr/>
          <p:nvPr/>
        </p:nvSpPr>
        <p:spPr>
          <a:xfrm>
            <a:off x="413239" y="1071562"/>
            <a:ext cx="4572000" cy="2277547"/>
          </a:xfrm>
          <a:prstGeom prst="rect">
            <a:avLst/>
          </a:prstGeom>
        </p:spPr>
        <p:txBody>
          <a:bodyPr>
            <a:spAutoFit/>
          </a:bodyPr>
          <a:lstStyle/>
          <a:p>
            <a:r>
              <a:rPr lang="en-US" sz="1600" u="sng" dirty="0">
                <a:latin typeface="Segoe UI Light" panose="020B0502040204020203" pitchFamily="34" charset="0"/>
              </a:rPr>
              <a:t>Ahmad Assaf</a:t>
            </a:r>
            <a:r>
              <a:rPr lang="en-US" sz="1600" baseline="30000" dirty="0">
                <a:latin typeface="Segoe UI Light" panose="020B0502040204020203" pitchFamily="34" charset="0"/>
              </a:rPr>
              <a:t> †</a:t>
            </a:r>
            <a:endParaRPr lang="en-US" sz="1600" u="sng" dirty="0">
              <a:latin typeface="Segoe UI Light" panose="020B0502040204020203" pitchFamily="34" charset="0"/>
            </a:endParaRPr>
          </a:p>
          <a:p>
            <a:endParaRPr lang="en-US" sz="1400" u="sng" dirty="0">
              <a:latin typeface="Segoe UI Light" panose="020B0502040204020203" pitchFamily="34" charset="0"/>
            </a:endParaRPr>
          </a:p>
          <a:p>
            <a:r>
              <a:rPr lang="en-US" sz="1600" dirty="0">
                <a:latin typeface="Segoe UI Light" panose="020B0502040204020203" pitchFamily="34" charset="0"/>
              </a:rPr>
              <a:t>Supervised by:</a:t>
            </a:r>
          </a:p>
          <a:p>
            <a:r>
              <a:rPr lang="en-US" sz="1600" dirty="0">
                <a:latin typeface="Segoe UI Light" panose="020B0502040204020203" pitchFamily="34" charset="0"/>
              </a:rPr>
              <a:t>Aline Senart</a:t>
            </a:r>
            <a:r>
              <a:rPr lang="en-US" sz="1600" baseline="30000" dirty="0">
                <a:latin typeface="Segoe UI Light" panose="020B0502040204020203" pitchFamily="34" charset="0"/>
              </a:rPr>
              <a:t>†</a:t>
            </a:r>
            <a:r>
              <a:rPr lang="en-US" sz="1600" dirty="0">
                <a:latin typeface="Segoe UI Light" panose="020B0502040204020203" pitchFamily="34" charset="0"/>
              </a:rPr>
              <a:t> and Raphaël Troncy</a:t>
            </a:r>
            <a:r>
              <a:rPr lang="en-US" sz="1600" baseline="30000" dirty="0">
                <a:latin typeface="Segoe UI Light" panose="020B0502040204020203" pitchFamily="34" charset="0"/>
              </a:rPr>
              <a:t>‡</a:t>
            </a:r>
            <a:r>
              <a:rPr lang="en-US" sz="1600" dirty="0">
                <a:latin typeface="Segoe UI Light" panose="020B0502040204020203" pitchFamily="34" charset="0"/>
              </a:rPr>
              <a:t> </a:t>
            </a:r>
          </a:p>
          <a:p>
            <a:endParaRPr lang="en-US" sz="1600" dirty="0">
              <a:latin typeface="Segoe UI Light" panose="020B0502040204020203" pitchFamily="34" charset="0"/>
            </a:endParaRPr>
          </a:p>
          <a:p>
            <a:r>
              <a:rPr lang="en-US" sz="1600" baseline="30000" dirty="0">
                <a:latin typeface="Segoe UI Light" panose="020B0502040204020203" pitchFamily="34" charset="0"/>
              </a:rPr>
              <a:t>†</a:t>
            </a:r>
            <a:r>
              <a:rPr lang="en-US" sz="1600" dirty="0">
                <a:latin typeface="Segoe UI Light" panose="020B0502040204020203" pitchFamily="34" charset="0"/>
              </a:rPr>
              <a:t>SAP Research, SAP Research France SAS</a:t>
            </a:r>
          </a:p>
          <a:p>
            <a:r>
              <a:rPr lang="en-US" sz="1600" baseline="30000" dirty="0">
                <a:latin typeface="Segoe UI Light" panose="020B0502040204020203" pitchFamily="34" charset="0"/>
              </a:rPr>
              <a:t>‡</a:t>
            </a:r>
            <a:r>
              <a:rPr lang="en-US" sz="1600" dirty="0">
                <a:latin typeface="Segoe UI Light" panose="020B0502040204020203" pitchFamily="34" charset="0"/>
              </a:rPr>
              <a:t>EURECOM, Sophia Antipolis - France</a:t>
            </a:r>
          </a:p>
          <a:p>
            <a:r>
              <a:rPr lang="en-US" sz="1600" dirty="0">
                <a:latin typeface="Segoe UI Light" panose="020B0502040204020203" pitchFamily="34" charset="0"/>
              </a:rPr>
              <a:t/>
            </a:r>
            <a:br>
              <a:rPr lang="en-US" sz="1600" dirty="0">
                <a:latin typeface="Segoe UI Light" panose="020B0502040204020203" pitchFamily="34" charset="0"/>
              </a:rPr>
            </a:br>
            <a:r>
              <a:rPr lang="en-US" sz="1600" dirty="0" smtClean="0">
                <a:latin typeface="Segoe UI Light" panose="020B0502040204020203" pitchFamily="34" charset="0"/>
              </a:rPr>
              <a:t>April 21, 2014</a:t>
            </a:r>
            <a:endParaRPr lang="en-US" sz="1600" dirty="0">
              <a:latin typeface="Segoe UI Light" panose="020B0502040204020203" pitchFamily="34" charset="0"/>
            </a:endParaRPr>
          </a:p>
        </p:txBody>
      </p:sp>
      <p:pic>
        <p:nvPicPr>
          <p:cNvPr id="18" name="Picture 3" descr="C:\Users\i070192\Dropbox\Documents\My Graphics\Logos\EURECOM 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2693" y="6055337"/>
            <a:ext cx="1419654" cy="63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Semantic </a:t>
            </a:r>
            <a:r>
              <a:rPr lang="en-US" b="0" dirty="0" smtClean="0">
                <a:latin typeface="Segoe UI Light" panose="020B0502040204020203" pitchFamily="34" charset="0"/>
              </a:rPr>
              <a:t>Enricher</a:t>
            </a:r>
            <a:endParaRPr lang="en-US" sz="2000" b="0" dirty="0">
              <a:latin typeface="Segoe UI Light" panose="020B0502040204020203" pitchFamily="34" charset="0"/>
            </a:endParaRPr>
          </a:p>
        </p:txBody>
      </p:sp>
      <p:grpSp>
        <p:nvGrpSpPr>
          <p:cNvPr id="12" name="Group 11"/>
          <p:cNvGrpSpPr/>
          <p:nvPr/>
        </p:nvGrpSpPr>
        <p:grpSpPr>
          <a:xfrm>
            <a:off x="5954602" y="1345256"/>
            <a:ext cx="2890496" cy="2304318"/>
            <a:chOff x="330812" y="1327639"/>
            <a:chExt cx="2890496" cy="230431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12" y="1327639"/>
              <a:ext cx="2890496" cy="97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035" y="1644162"/>
              <a:ext cx="706303" cy="198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H="1" flipV="1">
              <a:off x="348385" y="1353983"/>
              <a:ext cx="158651" cy="290180"/>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7346" y="1353983"/>
              <a:ext cx="465992" cy="290179"/>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348385" y="2303219"/>
              <a:ext cx="158651" cy="1328738"/>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6499" y="1828794"/>
              <a:ext cx="473307"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i="1" kern="0" dirty="0" smtClean="0">
                  <a:latin typeface="Segoe UI Light" panose="020B0502040204020203" pitchFamily="34" charset="0"/>
                  <a:ea typeface="Arial Unicode MS" pitchFamily="34" charset="-128"/>
                  <a:cs typeface="Times New Roman" panose="02020603050405020304" pitchFamily="18" charset="0"/>
                </a:rPr>
                <a:t>PL_C</a:t>
              </a:r>
            </a:p>
          </p:txBody>
        </p:sp>
        <p:sp>
          <p:nvSpPr>
            <p:cNvPr id="14" name="TextBox 13"/>
            <p:cNvSpPr txBox="1"/>
            <p:nvPr/>
          </p:nvSpPr>
          <p:spPr>
            <a:xfrm>
              <a:off x="459410" y="1400906"/>
              <a:ext cx="236653" cy="107722"/>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700" b="1" i="1" kern="0" dirty="0" smtClean="0">
                  <a:latin typeface="Segoe UI Light" panose="020B0502040204020203" pitchFamily="34" charset="0"/>
                  <a:ea typeface="Arial Unicode MS" pitchFamily="34" charset="-128"/>
                  <a:cs typeface="Times New Roman" panose="02020603050405020304" pitchFamily="18" charset="0"/>
                </a:rPr>
                <a:t>PL_C</a:t>
              </a:r>
            </a:p>
          </p:txBody>
        </p:sp>
      </p:grpSp>
      <p:sp>
        <p:nvSpPr>
          <p:cNvPr id="16" name="TextBox 15"/>
          <p:cNvSpPr txBox="1"/>
          <p:nvPr/>
        </p:nvSpPr>
        <p:spPr>
          <a:xfrm>
            <a:off x="363415" y="1397977"/>
            <a:ext cx="5501054"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The</a:t>
            </a:r>
            <a:r>
              <a:rPr lang="en-US" b="1" dirty="0">
                <a:latin typeface="Segoe UI Light" panose="020B0502040204020203" pitchFamily="34" charset="0"/>
              </a:rPr>
              <a:t> Semantic Enricher </a:t>
            </a:r>
            <a:r>
              <a:rPr lang="en-US" dirty="0">
                <a:latin typeface="Segoe UI Light" panose="020B0502040204020203" pitchFamily="34" charset="0"/>
              </a:rPr>
              <a:t>annotates datasets based on the semantics of the data at the instance level</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Instead of looking at the table as a set of records with strings, we represent each instance at the cell level with a set of types retrieved from our </a:t>
            </a:r>
            <a:r>
              <a:rPr lang="en-US" b="1" dirty="0" smtClean="0">
                <a:latin typeface="Segoe UI Light" panose="020B0502040204020203" pitchFamily="34" charset="0"/>
              </a:rPr>
              <a:t>Contextual Entity Recognizer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column is represented now as a vector of rich types and their corresponding confidence</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marL="285750" indent="-28575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By normalizing the confidence scores and aggregating the set of types per column, we select the most common type to annotate and label the column </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p:txBody>
      </p:sp>
      <p:graphicFrame>
        <p:nvGraphicFramePr>
          <p:cNvPr id="13" name="Table 12"/>
          <p:cNvGraphicFramePr>
            <a:graphicFrameLocks noGrp="1"/>
          </p:cNvGraphicFramePr>
          <p:nvPr>
            <p:extLst>
              <p:ext uri="{D42A27DB-BD31-4B8C-83A1-F6EECF244321}">
                <p14:modId xmlns:p14="http://schemas.microsoft.com/office/powerpoint/2010/main" val="1917374078"/>
              </p:ext>
            </p:extLst>
          </p:nvPr>
        </p:nvGraphicFramePr>
        <p:xfrm>
          <a:off x="6904372" y="2441510"/>
          <a:ext cx="669908" cy="2028795"/>
        </p:xfrm>
        <a:graphic>
          <a:graphicData uri="http://schemas.openxmlformats.org/drawingml/2006/table">
            <a:tbl>
              <a:tblPr firstRow="1" bandRow="1">
                <a:tableStyleId>{2D5ABB26-0587-4C30-8999-92F81FD0307C}</a:tableStyleId>
              </a:tblPr>
              <a:tblGrid>
                <a:gridCol w="669908"/>
              </a:tblGrid>
              <a:tr h="280025">
                <a:tc>
                  <a:txBody>
                    <a:bodyPr/>
                    <a:lstStyle/>
                    <a:p>
                      <a:pPr algn="ctr"/>
                      <a:r>
                        <a:rPr lang="en-US" sz="900" b="1" dirty="0" smtClean="0">
                          <a:latin typeface="Segoe UI Light" panose="020B0502040204020203" pitchFamily="34" charset="0"/>
                        </a:rPr>
                        <a:t>PL_C</a:t>
                      </a:r>
                      <a:endParaRPr lang="en-US" sz="900" b="1"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5614">
                <a:tc>
                  <a:txBody>
                    <a:bodyPr/>
                    <a:lstStyle/>
                    <a:p>
                      <a:r>
                        <a:rPr lang="en-US" sz="900" b="1" dirty="0" smtClean="0">
                          <a:latin typeface="Segoe UI Light" panose="020B0502040204020203" pitchFamily="34" charset="0"/>
                        </a:rPr>
                        <a:t>country</a:t>
                      </a:r>
                      <a:r>
                        <a:rPr lang="en-US" sz="900" dirty="0" smtClean="0">
                          <a:latin typeface="Segoe UI Light" panose="020B0502040204020203" pitchFamily="34" charset="0"/>
                        </a:rPr>
                        <a:t>:87,3212, </a:t>
                      </a:r>
                      <a:r>
                        <a:rPr lang="en-US" sz="900" b="1" dirty="0" smtClean="0">
                          <a:latin typeface="Segoe UI Light" panose="020B0502040204020203" pitchFamily="34" charset="0"/>
                        </a:rPr>
                        <a:t>music album</a:t>
                      </a:r>
                      <a:r>
                        <a:rPr lang="en-US" sz="900" dirty="0" smtClean="0">
                          <a:latin typeface="Segoe UI Light" panose="020B0502040204020203" pitchFamily="34" charset="0"/>
                        </a:rPr>
                        <a:t>:12,331</a:t>
                      </a:r>
                      <a:r>
                        <a:rPr lang="en-US" sz="900" baseline="0" dirty="0" smtClean="0">
                          <a:latin typeface="Segoe UI Light" panose="020B0502040204020203" pitchFamily="34" charset="0"/>
                        </a:rPr>
                        <a:t>,</a:t>
                      </a:r>
                      <a:r>
                        <a:rPr lang="en-US" sz="900" b="1" dirty="0" smtClean="0">
                          <a:latin typeface="Segoe UI Light" panose="020B0502040204020203" pitchFamily="34" charset="0"/>
                          <a:cs typeface="Courier New" pitchFamily="49" charset="0"/>
                        </a:rPr>
                        <a:t>Order of Chivalry</a:t>
                      </a:r>
                      <a:r>
                        <a:rPr lang="en-US" sz="900" dirty="0" smtClean="0">
                          <a:latin typeface="Segoe UI Light" panose="020B0502040204020203" pitchFamily="34" charset="0"/>
                          <a:cs typeface="Courier New" pitchFamily="49" charset="0"/>
                        </a:rPr>
                        <a:t>:11,2321</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Striped Right Arrow 14"/>
          <p:cNvSpPr/>
          <p:nvPr/>
        </p:nvSpPr>
        <p:spPr bwMode="gray">
          <a:xfrm>
            <a:off x="6266750" y="3720677"/>
            <a:ext cx="465992" cy="105508"/>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16644294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2000" dirty="0">
                <a:latin typeface="Segoe UI Light" panose="020B0502040204020203" pitchFamily="34" charset="0"/>
              </a:rPr>
              <a:t>Dataset Integration and Enrichment </a:t>
            </a:r>
            <a:r>
              <a:rPr lang="en-US" sz="2000" b="0" dirty="0">
                <a:latin typeface="Segoe UI Light" panose="020B0502040204020203" pitchFamily="34" charset="0"/>
              </a:rPr>
              <a:t>– Semantic Enricher Evaluation</a:t>
            </a:r>
            <a:endParaRPr lang="en-US" sz="1800" b="0" dirty="0">
              <a:latin typeface="Segoe UI Light" panose="020B0502040204020203"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val="2361642984"/>
              </p:ext>
            </p:extLst>
          </p:nvPr>
        </p:nvGraphicFramePr>
        <p:xfrm>
          <a:off x="4552443" y="145682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301129" y="1528760"/>
            <a:ext cx="4251314" cy="249299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Evaluated against data coming from two SAP systems: The Event Tracker and Travel Expense Manager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Increased the overall confidence score with an average of 11% and the number of valid matches found with an average of 10%</a:t>
            </a: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2" name="Rectangle 1"/>
          <p:cNvSpPr/>
          <p:nvPr/>
        </p:nvSpPr>
        <p:spPr>
          <a:xfrm>
            <a:off x="301128" y="5024735"/>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RUBIX: a framework for improving data integration with linked data.</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WOD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2012</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et al.</a:t>
            </a:r>
            <a:r>
              <a:rPr lang="en-US" sz="1200"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Improving Schema Matching with Linked </a:t>
            </a:r>
            <a:r>
              <a:rPr lang="en-US" sz="1200" b="1" dirty="0" err="1">
                <a:latin typeface="Segoe UI Light" panose="020B0502040204020203" pitchFamily="34" charset="0"/>
                <a:ea typeface="Segoe UI" panose="020B0502040204020203" pitchFamily="34" charset="0"/>
                <a:cs typeface="Segoe UI" panose="020B0502040204020203" pitchFamily="34" charset="0"/>
              </a:rPr>
              <a:t>Data.</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5"/>
              </a:rPr>
              <a:t>CoRR</a:t>
            </a:r>
            <a:r>
              <a:rPr lang="en-US" sz="1200" dirty="0">
                <a:latin typeface="Segoe UI Light" panose="020B0502040204020203" pitchFamily="34" charset="0"/>
                <a:ea typeface="Segoe UI" panose="020B0502040204020203" pitchFamily="34" charset="0"/>
                <a:cs typeface="Segoe UI" panose="020B0502040204020203" pitchFamily="34" charset="0"/>
                <a:hlinkClick r:id="rId5"/>
              </a:rPr>
              <a:t> abs/1205.2691</a:t>
            </a:r>
            <a:r>
              <a:rPr lang="en-US" sz="1200" dirty="0">
                <a:latin typeface="Segoe UI Light" panose="020B0502040204020203" pitchFamily="34" charset="0"/>
                <a:ea typeface="Segoe UI" panose="020B0502040204020203" pitchFamily="34" charset="0"/>
                <a:cs typeface="Segoe UI" panose="020B0502040204020203" pitchFamily="34" charset="0"/>
              </a:rPr>
              <a:t> (2012)</a:t>
            </a:r>
          </a:p>
        </p:txBody>
      </p:sp>
    </p:spTree>
    <p:extLst>
      <p:ext uri="{BB962C8B-B14F-4D97-AF65-F5344CB8AC3E}">
        <p14:creationId xmlns:p14="http://schemas.microsoft.com/office/powerpoint/2010/main" val="309525996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Entity Properties Ranker</a:t>
            </a:r>
            <a:endParaRPr lang="en-US" sz="2000" b="0" dirty="0">
              <a:latin typeface="Segoe UI Light" panose="020B0502040204020203" pitchFamily="34" charset="0"/>
            </a:endParaRPr>
          </a:p>
        </p:txBody>
      </p:sp>
      <p:sp>
        <p:nvSpPr>
          <p:cNvPr id="16" name="TextBox 15"/>
          <p:cNvSpPr txBox="1"/>
          <p:nvPr/>
        </p:nvSpPr>
        <p:spPr>
          <a:xfrm>
            <a:off x="363414" y="1397977"/>
            <a:ext cx="8462533"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It is difficult to </a:t>
            </a:r>
            <a:r>
              <a:rPr lang="en-US" dirty="0">
                <a:latin typeface="Segoe UI Light" panose="020B0502040204020203" pitchFamily="34" charset="0"/>
              </a:rPr>
              <a:t>assess which </a:t>
            </a:r>
            <a:r>
              <a:rPr lang="en-US" dirty="0" smtClean="0">
                <a:latin typeface="Segoe UI Light" panose="020B0502040204020203" pitchFamily="34" charset="0"/>
              </a:rPr>
              <a:t>properties of an entity are </a:t>
            </a:r>
            <a:r>
              <a:rPr lang="en-US" dirty="0">
                <a:latin typeface="Segoe UI Light" panose="020B0502040204020203" pitchFamily="34" charset="0"/>
              </a:rPr>
              <a:t>more </a:t>
            </a:r>
            <a:r>
              <a:rPr lang="en-US" dirty="0" smtClean="0">
                <a:latin typeface="Segoe UI Light" panose="020B0502040204020203" pitchFamily="34" charset="0"/>
              </a:rPr>
              <a:t>“important</a:t>
            </a:r>
            <a:r>
              <a:rPr lang="en-US" dirty="0">
                <a:latin typeface="Segoe UI Light" panose="020B0502040204020203" pitchFamily="34" charset="0"/>
              </a:rPr>
              <a:t>" than </a:t>
            </a:r>
            <a:r>
              <a:rPr lang="en-US" dirty="0" smtClean="0">
                <a:latin typeface="Segoe UI Light" panose="020B0502040204020203" pitchFamily="34" charset="0"/>
              </a:rPr>
              <a:t>others for particular tasks like data augmentation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performed a </a:t>
            </a:r>
            <a:r>
              <a:rPr lang="en-US" dirty="0">
                <a:latin typeface="Segoe UI Light" panose="020B0502040204020203" pitchFamily="34" charset="0"/>
              </a:rPr>
              <a:t>reverse engineering of the Google Knowledge </a:t>
            </a:r>
            <a:r>
              <a:rPr lang="en-US" dirty="0" smtClean="0">
                <a:latin typeface="Segoe UI Light" panose="020B0502040204020203" pitchFamily="34" charset="0"/>
              </a:rPr>
              <a:t>Graph Panel </a:t>
            </a:r>
            <a:r>
              <a:rPr lang="en-US" dirty="0">
                <a:latin typeface="Segoe UI Light" panose="020B0502040204020203" pitchFamily="34" charset="0"/>
              </a:rPr>
              <a:t>to </a:t>
            </a:r>
            <a:r>
              <a:rPr lang="en-US" dirty="0" smtClean="0">
                <a:latin typeface="Segoe UI Light" panose="020B0502040204020203" pitchFamily="34" charset="0"/>
              </a:rPr>
              <a:t>find out what </a:t>
            </a:r>
            <a:r>
              <a:rPr lang="en-US" dirty="0">
                <a:latin typeface="Segoe UI Light" panose="020B0502040204020203" pitchFamily="34" charset="0"/>
              </a:rPr>
              <a:t>are the most </a:t>
            </a:r>
            <a:r>
              <a:rPr lang="en-US" dirty="0" smtClean="0">
                <a:latin typeface="Segoe UI Light" panose="020B0502040204020203" pitchFamily="34" charset="0"/>
              </a:rPr>
              <a:t>“important</a:t>
            </a:r>
            <a:r>
              <a:rPr lang="en-US" dirty="0">
                <a:latin typeface="Segoe UI Light" panose="020B0502040204020203" pitchFamily="34" charset="0"/>
              </a:rPr>
              <a:t>" properties for an entity according </a:t>
            </a:r>
            <a:r>
              <a:rPr lang="en-US" dirty="0" smtClean="0">
                <a:latin typeface="Segoe UI Light" panose="020B0502040204020203" pitchFamily="34" charset="0"/>
              </a:rPr>
              <a:t>to Google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conducted a survey on 152 users which validated the results of our </a:t>
            </a:r>
            <a:r>
              <a:rPr lang="en-US" b="1" dirty="0" smtClean="0">
                <a:latin typeface="Segoe UI Light" panose="020B0502040204020203" pitchFamily="34" charset="0"/>
              </a:rPr>
              <a:t>Entity Properties Ranker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represent the results of our </a:t>
            </a:r>
            <a:r>
              <a:rPr lang="en-US" b="1" dirty="0" smtClean="0">
                <a:latin typeface="Segoe UI Light" panose="020B0502040204020203" pitchFamily="34" charset="0"/>
              </a:rPr>
              <a:t>Entity Properties Ranker </a:t>
            </a:r>
            <a:r>
              <a:rPr lang="en-US" dirty="0" smtClean="0">
                <a:latin typeface="Segoe UI Light" panose="020B0502040204020203" pitchFamily="34" charset="0"/>
              </a:rPr>
              <a:t>using the Fresnel vocabulary, so that any application could just use this knowledge to decide which properties of an entity is worth to be augmented with the current data</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endParaRPr lang="en-US" dirty="0" smtClean="0">
              <a:latin typeface="Segoe UI Light" panose="020B0502040204020203" pitchFamily="34" charset="0"/>
            </a:endParaRPr>
          </a:p>
        </p:txBody>
      </p:sp>
      <p:sp>
        <p:nvSpPr>
          <p:cNvPr id="11" name="Rectangle 10"/>
          <p:cNvSpPr/>
          <p:nvPr/>
        </p:nvSpPr>
        <p:spPr>
          <a:xfrm>
            <a:off x="287544" y="5434310"/>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What are the Important Properties of an Entity? Comparing Users and Knowledge Graph Point of View - </a:t>
            </a:r>
            <a:r>
              <a:rPr lang="en-US" sz="1200" dirty="0" smtClean="0">
                <a:latin typeface="Segoe UI Light" panose="020B0502040204020203" pitchFamily="34" charset="0"/>
                <a:ea typeface="Segoe UI" panose="020B0502040204020203" pitchFamily="34" charset="0"/>
                <a:cs typeface="Segoe UI" panose="020B0502040204020203" pitchFamily="34" charset="0"/>
              </a:rPr>
              <a:t>ESWC 2014 </a:t>
            </a:r>
            <a:r>
              <a:rPr lang="en-US" sz="1200" dirty="0">
                <a:latin typeface="Segoe UI Light" panose="020B0502040204020203" pitchFamily="34" charset="0"/>
                <a:ea typeface="Segoe UI" panose="020B0502040204020203" pitchFamily="34" charset="0"/>
                <a:cs typeface="Segoe UI" panose="020B0502040204020203" pitchFamily="34" charset="0"/>
              </a:rPr>
              <a:t>Posters &amp; </a:t>
            </a:r>
            <a:r>
              <a:rPr lang="en-US" sz="1200" dirty="0" smtClean="0">
                <a:latin typeface="Segoe UI Light" panose="020B0502040204020203" pitchFamily="34" charset="0"/>
                <a:ea typeface="Segoe UI" panose="020B0502040204020203" pitchFamily="34" charset="0"/>
                <a:cs typeface="Segoe UI" panose="020B0502040204020203" pitchFamily="34" charset="0"/>
              </a:rPr>
              <a:t>Demos</a:t>
            </a:r>
          </a:p>
        </p:txBody>
      </p:sp>
    </p:spTree>
    <p:extLst>
      <p:ext uri="{BB962C8B-B14F-4D97-AF65-F5344CB8AC3E}">
        <p14:creationId xmlns:p14="http://schemas.microsoft.com/office/powerpoint/2010/main" val="347701650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Social Media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89804"/>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bwMode="gray">
          <a:xfrm>
            <a:off x="483761" y="1409064"/>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9" name="Straight Arrow Connector 68"/>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561713" y="5818251"/>
            <a:ext cx="3811750" cy="184666"/>
            <a:chOff x="624644" y="5996763"/>
            <a:chExt cx="3811750" cy="184666"/>
          </a:xfrm>
        </p:grpSpPr>
        <p:sp>
          <p:nvSpPr>
            <p:cNvPr id="72" name="TextBox 71"/>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3" name="Rectangle 72"/>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4" name="Group 73"/>
          <p:cNvGrpSpPr/>
          <p:nvPr/>
        </p:nvGrpSpPr>
        <p:grpSpPr>
          <a:xfrm>
            <a:off x="565680" y="6207566"/>
            <a:ext cx="3811750" cy="184666"/>
            <a:chOff x="624644" y="5940240"/>
            <a:chExt cx="3811750" cy="184666"/>
          </a:xfrm>
        </p:grpSpPr>
        <p:sp>
          <p:nvSpPr>
            <p:cNvPr id="75" name="TextBox 74"/>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6" name="Rectangle 75"/>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7" name="Group 76"/>
          <p:cNvGrpSpPr/>
          <p:nvPr/>
        </p:nvGrpSpPr>
        <p:grpSpPr>
          <a:xfrm>
            <a:off x="561713" y="6013375"/>
            <a:ext cx="3811750" cy="184666"/>
            <a:chOff x="624644" y="5954231"/>
            <a:chExt cx="3811750" cy="184666"/>
          </a:xfrm>
        </p:grpSpPr>
        <p:sp>
          <p:nvSpPr>
            <p:cNvPr id="78" name="TextBox 77"/>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79" name="Rectangle 78"/>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0" name="Group 79"/>
          <p:cNvGrpSpPr/>
          <p:nvPr/>
        </p:nvGrpSpPr>
        <p:grpSpPr>
          <a:xfrm>
            <a:off x="3187249" y="5824405"/>
            <a:ext cx="2297202" cy="184666"/>
            <a:chOff x="6030706" y="688558"/>
            <a:chExt cx="5674176" cy="487276"/>
          </a:xfrm>
        </p:grpSpPr>
        <p:sp>
          <p:nvSpPr>
            <p:cNvPr id="81" name="Rectangle 80"/>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2" name="Rectangle 81"/>
            <p:cNvSpPr/>
            <p:nvPr/>
          </p:nvSpPr>
          <p:spPr bwMode="gray">
            <a:xfrm>
              <a:off x="6043360" y="899935"/>
              <a:ext cx="2137269"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TextBox 82"/>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70%</a:t>
              </a:r>
            </a:p>
          </p:txBody>
        </p:sp>
      </p:grpSp>
    </p:spTree>
    <p:extLst>
      <p:ext uri="{BB962C8B-B14F-4D97-AF65-F5344CB8AC3E}">
        <p14:creationId xmlns:p14="http://schemas.microsoft.com/office/powerpoint/2010/main" val="24033926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sz="1800" dirty="0" smtClean="0">
                <a:latin typeface="Segoe UI Light" panose="020B0502040204020203" pitchFamily="34" charset="0"/>
              </a:rPr>
              <a:t>Dataset </a:t>
            </a:r>
            <a:r>
              <a:rPr lang="en-US" sz="1800" dirty="0">
                <a:latin typeface="Segoe UI Light" panose="020B0502040204020203" pitchFamily="34" charset="0"/>
              </a:rPr>
              <a:t>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Aggregator(SNARC)</a:t>
            </a:r>
            <a:endParaRPr lang="en-US" sz="1800" b="0" dirty="0"/>
          </a:p>
        </p:txBody>
      </p:sp>
      <p:sp>
        <p:nvSpPr>
          <p:cNvPr id="5" name="Rectangle 4"/>
          <p:cNvSpPr/>
          <p:nvPr/>
        </p:nvSpPr>
        <p:spPr>
          <a:xfrm>
            <a:off x="324922" y="1399430"/>
            <a:ext cx="6447353" cy="3139321"/>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is a </a:t>
            </a:r>
            <a:r>
              <a:rPr lang="en-US" dirty="0">
                <a:latin typeface="Segoe UI Light" panose="020B0502040204020203" pitchFamily="34" charset="0"/>
              </a:rPr>
              <a:t>service that extracts the semantic context of documents in order to recommend related content from the web and social </a:t>
            </a:r>
            <a:r>
              <a:rPr lang="en-US" dirty="0" smtClean="0">
                <a:latin typeface="Segoe UI Light" panose="020B0502040204020203" pitchFamily="34" charset="0"/>
              </a:rPr>
              <a:t>media</a:t>
            </a:r>
          </a:p>
          <a:p>
            <a:pPr marL="342900" indent="-342900">
              <a:buFont typeface="Arial" panose="020B0604020202020204" pitchFamily="34" charset="0"/>
              <a:buChar char="•"/>
            </a:pPr>
            <a:endParaRPr lang="en-US" b="1"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provides a uniform semantic document model for web entities, whether they are blog entries, multimedia objects or micro-posts</a:t>
            </a:r>
          </a:p>
          <a:p>
            <a:pPr marL="342900" indent="-342900">
              <a:buFont typeface="Arial" panose="020B0604020202020204" pitchFamily="34" charset="0"/>
              <a:buChar char="•"/>
            </a:pPr>
            <a:endParaRPr lang="en-US" b="1"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has been implemented as a Chrome extension, but we plan to integrate it with business applications</a:t>
            </a:r>
          </a:p>
          <a:p>
            <a:pPr marL="342900" indent="-342900">
              <a:buFont typeface="Arial" panose="020B0604020202020204" pitchFamily="34" charset="0"/>
              <a:buChar char="•"/>
            </a:pPr>
            <a:endParaRPr lang="en-US" dirty="0" smtClean="0">
              <a:latin typeface="Segoe UI Light" panose="020B0502040204020203" pitchFamily="34" charset="0"/>
            </a:endParaRPr>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6089" y="1276349"/>
            <a:ext cx="2016021" cy="522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918" y="4283342"/>
            <a:ext cx="3319482" cy="21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899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1800" dirty="0">
                <a:latin typeface="Segoe UI Light" panose="020B0502040204020203" pitchFamily="34" charset="0"/>
              </a:rPr>
              <a:t>Dataset 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 (SNARC)</a:t>
            </a:r>
            <a:endParaRPr lang="en-US" sz="1800" b="0" dirty="0"/>
          </a:p>
        </p:txBody>
      </p:sp>
      <p:sp>
        <p:nvSpPr>
          <p:cNvPr id="3" name="Rectangle 2"/>
          <p:cNvSpPr/>
          <p:nvPr/>
        </p:nvSpPr>
        <p:spPr>
          <a:xfrm>
            <a:off x="304798" y="1339840"/>
            <a:ext cx="8498959" cy="3139321"/>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uses services like Zemanta and Alchemy to identify semantic entities in textual content and unifies Social Media content in a </a:t>
            </a:r>
            <a:r>
              <a:rPr lang="en-US" dirty="0">
                <a:latin typeface="Segoe UI Light" panose="020B0502040204020203" pitchFamily="34" charset="0"/>
              </a:rPr>
              <a:t>Semantic Document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federates queries </a:t>
            </a:r>
            <a:r>
              <a:rPr lang="en-US" dirty="0" smtClean="0">
                <a:latin typeface="Segoe UI Light" panose="020B0502040204020203" pitchFamily="34" charset="0"/>
              </a:rPr>
              <a:t>to various Social Media sources like Twitter, Google+, YouTube, etc.</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reconciles the results fetched to ensure their alignment and relevancy with the underlying </a:t>
            </a:r>
            <a:r>
              <a:rPr lang="en-US" dirty="0" smtClean="0">
                <a:latin typeface="Segoe UI Light" panose="020B0502040204020203" pitchFamily="34" charset="0"/>
              </a:rPr>
              <a:t>model</a:t>
            </a:r>
          </a:p>
          <a:p>
            <a:endParaRPr lang="en-US" dirty="0">
              <a:latin typeface="Segoe UI Light" panose="020B0502040204020203" pitchFamily="34" charset="0"/>
            </a:endParaRPr>
          </a:p>
          <a:p>
            <a:pPr marL="342900" indent="-342900">
              <a:buFont typeface="Arial" panose="020B0604020202020204" pitchFamily="34" charset="0"/>
              <a:buChar char="•"/>
            </a:pPr>
            <a:r>
              <a:rPr lang="en-US" dirty="0">
                <a:latin typeface="Segoe UI Light" panose="020B0502040204020203" pitchFamily="34" charset="0"/>
              </a:rPr>
              <a:t>The input for </a:t>
            </a:r>
            <a:r>
              <a:rPr lang="en-US" b="1" dirty="0">
                <a:latin typeface="Segoe UI Light" panose="020B0502040204020203" pitchFamily="34" charset="0"/>
              </a:rPr>
              <a:t>SNARC</a:t>
            </a:r>
            <a:r>
              <a:rPr lang="en-US" dirty="0">
                <a:latin typeface="Segoe UI Light" panose="020B0502040204020203" pitchFamily="34" charset="0"/>
              </a:rPr>
              <a:t> will be the annotations (entities, topics, categories) attached to data </a:t>
            </a:r>
            <a:r>
              <a:rPr lang="en-US" dirty="0" smtClean="0">
                <a:latin typeface="Segoe UI Light" panose="020B0502040204020203" pitchFamily="34" charset="0"/>
              </a:rPr>
              <a:t>sources</a:t>
            </a:r>
            <a:endParaRPr lang="en-US" dirty="0">
              <a:latin typeface="Segoe UI Light" panose="020B0502040204020203" pitchFamily="34" charset="0"/>
            </a:endParaRPr>
          </a:p>
        </p:txBody>
      </p:sp>
      <p:sp>
        <p:nvSpPr>
          <p:cNvPr id="11" name="Rectangle 10"/>
          <p:cNvSpPr/>
          <p:nvPr/>
        </p:nvSpPr>
        <p:spPr>
          <a:xfrm>
            <a:off x="304798" y="5376833"/>
            <a:ext cx="8614271" cy="1107996"/>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2"/>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2"/>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Raphaël</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Troncy</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SNARC - An Approach for Aggregating and Recommending Contextualized Social Content</a:t>
            </a:r>
            <a:r>
              <a:rPr lang="en-US" sz="1200" b="1"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ESWC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(Satellite Events</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b="1" dirty="0">
                <a:latin typeface="Segoe UI Light" panose="020B0502040204020203" pitchFamily="34" charset="0"/>
                <a:ea typeface="Segoe UI" panose="020B0502040204020203" pitchFamily="34" charset="0"/>
                <a:cs typeface="Segoe UI" panose="020B0502040204020203" pitchFamily="34" charset="0"/>
              </a:rPr>
              <a:t>Winner of the AI Mash-up Challenge at ESWC13</a:t>
            </a:r>
          </a:p>
          <a:p>
            <a:pPr marL="285750" indent="-285750">
              <a:buFont typeface="Arial" panose="020B0604020202020204" pitchFamily="34" charset="0"/>
              <a:buChar char="•"/>
            </a:pP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3768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Statistical Profiler (</a:t>
            </a:r>
            <a:r>
              <a:rPr lang="en-US" dirty="0" smtClean="0">
                <a:latin typeface="Segoe UI Light" panose="020B0502040204020203" pitchFamily="34" charset="0"/>
              </a:rPr>
              <a:t>TBD</a:t>
            </a:r>
            <a:r>
              <a:rPr lang="en-US" b="0" dirty="0" smtClean="0">
                <a:latin typeface="Segoe UI Light" panose="020B0502040204020203" pitchFamily="34" charset="0"/>
              </a:rPr>
              <a: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9294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81961"/>
                </a:srgbClr>
              </a:solidFill>
              <a:ln w="381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bwMode="gray">
          <a:xfrm>
            <a:off x="483761" y="1428130"/>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2" name="Straight Arrow Connector 7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561713" y="5818251"/>
            <a:ext cx="3811750" cy="184666"/>
            <a:chOff x="624644" y="5996763"/>
            <a:chExt cx="3811750" cy="184666"/>
          </a:xfrm>
        </p:grpSpPr>
        <p:sp>
          <p:nvSpPr>
            <p:cNvPr id="74" name="TextBox 73"/>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5" name="Rectangle 74"/>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6" name="Group 75"/>
          <p:cNvGrpSpPr/>
          <p:nvPr/>
        </p:nvGrpSpPr>
        <p:grpSpPr>
          <a:xfrm>
            <a:off x="565680" y="6207566"/>
            <a:ext cx="3811750" cy="184666"/>
            <a:chOff x="624644" y="5940240"/>
            <a:chExt cx="3811750" cy="184666"/>
          </a:xfrm>
        </p:grpSpPr>
        <p:sp>
          <p:nvSpPr>
            <p:cNvPr id="77" name="TextBox 76"/>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8" name="Rectangle 77"/>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9" name="Group 78"/>
          <p:cNvGrpSpPr/>
          <p:nvPr/>
        </p:nvGrpSpPr>
        <p:grpSpPr>
          <a:xfrm>
            <a:off x="561713" y="6013375"/>
            <a:ext cx="3811750" cy="184666"/>
            <a:chOff x="624644" y="5954231"/>
            <a:chExt cx="3811750" cy="184666"/>
          </a:xfrm>
        </p:grpSpPr>
        <p:sp>
          <p:nvSpPr>
            <p:cNvPr id="80" name="TextBox 79"/>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81" name="Rectangle 80"/>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2" name="Group 81"/>
          <p:cNvGrpSpPr/>
          <p:nvPr/>
        </p:nvGrpSpPr>
        <p:grpSpPr>
          <a:xfrm>
            <a:off x="3228829" y="5824405"/>
            <a:ext cx="2297202" cy="184666"/>
            <a:chOff x="6030706" y="688558"/>
            <a:chExt cx="5674176" cy="487276"/>
          </a:xfrm>
        </p:grpSpPr>
        <p:sp>
          <p:nvSpPr>
            <p:cNvPr id="83" name="Rectangle 82"/>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Rectangle 83"/>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5" name="TextBox 84"/>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Tree>
    <p:extLst>
      <p:ext uri="{BB962C8B-B14F-4D97-AF65-F5344CB8AC3E}">
        <p14:creationId xmlns:p14="http://schemas.microsoft.com/office/powerpoint/2010/main" val="360167941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Data Profiler </a:t>
            </a:r>
            <a:r>
              <a:rPr lang="en-US" b="0" dirty="0">
                <a:latin typeface="Segoe UI Light" panose="020B0502040204020203" pitchFamily="34" charset="0"/>
              </a:rPr>
              <a:t>(</a:t>
            </a:r>
            <a:r>
              <a:rPr lang="en-US" dirty="0">
                <a:latin typeface="Segoe UI Light" panose="020B0502040204020203" pitchFamily="34" charset="0"/>
              </a:rPr>
              <a:t>TBD</a:t>
            </a:r>
            <a:r>
              <a:rPr lang="en-US" b="0" dirty="0">
                <a:latin typeface="Segoe UI Light" panose="020B0502040204020203" pitchFamily="34" charset="0"/>
              </a:rPr>
              <a:t>)</a:t>
            </a:r>
            <a:endParaRPr lang="en-US" b="0" dirty="0"/>
          </a:p>
        </p:txBody>
      </p:sp>
      <p:sp>
        <p:nvSpPr>
          <p:cNvPr id="5" name="Rectangle 4"/>
          <p:cNvSpPr/>
          <p:nvPr/>
        </p:nvSpPr>
        <p:spPr>
          <a:xfrm>
            <a:off x="324922" y="1399430"/>
            <a:ext cx="8540781" cy="4524315"/>
          </a:xfrm>
          <a:prstGeom prst="rect">
            <a:avLst/>
          </a:prstGeom>
        </p:spPr>
        <p:txBody>
          <a:bodyPr wrap="square">
            <a:spAutoFit/>
          </a:bodyPr>
          <a:lstStyle/>
          <a:p>
            <a:pPr marL="342900" indent="-342900">
              <a:buFont typeface="Arial" panose="020B0604020202020204" pitchFamily="34" charset="0"/>
              <a:buChar char="•"/>
            </a:pPr>
            <a:r>
              <a:rPr lang="en-US" dirty="0" smtClean="0">
                <a:latin typeface="Segoe UI Light" panose="020B0502040204020203" pitchFamily="34" charset="0"/>
              </a:rPr>
              <a:t>The </a:t>
            </a:r>
            <a:r>
              <a:rPr lang="en-US" b="1" dirty="0" smtClean="0">
                <a:latin typeface="Segoe UI Light" panose="020B0502040204020203" pitchFamily="34" charset="0"/>
              </a:rPr>
              <a:t>Data Profiler</a:t>
            </a:r>
            <a:r>
              <a:rPr lang="en-US" dirty="0" smtClean="0">
                <a:latin typeface="Segoe UI Light" panose="020B0502040204020203" pitchFamily="34" charset="0"/>
              </a:rPr>
              <a:t> </a:t>
            </a:r>
            <a:r>
              <a:rPr lang="en-US" dirty="0">
                <a:latin typeface="Segoe UI Light" panose="020B0502040204020203" pitchFamily="34" charset="0"/>
              </a:rPr>
              <a:t>is used to examine </a:t>
            </a:r>
            <a:r>
              <a:rPr lang="en-US" dirty="0" smtClean="0">
                <a:latin typeface="Segoe UI Light" panose="020B0502040204020203" pitchFamily="34" charset="0"/>
              </a:rPr>
              <a:t>the data </a:t>
            </a:r>
            <a:r>
              <a:rPr lang="en-US" dirty="0">
                <a:latin typeface="Segoe UI Light" panose="020B0502040204020203" pitchFamily="34" charset="0"/>
              </a:rPr>
              <a:t>to understand its </a:t>
            </a:r>
            <a:r>
              <a:rPr lang="en-US" dirty="0" smtClean="0">
                <a:latin typeface="Segoe UI Light" panose="020B0502040204020203" pitchFamily="34" charset="0"/>
              </a:rPr>
              <a:t>content and structure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latin typeface="Segoe UI Light" panose="020B0502040204020203" pitchFamily="34" charset="0"/>
              </a:rPr>
              <a:t>The types of </a:t>
            </a:r>
            <a:r>
              <a:rPr lang="en-US" dirty="0" smtClean="0">
                <a:latin typeface="Segoe UI Light" panose="020B0502040204020203" pitchFamily="34" charset="0"/>
              </a:rPr>
              <a:t>profiling </a:t>
            </a:r>
            <a:r>
              <a:rPr lang="en-US" dirty="0">
                <a:latin typeface="Segoe UI Light" panose="020B0502040204020203" pitchFamily="34" charset="0"/>
              </a:rPr>
              <a:t>tasks include</a:t>
            </a:r>
            <a:r>
              <a:rPr lang="en-US" dirty="0" smtClean="0">
                <a:latin typeface="Segoe UI Light" panose="020B0502040204020203" pitchFamily="34" charset="0"/>
              </a:rPr>
              <a:t>:</a:t>
            </a:r>
          </a:p>
          <a:p>
            <a:pPr marL="342900" indent="-342900">
              <a:buFont typeface="Arial" panose="020B0604020202020204" pitchFamily="34" charset="0"/>
              <a:buChar char="•"/>
            </a:pP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Statistical Tasks</a:t>
            </a:r>
            <a:r>
              <a:rPr lang="en-US" dirty="0" smtClean="0">
                <a:latin typeface="Segoe UI Light" panose="020B0502040204020203" pitchFamily="34" charset="0"/>
              </a:rPr>
              <a:t>: Examining </a:t>
            </a:r>
            <a:r>
              <a:rPr lang="en-US" dirty="0">
                <a:latin typeface="Segoe UI Light" panose="020B0502040204020203" pitchFamily="34" charset="0"/>
              </a:rPr>
              <a:t>column data and getting statistical information such as min, max, average, median, </a:t>
            </a:r>
            <a:r>
              <a:rPr lang="en-US" dirty="0" smtClean="0">
                <a:latin typeface="Segoe UI Light" panose="020B0502040204020203" pitchFamily="34" charset="0"/>
              </a:rPr>
              <a:t>null percentage</a:t>
            </a:r>
            <a:r>
              <a:rPr lang="en-US" dirty="0">
                <a:latin typeface="Segoe UI Light" panose="020B0502040204020203" pitchFamily="34" charset="0"/>
              </a:rPr>
              <a:t>, value distribution, pattern </a:t>
            </a:r>
            <a:r>
              <a:rPr lang="en-US" dirty="0" smtClean="0">
                <a:latin typeface="Segoe UI Light" panose="020B0502040204020203" pitchFamily="34" charset="0"/>
              </a:rPr>
              <a:t>distribution</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Dependency </a:t>
            </a:r>
            <a:r>
              <a:rPr lang="en-US" b="1" dirty="0">
                <a:latin typeface="Segoe UI Light" panose="020B0502040204020203" pitchFamily="34" charset="0"/>
              </a:rPr>
              <a:t>tasks</a:t>
            </a:r>
            <a:r>
              <a:rPr lang="en-US" dirty="0">
                <a:latin typeface="Segoe UI Light" panose="020B0502040204020203" pitchFamily="34" charset="0"/>
              </a:rPr>
              <a:t>: Finds the values in one or more dependent columns that rely on values in </a:t>
            </a:r>
            <a:r>
              <a:rPr lang="en-US" dirty="0" smtClean="0">
                <a:latin typeface="Segoe UI Light" panose="020B0502040204020203" pitchFamily="34" charset="0"/>
              </a:rPr>
              <a:t>a primary </a:t>
            </a:r>
            <a:r>
              <a:rPr lang="en-US" dirty="0">
                <a:latin typeface="Segoe UI Light" panose="020B0502040204020203" pitchFamily="34" charset="0"/>
              </a:rPr>
              <a:t>column</a:t>
            </a:r>
          </a:p>
          <a:p>
            <a:pPr marL="800100" lvl="1" indent="-342900">
              <a:buFont typeface="Arial" panose="020B0604020202020204" pitchFamily="34" charset="0"/>
              <a:buChar char="•"/>
            </a:pPr>
            <a:r>
              <a:rPr lang="en-US" b="1" dirty="0" smtClean="0">
                <a:latin typeface="Segoe UI Light" panose="020B0502040204020203" pitchFamily="34" charset="0"/>
              </a:rPr>
              <a:t>Redundancy </a:t>
            </a:r>
            <a:r>
              <a:rPr lang="en-US" b="1" dirty="0">
                <a:latin typeface="Segoe UI Light" panose="020B0502040204020203" pitchFamily="34" charset="0"/>
              </a:rPr>
              <a:t>tasks</a:t>
            </a:r>
            <a:r>
              <a:rPr lang="en-US" dirty="0">
                <a:latin typeface="Segoe UI Light" panose="020B0502040204020203" pitchFamily="34" charset="0"/>
              </a:rPr>
              <a:t>: Determine the degree of overlapping data values or duplication between </a:t>
            </a:r>
            <a:r>
              <a:rPr lang="en-US" dirty="0" smtClean="0">
                <a:latin typeface="Segoe UI Light" panose="020B0502040204020203" pitchFamily="34" charset="0"/>
              </a:rPr>
              <a:t>two sets </a:t>
            </a:r>
            <a:r>
              <a:rPr lang="en-US" dirty="0">
                <a:latin typeface="Segoe UI Light" panose="020B0502040204020203" pitchFamily="34" charset="0"/>
              </a:rPr>
              <a:t>of columns</a:t>
            </a:r>
          </a:p>
          <a:p>
            <a:pPr marL="800100" lvl="1" indent="-342900">
              <a:buFont typeface="Arial" panose="020B0604020202020204" pitchFamily="34" charset="0"/>
              <a:buChar char="•"/>
            </a:pPr>
            <a:r>
              <a:rPr lang="en-US" b="1" dirty="0" smtClean="0">
                <a:latin typeface="Segoe UI Light" panose="020B0502040204020203" pitchFamily="34" charset="0"/>
              </a:rPr>
              <a:t>Uniqueness </a:t>
            </a:r>
            <a:r>
              <a:rPr lang="en-US" b="1" dirty="0">
                <a:latin typeface="Segoe UI Light" panose="020B0502040204020203" pitchFamily="34" charset="0"/>
              </a:rPr>
              <a:t>tasks</a:t>
            </a:r>
            <a:r>
              <a:rPr lang="en-US" dirty="0">
                <a:latin typeface="Segoe UI Light" panose="020B0502040204020203" pitchFamily="34" charset="0"/>
              </a:rPr>
              <a:t>: Returns the count and percentage of rows that contain non-unique data, for </a:t>
            </a:r>
            <a:r>
              <a:rPr lang="en-US" dirty="0" smtClean="0">
                <a:latin typeface="Segoe UI Light" panose="020B0502040204020203" pitchFamily="34" charset="0"/>
              </a:rPr>
              <a:t>the set </a:t>
            </a:r>
            <a:r>
              <a:rPr lang="en-US" dirty="0">
                <a:latin typeface="Segoe UI Light" panose="020B0502040204020203" pitchFamily="34" charset="0"/>
              </a:rPr>
              <a:t>of column(s) </a:t>
            </a:r>
            <a:r>
              <a:rPr lang="en-US" dirty="0" smtClean="0">
                <a:latin typeface="Segoe UI Light" panose="020B0502040204020203" pitchFamily="34" charset="0"/>
              </a:rPr>
              <a:t>selected</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Content </a:t>
            </a:r>
            <a:r>
              <a:rPr lang="en-US" b="1" dirty="0">
                <a:latin typeface="Segoe UI Light" panose="020B0502040204020203" pitchFamily="34" charset="0"/>
              </a:rPr>
              <a:t>type</a:t>
            </a:r>
            <a:r>
              <a:rPr lang="en-US" dirty="0">
                <a:latin typeface="Segoe UI Light" panose="020B0502040204020203" pitchFamily="34" charset="0"/>
              </a:rPr>
              <a:t>: Content type </a:t>
            </a:r>
            <a:r>
              <a:rPr lang="en-US" dirty="0" smtClean="0">
                <a:latin typeface="Segoe UI Light" panose="020B0502040204020203" pitchFamily="34" charset="0"/>
              </a:rPr>
              <a:t>profiling </a:t>
            </a:r>
            <a:r>
              <a:rPr lang="en-US" dirty="0">
                <a:latin typeface="Segoe UI Light" panose="020B0502040204020203" pitchFamily="34" charset="0"/>
              </a:rPr>
              <a:t>provides suggested meaning based on the entities data in </a:t>
            </a:r>
            <a:r>
              <a:rPr lang="en-US" dirty="0" smtClean="0">
                <a:latin typeface="Segoe UI Light" panose="020B0502040204020203" pitchFamily="34" charset="0"/>
              </a:rPr>
              <a:t>the columns</a:t>
            </a:r>
            <a:endParaRPr lang="en-US" dirty="0">
              <a:latin typeface="Segoe UI Light" panose="020B0502040204020203" pitchFamily="34" charset="0"/>
            </a:endParaRPr>
          </a:p>
        </p:txBody>
      </p:sp>
    </p:spTree>
    <p:extLst>
      <p:ext uri="{BB962C8B-B14F-4D97-AF65-F5344CB8AC3E}">
        <p14:creationId xmlns:p14="http://schemas.microsoft.com/office/powerpoint/2010/main" val="2821641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 Quality Control</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92157"/>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228829" y="5824405"/>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
        <p:nvSpPr>
          <p:cNvPr id="75" name="Rectangle 74"/>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6" name="Straight Arrow Connector 7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77"/>
          <p:cNvGrpSpPr/>
          <p:nvPr/>
        </p:nvGrpSpPr>
        <p:grpSpPr>
          <a:xfrm>
            <a:off x="561713" y="5818251"/>
            <a:ext cx="3811750" cy="184666"/>
            <a:chOff x="624644" y="5996763"/>
            <a:chExt cx="3811750" cy="184666"/>
          </a:xfrm>
        </p:grpSpPr>
        <p:sp>
          <p:nvSpPr>
            <p:cNvPr id="79" name="TextBox 7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80" name="Rectangle 79"/>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1" name="Group 80"/>
          <p:cNvGrpSpPr/>
          <p:nvPr/>
        </p:nvGrpSpPr>
        <p:grpSpPr>
          <a:xfrm>
            <a:off x="565680" y="6207566"/>
            <a:ext cx="3811750" cy="184666"/>
            <a:chOff x="624644" y="5940240"/>
            <a:chExt cx="3811750" cy="184666"/>
          </a:xfrm>
        </p:grpSpPr>
        <p:sp>
          <p:nvSpPr>
            <p:cNvPr id="82" name="TextBox 81"/>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83" name="Rectangle 82"/>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4" name="Group 83"/>
          <p:cNvGrpSpPr/>
          <p:nvPr/>
        </p:nvGrpSpPr>
        <p:grpSpPr>
          <a:xfrm>
            <a:off x="561713" y="6013375"/>
            <a:ext cx="3811750" cy="184666"/>
            <a:chOff x="624644" y="5954231"/>
            <a:chExt cx="3811750" cy="184666"/>
          </a:xfrm>
        </p:grpSpPr>
        <p:sp>
          <p:nvSpPr>
            <p:cNvPr id="85" name="TextBox 84"/>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86" name="Rectangle 85"/>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9148750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346248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involves data management, modeling, analysis, storage and presentation</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It is an important issue for </a:t>
            </a:r>
            <a:r>
              <a:rPr lang="en-US" kern="0" dirty="0" smtClean="0">
                <a:latin typeface="Segoe UI Light" panose="020B0502040204020203" pitchFamily="34" charset="0"/>
                <a:ea typeface="Arial Unicode MS" pitchFamily="34" charset="-128"/>
                <a:cs typeface="Arial Unicode MS" pitchFamily="34" charset="-128"/>
              </a:rPr>
              <a:t>data-driven </a:t>
            </a:r>
            <a:r>
              <a:rPr lang="en-US" kern="0" dirty="0">
                <a:latin typeface="Segoe UI Light" panose="020B0502040204020203" pitchFamily="34" charset="0"/>
                <a:ea typeface="Arial Unicode MS" pitchFamily="34" charset="-128"/>
                <a:cs typeface="Arial Unicode MS" pitchFamily="34" charset="-128"/>
              </a:rPr>
              <a:t>applications which should be deeply      investigated and understood in order to ensure the data is fit to be combined and used to infer better business </a:t>
            </a:r>
            <a:r>
              <a:rPr lang="en-US" kern="0" dirty="0" smtClean="0">
                <a:latin typeface="Segoe UI Light" panose="020B0502040204020203" pitchFamily="34" charset="0"/>
                <a:ea typeface="Arial Unicode MS" pitchFamily="34" charset="-128"/>
                <a:cs typeface="Arial Unicode MS" pitchFamily="34" charset="-128"/>
              </a:rPr>
              <a:t>decisions</a:t>
            </a:r>
            <a:endParaRPr lang="en-US" kern="0" dirty="0">
              <a:latin typeface="Segoe UI Light" panose="020B0502040204020203" pitchFamily="34" charset="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is subjective and cannot be assessed easily, the actual value of data is mainly realized when it is used</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Studies found out that most data quality problems are in fact “data misinterpretations” or problems with the data </a:t>
            </a:r>
            <a:r>
              <a:rPr lang="en-US" kern="0" dirty="0" smtClean="0">
                <a:latin typeface="Segoe UI Light" panose="020B0502040204020203" pitchFamily="34" charset="0"/>
                <a:ea typeface="Arial Unicode MS" pitchFamily="34" charset="-128"/>
                <a:cs typeface="Arial Unicode MS" pitchFamily="34" charset="-128"/>
              </a:rPr>
              <a:t>semantics</a:t>
            </a:r>
          </a:p>
          <a:p>
            <a:pPr fontAlgn="base">
              <a:spcBef>
                <a:spcPct val="50000"/>
              </a:spcBef>
              <a:spcAft>
                <a:spcPct val="0"/>
              </a:spcAft>
              <a:buClr>
                <a:srgbClr val="F0AB00"/>
              </a:buClr>
              <a:buSzPct val="80000"/>
            </a:pPr>
            <a:endParaRPr lang="en-US" kern="0" dirty="0" smtClean="0">
              <a:latin typeface="Segoe UI Light" panose="020B0502040204020203" pitchFamily="34" charset="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b="1" dirty="0">
                <a:solidFill>
                  <a:srgbClr val="FFC000"/>
                </a:solidFill>
                <a:latin typeface="Segoe UI Light" panose="020B0502040204020203" pitchFamily="34" charset="0"/>
              </a:rPr>
              <a:t>With the rise of Semantic Web, new data quality principles should be </a:t>
            </a:r>
            <a:r>
              <a:rPr lang="en-US" b="1" dirty="0" smtClean="0">
                <a:solidFill>
                  <a:srgbClr val="FFC000"/>
                </a:solidFill>
                <a:latin typeface="Segoe UI Light" panose="020B0502040204020203" pitchFamily="34" charset="0"/>
              </a:rPr>
              <a:t>identified</a:t>
            </a:r>
            <a:endParaRPr lang="en-US" b="1" kern="0" dirty="0">
              <a:solidFill>
                <a:srgbClr val="FFC000"/>
              </a:solidFill>
              <a:latin typeface="Segoe UI Light" panose="020B0502040204020203" pitchFamily="34" charset="0"/>
              <a:ea typeface="Arial Unicode MS" pitchFamily="34" charset="-128"/>
              <a:cs typeface="Arial Unicode MS" pitchFamily="34" charset="-128"/>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smtClean="0">
                <a:latin typeface="Segoe UI Light" panose="020B0502040204020203" pitchFamily="34" charset="0"/>
              </a:rPr>
              <a:t/>
            </a:r>
            <a:br>
              <a:rPr lang="en-US" b="0" dirty="0" smtClean="0">
                <a:latin typeface="Segoe UI Light" panose="020B0502040204020203" pitchFamily="34" charset="0"/>
              </a:rPr>
            </a:br>
            <a:r>
              <a:rPr lang="en-US" sz="2000" dirty="0" smtClean="0">
                <a:latin typeface="Segoe UI Light" panose="020B0502040204020203" pitchFamily="34" charset="0"/>
              </a:rPr>
              <a:t>Data Quality Controller </a:t>
            </a:r>
            <a:r>
              <a:rPr lang="en-US" sz="2000" b="0" dirty="0" smtClean="0">
                <a:latin typeface="Segoe UI Light" panose="020B0502040204020203" pitchFamily="34" charset="0"/>
              </a:rPr>
              <a:t>– The Problem</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04251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sz="1600" b="0" dirty="0">
                <a:solidFill>
                  <a:srgbClr val="000000"/>
                </a:solidFill>
                <a:latin typeface="Segoe UI Light" panose="020B0502040204020203" pitchFamily="34" charset="0"/>
              </a:rPr>
              <a:t>Enterprises use a wide range of heterogeneous information systems in their business activities such </a:t>
            </a:r>
            <a:r>
              <a:rPr lang="en-US" sz="1600" b="0" dirty="0" smtClean="0">
                <a:solidFill>
                  <a:srgbClr val="000000"/>
                </a:solidFill>
                <a:latin typeface="Segoe UI Light" panose="020B0502040204020203" pitchFamily="34" charset="0"/>
              </a:rPr>
              <a:t>as Enterprise </a:t>
            </a:r>
            <a:r>
              <a:rPr lang="en-US" sz="1600" b="0" dirty="0">
                <a:solidFill>
                  <a:srgbClr val="000000"/>
                </a:solidFill>
                <a:latin typeface="Segoe UI Light" panose="020B0502040204020203" pitchFamily="34" charset="0"/>
              </a:rPr>
              <a:t>Resource Planning (</a:t>
            </a:r>
            <a:r>
              <a:rPr lang="en-US" sz="1600" dirty="0">
                <a:solidFill>
                  <a:srgbClr val="000000"/>
                </a:solidFill>
                <a:latin typeface="Segoe UI Light" panose="020B0502040204020203" pitchFamily="34" charset="0"/>
              </a:rPr>
              <a:t>ERP</a:t>
            </a:r>
            <a:r>
              <a:rPr lang="en-US" sz="1600" b="0" dirty="0">
                <a:solidFill>
                  <a:srgbClr val="000000"/>
                </a:solidFill>
                <a:latin typeface="Segoe UI Light" panose="020B0502040204020203" pitchFamily="34" charset="0"/>
              </a:rPr>
              <a:t>), Customer Relationships </a:t>
            </a:r>
            <a:r>
              <a:rPr lang="en-US" sz="1600" b="0" dirty="0" smtClean="0">
                <a:solidFill>
                  <a:srgbClr val="000000"/>
                </a:solidFill>
                <a:latin typeface="Segoe UI Light" panose="020B0502040204020203" pitchFamily="34" charset="0"/>
              </a:rPr>
              <a:t>Management (</a:t>
            </a:r>
            <a:r>
              <a:rPr lang="en-US" sz="1600" dirty="0" smtClean="0">
                <a:solidFill>
                  <a:srgbClr val="000000"/>
                </a:solidFill>
                <a:latin typeface="Segoe UI Light" panose="020B0502040204020203" pitchFamily="34" charset="0"/>
              </a:rPr>
              <a:t>CRM</a:t>
            </a:r>
            <a:r>
              <a:rPr lang="en-US" sz="1600" b="0" dirty="0">
                <a:solidFill>
                  <a:srgbClr val="000000"/>
                </a:solidFill>
                <a:latin typeface="Segoe UI Light" panose="020B0502040204020203" pitchFamily="34" charset="0"/>
              </a:rPr>
              <a:t>) and Supply </a:t>
            </a:r>
            <a:r>
              <a:rPr lang="en-US" sz="1600" b="0" dirty="0" smtClean="0">
                <a:solidFill>
                  <a:srgbClr val="000000"/>
                </a:solidFill>
                <a:latin typeface="Segoe UI Light" panose="020B0502040204020203" pitchFamily="34" charset="0"/>
              </a:rPr>
              <a:t>Chain Management </a:t>
            </a:r>
            <a:r>
              <a:rPr lang="en-US" sz="1600" b="0" dirty="0">
                <a:solidFill>
                  <a:srgbClr val="000000"/>
                </a:solidFill>
                <a:latin typeface="Segoe UI Light" panose="020B0502040204020203" pitchFamily="34" charset="0"/>
              </a:rPr>
              <a:t>(</a:t>
            </a:r>
            <a:r>
              <a:rPr lang="en-US" sz="1600" dirty="0">
                <a:solidFill>
                  <a:srgbClr val="000000"/>
                </a:solidFill>
                <a:latin typeface="Segoe UI Light" panose="020B0502040204020203" pitchFamily="34" charset="0"/>
              </a:rPr>
              <a:t>SCM</a:t>
            </a:r>
            <a:r>
              <a:rPr lang="en-US" sz="1600" b="0" dirty="0">
                <a:solidFill>
                  <a:srgbClr val="000000"/>
                </a:solidFill>
                <a:latin typeface="Segoe UI Light" panose="020B0502040204020203" pitchFamily="34" charset="0"/>
              </a:rPr>
              <a:t>) </a:t>
            </a:r>
            <a:r>
              <a:rPr lang="en-US" sz="1600" b="0" dirty="0" smtClean="0">
                <a:solidFill>
                  <a:srgbClr val="000000"/>
                </a:solidFill>
                <a:latin typeface="Segoe UI Light" panose="020B0502040204020203" pitchFamily="34" charset="0"/>
              </a:rPr>
              <a:t>systems</a:t>
            </a:r>
          </a:p>
          <a:p>
            <a:pPr marL="285750" indent="-285750">
              <a:buFont typeface="Arial" panose="020B0604020202020204" pitchFamily="34" charset="0"/>
              <a:buChar char="•"/>
            </a:pPr>
            <a:r>
              <a:rPr lang="en-US" sz="1600" b="0" dirty="0">
                <a:latin typeface="Segoe UI Light" panose="020B0502040204020203" pitchFamily="34" charset="0"/>
              </a:rPr>
              <a:t>From 12 datasets cataloged in 2007, the Linked Open Data has grown to </a:t>
            </a:r>
            <a:r>
              <a:rPr lang="en-US" sz="1600" b="0" dirty="0" smtClean="0">
                <a:latin typeface="Segoe UI Light" panose="020B0502040204020203" pitchFamily="34" charset="0"/>
              </a:rPr>
              <a:t>more than 300 </a:t>
            </a:r>
            <a:r>
              <a:rPr lang="en-US" sz="1600" b="0" dirty="0">
                <a:latin typeface="Segoe UI Light" panose="020B0502040204020203" pitchFamily="34" charset="0"/>
              </a:rPr>
              <a:t>datasets </a:t>
            </a:r>
            <a:endParaRPr lang="en-US" sz="1600" b="0" dirty="0" smtClean="0">
              <a:latin typeface="Segoe UI Light" panose="020B0502040204020203" pitchFamily="34" charset="0"/>
            </a:endParaRPr>
          </a:p>
          <a:p>
            <a:pPr marL="285750" indent="-285750">
              <a:buFont typeface="Arial" panose="020B0604020202020204" pitchFamily="34" charset="0"/>
              <a:buChar char="•"/>
            </a:pPr>
            <a:r>
              <a:rPr lang="en-US" sz="1600" b="0" dirty="0" smtClean="0">
                <a:latin typeface="Segoe UI Light" panose="020B0502040204020203" pitchFamily="34" charset="0"/>
              </a:rPr>
              <a:t>Business </a:t>
            </a:r>
            <a:r>
              <a:rPr lang="en-US" sz="1600" b="0" dirty="0">
                <a:latin typeface="Segoe UI Light" panose="020B0502040204020203" pitchFamily="34" charset="0"/>
              </a:rPr>
              <a:t>Intelligence (BI) has always been about creating new insight for business by converting data into meaning that can be shared between people to drive change in the organization</a:t>
            </a:r>
          </a:p>
          <a:p>
            <a:pPr marL="285750" indent="-285750">
              <a:buFont typeface="Arial" panose="020B0604020202020204" pitchFamily="34" charset="0"/>
              <a:buChar char="•"/>
            </a:pPr>
            <a:r>
              <a:rPr lang="en-US" sz="1600" b="0" dirty="0" smtClean="0">
                <a:latin typeface="Segoe UI Light" panose="020B0502040204020203" pitchFamily="34" charset="0"/>
              </a:rPr>
              <a:t>However</a:t>
            </a:r>
            <a:r>
              <a:rPr lang="en-US" sz="1600" b="0" dirty="0">
                <a:latin typeface="Segoe UI Light" panose="020B0502040204020203" pitchFamily="34" charset="0"/>
              </a:rPr>
              <a:t>, provisioning data for those visualizations is by far the most challenging task in most BI projects large and small</a:t>
            </a:r>
          </a:p>
          <a:p>
            <a:pPr algn="ctr"/>
            <a:endParaRPr lang="en-US" sz="1600" dirty="0" smtClean="0">
              <a:solidFill>
                <a:srgbClr val="FFC000"/>
              </a:solidFill>
              <a:latin typeface="Segoe UI Light" panose="020B0502040204020203" pitchFamily="34" charset="0"/>
            </a:endParaRPr>
          </a:p>
          <a:p>
            <a:pPr algn="ctr"/>
            <a:r>
              <a:rPr lang="en-US" sz="1600" dirty="0" smtClean="0">
                <a:solidFill>
                  <a:srgbClr val="FFC000"/>
                </a:solidFill>
                <a:latin typeface="Segoe UI Light" panose="020B0502040204020203" pitchFamily="34" charset="0"/>
              </a:rPr>
              <a:t>Self </a:t>
            </a:r>
            <a:r>
              <a:rPr lang="en-US" sz="1600" dirty="0">
                <a:solidFill>
                  <a:srgbClr val="FFC000"/>
                </a:solidFill>
                <a:latin typeface="Segoe UI Light" panose="020B0502040204020203" pitchFamily="34" charset="0"/>
              </a:rPr>
              <a:t>Service data provisioning aims at tackling this problem by providing datasets discovery, acquisition and integration techniques intuitively to the end user</a:t>
            </a:r>
          </a:p>
          <a:p>
            <a:pPr marL="285750" indent="-285750">
              <a:buFont typeface="Arial" panose="020B0604020202020204" pitchFamily="34" charset="0"/>
              <a:buChar char="•"/>
            </a:pPr>
            <a:endParaRPr lang="en-US" sz="1600" b="0" dirty="0" smtClean="0">
              <a:solidFill>
                <a:srgbClr val="000000"/>
              </a:solidFill>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Problem Statement</a:t>
            </a:r>
            <a:br>
              <a:rPr lang="en-US" dirty="0" smtClean="0">
                <a:latin typeface="Segoe UI Light" panose="020B0502040204020203" pitchFamily="34" charset="0"/>
              </a:rPr>
            </a:br>
            <a:r>
              <a:rPr lang="en-US" b="0" dirty="0" smtClean="0">
                <a:latin typeface="Segoe UI Light" panose="020B0502040204020203" pitchFamily="34" charset="0"/>
              </a:rPr>
              <a:t>Data Provisioning in the Enterprise</a:t>
            </a:r>
            <a:endParaRPr lang="en-US" b="0" dirty="0">
              <a:latin typeface="Segoe UI Light" panose="020B0502040204020203"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002" y="1394385"/>
            <a:ext cx="8523799"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a:t>
            </a:r>
            <a:r>
              <a:rPr lang="en-US" dirty="0" smtClean="0">
                <a:latin typeface="Segoe UI Light" panose="020B0502040204020203" pitchFamily="34" charset="0"/>
              </a:rPr>
              <a:t>frameworks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tools (</a:t>
            </a:r>
            <a:r>
              <a:rPr lang="en-US" b="1" dirty="0">
                <a:latin typeface="Segoe UI Light" panose="020B0502040204020203" pitchFamily="34" charset="0"/>
              </a:rPr>
              <a:t>25+</a:t>
            </a:r>
            <a:r>
              <a:rPr lang="en-US" dirty="0">
                <a:latin typeface="Segoe UI Light" panose="020B0502040204020203" pitchFamily="34" charset="0"/>
              </a:rPr>
              <a:t> different tools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suggested </a:t>
            </a:r>
            <a:r>
              <a:rPr lang="en-US" dirty="0">
                <a:latin typeface="Segoe UI Light" panose="020B0502040204020203" pitchFamily="34" charset="0"/>
              </a:rPr>
              <a:t>an Objective Linked Data Quality Framework that consists of </a:t>
            </a:r>
            <a:r>
              <a:rPr lang="en-US" b="1" dirty="0">
                <a:latin typeface="Segoe UI Light" panose="020B0502040204020203" pitchFamily="34" charset="0"/>
              </a:rPr>
              <a:t>13</a:t>
            </a:r>
            <a:r>
              <a:rPr lang="en-US" dirty="0">
                <a:latin typeface="Segoe UI Light" panose="020B0502040204020203" pitchFamily="34" charset="0"/>
              </a:rPr>
              <a:t> different quality attribute</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have identified a total of </a:t>
            </a:r>
            <a:r>
              <a:rPr lang="en-US" b="1" dirty="0">
                <a:latin typeface="Segoe UI Light" panose="020B0502040204020203" pitchFamily="34" charset="0"/>
              </a:rPr>
              <a:t>79</a:t>
            </a:r>
            <a:r>
              <a:rPr lang="en-US" dirty="0">
                <a:latin typeface="Segoe UI Light" panose="020B0502040204020203" pitchFamily="34" charset="0"/>
              </a:rPr>
              <a:t> quality indicators </a:t>
            </a:r>
            <a:r>
              <a:rPr lang="en-US" dirty="0" smtClean="0">
                <a:latin typeface="Segoe UI Light" panose="020B0502040204020203" pitchFamily="34" charset="0"/>
              </a:rPr>
              <a:t>to </a:t>
            </a:r>
            <a:r>
              <a:rPr lang="en-US" dirty="0">
                <a:latin typeface="Segoe UI Light" panose="020B0502040204020203" pitchFamily="34" charset="0"/>
              </a:rPr>
              <a:t>measure these abstract </a:t>
            </a:r>
            <a:r>
              <a:rPr lang="en-US" dirty="0" smtClean="0">
                <a:latin typeface="Segoe UI Light" panose="020B0502040204020203" pitchFamily="34" charset="0"/>
              </a:rPr>
              <a:t>attributes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7"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Controller</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84937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704" y="1397817"/>
            <a:ext cx="8686800" cy="646331"/>
          </a:xfrm>
          <a:prstGeom prst="rect">
            <a:avLst/>
          </a:prstGeom>
        </p:spPr>
        <p:txBody>
          <a:bodyPr wrap="square">
            <a:spAutoFit/>
          </a:bodyPr>
          <a:lstStyle/>
          <a:p>
            <a:r>
              <a:rPr lang="en-US" dirty="0">
                <a:latin typeface="Segoe UI Light" panose="020B0502040204020203" pitchFamily="34" charset="0"/>
              </a:rPr>
              <a:t>Building on </a:t>
            </a:r>
            <a:r>
              <a:rPr lang="en-US" dirty="0" smtClean="0">
                <a:latin typeface="Segoe UI Light" panose="020B0502040204020203" pitchFamily="34" charset="0"/>
              </a:rPr>
              <a:t>the main four principles for publishing Linked Data, </a:t>
            </a:r>
            <a:r>
              <a:rPr lang="en-US" dirty="0">
                <a:latin typeface="Segoe UI Light" panose="020B0502040204020203" pitchFamily="34" charset="0"/>
              </a:rPr>
              <a:t>we </a:t>
            </a:r>
            <a:r>
              <a:rPr lang="en-US" dirty="0" smtClean="0">
                <a:latin typeface="Segoe UI Light" panose="020B0502040204020203" pitchFamily="34" charset="0"/>
              </a:rPr>
              <a:t>grouped </a:t>
            </a:r>
            <a:r>
              <a:rPr lang="en-US" dirty="0">
                <a:latin typeface="Segoe UI Light" panose="020B0502040204020203" pitchFamily="34" charset="0"/>
              </a:rPr>
              <a:t>the quality attributes into four main categories:</a:t>
            </a:r>
          </a:p>
        </p:txBody>
      </p:sp>
      <p:sp>
        <p:nvSpPr>
          <p:cNvPr id="6" name="TextBox 5"/>
          <p:cNvSpPr txBox="1"/>
          <p:nvPr/>
        </p:nvSpPr>
        <p:spPr>
          <a:xfrm>
            <a:off x="616904" y="2204678"/>
            <a:ext cx="82296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Segoe UI Light" panose="020B0502040204020203" pitchFamily="34" charset="0"/>
              </a:rPr>
              <a:t>Quality of the entities </a:t>
            </a:r>
            <a:r>
              <a:rPr lang="en-US" dirty="0">
                <a:latin typeface="Segoe UI Light" panose="020B0502040204020203" pitchFamily="34" charset="0"/>
              </a:rPr>
              <a:t>: quality indicators that focus on the data at the instance level (i.e. </a:t>
            </a:r>
            <a:r>
              <a:rPr lang="en-US" dirty="0" smtClean="0">
                <a:latin typeface="Segoe UI Light" panose="020B0502040204020203" pitchFamily="34" charset="0"/>
              </a:rPr>
              <a:t>syntactic checkers)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dataset</a:t>
            </a:r>
            <a:r>
              <a:rPr lang="en-US" dirty="0">
                <a:latin typeface="Segoe UI Light" panose="020B0502040204020203" pitchFamily="34" charset="0"/>
              </a:rPr>
              <a:t>: quality indicators at the dataset </a:t>
            </a:r>
            <a:r>
              <a:rPr lang="en-US" dirty="0" smtClean="0">
                <a:latin typeface="Segoe UI Light" panose="020B0502040204020203" pitchFamily="34" charset="0"/>
              </a:rPr>
              <a:t>level</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semantic model</a:t>
            </a:r>
            <a:r>
              <a:rPr lang="en-US" dirty="0">
                <a:latin typeface="Segoe UI Light" panose="020B0502040204020203" pitchFamily="34" charset="0"/>
              </a:rPr>
              <a:t>: quality indicators that focus on the semantic models, </a:t>
            </a:r>
            <a:r>
              <a:rPr lang="en-US" dirty="0" smtClean="0">
                <a:latin typeface="Segoe UI Light" panose="020B0502040204020203" pitchFamily="34" charset="0"/>
              </a:rPr>
              <a:t>vocabularies and ontologies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linking process</a:t>
            </a:r>
            <a:r>
              <a:rPr lang="en-US" dirty="0">
                <a:latin typeface="Segoe UI Light" panose="020B0502040204020203" pitchFamily="34" charset="0"/>
              </a:rPr>
              <a:t>: quality indicators that focus on the inbound and outbound links </a:t>
            </a:r>
            <a:r>
              <a:rPr lang="en-US" dirty="0" smtClean="0">
                <a:latin typeface="Segoe UI Light" panose="020B0502040204020203" pitchFamily="34" charset="0"/>
              </a:rPr>
              <a:t>between datasets</a:t>
            </a:r>
            <a:endParaRPr lang="en-US" dirty="0">
              <a:latin typeface="Segoe UI Light" panose="020B0502040204020203" pitchFamily="34" charset="0"/>
            </a:endParaRPr>
          </a:p>
        </p:txBody>
      </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0858734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369332"/>
          </a:xfrm>
          <a:prstGeom prst="rect">
            <a:avLst/>
          </a:prstGeom>
        </p:spPr>
        <p:txBody>
          <a:bodyPr wrap="square">
            <a:spAutoFit/>
          </a:bodyPr>
          <a:lstStyle/>
          <a:p>
            <a:r>
              <a:rPr lang="en-US" dirty="0" smtClean="0">
                <a:latin typeface="Segoe UI Light" panose="020B0502040204020203" pitchFamily="34" charset="0"/>
              </a:rPr>
              <a:t>The Linked Data quality tools were grouped to reflect the different </a:t>
            </a:r>
            <a:r>
              <a:rPr lang="en-US" dirty="0">
                <a:latin typeface="Segoe UI Light" panose="020B0502040204020203" pitchFamily="34" charset="0"/>
              </a:rPr>
              <a:t>aspects of LOD</a:t>
            </a:r>
            <a:r>
              <a:rPr lang="en-US" dirty="0" smtClean="0">
                <a:latin typeface="Segoe UI Light" panose="020B0502040204020203" pitchFamily="34" charset="0"/>
              </a:rPr>
              <a:t>:</a:t>
            </a:r>
            <a:endParaRPr lang="en-US" dirty="0">
              <a:latin typeface="Segoe UI Light" panose="020B0502040204020203" pitchFamily="34" charset="0"/>
            </a:endParaRPr>
          </a:p>
        </p:txBody>
      </p:sp>
      <p:sp>
        <p:nvSpPr>
          <p:cNvPr id="11" name="TextBox 10"/>
          <p:cNvSpPr txBox="1"/>
          <p:nvPr/>
        </p:nvSpPr>
        <p:spPr>
          <a:xfrm>
            <a:off x="239209" y="1689662"/>
            <a:ext cx="6781800" cy="3831818"/>
          </a:xfrm>
          <a:prstGeom prst="rect">
            <a:avLst/>
          </a:prstGeom>
          <a:noFill/>
        </p:spPr>
        <p:txBody>
          <a:bodyPr wrap="square" rtlCol="0">
            <a:spAutoFit/>
          </a:bodyPr>
          <a:lstStyle/>
          <a:p>
            <a:pPr marL="285750" indent="-182880">
              <a:lnSpc>
                <a:spcPct val="150000"/>
              </a:lnSpc>
              <a:buFont typeface="Arial" panose="020B0604020202020204" pitchFamily="34" charset="0"/>
              <a:buChar char="•"/>
            </a:pPr>
            <a:r>
              <a:rPr lang="en-US" dirty="0">
                <a:latin typeface="Segoe UI Light" panose="020B0502040204020203" pitchFamily="34" charset="0"/>
              </a:rPr>
              <a:t>Information </a:t>
            </a:r>
            <a:r>
              <a:rPr lang="en-US" dirty="0" smtClean="0">
                <a:latin typeface="Segoe UI Light" panose="020B0502040204020203" pitchFamily="34" charset="0"/>
              </a:rPr>
              <a:t>Modeling 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Ontologies and Vocabularies </a:t>
            </a:r>
            <a:r>
              <a:rPr lang="en-US" dirty="0" smtClean="0">
                <a:latin typeface="Segoe UI Light" panose="020B0502040204020203" pitchFamily="34" charset="0"/>
              </a:rPr>
              <a:t>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Dataset </a:t>
            </a:r>
            <a:r>
              <a:rPr lang="en-US" dirty="0" smtClean="0">
                <a:latin typeface="Segoe UI Light" panose="020B0502040204020203" pitchFamily="34" charset="0"/>
              </a:rPr>
              <a:t>Quality</a:t>
            </a:r>
          </a:p>
          <a:p>
            <a:pPr marL="742950" lvl="1" indent="-182880">
              <a:lnSpc>
                <a:spcPct val="150000"/>
              </a:lnSpc>
              <a:buFont typeface="Arial" panose="020B0604020202020204" pitchFamily="34" charset="0"/>
              <a:buChar char="•"/>
            </a:pPr>
            <a:r>
              <a:rPr lang="en-US" dirty="0">
                <a:latin typeface="Segoe UI Light" panose="020B0502040204020203" pitchFamily="34" charset="0"/>
              </a:rPr>
              <a:t>Manual Ranking </a:t>
            </a:r>
            <a:r>
              <a:rPr lang="en-US" dirty="0" smtClean="0">
                <a:latin typeface="Segoe UI Light" panose="020B0502040204020203" pitchFamily="34" charset="0"/>
              </a:rPr>
              <a:t>Tools</a:t>
            </a:r>
          </a:p>
          <a:p>
            <a:pPr marL="742950" lvl="1" indent="-182880">
              <a:lnSpc>
                <a:spcPct val="150000"/>
              </a:lnSpc>
              <a:buFont typeface="Arial" panose="020B0604020202020204" pitchFamily="34" charset="0"/>
              <a:buChar char="•"/>
            </a:pPr>
            <a:r>
              <a:rPr lang="en-US" dirty="0">
                <a:latin typeface="Segoe UI Light" panose="020B0502040204020203" pitchFamily="34" charset="0"/>
              </a:rPr>
              <a:t>Automatic Ranking </a:t>
            </a:r>
            <a:r>
              <a:rPr lang="en-US" dirty="0" smtClean="0">
                <a:latin typeface="Segoe UI Light" panose="020B0502040204020203" pitchFamily="34" charset="0"/>
              </a:rPr>
              <a:t>Tools</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Links 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Provenance-based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Entity-based </a:t>
            </a:r>
            <a:r>
              <a:rPr lang="en-US" dirty="0" smtClean="0">
                <a:latin typeface="Segoe UI Light" panose="020B0502040204020203" pitchFamily="34" charset="0"/>
              </a:rPr>
              <a:t>Approach</a:t>
            </a:r>
          </a:p>
          <a:p>
            <a:pPr marL="285750" indent="-182880">
              <a:lnSpc>
                <a:spcPct val="150000"/>
              </a:lnSpc>
              <a:buFont typeface="Arial" panose="020B0604020202020204" pitchFamily="34" charset="0"/>
              <a:buChar char="•"/>
            </a:pPr>
            <a:r>
              <a:rPr lang="en-US" dirty="0">
                <a:latin typeface="Segoe UI Light" panose="020B0502040204020203" pitchFamily="34" charset="0"/>
              </a:rPr>
              <a:t>Queryable End-point </a:t>
            </a:r>
            <a:r>
              <a:rPr lang="en-US" dirty="0" smtClean="0">
                <a:latin typeface="Segoe UI Light" panose="020B0502040204020203" pitchFamily="34" charset="0"/>
              </a:rPr>
              <a:t>Quality</a:t>
            </a:r>
          </a:p>
          <a:p>
            <a:pPr marL="285750" indent="-182880">
              <a:buFont typeface="Arial" panose="020B0604020202020204" pitchFamily="34" charset="0"/>
              <a:buChar char="•"/>
            </a:pPr>
            <a:endParaRPr lang="en-US" dirty="0">
              <a:latin typeface="Segoe UI Light" panose="020B0502040204020203" pitchFamily="34" charset="0"/>
            </a:endParaRPr>
          </a:p>
        </p:txBody>
      </p:sp>
      <p:sp>
        <p:nvSpPr>
          <p:cNvPr id="12"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156997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In the literature survey, we </a:t>
            </a:r>
            <a:r>
              <a:rPr lang="en-US" dirty="0">
                <a:latin typeface="Segoe UI Light" panose="020B0502040204020203" pitchFamily="34" charset="0"/>
              </a:rPr>
              <a:t>identified several gaps in the current tools </a:t>
            </a:r>
            <a:r>
              <a:rPr lang="en-US" dirty="0" smtClean="0">
                <a:latin typeface="Segoe UI Light" panose="020B0502040204020203" pitchFamily="34" charset="0"/>
              </a:rPr>
              <a:t>landscape</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a:t>
            </a:r>
            <a:r>
              <a:rPr lang="en-US" dirty="0">
                <a:latin typeface="Segoe UI Light" panose="020B0502040204020203" pitchFamily="34" charset="0"/>
              </a:rPr>
              <a:t>the need for </a:t>
            </a:r>
            <a:r>
              <a:rPr lang="en-US" dirty="0" smtClean="0">
                <a:latin typeface="Segoe UI Light" panose="020B0502040204020203" pitchFamily="34" charset="0"/>
              </a:rPr>
              <a:t>a </a:t>
            </a:r>
            <a:r>
              <a:rPr lang="en-US" b="1" dirty="0" smtClean="0">
                <a:latin typeface="Segoe UI Light" panose="020B0502040204020203" pitchFamily="34" charset="0"/>
              </a:rPr>
              <a:t>comprehensive </a:t>
            </a:r>
            <a:r>
              <a:rPr lang="en-US" b="1" dirty="0">
                <a:latin typeface="Segoe UI Light" panose="020B0502040204020203" pitchFamily="34" charset="0"/>
              </a:rPr>
              <a:t>evaluation and assessment </a:t>
            </a:r>
            <a:r>
              <a:rPr lang="en-US" b="1" dirty="0" smtClean="0">
                <a:latin typeface="Segoe UI Light" panose="020B0502040204020203" pitchFamily="34" charset="0"/>
              </a:rPr>
              <a:t>framework</a:t>
            </a:r>
          </a:p>
          <a:p>
            <a:pPr marL="285750" indent="-285750">
              <a:buFont typeface="Arial" panose="020B0604020202020204" pitchFamily="34" charset="0"/>
              <a:buChar char="•"/>
            </a:pPr>
            <a:endParaRPr lang="en-US" b="1"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create an extensible component that will span all the identified data quality groups to produce a quality metric</a:t>
            </a:r>
            <a:endParaRPr lang="en-US" dirty="0">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1800" dirty="0">
                <a:latin typeface="Segoe UI Light" panose="020B0502040204020203" pitchFamily="34" charset="0"/>
              </a:rPr>
              <a:t>Data Quality Controller</a:t>
            </a:r>
            <a:r>
              <a:rPr lang="en-US" sz="1800" b="0" dirty="0" smtClean="0">
                <a:latin typeface="Segoe UI Light" panose="020B0502040204020203" pitchFamily="34" charset="0"/>
              </a:rPr>
              <a:t>– Conclusion and Future Work</a:t>
            </a:r>
            <a:endParaRPr lang="en-US" sz="1600" b="0"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304798" y="5138708"/>
            <a:ext cx="8614271" cy="830997"/>
          </a:xfrm>
          <a:prstGeom prst="rect">
            <a:avLst/>
          </a:prstGeom>
        </p:spPr>
        <p:txBody>
          <a:bodyPr wrap="square">
            <a:spAutoFit/>
          </a:bodyPr>
          <a:lstStyle/>
          <a:p>
            <a:r>
              <a:rPr lang="en-US" b="1" dirty="0">
                <a:latin typeface="Segoe UI Light" panose="020B0502040204020203" pitchFamily="34" charset="0"/>
                <a:ea typeface="Segoe UI" panose="020B0502040204020203" pitchFamily="34" charset="0"/>
                <a:cs typeface="Segoe UI" panose="020B0502040204020203" pitchFamily="34" charset="0"/>
              </a:rPr>
              <a:t>Related Publications</a:t>
            </a:r>
            <a:r>
              <a:rPr lang="en-US" dirty="0" smtClean="0">
                <a:latin typeface="Segoe UI Light" panose="020B0502040204020203" pitchFamily="34" charset="0"/>
                <a:ea typeface="Segoe UI" panose="020B0502040204020203" pitchFamily="34" charset="0"/>
                <a:cs typeface="Segoe UI" panose="020B0502040204020203" pitchFamily="34" charset="0"/>
              </a:rPr>
              <a:t>:</a:t>
            </a:r>
          </a:p>
          <a:p>
            <a:endParaRPr lang="en-US" dirty="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Data Quality Principles in the Semantic Web.</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ICSC 2012</a:t>
            </a: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551363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Dataset Discovery</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18" name="Rectangle 17"/>
          <p:cNvSpPr/>
          <p:nvPr/>
        </p:nvSpPr>
        <p:spPr bwMode="gray">
          <a:xfrm>
            <a:off x="494393" y="3891480"/>
            <a:ext cx="6911164" cy="307777"/>
          </a:xfrm>
          <a:prstGeom prst="rect">
            <a:avLst/>
          </a:prstGeom>
          <a:solidFill>
            <a:srgbClr val="005998">
              <a:alpha val="50196"/>
            </a:srgbClr>
          </a:solidFill>
          <a:ln w="28575" cmpd="thinThick"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1"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224862" y="5820724"/>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229985" y="6019529"/>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sp>
        <p:nvSpPr>
          <p:cNvPr id="81" name="Rectangle 80"/>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2" name="Straight Arrow Connector 8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3"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84" name="Group 83"/>
          <p:cNvGrpSpPr/>
          <p:nvPr/>
        </p:nvGrpSpPr>
        <p:grpSpPr>
          <a:xfrm>
            <a:off x="561713" y="5818251"/>
            <a:ext cx="3811750" cy="184666"/>
            <a:chOff x="624644" y="5996763"/>
            <a:chExt cx="3811750" cy="184666"/>
          </a:xfrm>
        </p:grpSpPr>
        <p:sp>
          <p:nvSpPr>
            <p:cNvPr id="85" name="TextBox 84"/>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86" name="Rectangle 85"/>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7" name="Group 86"/>
          <p:cNvGrpSpPr/>
          <p:nvPr/>
        </p:nvGrpSpPr>
        <p:grpSpPr>
          <a:xfrm>
            <a:off x="565680" y="6207566"/>
            <a:ext cx="3811750" cy="184666"/>
            <a:chOff x="624644" y="5940240"/>
            <a:chExt cx="3811750" cy="184666"/>
          </a:xfrm>
        </p:grpSpPr>
        <p:sp>
          <p:nvSpPr>
            <p:cNvPr id="88" name="TextBox 8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89" name="Rectangle 8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0" name="Group 89"/>
          <p:cNvGrpSpPr/>
          <p:nvPr/>
        </p:nvGrpSpPr>
        <p:grpSpPr>
          <a:xfrm>
            <a:off x="561713" y="6013375"/>
            <a:ext cx="3811750" cy="184666"/>
            <a:chOff x="624644" y="5954231"/>
            <a:chExt cx="3811750" cy="184666"/>
          </a:xfrm>
        </p:grpSpPr>
        <p:sp>
          <p:nvSpPr>
            <p:cNvPr id="91" name="TextBox 9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92" name="Rectangle 9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7" name="TextBox 16"/>
          <p:cNvSpPr txBox="1"/>
          <p:nvPr/>
        </p:nvSpPr>
        <p:spPr>
          <a:xfrm>
            <a:off x="3046208" y="389148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Crawler</a:t>
            </a:r>
          </a:p>
        </p:txBody>
      </p:sp>
    </p:spTree>
    <p:extLst>
      <p:ext uri="{BB962C8B-B14F-4D97-AF65-F5344CB8AC3E}">
        <p14:creationId xmlns:p14="http://schemas.microsoft.com/office/powerpoint/2010/main" val="425344692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Open Data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3970318"/>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We surveyed the landscape of private and public data portals ( </a:t>
            </a:r>
            <a:r>
              <a:rPr lang="en-US" b="1" dirty="0" smtClean="0">
                <a:latin typeface="Segoe UI Light" panose="020B0502040204020203" pitchFamily="34" charset="0"/>
              </a:rPr>
              <a:t>20+ </a:t>
            </a:r>
            <a:r>
              <a:rPr lang="en-US" dirty="0" smtClean="0">
                <a:latin typeface="Segoe UI Light" panose="020B0502040204020203" pitchFamily="34" charset="0"/>
              </a:rPr>
              <a:t>portals)</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the lack of automatic methods to annotate data sets with semantically related </a:t>
            </a:r>
            <a:r>
              <a:rPr lang="en-US" dirty="0" smtClean="0">
                <a:latin typeface="Segoe UI Light" panose="020B0502040204020203" pitchFamily="34" charset="0"/>
              </a:rPr>
              <a:t>concepts which </a:t>
            </a:r>
            <a:r>
              <a:rPr lang="en-US" dirty="0" smtClean="0">
                <a:latin typeface="Segoe UI Light" panose="020B0502040204020203" pitchFamily="34" charset="0"/>
              </a:rPr>
              <a:t>affects as well the search quality on these datasets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crawl data hubs that expose their datasets description via </a:t>
            </a:r>
            <a:r>
              <a:rPr lang="en-US" dirty="0">
                <a:latin typeface="Segoe UI Light" panose="020B0502040204020203" pitchFamily="34" charset="0"/>
              </a:rPr>
              <a:t>DCAT vocabulary. This choice came from the fact that the Open Data </a:t>
            </a:r>
            <a:r>
              <a:rPr lang="en-US" dirty="0" smtClean="0">
                <a:latin typeface="Segoe UI Light" panose="020B0502040204020203" pitchFamily="34" charset="0"/>
              </a:rPr>
              <a:t>Support is </a:t>
            </a:r>
            <a:r>
              <a:rPr lang="en-US" dirty="0">
                <a:latin typeface="Segoe UI Light" panose="020B0502040204020203" pitchFamily="34" charset="0"/>
              </a:rPr>
              <a:t>promoting the DCAT-AP (and consequently DCAT) as the standard for describing datasets and catalogs in Europe</a:t>
            </a:r>
            <a:r>
              <a:rPr lang="en-US" dirty="0" smtClean="0">
                <a:latin typeface="Segoe UI Light" panose="020B0502040204020203" pitchFamily="34" charset="0"/>
              </a:rPr>
              <a:t>.</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enrich the DCAT description with the semantic annotations and statistical information retrieved from the Semantic Enricher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357821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Wikipedia Tables</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5078313"/>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Wikipedia is a rich resource of curated information on the web. Extracting knowledge from Wikipedia and presenting it in knowledge bases is implemented by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via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information Extraction </a:t>
            </a:r>
            <a:r>
              <a:rPr lang="en-US" dirty="0" smtClean="0">
                <a:latin typeface="Segoe UI Light" panose="020B0502040204020203" pitchFamily="34" charset="0"/>
              </a:rPr>
              <a:t>Framework</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To our knowledge, there is no approach that leverages tabular information that exist in Wikipedia</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use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Information </a:t>
            </a:r>
            <a:r>
              <a:rPr lang="en-US" dirty="0">
                <a:latin typeface="Segoe UI Light" panose="020B0502040204020203" pitchFamily="34" charset="0"/>
              </a:rPr>
              <a:t>Extraction </a:t>
            </a:r>
            <a:r>
              <a:rPr lang="en-US" dirty="0" smtClean="0">
                <a:latin typeface="Segoe UI Light" panose="020B0502040204020203" pitchFamily="34" charset="0"/>
              </a:rPr>
              <a:t>Framework to extract and expose knowledge found in tables across </a:t>
            </a:r>
            <a:r>
              <a:rPr lang="en-US" dirty="0" err="1" smtClean="0">
                <a:latin typeface="Segoe UI Light" panose="020B0502040204020203" pitchFamily="34" charset="0"/>
              </a:rPr>
              <a:t>DBpedia</a:t>
            </a: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need to implement mechanisms that are able to periodically check for updates and apply live updated when needed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structured knowledge would leverage the contextual and topical information found in the page containing the table to further annotate the data with semantic rich tags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812009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864174"/>
          </a:xfrm>
        </p:spPr>
        <p:txBody>
          <a:bodyPr/>
          <a:lstStyle/>
          <a:p>
            <a:r>
              <a:rPr lang="en-US" dirty="0">
                <a:latin typeface="Segoe UI Light" panose="020B0502040204020203" pitchFamily="34" charset="0"/>
              </a:rPr>
              <a:t>Architecture and Development Progress</a:t>
            </a:r>
            <a:endParaRPr lang="en-US" sz="2000" dirty="0">
              <a:latin typeface="Segoe UI Light"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187249" y="5824405"/>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179393" y="6037312"/>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grpSp>
        <p:nvGrpSpPr>
          <p:cNvPr id="81" name="Group 80"/>
          <p:cNvGrpSpPr/>
          <p:nvPr/>
        </p:nvGrpSpPr>
        <p:grpSpPr>
          <a:xfrm>
            <a:off x="3192372" y="6275416"/>
            <a:ext cx="2297202" cy="184666"/>
            <a:chOff x="6030706" y="688558"/>
            <a:chExt cx="5674176" cy="487276"/>
          </a:xfrm>
        </p:grpSpPr>
        <p:sp>
          <p:nvSpPr>
            <p:cNvPr id="82" name="Rectangle 8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Rectangle 82"/>
            <p:cNvSpPr/>
            <p:nvPr/>
          </p:nvSpPr>
          <p:spPr bwMode="gray">
            <a:xfrm>
              <a:off x="6043362" y="899933"/>
              <a:ext cx="280710" cy="120638"/>
            </a:xfrm>
            <a:prstGeom prst="rect">
              <a:avLst/>
            </a:prstGeom>
            <a:solidFill>
              <a:schemeClr val="tx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TextBox 8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10%</a:t>
              </a:r>
            </a:p>
          </p:txBody>
        </p:sp>
      </p:grpSp>
      <p:sp>
        <p:nvSpPr>
          <p:cNvPr id="85" name="Rectangle 84"/>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6" name="Straight Arrow Connector 8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60" y="3699215"/>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59" y="1218287"/>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90" name="Group 89"/>
          <p:cNvGrpSpPr/>
          <p:nvPr/>
        </p:nvGrpSpPr>
        <p:grpSpPr>
          <a:xfrm>
            <a:off x="561713" y="5818251"/>
            <a:ext cx="3811750" cy="184666"/>
            <a:chOff x="624644" y="5996763"/>
            <a:chExt cx="3811750" cy="184666"/>
          </a:xfrm>
        </p:grpSpPr>
        <p:sp>
          <p:nvSpPr>
            <p:cNvPr id="91" name="TextBox 90"/>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92" name="Rectangle 91"/>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3" name="Group 92"/>
          <p:cNvGrpSpPr/>
          <p:nvPr/>
        </p:nvGrpSpPr>
        <p:grpSpPr>
          <a:xfrm>
            <a:off x="565680" y="6207566"/>
            <a:ext cx="3811750" cy="184666"/>
            <a:chOff x="624644" y="5940240"/>
            <a:chExt cx="3811750" cy="184666"/>
          </a:xfrm>
        </p:grpSpPr>
        <p:sp>
          <p:nvSpPr>
            <p:cNvPr id="94" name="TextBox 93"/>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95" name="Rectangle 94"/>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6" name="Group 95"/>
          <p:cNvGrpSpPr/>
          <p:nvPr/>
        </p:nvGrpSpPr>
        <p:grpSpPr>
          <a:xfrm>
            <a:off x="561713" y="6013375"/>
            <a:ext cx="3811750" cy="184666"/>
            <a:chOff x="624644" y="5954231"/>
            <a:chExt cx="3811750" cy="184666"/>
          </a:xfrm>
        </p:grpSpPr>
        <p:sp>
          <p:nvSpPr>
            <p:cNvPr id="97" name="TextBox 96"/>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98" name="Rectangle 97"/>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54814566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2" y="1690687"/>
            <a:ext cx="4226734" cy="4391026"/>
          </a:xfrm>
        </p:spPr>
        <p:txBody>
          <a:bodyPr/>
          <a:lstStyle/>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The </a:t>
            </a:r>
            <a:r>
              <a:rPr lang="en-US" sz="1600" dirty="0" smtClean="0">
                <a:latin typeface="Segoe UI Light" panose="020B0502040204020203" pitchFamily="34" charset="0"/>
                <a:ea typeface="Segoe UI" panose="020B0502040204020203" pitchFamily="34" charset="0"/>
                <a:cs typeface="Segoe UI" panose="020B0502040204020203" pitchFamily="34" charset="0"/>
              </a:rPr>
              <a:t>B</a:t>
            </a:r>
            <a:r>
              <a:rPr lang="en-US" sz="1600" b="0" dirty="0" smtClean="0">
                <a:latin typeface="Segoe UI Light" panose="020B0502040204020203" pitchFamily="34" charset="0"/>
                <a:ea typeface="Segoe UI" panose="020B0502040204020203" pitchFamily="34" charset="0"/>
                <a:cs typeface="Segoe UI" panose="020B0502040204020203" pitchFamily="34" charset="0"/>
              </a:rPr>
              <a:t>usiness </a:t>
            </a:r>
            <a:r>
              <a:rPr lang="en-US" sz="1600" dirty="0" smtClean="0">
                <a:latin typeface="Segoe UI Light" panose="020B0502040204020203" pitchFamily="34" charset="0"/>
                <a:ea typeface="Segoe UI" panose="020B0502040204020203" pitchFamily="34" charset="0"/>
                <a:cs typeface="Segoe UI" panose="020B0502040204020203" pitchFamily="34" charset="0"/>
              </a:rPr>
              <a:t>I</a:t>
            </a:r>
            <a:r>
              <a:rPr lang="en-US" sz="1600" b="0" dirty="0" smtClean="0">
                <a:latin typeface="Segoe UI Light" panose="020B0502040204020203" pitchFamily="34" charset="0"/>
                <a:ea typeface="Segoe UI" panose="020B0502040204020203" pitchFamily="34" charset="0"/>
                <a:cs typeface="Segoe UI" panose="020B0502040204020203" pitchFamily="34" charset="0"/>
              </a:rPr>
              <a:t>ntelligence </a:t>
            </a:r>
            <a:r>
              <a:rPr lang="en-US" sz="1600" dirty="0" smtClean="0">
                <a:latin typeface="Segoe UI Light" panose="020B0502040204020203" pitchFamily="34" charset="0"/>
                <a:ea typeface="Segoe UI" panose="020B0502040204020203" pitchFamily="34" charset="0"/>
                <a:cs typeface="Segoe UI" panose="020B0502040204020203" pitchFamily="34" charset="0"/>
              </a:rPr>
              <a:t>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raph (</a:t>
            </a:r>
            <a:r>
              <a:rPr lang="en-US" sz="1600" dirty="0" smtClean="0">
                <a:latin typeface="Segoe UI Light" panose="020B0502040204020203" pitchFamily="34" charset="0"/>
                <a:ea typeface="Segoe UI" panose="020B0502040204020203" pitchFamily="34" charset="0"/>
                <a:cs typeface="Segoe UI" panose="020B0502040204020203" pitchFamily="34" charset="0"/>
              </a:rPr>
              <a:t>BIG</a:t>
            </a:r>
            <a:r>
              <a:rPr lang="en-US" sz="1600" b="0" dirty="0" smtClean="0">
                <a:latin typeface="Segoe UI Light" panose="020B0502040204020203" pitchFamily="34" charset="0"/>
                <a:ea typeface="Segoe UI" panose="020B0502040204020203" pitchFamily="34" charset="0"/>
                <a:cs typeface="Segoe UI" panose="020B0502040204020203" pitchFamily="34" charset="0"/>
              </a:rPr>
              <a:t>) is a </a:t>
            </a:r>
            <a:r>
              <a:rPr lang="en-US" sz="1600" b="0" dirty="0">
                <a:latin typeface="Segoe UI Light" panose="020B0502040204020203" pitchFamily="34" charset="0"/>
                <a:ea typeface="Segoe UI" panose="020B0502040204020203" pitchFamily="34" charset="0"/>
                <a:cs typeface="Segoe UI" panose="020B0502040204020203" pitchFamily="34" charset="0"/>
              </a:rPr>
              <a:t>set of foundation services for BI applications such as SAP Lumira to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facilitate quick and relevant access to analytical content for Decision </a:t>
            </a:r>
            <a:r>
              <a:rPr lang="en-US" sz="1600" b="0" dirty="0">
                <a:latin typeface="Segoe UI Light" panose="020B0502040204020203" pitchFamily="34" charset="0"/>
                <a:ea typeface="Segoe UI" panose="020B0502040204020203" pitchFamily="34" charset="0"/>
                <a:cs typeface="Segoe UI" panose="020B0502040204020203" pitchFamily="34" charset="0"/>
              </a:rPr>
              <a:t>Makers and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Analysts</a:t>
            </a:r>
          </a:p>
          <a:p>
            <a:pPr marL="285750" indent="-285750">
              <a:buFont typeface="Arial" panose="020B0604020202020204" pitchFamily="34" charset="0"/>
              <a:buChar char="•"/>
            </a:pPr>
            <a:r>
              <a:rPr lang="en-US" sz="1600" b="0" dirty="0" smtClean="0">
                <a:latin typeface="Segoe UI Light" panose="020B0502040204020203" pitchFamily="34" charset="0"/>
                <a:ea typeface="Segoe UI" panose="020B0502040204020203" pitchFamily="34" charset="0"/>
                <a:cs typeface="Segoe UI" panose="020B0502040204020203" pitchFamily="34" charset="0"/>
              </a:rPr>
              <a:t>Data </a:t>
            </a:r>
            <a:r>
              <a:rPr lang="en-US" sz="1600" b="0" dirty="0">
                <a:latin typeface="Segoe UI Light" panose="020B0502040204020203" pitchFamily="34" charset="0"/>
                <a:ea typeface="Segoe UI" panose="020B0502040204020203" pitchFamily="34" charset="0"/>
                <a:cs typeface="Segoe UI" panose="020B0502040204020203" pitchFamily="34" charset="0"/>
              </a:rPr>
              <a:t>residing in external repositories (data hubs, structured data in web pages, Linked Open Data, etc.) can bring new insights and enhance decision making </a:t>
            </a:r>
            <a:r>
              <a:rPr lang="en-US" sz="1600" b="0" dirty="0" smtClean="0">
                <a:latin typeface="Segoe UI Light" panose="020B0502040204020203" pitchFamily="34" charset="0"/>
                <a:ea typeface="Segoe UI" panose="020B0502040204020203" pitchFamily="34" charset="0"/>
                <a:cs typeface="Segoe UI" panose="020B0502040204020203" pitchFamily="34" charset="0"/>
              </a:rPr>
              <a:t>process</a:t>
            </a:r>
          </a:p>
          <a:p>
            <a:pPr marL="285750" indent="-285750">
              <a:buFont typeface="Arial" panose="020B0604020202020204" pitchFamily="34" charset="0"/>
              <a:buChar char="•"/>
            </a:pPr>
            <a:r>
              <a:rPr lang="en-US" sz="1600" b="0" dirty="0">
                <a:latin typeface="Segoe UI Light" panose="020B0502040204020203" pitchFamily="34" charset="0"/>
                <a:ea typeface="Segoe UI" panose="020B0502040204020203" pitchFamily="34" charset="0"/>
                <a:cs typeface="Segoe UI" panose="020B0502040204020203" pitchFamily="34" charset="0"/>
              </a:rPr>
              <a:t>BIG will be fed with the rich datasets descriptions generated by our framework</a:t>
            </a:r>
          </a:p>
          <a:p>
            <a:pPr marL="285750" indent="-285750">
              <a:buFont typeface="Arial" panose="020B0604020202020204" pitchFamily="34" charset="0"/>
              <a:buChar char="•"/>
            </a:pPr>
            <a:endParaRPr lang="en-US" sz="1600" b="0" dirty="0" smtClean="0">
              <a:latin typeface="Segoe UI Light" panose="020B0502040204020203" pitchFamily="34" charset="0"/>
              <a:ea typeface="Segoe UI" panose="020B0502040204020203" pitchFamily="34" charset="0"/>
              <a:cs typeface="Segoe UI"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Contributing to the SAP</a:t>
            </a:r>
            <a:r>
              <a:rPr lang="en-US" b="0" dirty="0" smtClean="0">
                <a:latin typeface="Segoe UI Light" panose="020B0502040204020203" pitchFamily="34" charset="0"/>
              </a:rPr>
              <a:t/>
            </a:r>
            <a:br>
              <a:rPr lang="en-US" b="0" dirty="0" smtClean="0">
                <a:latin typeface="Segoe UI Light" panose="020B0502040204020203" pitchFamily="34" charset="0"/>
              </a:rPr>
            </a:br>
            <a:r>
              <a:rPr lang="en-US" b="0" dirty="0" smtClean="0">
                <a:latin typeface="Segoe UI Light" panose="020B0502040204020203" pitchFamily="34" charset="0"/>
              </a:rPr>
              <a:t>Business Intelligence Graph (</a:t>
            </a:r>
            <a:r>
              <a:rPr lang="en-US" dirty="0" smtClean="0">
                <a:latin typeface="Segoe UI Light" panose="020B0502040204020203" pitchFamily="34" charset="0"/>
              </a:rPr>
              <a:t>BIG</a:t>
            </a:r>
            <a:r>
              <a:rPr lang="en-US" b="0" dirty="0" smtClean="0">
                <a:latin typeface="Segoe UI Light" panose="020B0502040204020203" pitchFamily="34" charset="0"/>
              </a:rPr>
              <a:t>)</a:t>
            </a:r>
            <a:endParaRPr lang="en-US" b="0" dirty="0">
              <a:latin typeface="Segoe UI Light" panose="020B0502040204020203" pitchFamily="34" charset="0"/>
            </a:endParaRPr>
          </a:p>
        </p:txBody>
      </p:sp>
      <p:pic>
        <p:nvPicPr>
          <p:cNvPr id="1026" name="Picture 2" descr="http://unfilled.org/images/knowledge-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7809" y="1246612"/>
            <a:ext cx="3896582" cy="3207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97512"/>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425" y="152043"/>
            <a:ext cx="8689975" cy="619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09651" y="1143000"/>
            <a:ext cx="2933700" cy="246221"/>
          </a:xfrm>
          <a:prstGeom prst="rect">
            <a:avLst/>
          </a:prstGeom>
          <a:solidFill>
            <a:schemeClr val="bg1"/>
          </a:solidFill>
        </p:spPr>
        <p:txBody>
          <a:bodyPr wrap="square" lIns="0" tIns="0" rIns="0" bIns="0" rtlCol="0">
            <a:spAutoFit/>
          </a:bodyPr>
          <a:lstStyle/>
          <a:p>
            <a:pPr algn="r" fontAlgn="base">
              <a:spcBef>
                <a:spcPts val="600"/>
              </a:spcBef>
              <a:spcAft>
                <a:spcPct val="0"/>
              </a:spcAft>
              <a:buClr>
                <a:srgbClr val="F0AB00"/>
              </a:buClr>
              <a:buSzPct val="80000"/>
            </a:pPr>
            <a:r>
              <a:rPr lang="en-US" sz="16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Accidents Cost by Region</a:t>
            </a:r>
          </a:p>
        </p:txBody>
      </p:sp>
      <p:sp>
        <p:nvSpPr>
          <p:cNvPr id="3" name="Rectangle 2"/>
          <p:cNvSpPr/>
          <p:nvPr/>
        </p:nvSpPr>
        <p:spPr bwMode="gray">
          <a:xfrm>
            <a:off x="225425" y="5905500"/>
            <a:ext cx="8794750" cy="43815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911475" y="361947"/>
            <a:ext cx="2736850" cy="219075"/>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TextBox 5"/>
          <p:cNvSpPr txBox="1"/>
          <p:nvPr/>
        </p:nvSpPr>
        <p:spPr>
          <a:xfrm>
            <a:off x="3026961" y="804075"/>
            <a:ext cx="2735249"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Chemicals driving accidents</a:t>
            </a:r>
          </a:p>
        </p:txBody>
      </p:sp>
      <p:sp>
        <p:nvSpPr>
          <p:cNvPr id="7" name="Rectangle 6"/>
          <p:cNvSpPr/>
          <p:nvPr/>
        </p:nvSpPr>
        <p:spPr bwMode="gray">
          <a:xfrm>
            <a:off x="6250810" y="1433661"/>
            <a:ext cx="2664590" cy="4909989"/>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TextBox 7"/>
          <p:cNvSpPr txBox="1"/>
          <p:nvPr/>
        </p:nvSpPr>
        <p:spPr>
          <a:xfrm>
            <a:off x="6486526" y="1177915"/>
            <a:ext cx="2495549" cy="215444"/>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4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Related Datasets</a:t>
            </a:r>
          </a:p>
        </p:txBody>
      </p:sp>
      <p:grpSp>
        <p:nvGrpSpPr>
          <p:cNvPr id="9" name="Group 8"/>
          <p:cNvGrpSpPr/>
          <p:nvPr/>
        </p:nvGrpSpPr>
        <p:grpSpPr>
          <a:xfrm>
            <a:off x="6325678" y="1493870"/>
            <a:ext cx="2684971" cy="3344830"/>
            <a:chOff x="6982904" y="1493870"/>
            <a:chExt cx="2194088" cy="2849100"/>
          </a:xfrm>
        </p:grpSpPr>
        <p:cxnSp>
          <p:nvCxnSpPr>
            <p:cNvPr id="10" name="Straight Connector 9"/>
            <p:cNvCxnSpPr/>
            <p:nvPr/>
          </p:nvCxnSpPr>
          <p:spPr>
            <a:xfrm>
              <a:off x="7047702" y="2984371"/>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70225" y="3645189"/>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982904" y="1493870"/>
              <a:ext cx="2176998" cy="764300"/>
              <a:chOff x="6982904" y="1493870"/>
              <a:chExt cx="2176998" cy="764300"/>
            </a:xfrm>
          </p:grpSpPr>
          <p:cxnSp>
            <p:nvCxnSpPr>
              <p:cNvPr id="54" name="Straight Connector 53"/>
              <p:cNvCxnSpPr/>
              <p:nvPr/>
            </p:nvCxnSpPr>
            <p:spPr>
              <a:xfrm>
                <a:off x="7054323" y="2258170"/>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982904" y="1493870"/>
                <a:ext cx="2176998" cy="701708"/>
                <a:chOff x="6982904" y="1493870"/>
                <a:chExt cx="2176998" cy="701708"/>
              </a:xfrm>
            </p:grpSpPr>
            <p:grpSp>
              <p:nvGrpSpPr>
                <p:cNvPr id="56" name="Group 55"/>
                <p:cNvGrpSpPr/>
                <p:nvPr/>
              </p:nvGrpSpPr>
              <p:grpSpPr>
                <a:xfrm>
                  <a:off x="6982904" y="1493870"/>
                  <a:ext cx="2176998" cy="701708"/>
                  <a:chOff x="2277063" y="1868556"/>
                  <a:chExt cx="2176998" cy="701708"/>
                </a:xfrm>
              </p:grpSpPr>
              <p:sp>
                <p:nvSpPr>
                  <p:cNvPr id="61" name="Rectangle 60"/>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2" name="TextBox 61"/>
                  <p:cNvSpPr txBox="1"/>
                  <p:nvPr/>
                </p:nvSpPr>
                <p:spPr>
                  <a:xfrm>
                    <a:off x="2300916" y="1904336"/>
                    <a:ext cx="2040495"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Road traffic accidents involving alcohol (% of all traffic crashes)</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63" name="TextBox 62"/>
                  <p:cNvSpPr txBox="1"/>
                  <p:nvPr/>
                </p:nvSpPr>
                <p:spPr>
                  <a:xfrm>
                    <a:off x="2412235" y="219549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World Health Organization</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6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1143" y="2214190"/>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5014" y="231860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2413566" y="2324043"/>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Drink – Car – Transportation Method , Accident</a:t>
                    </a:r>
                  </a:p>
                </p:txBody>
              </p:sp>
              <p:pic>
                <p:nvPicPr>
                  <p:cNvPr id="6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82297" y="242046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7078" y="2416376"/>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2303" y="2419025"/>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4832" y="242035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7560" y="2402378"/>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1749" y="205514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86443"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97498" y="2048719"/>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17022"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13" name="Group 12"/>
            <p:cNvGrpSpPr/>
            <p:nvPr/>
          </p:nvGrpSpPr>
          <p:grpSpPr>
            <a:xfrm>
              <a:off x="6992043" y="2382819"/>
              <a:ext cx="2176998" cy="656687"/>
              <a:chOff x="6982904" y="1493870"/>
              <a:chExt cx="2176998" cy="656687"/>
            </a:xfrm>
          </p:grpSpPr>
          <p:grpSp>
            <p:nvGrpSpPr>
              <p:cNvPr id="43" name="Group 42"/>
              <p:cNvGrpSpPr/>
              <p:nvPr/>
            </p:nvGrpSpPr>
            <p:grpSpPr>
              <a:xfrm>
                <a:off x="6982904" y="1493870"/>
                <a:ext cx="2176998" cy="656687"/>
                <a:chOff x="2277063" y="1868556"/>
                <a:chExt cx="2176998" cy="656687"/>
              </a:xfrm>
            </p:grpSpPr>
            <p:sp>
              <p:nvSpPr>
                <p:cNvPr id="48" name="Rectangle 47"/>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9" name="TextBox 48"/>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smtClean="0">
                      <a:latin typeface="Segoe UI Light" panose="020B0502040204020203" pitchFamily="34" charset="0"/>
                      <a:ea typeface="Arial Unicode MS" pitchFamily="34" charset="-128"/>
                      <a:cs typeface="Arial Unicode MS" pitchFamily="34" charset="-128"/>
                    </a:rPr>
                    <a:t>Drunk driving in the United States</a:t>
                  </a:r>
                </a:p>
              </p:txBody>
            </p:sp>
            <p:sp>
              <p:nvSpPr>
                <p:cNvPr id="50" name="TextBox 49"/>
                <p:cNvSpPr txBox="1"/>
                <p:nvPr/>
              </p:nvSpPr>
              <p:spPr>
                <a:xfrm>
                  <a:off x="2412235" y="2052378"/>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smtClean="0">
                      <a:latin typeface="Segoe UI Light" panose="020B0502040204020203" pitchFamily="34" charset="0"/>
                      <a:ea typeface="Arial Unicode MS" pitchFamily="34" charset="-128"/>
                      <a:cs typeface="Arial Unicode MS" pitchFamily="34" charset="-128"/>
                    </a:rPr>
                    <a:t>Wikipedia</a:t>
                  </a:r>
                </a:p>
              </p:txBody>
            </p:sp>
            <p:pic>
              <p:nvPicPr>
                <p:cNvPr id="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5014" y="2175489"/>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413566" y="2180925"/>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United States –  Drunk - Driving</a:t>
                  </a:r>
                </a:p>
              </p:txBody>
            </p:sp>
            <p:pic>
              <p:nvPicPr>
                <p:cNvPr id="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7560" y="226721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1749" y="191998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86443"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97498" y="1913552"/>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17022"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6999994" y="3686283"/>
              <a:ext cx="2176998" cy="656687"/>
              <a:chOff x="6982904" y="1493870"/>
              <a:chExt cx="2176998" cy="656687"/>
            </a:xfrm>
          </p:grpSpPr>
          <p:grpSp>
            <p:nvGrpSpPr>
              <p:cNvPr id="33" name="Group 32"/>
              <p:cNvGrpSpPr/>
              <p:nvPr/>
            </p:nvGrpSpPr>
            <p:grpSpPr>
              <a:xfrm>
                <a:off x="6982904" y="1493870"/>
                <a:ext cx="2176998" cy="656687"/>
                <a:chOff x="2277063" y="1868556"/>
                <a:chExt cx="2176998" cy="656687"/>
              </a:xfrm>
            </p:grpSpPr>
            <p:sp>
              <p:nvSpPr>
                <p:cNvPr id="37" name="Rectangle 36"/>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8" name="TextBox 37"/>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Alcohol Beverage Sampling Program</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39" name="TextBox 38"/>
                <p:cNvSpPr txBox="1"/>
                <p:nvPr/>
              </p:nvSpPr>
              <p:spPr>
                <a:xfrm>
                  <a:off x="2404284" y="2027447"/>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Department of the Treasury</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4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7063" y="215958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2413566" y="215805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Beverage – Wine - Spirits</a:t>
                  </a:r>
                </a:p>
              </p:txBody>
            </p:sp>
            <p:pic>
              <p:nvPicPr>
                <p:cNvPr id="4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09609" y="225130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1749" y="191203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86443" y="190541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97498" y="190560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5"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82904" y="2584663"/>
              <a:ext cx="133350"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46757" y="280364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2745" y="3871817"/>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a:off x="6986211" y="3029596"/>
              <a:ext cx="2176998" cy="656687"/>
              <a:chOff x="6978260" y="3658937"/>
              <a:chExt cx="2176998" cy="656687"/>
            </a:xfrm>
          </p:grpSpPr>
          <p:grpSp>
            <p:nvGrpSpPr>
              <p:cNvPr id="20" name="Group 19"/>
              <p:cNvGrpSpPr/>
              <p:nvPr/>
            </p:nvGrpSpPr>
            <p:grpSpPr>
              <a:xfrm>
                <a:off x="6978260" y="3658937"/>
                <a:ext cx="2176998" cy="656687"/>
                <a:chOff x="2277063" y="1868556"/>
                <a:chExt cx="2176998" cy="656687"/>
              </a:xfrm>
            </p:grpSpPr>
            <p:sp>
              <p:nvSpPr>
                <p:cNvPr id="27" name="Rectangle 26"/>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8" name="TextBox 27"/>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Transportation Accidents by Mode</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29" name="TextBox 28"/>
                <p:cNvSpPr txBox="1"/>
                <p:nvPr/>
              </p:nvSpPr>
              <p:spPr>
                <a:xfrm>
                  <a:off x="2412235" y="2044427"/>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Bureau of Transportation Statistics</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1143" y="2063121"/>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5014" y="2167538"/>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413566" y="2172974"/>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Transportation – Accident – Car – Bus - Motorcycle</a:t>
                  </a:r>
                </a:p>
              </p:txBody>
            </p:sp>
          </p:grpSp>
          <p:grpSp>
            <p:nvGrpSpPr>
              <p:cNvPr id="21" name="Group 20"/>
              <p:cNvGrpSpPr/>
              <p:nvPr/>
            </p:nvGrpSpPr>
            <p:grpSpPr>
              <a:xfrm>
                <a:off x="8599388" y="4096171"/>
                <a:ext cx="528118" cy="119734"/>
                <a:chOff x="8599388" y="4302897"/>
                <a:chExt cx="528118" cy="119734"/>
              </a:xfrm>
            </p:grpSpPr>
            <p:pic>
              <p:nvPicPr>
                <p:cNvPr id="22"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99388" y="432895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082" y="432233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10084" y="430833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14293" y="430362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17968" y="4302897"/>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0831" y="4074253"/>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2" name="TextBox 71"/>
          <p:cNvSpPr txBox="1"/>
          <p:nvPr/>
        </p:nvSpPr>
        <p:spPr>
          <a:xfrm>
            <a:off x="7472607" y="413460"/>
            <a:ext cx="809625" cy="138499"/>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900" kern="0" dirty="0">
                <a:latin typeface="Segoe UI Light" panose="020B0502040204020203" pitchFamily="34" charset="0"/>
                <a:ea typeface="Arial Unicode MS" pitchFamily="34" charset="-128"/>
                <a:cs typeface="Arial Unicode MS" pitchFamily="34" charset="-128"/>
              </a:rPr>
              <a:t>Fabien </a:t>
            </a:r>
            <a:r>
              <a:rPr lang="en-US" sz="900" kern="0" dirty="0" smtClean="0">
                <a:latin typeface="Segoe UI Light" panose="020B0502040204020203" pitchFamily="34" charset="0"/>
                <a:ea typeface="Arial Unicode MS" pitchFamily="34" charset="-128"/>
                <a:cs typeface="Arial Unicode MS" pitchFamily="34" charset="-128"/>
              </a:rPr>
              <a:t>Martins</a:t>
            </a:r>
            <a:endParaRPr lang="en-US" sz="900" kern="0" dirty="0">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96842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75887"/>
            <a:ext cx="11715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04900" y="1668006"/>
            <a:ext cx="4067175" cy="70788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Fabien Martins</a:t>
            </a:r>
          </a:p>
          <a:p>
            <a:pPr fontAlgn="base">
              <a:spcBef>
                <a:spcPts val="600"/>
              </a:spcBef>
              <a:spcAft>
                <a:spcPct val="0"/>
              </a:spcAft>
              <a:buClr>
                <a:srgbClr val="F0AB00"/>
              </a:buClr>
              <a:buSzPct val="80000"/>
            </a:pPr>
            <a:r>
              <a:rPr lang="en-US" sz="1200" b="1" kern="0" dirty="0" smtClean="0">
                <a:latin typeface="Segoe UI Light" panose="020B0502040204020203" pitchFamily="34" charset="0"/>
                <a:ea typeface="Arial Unicode MS" pitchFamily="34" charset="-128"/>
                <a:cs typeface="Arial Unicode MS" pitchFamily="34" charset="-128"/>
              </a:rPr>
              <a:t>Business Analyst</a:t>
            </a:r>
          </a:p>
          <a:p>
            <a:pPr fontAlgn="base">
              <a:spcBef>
                <a:spcPts val="600"/>
              </a:spcBef>
              <a:spcAft>
                <a:spcPct val="0"/>
              </a:spcAft>
              <a:buClr>
                <a:srgbClr val="F0AB00"/>
              </a:buClr>
              <a:buSzPct val="80000"/>
            </a:pPr>
            <a:r>
              <a:rPr lang="en-US" sz="1100" kern="0" dirty="0" smtClean="0">
                <a:latin typeface="Segoe UI Light" panose="020B0502040204020203" pitchFamily="34" charset="0"/>
                <a:ea typeface="Arial Unicode MS" pitchFamily="34" charset="-128"/>
                <a:cs typeface="Arial Unicode MS" pitchFamily="34" charset="-128"/>
              </a:rPr>
              <a:t>Department of Transport - France</a:t>
            </a:r>
          </a:p>
        </p:txBody>
      </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Research Questions</a:t>
            </a:r>
            <a:br>
              <a:rPr lang="en-US" dirty="0" smtClean="0">
                <a:latin typeface="Segoe UI Light" panose="020B0502040204020203" pitchFamily="34" charset="0"/>
              </a:rPr>
            </a:br>
            <a:r>
              <a:rPr lang="en-US" dirty="0" smtClean="0">
                <a:latin typeface="Segoe UI Light" panose="020B0502040204020203" pitchFamily="34" charset="0"/>
              </a:rPr>
              <a:t>Scenario</a:t>
            </a:r>
            <a:endParaRPr lang="en-US" b="0" dirty="0">
              <a:latin typeface="Segoe UI Light" panose="020B0502040204020203" pitchFamily="34" charset="0"/>
            </a:endParaRPr>
          </a:p>
        </p:txBody>
      </p:sp>
      <p:pic>
        <p:nvPicPr>
          <p:cNvPr id="1029" name="Picture 5" descr="http://decisionfirst.files.wordpress.com/2013/10/sap-lumira-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650" y="4100512"/>
            <a:ext cx="3924300" cy="24193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062" y="1322401"/>
            <a:ext cx="5662613" cy="4200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4826" y="2990850"/>
            <a:ext cx="8153400" cy="830997"/>
          </a:xfrm>
          <a:prstGeom prst="rect">
            <a:avLst/>
          </a:prstGeom>
          <a:solidFill>
            <a:schemeClr val="bg1"/>
          </a:solidFill>
          <a:ln w="12700">
            <a:solidFill>
              <a:srgbClr val="000000"/>
            </a:solidFill>
          </a:ln>
        </p:spPr>
        <p:txBody>
          <a:bodyPr wrap="square" lIns="0" tIns="0" rIns="0" bIns="0" rtlCol="0">
            <a:spAutoFit/>
          </a:bodyPr>
          <a:lstStyle/>
          <a:p>
            <a:pPr algn="ctr" fontAlgn="base">
              <a:lnSpc>
                <a:spcPct val="150000"/>
              </a:lnSpc>
              <a:spcBef>
                <a:spcPts val="600"/>
              </a:spcBef>
              <a:spcAft>
                <a:spcPct val="0"/>
              </a:spcAft>
              <a:buClr>
                <a:srgbClr val="F0AB00"/>
              </a:buClr>
              <a:buSzPct val="80000"/>
            </a:pPr>
            <a:r>
              <a:rPr lang="en-US" sz="1800" kern="0" dirty="0" smtClean="0">
                <a:latin typeface="Segoe UI Light" panose="020B0502040204020203" pitchFamily="34" charset="0"/>
                <a:ea typeface="Arial Unicode MS" pitchFamily="34" charset="-128"/>
                <a:cs typeface="Arial Unicode MS" pitchFamily="34" charset="-128"/>
              </a:rPr>
              <a:t>Fabien wants to compare the number of accidents that happened last year in France which </a:t>
            </a:r>
            <a:r>
              <a:rPr lang="en-US" kern="0" dirty="0" smtClean="0">
                <a:latin typeface="Segoe UI Light" panose="020B0502040204020203" pitchFamily="34" charset="0"/>
                <a:ea typeface="Arial Unicode MS" pitchFamily="34" charset="-128"/>
                <a:cs typeface="Arial Unicode MS" pitchFamily="34" charset="-128"/>
              </a:rPr>
              <a:t>involve </a:t>
            </a:r>
            <a:r>
              <a:rPr lang="en-US" kern="0" dirty="0">
                <a:latin typeface="Segoe UI Light" panose="020B0502040204020203" pitchFamily="34" charset="0"/>
                <a:ea typeface="Arial Unicode MS" pitchFamily="34" charset="-128"/>
                <a:cs typeface="Arial Unicode MS" pitchFamily="34" charset="-128"/>
              </a:rPr>
              <a:t>consumption of illegal chemicals </a:t>
            </a:r>
            <a:r>
              <a:rPr lang="en-US" sz="1800" kern="0" dirty="0" smtClean="0">
                <a:latin typeface="Segoe UI Light" panose="020B0502040204020203" pitchFamily="34" charset="0"/>
                <a:ea typeface="Arial Unicode MS" pitchFamily="34" charset="-128"/>
                <a:cs typeface="Arial Unicode MS" pitchFamily="34" charset="-128"/>
              </a:rPr>
              <a:t>with those in the United States</a:t>
            </a:r>
          </a:p>
        </p:txBody>
      </p:sp>
      <p:sp>
        <p:nvSpPr>
          <p:cNvPr id="2" name="TextBox 1"/>
          <p:cNvSpPr txBox="1"/>
          <p:nvPr/>
        </p:nvSpPr>
        <p:spPr>
          <a:xfrm>
            <a:off x="7600950" y="1475887"/>
            <a:ext cx="809625" cy="138499"/>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900" kern="0" dirty="0">
                <a:latin typeface="Segoe UI Light" panose="020B0502040204020203" pitchFamily="34" charset="0"/>
                <a:ea typeface="Arial Unicode MS" pitchFamily="34" charset="-128"/>
                <a:cs typeface="Arial Unicode MS" pitchFamily="34" charset="-128"/>
              </a:rPr>
              <a:t>Fabien </a:t>
            </a:r>
            <a:r>
              <a:rPr lang="en-US" sz="900" kern="0" dirty="0" smtClean="0">
                <a:latin typeface="Segoe UI Light" panose="020B0502040204020203" pitchFamily="34" charset="0"/>
                <a:ea typeface="Arial Unicode MS" pitchFamily="34" charset="-128"/>
                <a:cs typeface="Arial Unicode MS" pitchFamily="34" charset="-128"/>
              </a:rPr>
              <a:t>Martins</a:t>
            </a:r>
            <a:endParaRPr lang="en-US" sz="900" kern="0" dirty="0">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38556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490508"/>
          </a:xfrm>
        </p:spPr>
        <p:txBody>
          <a:bodyPr/>
          <a:lstStyle/>
          <a:p>
            <a:r>
              <a:rPr lang="en-US" dirty="0" smtClean="0">
                <a:latin typeface="Segoe UI Light" panose="020B0502040204020203" pitchFamily="34" charset="0"/>
              </a:rPr>
              <a:t>Conclusion</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63415" y="1397977"/>
            <a:ext cx="8525608" cy="360098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We have identified three main components that are needed to build a Self-Service Data Provisioning framework:</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Uses semantic annotations to tag and enrich data. These can be used to enhance schema matching, data integration and augmentation</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Provides easy access to a unified view of publicly available datasets </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Provides comprehensive quality metrics that are helpful in ranking datasets</a:t>
            </a: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Tree>
    <p:extLst>
      <p:ext uri="{BB962C8B-B14F-4D97-AF65-F5344CB8AC3E}">
        <p14:creationId xmlns:p14="http://schemas.microsoft.com/office/powerpoint/2010/main" val="58538897"/>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rPr>
              <a:t>Future Work</a:t>
            </a:r>
            <a:endParaRPr lang="en-US" dirty="0">
              <a:latin typeface="Segoe UI Light" panose="020B0502040204020203" pitchFamily="34" charset="0"/>
            </a:endParaRPr>
          </a:p>
        </p:txBody>
      </p:sp>
      <p:sp>
        <p:nvSpPr>
          <p:cNvPr id="3" name="Text Placeholder 2"/>
          <p:cNvSpPr>
            <a:spLocks noGrp="1"/>
          </p:cNvSpPr>
          <p:nvPr>
            <p:ph type="body" sz="quarter" idx="10"/>
          </p:nvPr>
        </p:nvSpPr>
        <p:spPr>
          <a:xfrm>
            <a:off x="324000" y="1419225"/>
            <a:ext cx="8494713" cy="4662488"/>
          </a:xfrm>
        </p:spPr>
        <p:txBody>
          <a:bodyPr/>
          <a:lstStyle/>
          <a:p>
            <a:pPr marL="285750" indent="-285750">
              <a:buFont typeface="Arial" panose="020B0604020202020204" pitchFamily="34" charset="0"/>
              <a:buChar char="•"/>
            </a:pPr>
            <a:r>
              <a:rPr lang="en-US" b="0" dirty="0" smtClean="0">
                <a:latin typeface="Segoe UI Light" panose="020B0502040204020203" pitchFamily="34" charset="0"/>
              </a:rPr>
              <a:t>Build a data crawler for public data hubs, that will be able to generate enhanced DCAT descriptions with the semantic concepts and topics generated from our tools</a:t>
            </a:r>
          </a:p>
          <a:p>
            <a:pPr marL="285750" indent="-285750">
              <a:buFont typeface="Arial" panose="020B0604020202020204" pitchFamily="34" charset="0"/>
              <a:buChar char="•"/>
            </a:pPr>
            <a:r>
              <a:rPr lang="en-US" b="0" dirty="0" smtClean="0">
                <a:latin typeface="Segoe UI Light" panose="020B0502040204020203" pitchFamily="34" charset="0"/>
              </a:rPr>
              <a:t>Build a Wikipedia table extractor that will be able to transform tabular data found in Wikipedia articles into Linked Data</a:t>
            </a:r>
          </a:p>
          <a:p>
            <a:pPr marL="285750" indent="-285750">
              <a:buFont typeface="Arial" panose="020B0604020202020204" pitchFamily="34" charset="0"/>
              <a:buChar char="•"/>
            </a:pPr>
            <a:r>
              <a:rPr lang="en-US" b="0" dirty="0" smtClean="0">
                <a:latin typeface="Segoe UI Light" panose="020B0502040204020203" pitchFamily="34" charset="0"/>
              </a:rPr>
              <a:t>Build a </a:t>
            </a:r>
            <a:r>
              <a:rPr lang="en-US" b="0" smtClean="0">
                <a:latin typeface="Segoe UI Light" panose="020B0502040204020203" pitchFamily="34" charset="0"/>
              </a:rPr>
              <a:t>simple but comprehensive </a:t>
            </a:r>
            <a:r>
              <a:rPr lang="en-US" b="0" dirty="0" smtClean="0">
                <a:latin typeface="Segoe UI Light" panose="020B0502040204020203" pitchFamily="34" charset="0"/>
              </a:rPr>
              <a:t>data quality tool and add a quality metric to datasets description</a:t>
            </a:r>
            <a:endParaRPr lang="en-US" b="0" dirty="0">
              <a:latin typeface="Segoe UI Light" panose="020B0502040204020203" pitchFamily="34" charset="0"/>
            </a:endParaRPr>
          </a:p>
        </p:txBody>
      </p:sp>
    </p:spTree>
    <p:extLst>
      <p:ext uri="{BB962C8B-B14F-4D97-AF65-F5344CB8AC3E}">
        <p14:creationId xmlns:p14="http://schemas.microsoft.com/office/powerpoint/2010/main" val="1617089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Assaf</a:t>
            </a:r>
          </a:p>
          <a:p>
            <a:r>
              <a:rPr lang="en-US" dirty="0" smtClean="0"/>
              <a:t>www.ahmadassaf.com</a:t>
            </a:r>
          </a:p>
          <a:p>
            <a:r>
              <a:rPr lang="en-US" dirty="0" smtClean="0"/>
              <a:t>@ahmadaassaf</a:t>
            </a:r>
          </a:p>
          <a:p>
            <a:endParaRPr lang="en-US" dirty="0" smtClean="0"/>
          </a:p>
          <a:p>
            <a:r>
              <a:rPr lang="en-US" dirty="0" smtClean="0"/>
              <a:t>SAP Research, France</a:t>
            </a:r>
          </a:p>
          <a:p>
            <a:r>
              <a:rPr lang="en-US" dirty="0" smtClean="0"/>
              <a:t>Ahmad.assaf@sap.com</a:t>
            </a:r>
          </a:p>
          <a:p>
            <a:r>
              <a:rPr lang="en-US" dirty="0" smtClean="0"/>
              <a:t>+33 695 436 614</a:t>
            </a:r>
          </a:p>
        </p:txBody>
      </p:sp>
      <p:pic>
        <p:nvPicPr>
          <p:cNvPr id="4" name="Picture 3" descr="C:\Users\i070192\Dropbox\Documents\My Graphics\Logos\EURECOM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653" y="463428"/>
            <a:ext cx="2381477" cy="105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907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
            </a:r>
            <a:br>
              <a:rPr lang="en-US" dirty="0" smtClean="0">
                <a:latin typeface="Segoe UI Light" panose="020B0502040204020203" pitchFamily="34" charset="0"/>
              </a:rPr>
            </a:br>
            <a:r>
              <a:rPr lang="en-US" dirty="0" smtClean="0">
                <a:latin typeface="Segoe UI Light" panose="020B0502040204020203" pitchFamily="34" charset="0"/>
              </a:rPr>
              <a:t>Research Questions</a:t>
            </a:r>
            <a:br>
              <a:rPr lang="en-US" dirty="0" smtClean="0">
                <a:latin typeface="Segoe UI Light" panose="020B0502040204020203" pitchFamily="34" charset="0"/>
              </a:rPr>
            </a:br>
            <a:endParaRPr lang="en-US" b="0" dirty="0">
              <a:latin typeface="Segoe UI Light" panose="020B0502040204020203" pitchFamily="34" charset="0"/>
            </a:endParaRPr>
          </a:p>
        </p:txBody>
      </p:sp>
      <p:sp>
        <p:nvSpPr>
          <p:cNvPr id="2" name="TextBox 1"/>
          <p:cNvSpPr txBox="1"/>
          <p:nvPr/>
        </p:nvSpPr>
        <p:spPr>
          <a:xfrm>
            <a:off x="247650" y="1533525"/>
            <a:ext cx="8572499" cy="4062651"/>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kern="0" dirty="0">
                <a:latin typeface="Segoe UI Light" panose="020B0502040204020203" pitchFamily="34" charset="0"/>
                <a:ea typeface="Arial Unicode MS" pitchFamily="34" charset="-128"/>
                <a:cs typeface="Arial Unicode MS" pitchFamily="34" charset="-128"/>
              </a:rPr>
              <a:t>Fabien only </a:t>
            </a:r>
            <a:r>
              <a:rPr lang="en-US" kern="0" dirty="0" smtClean="0">
                <a:latin typeface="Segoe UI Light" panose="020B0502040204020203" pitchFamily="34" charset="0"/>
                <a:ea typeface="Arial Unicode MS" pitchFamily="34" charset="-128"/>
                <a:cs typeface="Arial Unicode MS" pitchFamily="34" charset="-128"/>
              </a:rPr>
              <a:t>managed </a:t>
            </a:r>
            <a:r>
              <a:rPr lang="en-US" kern="0" dirty="0">
                <a:latin typeface="Segoe UI Light" panose="020B0502040204020203" pitchFamily="34" charset="0"/>
                <a:ea typeface="Arial Unicode MS" pitchFamily="34" charset="-128"/>
                <a:cs typeface="Arial Unicode MS" pitchFamily="34" charset="-128"/>
              </a:rPr>
              <a:t>to </a:t>
            </a:r>
            <a:r>
              <a:rPr lang="en-US" kern="0" dirty="0" smtClean="0">
                <a:latin typeface="Segoe UI Light" panose="020B0502040204020203" pitchFamily="34" charset="0"/>
                <a:ea typeface="Arial Unicode MS" pitchFamily="34" charset="-128"/>
                <a:cs typeface="Arial Unicode MS" pitchFamily="34" charset="-128"/>
              </a:rPr>
              <a:t>find accident reports in France. The Department of Transport doesn’t keep records of accidents in other countries</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There is a huge amount of data available on the web, Fabien is clueless on where to begin his search</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needs to disambiguate the management’s need. What are those illegal chemicals ? Alcohol ? drugs ? Is he missing anything else ?</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needs some indicators about the quality of the data he </a:t>
            </a:r>
            <a:r>
              <a:rPr lang="en-US" kern="0" dirty="0" smtClean="0">
                <a:latin typeface="Segoe UI Light" panose="020B0502040204020203" pitchFamily="34" charset="0"/>
                <a:ea typeface="Arial Unicode MS" pitchFamily="34" charset="-128"/>
                <a:cs typeface="Arial Unicode MS" pitchFamily="34" charset="-128"/>
              </a:rPr>
              <a:t>finds, </a:t>
            </a:r>
            <a:r>
              <a:rPr lang="en-US" kern="0" dirty="0" smtClean="0">
                <a:latin typeface="Segoe UI Light" panose="020B0502040204020203" pitchFamily="34" charset="0"/>
                <a:ea typeface="Arial Unicode MS" pitchFamily="34" charset="-128"/>
                <a:cs typeface="Arial Unicode MS" pitchFamily="34" charset="-128"/>
              </a:rPr>
              <a:t>he knows he can’t trust any source of information out there</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is also restricted by law to use friendly consumable licenses, he needs to know if that dataset found can be legally used</a:t>
            </a:r>
          </a:p>
          <a:p>
            <a:pPr marL="285750" indent="-285750" fontAlgn="base">
              <a:spcBef>
                <a:spcPts val="600"/>
              </a:spcBef>
              <a:spcAft>
                <a:spcPct val="0"/>
              </a:spcAft>
              <a:buClr>
                <a:srgbClr val="F0AB00"/>
              </a:buClr>
              <a:buSzPct val="80000"/>
              <a:buFont typeface="Arial" panose="020B0604020202020204" pitchFamily="34" charset="0"/>
              <a:buChar char="•"/>
            </a:pPr>
            <a:endParaRPr lang="en-US" kern="0" dirty="0">
              <a:latin typeface="Segoe UI Light" panose="020B0502040204020203" pitchFamily="34" charset="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b="1" kern="0" dirty="0">
                <a:latin typeface="Segoe UI Light" panose="020B0502040204020203" pitchFamily="34" charset="0"/>
                <a:ea typeface="Arial Unicode MS" pitchFamily="34" charset="-128"/>
                <a:cs typeface="Arial Unicode MS" pitchFamily="34" charset="-128"/>
              </a:rPr>
              <a:t>We need to provide business analysts with means to find and use semantically relevant datasets</a:t>
            </a:r>
            <a:endParaRPr lang="en-US" sz="1800" b="1" kern="0" dirty="0" smtClean="0">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684045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276998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We have identified several gaps in the areas of semantic search, data integration, entity and property ranking and semantic enrichment</a:t>
            </a:r>
            <a:endParaRPr lang="en-US" dirty="0">
              <a:solidFill>
                <a:srgbClr val="000000"/>
              </a:solidFill>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Searching online data portals:</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There is a plethora of open online data portals like </a:t>
            </a:r>
            <a:r>
              <a:rPr lang="en-US" dirty="0" smtClean="0">
                <a:solidFill>
                  <a:srgbClr val="000000"/>
                </a:solidFill>
                <a:latin typeface="Segoe UI Light" panose="020B0502040204020203" pitchFamily="34" charset="0"/>
                <a:hlinkClick r:id="rId3"/>
              </a:rPr>
              <a:t>data.gov</a:t>
            </a:r>
            <a:r>
              <a:rPr lang="en-US" dirty="0" smtClean="0">
                <a:solidFill>
                  <a:srgbClr val="000000"/>
                </a:solidFill>
                <a:latin typeface="Segoe UI Light" panose="020B0502040204020203" pitchFamily="34" charset="0"/>
              </a:rPr>
              <a:t>, </a:t>
            </a:r>
            <a:r>
              <a:rPr lang="en-US" dirty="0" smtClean="0">
                <a:solidFill>
                  <a:srgbClr val="000000"/>
                </a:solidFill>
                <a:latin typeface="Segoe UI Light" panose="020B0502040204020203" pitchFamily="34" charset="0"/>
                <a:hlinkClick r:id="rId4"/>
              </a:rPr>
              <a:t>publicdata.eu</a:t>
            </a:r>
            <a:r>
              <a:rPr lang="en-US" dirty="0" smtClean="0">
                <a:solidFill>
                  <a:srgbClr val="000000"/>
                </a:solidFill>
                <a:latin typeface="Segoe UI Light" panose="020B0502040204020203" pitchFamily="34" charset="0"/>
              </a:rPr>
              <a:t> or private ones like </a:t>
            </a:r>
            <a:r>
              <a:rPr lang="en-US" dirty="0" smtClean="0">
                <a:solidFill>
                  <a:srgbClr val="000000"/>
                </a:solidFill>
                <a:latin typeface="Segoe UI Light" panose="020B0502040204020203" pitchFamily="34" charset="0"/>
                <a:hlinkClick r:id="rId5"/>
              </a:rPr>
              <a:t>Enigma </a:t>
            </a:r>
            <a:r>
              <a:rPr lang="en-US" dirty="0" smtClean="0">
                <a:solidFill>
                  <a:srgbClr val="000000"/>
                </a:solidFill>
                <a:latin typeface="Segoe UI Light" panose="020B0502040204020203" pitchFamily="34" charset="0"/>
              </a:rPr>
              <a:t>or </a:t>
            </a:r>
            <a:r>
              <a:rPr lang="en-US" dirty="0" smtClean="0">
                <a:solidFill>
                  <a:srgbClr val="000000"/>
                </a:solidFill>
                <a:latin typeface="Segoe UI Light" panose="020B0502040204020203" pitchFamily="34" charset="0"/>
                <a:hlinkClick r:id="rId6"/>
              </a:rPr>
              <a:t>Quandl</a:t>
            </a:r>
            <a:r>
              <a:rPr lang="en-US" dirty="0" smtClean="0">
                <a:solidFill>
                  <a:srgbClr val="000000"/>
                </a:solidFill>
                <a:latin typeface="Segoe UI Light" panose="020B0502040204020203" pitchFamily="34" charset="0"/>
              </a:rPr>
              <a:t> that provide search interfaces on top of their data repository</a:t>
            </a:r>
          </a:p>
          <a:p>
            <a:pPr marL="742950" lvl="1" indent="-285750">
              <a:buFont typeface="Arial" panose="020B0604020202020204" pitchFamily="34" charset="0"/>
              <a:buChar char="•"/>
            </a:pPr>
            <a:endParaRPr lang="en-US" dirty="0" smtClean="0">
              <a:solidFill>
                <a:srgbClr val="000000"/>
              </a:solidFill>
              <a:latin typeface="Segoe UI Light" panose="020B0502040204020203" pitchFamily="34" charset="0"/>
            </a:endParaRP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Open portals data quality depends on the quality of the </a:t>
            </a:r>
            <a:r>
              <a:rPr lang="en-US" dirty="0">
                <a:solidFill>
                  <a:srgbClr val="000000"/>
                </a:solidFill>
                <a:latin typeface="Segoe UI Light" panose="020B0502040204020203" pitchFamily="34" charset="0"/>
              </a:rPr>
              <a:t>raw </a:t>
            </a:r>
            <a:r>
              <a:rPr lang="en-US" dirty="0" smtClean="0">
                <a:solidFill>
                  <a:srgbClr val="000000"/>
                </a:solidFill>
                <a:latin typeface="Segoe UI Light" panose="020B0502040204020203" pitchFamily="34" charset="0"/>
              </a:rPr>
              <a:t>data supplied by the publisher, whereas private portals manually curate and annotate their data</a:t>
            </a: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Motivation</a:t>
            </a:r>
            <a:endParaRPr lang="en-US" b="0" dirty="0">
              <a:latin typeface="Segoe UI Light" panose="020B0502040204020203" pitchFamily="34" charset="0"/>
            </a:endParaRPr>
          </a:p>
        </p:txBody>
      </p:sp>
    </p:spTree>
    <p:extLst>
      <p:ext uri="{BB962C8B-B14F-4D97-AF65-F5344CB8AC3E}">
        <p14:creationId xmlns:p14="http://schemas.microsoft.com/office/powerpoint/2010/main" val="315788432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43198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a:t>
            </a:r>
            <a:r>
              <a:rPr lang="en-US" dirty="0">
                <a:latin typeface="Segoe UI Light" panose="020B0502040204020203" pitchFamily="34" charset="0"/>
              </a:rPr>
              <a:t>l</a:t>
            </a:r>
            <a:r>
              <a:rPr lang="en-US" dirty="0" smtClean="0">
                <a:latin typeface="Segoe UI Light" panose="020B0502040204020203" pitchFamily="34" charset="0"/>
              </a:rPr>
              <a:t>arge-scale </a:t>
            </a:r>
            <a:r>
              <a:rPr lang="en-US" dirty="0">
                <a:latin typeface="Segoe UI Light" panose="020B0502040204020203" pitchFamily="34" charset="0"/>
              </a:rPr>
              <a:t>D</a:t>
            </a:r>
            <a:r>
              <a:rPr lang="en-US" dirty="0" smtClean="0">
                <a:latin typeface="Segoe UI Light" panose="020B0502040204020203" pitchFamily="34" charset="0"/>
              </a:rPr>
              <a:t>ata Integration requires techniques that can automatically annotate datasets with rich semantic concepts.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a:t>
            </a:r>
            <a:r>
              <a:rPr lang="en-US" dirty="0">
                <a:latin typeface="Segoe UI Light" panose="020B0502040204020203" pitchFamily="34" charset="0"/>
              </a:rPr>
              <a:t>most </a:t>
            </a:r>
            <a:r>
              <a:rPr lang="en-US" dirty="0" smtClean="0">
                <a:latin typeface="Segoe UI Light" panose="020B0502040204020203" pitchFamily="34" charset="0"/>
              </a:rPr>
              <a:t>relevant entity </a:t>
            </a:r>
            <a:r>
              <a:rPr lang="en-US" dirty="0">
                <a:latin typeface="Segoe UI Light" panose="020B0502040204020203" pitchFamily="34" charset="0"/>
              </a:rPr>
              <a:t>type </a:t>
            </a:r>
            <a:r>
              <a:rPr lang="en-US" dirty="0" smtClean="0">
                <a:latin typeface="Segoe UI Light" panose="020B0502040204020203" pitchFamily="34" charset="0"/>
              </a:rPr>
              <a:t>for an instance within </a:t>
            </a:r>
            <a:r>
              <a:rPr lang="en-US" dirty="0">
                <a:latin typeface="Segoe UI Light" panose="020B0502040204020203" pitchFamily="34" charset="0"/>
              </a:rPr>
              <a:t>a given </a:t>
            </a:r>
            <a:r>
              <a:rPr lang="en-US" dirty="0" smtClean="0">
                <a:latin typeface="Segoe UI Light" panose="020B0502040204020203" pitchFamily="34" charset="0"/>
              </a:rPr>
              <a:t>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t>
            </a:r>
            <a:r>
              <a:rPr lang="en-US" dirty="0">
                <a:latin typeface="Segoe UI Light" panose="020B0502040204020203" pitchFamily="34" charset="0"/>
              </a:rPr>
              <a:t>a timely </a:t>
            </a:r>
            <a:r>
              <a:rPr lang="en-US" dirty="0" smtClean="0">
                <a:latin typeface="Segoe UI Light" panose="020B0502040204020203" pitchFamily="34" charset="0"/>
              </a:rPr>
              <a:t>manner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a:t>
            </a:r>
            <a:r>
              <a:rPr lang="en-US" dirty="0">
                <a:latin typeface="Segoe UI Light" panose="020B0502040204020203" pitchFamily="34" charset="0"/>
              </a:rPr>
              <a:t>though popular datasets like </a:t>
            </a:r>
            <a:r>
              <a:rPr lang="en-US" dirty="0" smtClean="0">
                <a:latin typeface="Segoe UI Light" panose="020B0502040204020203" pitchFamily="34" charset="0"/>
              </a:rPr>
              <a:t>DBpedia </a:t>
            </a:r>
            <a:r>
              <a:rPr lang="en-US" dirty="0">
                <a:latin typeface="Segoe UI Light" panose="020B0502040204020203" pitchFamily="34" charset="0"/>
              </a:rPr>
              <a:t>and Freebase are </a:t>
            </a:r>
            <a:r>
              <a:rPr lang="en-US" dirty="0" smtClean="0">
                <a:latin typeface="Segoe UI Light" panose="020B0502040204020203" pitchFamily="34" charset="0"/>
              </a:rPr>
              <a:t>well-known </a:t>
            </a:r>
            <a:r>
              <a:rPr lang="en-US" dirty="0">
                <a:latin typeface="Segoe UI Light" panose="020B0502040204020203" pitchFamily="34" charset="0"/>
              </a:rPr>
              <a:t>and widely </a:t>
            </a:r>
            <a:r>
              <a:rPr lang="en-US" dirty="0" smtClean="0">
                <a:latin typeface="Segoe UI Light" panose="020B0502040204020203" pitchFamily="34" charset="0"/>
              </a:rPr>
              <a:t>used there are other “hidden” useful datasets that are difficult to find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a:t>
            </a:r>
            <a:r>
              <a:rPr lang="en-US" dirty="0">
                <a:latin typeface="Segoe UI Light" panose="020B0502040204020203" pitchFamily="34" charset="0"/>
              </a:rPr>
              <a:t>Data </a:t>
            </a:r>
            <a:r>
              <a:rPr lang="en-US" dirty="0" smtClean="0">
                <a:latin typeface="Segoe UI Light" panose="020B0502040204020203" pitchFamily="34" charset="0"/>
              </a:rPr>
              <a:t>is a new type of </a:t>
            </a:r>
            <a:r>
              <a:rPr lang="en-US" dirty="0">
                <a:latin typeface="Segoe UI Light" panose="020B0502040204020203" pitchFamily="34" charset="0"/>
              </a:rPr>
              <a:t>structured information supported by models, ontologies </a:t>
            </a:r>
            <a:r>
              <a:rPr lang="en-US" dirty="0" smtClean="0">
                <a:latin typeface="Segoe UI Light" panose="020B0502040204020203" pitchFamily="34" charset="0"/>
              </a:rPr>
              <a:t>and vocabularies and contains </a:t>
            </a:r>
            <a:r>
              <a:rPr lang="en-US" dirty="0">
                <a:latin typeface="Segoe UI Light" panose="020B0502040204020203" pitchFamily="34" charset="0"/>
              </a:rPr>
              <a:t>query endpoints and links. This makes data quality assurance a </a:t>
            </a:r>
            <a:r>
              <a:rPr lang="en-US" dirty="0" smtClean="0">
                <a:latin typeface="Segoe UI Light" panose="020B0502040204020203" pitchFamily="34" charset="0"/>
              </a:rPr>
              <a:t>challenge</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b="0" dirty="0" smtClean="0">
                <a:latin typeface="Segoe UI" panose="020B0502040204020203" pitchFamily="34" charset="0"/>
                <a:ea typeface="Segoe UI" panose="020B0502040204020203" pitchFamily="34" charset="0"/>
                <a:cs typeface="Segoe UI" panose="020B0502040204020203" pitchFamily="34" charset="0"/>
              </a:rPr>
              <a:t>Challenges</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9044470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Contribution</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Architecture</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18035" y="1410553"/>
            <a:ext cx="6911164" cy="307777"/>
            <a:chOff x="518035" y="1410553"/>
            <a:chExt cx="6911164" cy="307777"/>
          </a:xfrm>
        </p:grpSpPr>
        <p:sp>
          <p:nvSpPr>
            <p:cNvPr id="67" name="Rectangle 66"/>
            <p:cNvSpPr/>
            <p:nvPr/>
          </p:nvSpPr>
          <p:spPr bwMode="gray">
            <a:xfrm>
              <a:off x="518035" y="1410553"/>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TextBox 42"/>
            <p:cNvSpPr txBox="1"/>
            <p:nvPr/>
          </p:nvSpPr>
          <p:spPr>
            <a:xfrm>
              <a:off x="3035576" y="1410553"/>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grp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gray">
          <a:xfrm>
            <a:off x="496165" y="2026839"/>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8" name="Group 37"/>
          <p:cNvGrpSpPr/>
          <p:nvPr/>
        </p:nvGrpSpPr>
        <p:grpSpPr>
          <a:xfrm>
            <a:off x="5181580" y="2158558"/>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30" idx="3"/>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61713" y="5818251"/>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565680" y="620756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60" name="Group 59"/>
          <p:cNvGrpSpPr/>
          <p:nvPr/>
        </p:nvGrpSpPr>
        <p:grpSpPr>
          <a:xfrm>
            <a:off x="561713" y="60133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2" name="Group 11"/>
          <p:cNvGrpSpPr/>
          <p:nvPr/>
        </p:nvGrpSpPr>
        <p:grpSpPr>
          <a:xfrm>
            <a:off x="646794" y="1389287"/>
            <a:ext cx="7995439" cy="3366977"/>
            <a:chOff x="646794" y="1389287"/>
            <a:chExt cx="7995439" cy="3366977"/>
          </a:xfrm>
        </p:grpSpPr>
        <p:grpSp>
          <p:nvGrpSpPr>
            <p:cNvPr id="39" name="Group 38"/>
            <p:cNvGrpSpPr/>
            <p:nvPr/>
          </p:nvGrpSpPr>
          <p:grpSpPr>
            <a:xfrm>
              <a:off x="2883176" y="2158558"/>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11" name="Group 10"/>
            <p:cNvGrpSpPr/>
            <p:nvPr/>
          </p:nvGrpSpPr>
          <p:grpSpPr>
            <a:xfrm>
              <a:off x="646794" y="2158556"/>
              <a:ext cx="1958162" cy="1084378"/>
              <a:chOff x="646794" y="2158556"/>
              <a:chExt cx="1958162" cy="1084378"/>
            </a:xfrm>
          </p:grpSpPr>
          <p:grpSp>
            <p:nvGrpSpPr>
              <p:cNvPr id="31" name="Group 30"/>
              <p:cNvGrpSpPr/>
              <p:nvPr/>
            </p:nvGrpSpPr>
            <p:grpSpPr>
              <a:xfrm>
                <a:off x="646794" y="2158556"/>
                <a:ext cx="1958162" cy="1084376"/>
                <a:chOff x="999460" y="4266617"/>
                <a:chExt cx="6911164" cy="564689"/>
              </a:xfrm>
            </p:grpSpPr>
            <p:sp>
              <p:nvSpPr>
                <p:cNvPr id="33" name="Rectangle 32"/>
                <p:cNvSpPr/>
                <p:nvPr/>
              </p:nvSpPr>
              <p:spPr bwMode="gray">
                <a:xfrm>
                  <a:off x="999460" y="4266617"/>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947502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0"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a:t>
            </a:r>
            <a:r>
              <a:rPr lang="en-US" dirty="0" smtClean="0">
                <a:latin typeface="Segoe UI Light" panose="020B0502040204020203" pitchFamily="34" charset="0"/>
              </a:rPr>
              <a:t>Enrichment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8196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22672"/>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23128"/>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3949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68060" y="2679480"/>
            <a:ext cx="188366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7" name="Straight Arrow Connector 66"/>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61713" y="5818251"/>
            <a:ext cx="3811750" cy="184666"/>
            <a:chOff x="624644" y="5996763"/>
            <a:chExt cx="3811750" cy="184666"/>
          </a:xfrm>
        </p:grpSpPr>
        <p:sp>
          <p:nvSpPr>
            <p:cNvPr id="72" name="TextBox 71"/>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3" name="Rectangle 72"/>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4" name="Group 73"/>
          <p:cNvGrpSpPr/>
          <p:nvPr/>
        </p:nvGrpSpPr>
        <p:grpSpPr>
          <a:xfrm>
            <a:off x="565680" y="6207566"/>
            <a:ext cx="3811750" cy="184666"/>
            <a:chOff x="624644" y="5940240"/>
            <a:chExt cx="3811750" cy="184666"/>
          </a:xfrm>
        </p:grpSpPr>
        <p:sp>
          <p:nvSpPr>
            <p:cNvPr id="75" name="TextBox 74"/>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6" name="Rectangle 75"/>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7" name="Group 76"/>
          <p:cNvGrpSpPr/>
          <p:nvPr/>
        </p:nvGrpSpPr>
        <p:grpSpPr>
          <a:xfrm>
            <a:off x="561713" y="6013375"/>
            <a:ext cx="3811750" cy="184666"/>
            <a:chOff x="624644" y="5954231"/>
            <a:chExt cx="3811750" cy="184666"/>
          </a:xfrm>
        </p:grpSpPr>
        <p:sp>
          <p:nvSpPr>
            <p:cNvPr id="78" name="TextBox 77"/>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79" name="Rectangle 78"/>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27961730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pPr fontAlgn="base">
              <a:spcBef>
                <a:spcPts val="600"/>
              </a:spcBef>
              <a:spcAft>
                <a:spcPct val="0"/>
              </a:spcAft>
            </a:pPr>
            <a:r>
              <a:rPr lang="en-US" dirty="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dirty="0" smtClean="0">
                <a:latin typeface="Segoe UI Light" panose="020B0502040204020203" pitchFamily="34" charset="0"/>
              </a:rPr>
              <a:t>Dataset Integration and Enrichment </a:t>
            </a:r>
            <a:r>
              <a:rPr lang="en-US" b="0" dirty="0" smtClean="0">
                <a:latin typeface="Segoe UI Light" panose="020B0502040204020203" pitchFamily="34" charset="0"/>
              </a:rPr>
              <a:t>– </a:t>
            </a:r>
            <a:r>
              <a:rPr lang="en-US" b="0" kern="0" dirty="0" smtClean="0">
                <a:solidFill>
                  <a:schemeClr val="bg2">
                    <a:lumMod val="50000"/>
                  </a:schemeClr>
                </a:solidFill>
                <a:latin typeface="Segoe UI Light" panose="020B0502040204020203" pitchFamily="34" charset="0"/>
                <a:ea typeface="Arial Unicode MS" pitchFamily="34" charset="-128"/>
                <a:cs typeface="Arial Unicode MS" pitchFamily="34" charset="-128"/>
              </a:rPr>
              <a:t>Contextual Entity Recognizer</a:t>
            </a:r>
            <a:endParaRPr lang="en-US" b="0" kern="0" dirty="0">
              <a:solidFill>
                <a:schemeClr val="bg2">
                  <a:lumMod val="50000"/>
                </a:schemeClr>
              </a:solidFill>
              <a:latin typeface="Segoe UI Light" panose="020B0502040204020203" pitchFamily="34" charset="0"/>
              <a:ea typeface="Arial Unicode MS" pitchFamily="34" charset="-128"/>
              <a:cs typeface="Arial Unicode MS" pitchFamily="34" charset="-128"/>
            </a:endParaRPr>
          </a:p>
        </p:txBody>
      </p:sp>
      <p:sp>
        <p:nvSpPr>
          <p:cNvPr id="16" name="TextBox 15"/>
          <p:cNvSpPr txBox="1"/>
          <p:nvPr/>
        </p:nvSpPr>
        <p:spPr>
          <a:xfrm>
            <a:off x="363415" y="1397977"/>
            <a:ext cx="8440344" cy="498598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P</a:t>
            </a:r>
            <a:r>
              <a:rPr lang="en-US" dirty="0" smtClean="0">
                <a:latin typeface="Segoe UI Light" panose="020B0502040204020203" pitchFamily="34" charset="0"/>
              </a:rPr>
              <a:t>ublicly </a:t>
            </a:r>
            <a:r>
              <a:rPr lang="en-US" dirty="0">
                <a:latin typeface="Segoe UI Light" panose="020B0502040204020203" pitchFamily="34" charset="0"/>
              </a:rPr>
              <a:t>available endpoints </a:t>
            </a:r>
            <a:r>
              <a:rPr lang="en-US" dirty="0" smtClean="0">
                <a:latin typeface="Segoe UI Light" panose="020B0502040204020203" pitchFamily="34" charset="0"/>
              </a:rPr>
              <a:t>of </a:t>
            </a:r>
            <a:r>
              <a:rPr lang="en-US" dirty="0">
                <a:latin typeface="Segoe UI Light" panose="020B0502040204020203" pitchFamily="34" charset="0"/>
              </a:rPr>
              <a:t>Knowledge Bases </a:t>
            </a:r>
            <a:r>
              <a:rPr lang="en-US" dirty="0" smtClean="0">
                <a:latin typeface="Segoe UI Light" panose="020B0502040204020203" pitchFamily="34" charset="0"/>
              </a:rPr>
              <a:t>have several limitations e.g. servers downtime, API limit throttling, etc.</a:t>
            </a:r>
          </a:p>
          <a:p>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We imported </a:t>
            </a:r>
            <a:r>
              <a:rPr lang="en-US" dirty="0" err="1">
                <a:latin typeface="Segoe UI Light" panose="020B0502040204020203" pitchFamily="34" charset="0"/>
              </a:rPr>
              <a:t>DBpedia</a:t>
            </a:r>
            <a:r>
              <a:rPr lang="en-US" dirty="0">
                <a:latin typeface="Segoe UI Light" panose="020B0502040204020203" pitchFamily="34" charset="0"/>
              </a:rPr>
              <a:t> into SAP HANA and provided a Search </a:t>
            </a:r>
            <a:r>
              <a:rPr lang="en-US" dirty="0" smtClean="0">
                <a:latin typeface="Segoe UI Light" panose="020B0502040204020203" pitchFamily="34" charset="0"/>
              </a:rPr>
              <a:t>API</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a:t>
            </a:r>
            <a:r>
              <a:rPr lang="en-US" b="1" dirty="0">
                <a:latin typeface="Segoe UI Light" panose="020B0502040204020203" pitchFamily="34" charset="0"/>
              </a:rPr>
              <a:t>Contextual Entity Recognizer </a:t>
            </a:r>
            <a:r>
              <a:rPr lang="en-US" dirty="0">
                <a:latin typeface="Segoe UI Light" panose="020B0502040204020203" pitchFamily="34" charset="0"/>
              </a:rPr>
              <a:t>is able to identify the most relevant type of an entity taking into account contextual information i.e. When disambiguating entities in tabular data at the cellular level, other cells in the same column represents related </a:t>
            </a:r>
            <a:r>
              <a:rPr lang="en-US" dirty="0" smtClean="0">
                <a:latin typeface="Segoe UI Light" panose="020B0502040204020203" pitchFamily="34" charset="0"/>
              </a:rPr>
              <a:t>context</a:t>
            </a: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confidence score is calculated by combining the result from HANA built-in fuzzy text search with an indicator of the entity’s popularity</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popularity is computed by counting the number of incoming and outgoing associations  </a:t>
            </a:r>
          </a:p>
          <a:p>
            <a:pPr marL="285750" indent="-285750">
              <a:buFont typeface="Arial" panose="020B0604020202020204" pitchFamily="34" charset="0"/>
              <a:buChar char="•"/>
            </a:pP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265866024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2750</TotalTime>
  <Words>2507</Words>
  <Application>Microsoft Office PowerPoint</Application>
  <PresentationFormat>On-screen Show (4:3)</PresentationFormat>
  <Paragraphs>371</Paragraphs>
  <Slides>34</Slides>
  <Notes>25</Notes>
  <HiddenSlides>2</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SAP_2014_v1.0</vt:lpstr>
      <vt:lpstr>Self-Service Data Provisioning Through Semantic Enrichment of Data</vt:lpstr>
      <vt:lpstr>Problem Statement Data Provisioning in the Enterprise</vt:lpstr>
      <vt:lpstr>Research Questions Scenario</vt:lpstr>
      <vt:lpstr> Research Questions </vt:lpstr>
      <vt:lpstr>Motivation</vt:lpstr>
      <vt:lpstr>Challenges</vt:lpstr>
      <vt:lpstr>Contribution Architecture</vt:lpstr>
      <vt:lpstr>Proposal Dataset Integration and Enrichment</vt:lpstr>
      <vt:lpstr>Proposal Dataset Integration and Enrichment – Contextual Entity Recognizer</vt:lpstr>
      <vt:lpstr>Proposal Dataset Integration and Enrichment – Semantic Enricher</vt:lpstr>
      <vt:lpstr>Proposal Dataset Integration and Enrichment – Semantic Enricher Evaluation</vt:lpstr>
      <vt:lpstr>Proposal Dataset Integration and Enrichment – Entity Properties Ranker</vt:lpstr>
      <vt:lpstr>Proposal Dataset Integration and Enrichment – Social Media</vt:lpstr>
      <vt:lpstr>Proposal Dataset Integration and Enrichment – Semantic Social News Aggregator(SNARC)</vt:lpstr>
      <vt:lpstr>Proposal Dataset Integration and Enrichment – Semantic Social News Aggregator (SNARC)</vt:lpstr>
      <vt:lpstr>Proposal Dataset Integration and Enrichment – Statistical Profiler (TBD)</vt:lpstr>
      <vt:lpstr>Proposal Dataset Integration and Enrichment – Data Profiler (TBD)</vt:lpstr>
      <vt:lpstr>Proposal Data Quality Control</vt:lpstr>
      <vt:lpstr>Proposal Data Quality Controller – The Problem</vt:lpstr>
      <vt:lpstr>Proposal Data Quality Controller– Contribution</vt:lpstr>
      <vt:lpstr>Proposal Data Quality Controller – Contribution</vt:lpstr>
      <vt:lpstr>Proposal Data Quality Controller – Contribution</vt:lpstr>
      <vt:lpstr>Proposal Data Quality Controller– Conclusion and Future Work</vt:lpstr>
      <vt:lpstr>Proposal Dataset Discovery</vt:lpstr>
      <vt:lpstr>Proposal Dataset Discovery – Open Data</vt:lpstr>
      <vt:lpstr>Proposal Dataset Discovery – Wikipedia Tables</vt:lpstr>
      <vt:lpstr>Architecture and Development Progress</vt:lpstr>
      <vt:lpstr>Contributing to the SAP Business Intelligence Graph (BIG)</vt:lpstr>
      <vt:lpstr>PowerPoint Presentation</vt:lpstr>
      <vt:lpstr>Conclusion</vt:lpstr>
      <vt:lpstr>Future Work</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ASSAF, Ahmad</cp:lastModifiedBy>
  <cp:revision>213</cp:revision>
  <dcterms:created xsi:type="dcterms:W3CDTF">2013-10-23T10:48:42Z</dcterms:created>
  <dcterms:modified xsi:type="dcterms:W3CDTF">2014-04-22T09:05:45Z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