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353" r:id="rId2"/>
    <p:sldId id="284" r:id="rId3"/>
    <p:sldId id="325" r:id="rId4"/>
    <p:sldId id="376" r:id="rId5"/>
    <p:sldId id="368" r:id="rId6"/>
    <p:sldId id="354" r:id="rId7"/>
    <p:sldId id="370" r:id="rId8"/>
    <p:sldId id="355" r:id="rId9"/>
    <p:sldId id="378" r:id="rId10"/>
    <p:sldId id="358" r:id="rId11"/>
    <p:sldId id="392" r:id="rId12"/>
    <p:sldId id="357" r:id="rId13"/>
    <p:sldId id="360" r:id="rId14"/>
    <p:sldId id="394" r:id="rId15"/>
    <p:sldId id="379" r:id="rId16"/>
    <p:sldId id="380" r:id="rId17"/>
    <p:sldId id="374" r:id="rId18"/>
    <p:sldId id="395" r:id="rId19"/>
    <p:sldId id="381" r:id="rId20"/>
    <p:sldId id="386" r:id="rId21"/>
    <p:sldId id="385" r:id="rId22"/>
    <p:sldId id="362" r:id="rId23"/>
    <p:sldId id="363" r:id="rId24"/>
    <p:sldId id="364" r:id="rId25"/>
    <p:sldId id="365" r:id="rId26"/>
    <p:sldId id="382" r:id="rId27"/>
    <p:sldId id="384" r:id="rId28"/>
    <p:sldId id="388" r:id="rId29"/>
    <p:sldId id="389" r:id="rId30"/>
    <p:sldId id="387" r:id="rId31"/>
    <p:sldId id="390" r:id="rId32"/>
    <p:sldId id="396" r:id="rId33"/>
    <p:sldId id="393" r:id="rId34"/>
    <p:sldId id="359" r:id="rId35"/>
    <p:sldId id="265" r:id="rId36"/>
    <p:sldId id="339" r:id="rId37"/>
    <p:sldId id="391" r:id="rId38"/>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998"/>
    <a:srgbClr val="3B8A15"/>
    <a:srgbClr val="FF5050"/>
    <a:srgbClr val="00000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p:scale>
          <a:sx n="100" d="100"/>
          <a:sy n="100" d="100"/>
        </p:scale>
        <p:origin x="-2202" y="-26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181477376"/>
        <c:axId val="181478912"/>
      </c:barChart>
      <c:catAx>
        <c:axId val="181477376"/>
        <c:scaling>
          <c:orientation val="minMax"/>
        </c:scaling>
        <c:delete val="0"/>
        <c:axPos val="b"/>
        <c:majorTickMark val="out"/>
        <c:minorTickMark val="none"/>
        <c:tickLblPos val="nextTo"/>
        <c:crossAx val="181478912"/>
        <c:crosses val="autoZero"/>
        <c:auto val="1"/>
        <c:lblAlgn val="ctr"/>
        <c:lblOffset val="100"/>
        <c:noMultiLvlLbl val="0"/>
      </c:catAx>
      <c:valAx>
        <c:axId val="181478912"/>
        <c:scaling>
          <c:orientation val="minMax"/>
        </c:scaling>
        <c:delete val="0"/>
        <c:axPos val="l"/>
        <c:majorGridlines/>
        <c:numFmt formatCode="General" sourceLinked="1"/>
        <c:majorTickMark val="out"/>
        <c:minorTickMark val="none"/>
        <c:tickLblPos val="nextTo"/>
        <c:crossAx val="181477376"/>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www.data.gov/" TargetMode="External"/><Relationship Id="rId7" Type="http://schemas.openxmlformats.org/officeDocument/2006/relationships/hyperlink" Target="http://office.microsoft.com/en-us/excel/download-data-explorer-for-excel-FX104018616.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March 13,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Data in external </a:t>
            </a:r>
            <a:r>
              <a:rPr lang="en-US" dirty="0">
                <a:latin typeface="Segoe UI Light" panose="020B0502040204020203" pitchFamily="34" charset="0"/>
              </a:rPr>
              <a:t>K</a:t>
            </a:r>
            <a:r>
              <a:rPr lang="en-US" dirty="0" smtClean="0">
                <a:latin typeface="Segoe UI Light" panose="020B0502040204020203" pitchFamily="34" charset="0"/>
              </a:rPr>
              <a:t>nowledge Bases are not in a controlled environment – content can be updated at any point of time</a:t>
            </a:r>
          </a:p>
          <a:p>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Contextual Entity Recognizer </a:t>
            </a:r>
            <a:r>
              <a:rPr lang="en-US" dirty="0" smtClean="0">
                <a:latin typeface="Segoe UI Light" panose="020B0502040204020203" pitchFamily="34" charset="0"/>
              </a:rPr>
              <a:t>is able to identify the most relevant type of an entity taking into account contextual information i.e. </a:t>
            </a:r>
            <a:r>
              <a:rPr lang="en-US" sz="1800" dirty="0" smtClean="0">
                <a:latin typeface="Segoe UI Light" panose="020B0502040204020203" pitchFamily="34" charset="0"/>
              </a:rPr>
              <a:t>When disambiguating entities in tabular data at </a:t>
            </a:r>
            <a:r>
              <a:rPr lang="en-US" sz="1800" dirty="0">
                <a:latin typeface="Segoe UI Light" panose="020B0502040204020203" pitchFamily="34" charset="0"/>
              </a:rPr>
              <a:t>the cellular level, other cells in the same column represents related </a:t>
            </a:r>
            <a:r>
              <a:rPr lang="en-US" sz="1800" dirty="0" smtClean="0">
                <a:latin typeface="Segoe UI Light" panose="020B0502040204020203" pitchFamily="34" charset="0"/>
              </a:rPr>
              <a:t>context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set of results are ranked according to a calculated confidence score</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grpSp>
        <p:nvGrpSpPr>
          <p:cNvPr id="17" name="Group 16"/>
          <p:cNvGrpSpPr/>
          <p:nvPr/>
        </p:nvGrpSpPr>
        <p:grpSpPr>
          <a:xfrm>
            <a:off x="5720317" y="241209"/>
            <a:ext cx="3083442" cy="351427"/>
            <a:chOff x="3678864" y="456647"/>
            <a:chExt cx="3147238" cy="351427"/>
          </a:xfrm>
        </p:grpSpPr>
        <p:sp>
          <p:nvSpPr>
            <p:cNvPr id="18" name="Rectangle 1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691519" y="701748"/>
              <a:ext cx="740240"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30%</a:t>
              </a:r>
            </a:p>
          </p:txBody>
        </p:sp>
      </p:gr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grpSp>
        <p:nvGrpSpPr>
          <p:cNvPr id="17" name="Group 16"/>
          <p:cNvGrpSpPr/>
          <p:nvPr/>
        </p:nvGrpSpPr>
        <p:grpSpPr>
          <a:xfrm>
            <a:off x="5720317" y="241209"/>
            <a:ext cx="3083442" cy="351427"/>
            <a:chOff x="3678864" y="456647"/>
            <a:chExt cx="3147238" cy="351427"/>
          </a:xfrm>
        </p:grpSpPr>
        <p:sp>
          <p:nvSpPr>
            <p:cNvPr id="18" name="Rectangle 1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963" y="1397977"/>
            <a:ext cx="8525608" cy="4555093"/>
          </a:xfrm>
          <a:prstGeom prst="rect">
            <a:avLst/>
          </a:prstGeom>
          <a:noFill/>
        </p:spPr>
        <p:txBody>
          <a:bodyPr wrap="square" lIns="0" tIns="0" rIns="0" bIns="0" rtlCol="0">
            <a:spAutoFit/>
          </a:bodyPr>
          <a:lstStyle/>
          <a:p>
            <a:pPr marL="742950" lvl="1" indent="-285750">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imported </a:t>
            </a:r>
            <a:r>
              <a:rPr lang="en-US" dirty="0" err="1" smtClean="0">
                <a:latin typeface="Segoe UI Light" panose="020B0502040204020203" pitchFamily="34" charset="0"/>
              </a:rPr>
              <a:t>DBpedia</a:t>
            </a:r>
            <a:r>
              <a:rPr lang="en-US" dirty="0" smtClean="0">
                <a:latin typeface="Segoe UI Light" panose="020B0502040204020203" pitchFamily="34" charset="0"/>
              </a:rPr>
              <a:t> </a:t>
            </a:r>
            <a:r>
              <a:rPr lang="en-US" dirty="0">
                <a:latin typeface="Segoe UI Light" panose="020B0502040204020203" pitchFamily="34" charset="0"/>
              </a:rPr>
              <a:t>into SAP HANA and provided </a:t>
            </a:r>
            <a:r>
              <a:rPr lang="en-US" dirty="0" smtClean="0">
                <a:latin typeface="Segoe UI Light" panose="020B0502040204020203" pitchFamily="34" charset="0"/>
              </a:rPr>
              <a:t>an API with the following set of services:</a:t>
            </a:r>
          </a:p>
          <a:p>
            <a:pPr marL="1200150" lvl="2" indent="-285750">
              <a:buFont typeface="Arial" panose="020B0604020202020204" pitchFamily="34" charset="0"/>
              <a:buChar char="•"/>
            </a:pPr>
            <a:r>
              <a:rPr lang="en-US" b="1" dirty="0">
                <a:latin typeface="Segoe UI Light" panose="020B0502040204020203" pitchFamily="34" charset="0"/>
              </a:rPr>
              <a:t>Contextual Entity Disambiguation</a:t>
            </a:r>
            <a:r>
              <a:rPr lang="en-US" dirty="0">
                <a:latin typeface="Segoe UI Light" panose="020B0502040204020203" pitchFamily="34" charset="0"/>
              </a:rPr>
              <a:t>: Identifies the most relevant semantic type taking into account contextual </a:t>
            </a:r>
            <a:r>
              <a:rPr lang="en-US" dirty="0" smtClean="0">
                <a:latin typeface="Segoe UI Light" panose="020B0502040204020203" pitchFamily="34" charset="0"/>
              </a:rPr>
              <a:t>information</a:t>
            </a:r>
            <a:endParaRPr lang="en-US" dirty="0">
              <a:latin typeface="Segoe UI Light" panose="020B0502040204020203" pitchFamily="34" charset="0"/>
            </a:endParaRPr>
          </a:p>
          <a:p>
            <a:pPr marL="1200150" lvl="2" indent="-285750">
              <a:buFont typeface="Arial" panose="020B0604020202020204" pitchFamily="34" charset="0"/>
              <a:buChar char="•"/>
            </a:pPr>
            <a:r>
              <a:rPr lang="en-US" b="1" dirty="0">
                <a:latin typeface="Segoe UI Light" panose="020B0502040204020203" pitchFamily="34" charset="0"/>
              </a:rPr>
              <a:t>Entity Enrichment</a:t>
            </a:r>
            <a:r>
              <a:rPr lang="en-US" dirty="0">
                <a:latin typeface="Segoe UI Light" panose="020B0502040204020203" pitchFamily="34" charset="0"/>
              </a:rPr>
              <a:t>: Retrieves extra properties of the disambiguated </a:t>
            </a:r>
            <a:r>
              <a:rPr lang="en-US" dirty="0" smtClean="0">
                <a:latin typeface="Segoe UI Light" panose="020B0502040204020203" pitchFamily="34" charset="0"/>
              </a:rPr>
              <a:t>entity</a:t>
            </a:r>
          </a:p>
          <a:p>
            <a:pPr marL="1200150" lvl="2" indent="-285750">
              <a:buFont typeface="Arial" panose="020B0604020202020204" pitchFamily="34" charset="0"/>
              <a:buChar char="•"/>
            </a:pPr>
            <a:r>
              <a:rPr lang="en-US" b="1" dirty="0" smtClean="0">
                <a:latin typeface="Segoe UI Light" panose="020B0502040204020203" pitchFamily="34" charset="0"/>
              </a:rPr>
              <a:t>Semantic Similarity</a:t>
            </a:r>
            <a:r>
              <a:rPr lang="en-US" dirty="0" smtClean="0">
                <a:latin typeface="Segoe UI Light" panose="020B0502040204020203" pitchFamily="34" charset="0"/>
              </a:rPr>
              <a:t>: </a:t>
            </a:r>
            <a:r>
              <a:rPr lang="en-US" dirty="0">
                <a:latin typeface="Segoe UI Light" panose="020B0502040204020203" pitchFamily="34" charset="0"/>
              </a:rPr>
              <a:t>Uses Cosine Similarity, Pearson Product-Moment Correlation Coefficient (PPMCC) and Spearman's Rank Correlation </a:t>
            </a:r>
            <a:r>
              <a:rPr lang="en-US" dirty="0" smtClean="0">
                <a:latin typeface="Segoe UI Light" panose="020B0502040204020203" pitchFamily="34" charset="0"/>
              </a:rPr>
              <a:t>Coefficient</a:t>
            </a:r>
          </a:p>
          <a:p>
            <a:pPr marL="1200150" lvl="2"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The confidence score is calculated by combining the result from HANA built-in fuzzy text search with an indicator of the entity’s popularity</a:t>
            </a:r>
          </a:p>
          <a:p>
            <a:pPr marL="742950" lvl="1"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The popularity is computed by counting the number of incoming and outgoing associations  </a:t>
            </a:r>
          </a:p>
          <a:p>
            <a:pPr marL="742950" lvl="1"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1200150" lvl="2"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 – </a:t>
            </a:r>
            <a:r>
              <a:rPr lang="en-US" b="0" dirty="0" smtClean="0">
                <a:latin typeface="Segoe UI Light" panose="020B0502040204020203" pitchFamily="34" charset="0"/>
              </a:rPr>
              <a:t>Semantic Enricher</a:t>
            </a:r>
            <a:endParaRPr lang="en-US" sz="2000" b="0" dirty="0">
              <a:latin typeface="Segoe UI Light" panose="020B0502040204020203" pitchFamily="34" charset="0"/>
            </a:endParaRPr>
          </a:p>
        </p:txBody>
      </p:sp>
      <p:grpSp>
        <p:nvGrpSpPr>
          <p:cNvPr id="8" name="Group 7"/>
          <p:cNvGrpSpPr/>
          <p:nvPr/>
        </p:nvGrpSpPr>
        <p:grpSpPr>
          <a:xfrm>
            <a:off x="5720317" y="241209"/>
            <a:ext cx="3083442" cy="351427"/>
            <a:chOff x="3678864" y="456647"/>
            <a:chExt cx="3147238" cy="351427"/>
          </a:xfrm>
        </p:grpSpPr>
        <p:sp>
          <p:nvSpPr>
            <p:cNvPr id="14" name="Rectangle 13"/>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77" y="4886325"/>
            <a:ext cx="49149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463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a:t>
            </a:r>
            <a:r>
              <a:rPr lang="en-US" sz="2000" b="0" dirty="0" smtClean="0">
                <a:latin typeface="Segoe UI Light" panose="020B0502040204020203" pitchFamily="34" charset="0"/>
              </a:rPr>
              <a:t>Semantic Enricher Evaluation</a:t>
            </a:r>
            <a:endParaRPr lang="en-US" sz="1800" b="0" dirty="0">
              <a:latin typeface="Segoe UI Light" panose="020B0502040204020203" pitchFamily="34" charset="0"/>
            </a:endParaRPr>
          </a:p>
        </p:txBody>
      </p:sp>
      <p:sp>
        <p:nvSpPr>
          <p:cNvPr id="16" name="TextBox 15"/>
          <p:cNvSpPr txBox="1"/>
          <p:nvPr/>
        </p:nvSpPr>
        <p:spPr>
          <a:xfrm>
            <a:off x="363414" y="1397977"/>
            <a:ext cx="8462533"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dataset </a:t>
            </a:r>
            <a:r>
              <a:rPr lang="en-US" dirty="0">
                <a:latin typeface="Segoe UI Light" panose="020B0502040204020203" pitchFamily="34" charset="0"/>
              </a:rPr>
              <a:t>used in our evaluation consists of around </a:t>
            </a:r>
            <a:r>
              <a:rPr lang="en-US" b="1" dirty="0">
                <a:latin typeface="Segoe UI Light" panose="020B0502040204020203" pitchFamily="34" charset="0"/>
              </a:rPr>
              <a:t>60 columns </a:t>
            </a:r>
            <a:r>
              <a:rPr lang="en-US" dirty="0">
                <a:latin typeface="Segoe UI Light" panose="020B0502040204020203" pitchFamily="34" charset="0"/>
              </a:rPr>
              <a:t>and more than </a:t>
            </a:r>
            <a:r>
              <a:rPr lang="en-US" b="1" dirty="0">
                <a:latin typeface="Segoe UI Light" panose="020B0502040204020203" pitchFamily="34" charset="0"/>
              </a:rPr>
              <a:t>1000 </a:t>
            </a:r>
            <a:r>
              <a:rPr lang="en-US" b="1" dirty="0" smtClean="0">
                <a:latin typeface="Segoe UI Light" panose="020B0502040204020203" pitchFamily="34" charset="0"/>
              </a:rPr>
              <a:t>rows</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integrated our Semantic Similarity module in an existing schema matching tool called the Auto Mapping Core (AMC)</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AMC is a flexible schema matching framework that combines </a:t>
            </a:r>
            <a:r>
              <a:rPr lang="en-US" dirty="0">
                <a:latin typeface="Segoe UI Light" panose="020B0502040204020203" pitchFamily="34" charset="0"/>
              </a:rPr>
              <a:t>the results of various similarity </a:t>
            </a:r>
            <a:r>
              <a:rPr lang="en-US" dirty="0" smtClean="0">
                <a:latin typeface="Segoe UI Light" panose="020B0502040204020203" pitchFamily="34" charset="0"/>
              </a:rPr>
              <a:t>algorithms. This made it easier for us to measure the impact of our Semantic Similarity module</a:t>
            </a:r>
          </a:p>
        </p:txBody>
      </p:sp>
      <p:grpSp>
        <p:nvGrpSpPr>
          <p:cNvPr id="6" name="Group 5"/>
          <p:cNvGrpSpPr/>
          <p:nvPr/>
        </p:nvGrpSpPr>
        <p:grpSpPr>
          <a:xfrm>
            <a:off x="5720317" y="241209"/>
            <a:ext cx="3083442" cy="351427"/>
            <a:chOff x="3678864" y="456647"/>
            <a:chExt cx="3147238" cy="351427"/>
          </a:xfrm>
        </p:grpSpPr>
        <p:sp>
          <p:nvSpPr>
            <p:cNvPr id="7" name="Rectangle 6"/>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spTree>
    <p:extLst>
      <p:ext uri="{BB962C8B-B14F-4D97-AF65-F5344CB8AC3E}">
        <p14:creationId xmlns:p14="http://schemas.microsoft.com/office/powerpoint/2010/main" val="71715857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proved that using the </a:t>
            </a:r>
            <a:r>
              <a:rPr lang="en-US" b="1" dirty="0" smtClean="0">
                <a:latin typeface="Segoe UI Light" panose="020B0502040204020203" pitchFamily="34" charset="0"/>
              </a:rPr>
              <a:t>Semantic Enricher </a:t>
            </a:r>
            <a:r>
              <a:rPr lang="en-US" dirty="0" smtClean="0">
                <a:latin typeface="Segoe UI Light" panose="020B0502040204020203" pitchFamily="34" charset="0"/>
              </a:rPr>
              <a:t>we managed not only to increase the overall confidence score with an average of 11% but also increase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grpSp>
        <p:nvGrpSpPr>
          <p:cNvPr id="6" name="Group 5"/>
          <p:cNvGrpSpPr/>
          <p:nvPr/>
        </p:nvGrpSpPr>
        <p:grpSpPr>
          <a:xfrm>
            <a:off x="5720317" y="241209"/>
            <a:ext cx="3083442" cy="351427"/>
            <a:chOff x="3678864" y="456647"/>
            <a:chExt cx="3147238" cy="351427"/>
          </a:xfrm>
        </p:grpSpPr>
        <p:sp>
          <p:nvSpPr>
            <p:cNvPr id="7" name="Rectangle 6"/>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691519" y="701748"/>
              <a:ext cx="1984213"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70%</a:t>
              </a:r>
            </a:p>
          </p:txBody>
        </p:sp>
      </p:gr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581697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Columns and cells are reconciled with “semantic” entities using the </a:t>
            </a:r>
            <a:r>
              <a:rPr lang="en-US" b="1" dirty="0" smtClean="0">
                <a:latin typeface="Segoe UI Light" panose="020B0502040204020203" pitchFamily="34" charset="0"/>
              </a:rPr>
              <a:t>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Entities </a:t>
            </a:r>
            <a:r>
              <a:rPr lang="en-US" dirty="0">
                <a:latin typeface="Segoe UI Light" panose="020B0502040204020203" pitchFamily="34" charset="0"/>
              </a:rPr>
              <a:t>are generally described </a:t>
            </a:r>
            <a:r>
              <a:rPr lang="en-US" dirty="0" smtClean="0">
                <a:latin typeface="Segoe UI Light" panose="020B0502040204020203" pitchFamily="34" charset="0"/>
              </a:rPr>
              <a:t>with a </a:t>
            </a:r>
            <a:r>
              <a:rPr lang="en-US" dirty="0">
                <a:latin typeface="Segoe UI Light" panose="020B0502040204020203" pitchFamily="34" charset="0"/>
              </a:rPr>
              <a:t>lot of </a:t>
            </a:r>
            <a:r>
              <a:rPr lang="en-US" dirty="0" smtClean="0">
                <a:latin typeface="Segoe UI Light" panose="020B0502040204020203" pitchFamily="34" charset="0"/>
              </a:rPr>
              <a:t>properties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It is, however, </a:t>
            </a:r>
            <a:r>
              <a:rPr lang="en-US" dirty="0" smtClean="0">
                <a:latin typeface="Segoe UI Light" panose="020B0502040204020203" pitchFamily="34" charset="0"/>
              </a:rPr>
              <a:t>difficult to </a:t>
            </a:r>
            <a:r>
              <a:rPr lang="en-US" dirty="0">
                <a:latin typeface="Segoe UI Light" panose="020B0502040204020203" pitchFamily="34" charset="0"/>
              </a:rPr>
              <a:t>assess which ones are 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a:t>
            </a:r>
            <a:r>
              <a:rPr lang="en-US" dirty="0">
                <a:latin typeface="Segoe UI Light" panose="020B0502040204020203" pitchFamily="34" charset="0"/>
              </a:rPr>
              <a:t>the Fresnel vocabulary, so that any application could </a:t>
            </a:r>
            <a:r>
              <a:rPr lang="en-US" dirty="0" smtClean="0">
                <a:latin typeface="Segoe UI Light" panose="020B0502040204020203" pitchFamily="34" charset="0"/>
              </a:rPr>
              <a:t>just use this knowledge to decide </a:t>
            </a:r>
            <a:r>
              <a:rPr lang="en-US" dirty="0">
                <a:latin typeface="Segoe UI Light" panose="020B0502040204020203" pitchFamily="34" charset="0"/>
              </a:rPr>
              <a:t>which properties of an entity is </a:t>
            </a:r>
            <a:r>
              <a:rPr lang="en-US" dirty="0" smtClean="0">
                <a:latin typeface="Segoe UI Light" panose="020B0502040204020203" pitchFamily="34" charset="0"/>
              </a:rPr>
              <a:t>worth to be augmented with the current data</a:t>
            </a:r>
          </a:p>
          <a:p>
            <a:endParaRPr lang="en-US" dirty="0" smtClean="0">
              <a:latin typeface="Segoe UI Light" panose="020B0502040204020203" pitchFamily="34" charset="0"/>
            </a:endParaRPr>
          </a:p>
          <a:p>
            <a:r>
              <a:rPr lang="en-US" b="1" dirty="0" smtClean="0">
                <a:latin typeface="Segoe UI Light" panose="020B0502040204020203" pitchFamily="34" charset="0"/>
              </a:rPr>
              <a:t>Submitted </a:t>
            </a:r>
            <a:r>
              <a:rPr lang="en-US" b="1" dirty="0">
                <a:latin typeface="Segoe UI Light" panose="020B0502040204020203" pitchFamily="34" charset="0"/>
              </a:rPr>
              <a:t>to the poster session at ESWC14</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grpSp>
        <p:nvGrpSpPr>
          <p:cNvPr id="6" name="Group 5"/>
          <p:cNvGrpSpPr/>
          <p:nvPr/>
        </p:nvGrpSpPr>
        <p:grpSpPr>
          <a:xfrm>
            <a:off x="5720317" y="241209"/>
            <a:ext cx="3083442" cy="351427"/>
            <a:chOff x="3678864" y="456647"/>
            <a:chExt cx="3147238" cy="351427"/>
          </a:xfrm>
        </p:grpSpPr>
        <p:sp>
          <p:nvSpPr>
            <p:cNvPr id="7" name="Rectangle 6"/>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691517" y="701748"/>
              <a:ext cx="2435492"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TextBox 8"/>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80%</a:t>
              </a:r>
            </a:p>
          </p:txBody>
        </p:sp>
      </p:gr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grpSp>
        <p:nvGrpSpPr>
          <p:cNvPr id="7" name="Group 6"/>
          <p:cNvGrpSpPr/>
          <p:nvPr/>
        </p:nvGrpSpPr>
        <p:grpSpPr>
          <a:xfrm>
            <a:off x="5720317" y="241209"/>
            <a:ext cx="3083442" cy="351427"/>
            <a:chOff x="3678864" y="456647"/>
            <a:chExt cx="3147238" cy="351427"/>
          </a:xfrm>
        </p:grpSpPr>
        <p:sp>
          <p:nvSpPr>
            <p:cNvPr id="8" name="Rectangle 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91517" y="701748"/>
              <a:ext cx="2809007"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90%</a:t>
              </a:r>
            </a:p>
          </p:txBody>
        </p:sp>
      </p:gr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grpSp>
        <p:nvGrpSpPr>
          <p:cNvPr id="7" name="Group 6"/>
          <p:cNvGrpSpPr/>
          <p:nvPr/>
        </p:nvGrpSpPr>
        <p:grpSpPr>
          <a:xfrm>
            <a:off x="5720317" y="241209"/>
            <a:ext cx="3083442" cy="351427"/>
            <a:chOff x="3678864" y="456647"/>
            <a:chExt cx="3147238" cy="351427"/>
          </a:xfrm>
        </p:grpSpPr>
        <p:sp>
          <p:nvSpPr>
            <p:cNvPr id="8" name="Rectangle 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91517" y="701748"/>
              <a:ext cx="2809007"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90%</a:t>
              </a:r>
            </a:p>
          </p:txBody>
        </p:sp>
      </p:gr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b="1" dirty="0">
                <a:solidFill>
                  <a:srgbClr val="FFC000"/>
                </a:solidFill>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smtClean="0">
                <a:solidFill>
                  <a:srgbClr val="000000"/>
                </a:solidFill>
                <a:latin typeface="Segoe UI Light" panose="020B0502040204020203" pitchFamily="34" charset="0"/>
              </a:rPr>
              <a:t>Enterprise </a:t>
            </a:r>
            <a:r>
              <a:rPr lang="en-US" sz="1600" b="0" dirty="0">
                <a:solidFill>
                  <a:srgbClr val="000000"/>
                </a:solidFill>
                <a:latin typeface="Segoe UI Light" panose="020B0502040204020203" pitchFamily="34" charset="0"/>
              </a:rPr>
              <a:t>Big Data </a:t>
            </a:r>
            <a:r>
              <a:rPr lang="en-US" sz="1600" b="0" dirty="0" smtClean="0">
                <a:solidFill>
                  <a:srgbClr val="000000"/>
                </a:solidFill>
                <a:latin typeface="Segoe UI Light" panose="020B0502040204020203" pitchFamily="34" charset="0"/>
              </a:rPr>
              <a:t>isn't big </a:t>
            </a:r>
            <a:r>
              <a:rPr lang="en-US" sz="1600" b="0" dirty="0">
                <a:solidFill>
                  <a:srgbClr val="000000"/>
                </a:solidFill>
                <a:latin typeface="Segoe UI Light" panose="020B0502040204020203" pitchFamily="34" charset="0"/>
              </a:rPr>
              <a:t>in volume only, but also in the associated </a:t>
            </a:r>
            <a:r>
              <a:rPr lang="en-US" sz="1600" b="0" dirty="0" smtClean="0">
                <a:solidFill>
                  <a:srgbClr val="000000"/>
                </a:solidFill>
                <a:latin typeface="Segoe UI Light" panose="020B0502040204020203" pitchFamily="34" charset="0"/>
              </a:rPr>
              <a:t>formats as information </a:t>
            </a:r>
            <a:r>
              <a:rPr lang="en-US" sz="1600" b="0" dirty="0">
                <a:solidFill>
                  <a:srgbClr val="000000"/>
                </a:solidFill>
                <a:latin typeface="Segoe UI Light" panose="020B0502040204020203" pitchFamily="34" charset="0"/>
              </a:rPr>
              <a:t>is </a:t>
            </a:r>
            <a:r>
              <a:rPr lang="en-US" sz="1600" b="0" dirty="0" smtClean="0">
                <a:solidFill>
                  <a:srgbClr val="000000"/>
                </a:solidFill>
                <a:latin typeface="Segoe UI Light" panose="020B0502040204020203" pitchFamily="34" charset="0"/>
              </a:rPr>
              <a:t>often </a:t>
            </a:r>
            <a:r>
              <a:rPr lang="en-US" sz="1600" b="0" dirty="0">
                <a:solidFill>
                  <a:srgbClr val="000000"/>
                </a:solidFill>
                <a:latin typeface="Segoe UI Light" panose="020B0502040204020203" pitchFamily="34" charset="0"/>
              </a:rPr>
              <a:t>stored in </a:t>
            </a:r>
            <a:r>
              <a:rPr lang="en-US" sz="1600" b="0" dirty="0" smtClean="0">
                <a:solidFill>
                  <a:srgbClr val="000000"/>
                </a:solidFill>
                <a:latin typeface="Segoe UI Light" panose="020B0502040204020203" pitchFamily="34" charset="0"/>
              </a:rPr>
              <a:t>unstructured </a:t>
            </a:r>
            <a:r>
              <a:rPr lang="en-US" sz="1600" b="0" dirty="0">
                <a:solidFill>
                  <a:srgbClr val="000000"/>
                </a:solidFill>
                <a:latin typeface="Segoe UI Light" panose="020B0502040204020203" pitchFamily="34" charset="0"/>
              </a:rPr>
              <a:t>and unknown </a:t>
            </a:r>
            <a:r>
              <a:rPr lang="en-US" sz="1600" b="0" dirty="0" smtClean="0">
                <a:solidFill>
                  <a:srgbClr val="000000"/>
                </a:solidFill>
                <a:latin typeface="Segoe UI Light" panose="020B0502040204020203" pitchFamily="34" charset="0"/>
              </a:rPr>
              <a:t>formats</a:t>
            </a:r>
            <a:endParaRPr lang="en-US" sz="1600" b="0"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Data Provisioning in </a:t>
            </a:r>
            <a:r>
              <a:rPr lang="en-US" sz="1600" b="0" dirty="0">
                <a:latin typeface="Segoe UI Light" panose="020B0502040204020203" pitchFamily="34" charset="0"/>
              </a:rPr>
              <a:t>large enterprises is </a:t>
            </a:r>
            <a:r>
              <a:rPr lang="en-US" sz="1600" b="0" dirty="0" smtClean="0">
                <a:latin typeface="Segoe UI Light" panose="020B0502040204020203" pitchFamily="34" charset="0"/>
              </a:rPr>
              <a:t>therefore a </a:t>
            </a:r>
            <a:r>
              <a:rPr lang="en-US" sz="1600" b="0" dirty="0">
                <a:latin typeface="Segoe UI Light" panose="020B0502040204020203" pitchFamily="34" charset="0"/>
              </a:rPr>
              <a:t>time and resource costly task</a:t>
            </a:r>
          </a:p>
          <a:p>
            <a:pPr marL="285750" indent="-285750" fontAlgn="base">
              <a:spcBef>
                <a:spcPct val="50000"/>
              </a:spcBef>
              <a:spcAft>
                <a:spcPct val="0"/>
              </a:spcAft>
              <a:buClr>
                <a:srgbClr val="F0AB00"/>
              </a:buClr>
              <a:buFont typeface="Arial" pitchFamily="34" charset="0"/>
              <a:buChar char="•"/>
            </a:pPr>
            <a:r>
              <a:rPr lang="en-US" sz="1600" b="0" dirty="0">
                <a:latin typeface="Segoe UI Light" panose="020B0502040204020203" pitchFamily="34" charset="0"/>
              </a:rPr>
              <a:t>Various approaches have been introduced to solve this integration </a:t>
            </a:r>
            <a:r>
              <a:rPr lang="en-US" sz="1600" b="0" dirty="0" smtClean="0">
                <a:latin typeface="Segoe UI Light" panose="020B0502040204020203" pitchFamily="34" charset="0"/>
              </a:rPr>
              <a:t>challenge:</a:t>
            </a:r>
            <a:endParaRPr lang="en-US" sz="1600" b="0" dirty="0">
              <a:latin typeface="Segoe UI Light" panose="020B0502040204020203" pitchFamily="34" charset="0"/>
            </a:endParaRPr>
          </a:p>
          <a:p>
            <a:pPr marL="742950" lvl="1" indent="-285750" fontAlgn="base">
              <a:spcBef>
                <a:spcPct val="50000"/>
              </a:spcBef>
              <a:spcAft>
                <a:spcPct val="0"/>
              </a:spcAft>
              <a:buClr>
                <a:srgbClr val="F0AB00"/>
              </a:buClr>
              <a:buFont typeface="Arial" pitchFamily="34" charset="0"/>
              <a:buChar char="•"/>
            </a:pPr>
            <a:r>
              <a:rPr lang="en-US" sz="1600" dirty="0" smtClean="0">
                <a:latin typeface="Segoe UI Light" panose="020B0502040204020203" pitchFamily="34" charset="0"/>
              </a:rPr>
              <a:t>XML </a:t>
            </a:r>
            <a:r>
              <a:rPr lang="en-US" sz="1600" dirty="0">
                <a:latin typeface="Segoe UI Light" panose="020B0502040204020203" pitchFamily="34" charset="0"/>
              </a:rPr>
              <a:t>as the underlying data model</a:t>
            </a:r>
          </a:p>
          <a:p>
            <a:pPr marL="742950" lvl="1" indent="-285750" fontAlgn="base">
              <a:spcBef>
                <a:spcPct val="50000"/>
              </a:spcBef>
              <a:spcAft>
                <a:spcPct val="0"/>
              </a:spcAft>
              <a:buClr>
                <a:srgbClr val="F0AB00"/>
              </a:buClr>
              <a:buFont typeface="Arial" pitchFamily="34" charset="0"/>
              <a:buChar char="•"/>
            </a:pPr>
            <a:r>
              <a:rPr lang="en-US" sz="1600" dirty="0">
                <a:latin typeface="Segoe UI Light" panose="020B0502040204020203" pitchFamily="34" charset="0"/>
              </a:rPr>
              <a:t>Web Services to provide the data exchange protocols and </a:t>
            </a:r>
            <a:r>
              <a:rPr lang="en-US" sz="1600" dirty="0" smtClean="0">
                <a:latin typeface="Segoe UI Light" panose="020B0502040204020203" pitchFamily="34" charset="0"/>
              </a:rPr>
              <a:t>Service-Oriented </a:t>
            </a:r>
            <a:r>
              <a:rPr lang="en-US" sz="1600" dirty="0">
                <a:latin typeface="Segoe UI Light" panose="020B0502040204020203" pitchFamily="34" charset="0"/>
              </a:rPr>
              <a:t>Architecture (SOA)</a:t>
            </a:r>
          </a:p>
          <a:p>
            <a:pPr marL="742950" lvl="1" indent="-285750" fontAlgn="base">
              <a:spcBef>
                <a:spcPct val="50000"/>
              </a:spcBef>
              <a:spcAft>
                <a:spcPct val="0"/>
              </a:spcAft>
              <a:buClr>
                <a:srgbClr val="F0AB00"/>
              </a:buClr>
              <a:buFont typeface="Arial" pitchFamily="34" charset="0"/>
              <a:buChar char="•"/>
            </a:pPr>
            <a:r>
              <a:rPr lang="en-US" sz="1600" dirty="0">
                <a:latin typeface="Segoe UI Light" panose="020B0502040204020203" pitchFamily="34" charset="0"/>
              </a:rPr>
              <a:t>Linked Data paradigm </a:t>
            </a:r>
            <a:endParaRPr lang="en-US" sz="1600" dirty="0" smtClean="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Data Profiler </a:t>
            </a:r>
            <a:r>
              <a:rPr lang="en-US" b="0" dirty="0">
                <a:latin typeface="Segoe UI Light" panose="020B0502040204020203" pitchFamily="34" charset="0"/>
              </a:rPr>
              <a:t>(</a:t>
            </a:r>
            <a:r>
              <a:rPr lang="en-US" dirty="0">
                <a:latin typeface="Segoe UI Light" panose="020B0502040204020203" pitchFamily="34" charset="0"/>
              </a:rPr>
              <a:t>TBD</a:t>
            </a:r>
            <a:r>
              <a:rPr lang="en-US" b="0" dirty="0">
                <a:latin typeface="Segoe UI Light" panose="020B0502040204020203" pitchFamily="34" charset="0"/>
              </a:rPr>
              <a:t>)</a:t>
            </a:r>
            <a:endParaRPr lang="en-US" b="0" dirty="0"/>
          </a:p>
        </p:txBody>
      </p:sp>
      <p:sp>
        <p:nvSpPr>
          <p:cNvPr id="5" name="Rectangle 4"/>
          <p:cNvSpPr/>
          <p:nvPr/>
        </p:nvSpPr>
        <p:spPr>
          <a:xfrm>
            <a:off x="324922" y="1399430"/>
            <a:ext cx="8540781" cy="4524315"/>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Data Profiler</a:t>
            </a:r>
            <a:r>
              <a:rPr lang="en-US" dirty="0" smtClean="0">
                <a:latin typeface="Segoe UI Light" panose="020B0502040204020203" pitchFamily="34" charset="0"/>
              </a:rPr>
              <a:t> </a:t>
            </a:r>
            <a:r>
              <a:rPr lang="en-US" dirty="0">
                <a:latin typeface="Segoe UI Light" panose="020B0502040204020203" pitchFamily="34" charset="0"/>
              </a:rPr>
              <a:t>is used to examine </a:t>
            </a:r>
            <a:r>
              <a:rPr lang="en-US" dirty="0" smtClean="0">
                <a:latin typeface="Segoe UI Light" panose="020B0502040204020203" pitchFamily="34" charset="0"/>
              </a:rPr>
              <a:t>the data </a:t>
            </a:r>
            <a:r>
              <a:rPr lang="en-US" dirty="0">
                <a:latin typeface="Segoe UI Light" panose="020B0502040204020203" pitchFamily="34" charset="0"/>
              </a:rPr>
              <a:t>to understand its </a:t>
            </a:r>
            <a:r>
              <a:rPr lang="en-US" dirty="0" smtClean="0">
                <a:latin typeface="Segoe UI Light" panose="020B0502040204020203" pitchFamily="34" charset="0"/>
              </a:rPr>
              <a:t>content and structure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latin typeface="Segoe UI Light" panose="020B0502040204020203" pitchFamily="34" charset="0"/>
              </a:rPr>
              <a:t>The types of </a:t>
            </a:r>
            <a:r>
              <a:rPr lang="en-US" dirty="0" smtClean="0">
                <a:latin typeface="Segoe UI Light" panose="020B0502040204020203" pitchFamily="34" charset="0"/>
              </a:rPr>
              <a:t>profiling </a:t>
            </a:r>
            <a:r>
              <a:rPr lang="en-US" dirty="0">
                <a:latin typeface="Segoe UI Light" panose="020B0502040204020203" pitchFamily="34" charset="0"/>
              </a:rPr>
              <a:t>tasks include</a:t>
            </a:r>
            <a:r>
              <a:rPr lang="en-US" dirty="0" smtClean="0">
                <a:latin typeface="Segoe UI Light" panose="020B0502040204020203" pitchFamily="34" charset="0"/>
              </a:rPr>
              <a:t>:</a:t>
            </a:r>
          </a:p>
          <a:p>
            <a:pPr marL="342900" indent="-342900">
              <a:buFont typeface="Arial" panose="020B0604020202020204" pitchFamily="34" charset="0"/>
              <a:buChar char="•"/>
            </a:pP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Statistical Tasks</a:t>
            </a:r>
            <a:r>
              <a:rPr lang="en-US" dirty="0" smtClean="0">
                <a:latin typeface="Segoe UI Light" panose="020B0502040204020203" pitchFamily="34" charset="0"/>
              </a:rPr>
              <a:t>: Examining </a:t>
            </a:r>
            <a:r>
              <a:rPr lang="en-US" dirty="0">
                <a:latin typeface="Segoe UI Light" panose="020B0502040204020203" pitchFamily="34" charset="0"/>
              </a:rPr>
              <a:t>column data and getting statistical information such as min, max, average, median, </a:t>
            </a:r>
            <a:r>
              <a:rPr lang="en-US" dirty="0" smtClean="0">
                <a:latin typeface="Segoe UI Light" panose="020B0502040204020203" pitchFamily="34" charset="0"/>
              </a:rPr>
              <a:t>null percentage</a:t>
            </a:r>
            <a:r>
              <a:rPr lang="en-US" dirty="0">
                <a:latin typeface="Segoe UI Light" panose="020B0502040204020203" pitchFamily="34" charset="0"/>
              </a:rPr>
              <a:t>, value distribution, pattern </a:t>
            </a:r>
            <a:r>
              <a:rPr lang="en-US" dirty="0" smtClean="0">
                <a:latin typeface="Segoe UI Light" panose="020B0502040204020203" pitchFamily="34" charset="0"/>
              </a:rPr>
              <a:t>distribution</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Dependency </a:t>
            </a:r>
            <a:r>
              <a:rPr lang="en-US" b="1" dirty="0">
                <a:latin typeface="Segoe UI Light" panose="020B0502040204020203" pitchFamily="34" charset="0"/>
              </a:rPr>
              <a:t>tasks</a:t>
            </a:r>
            <a:r>
              <a:rPr lang="en-US" dirty="0">
                <a:latin typeface="Segoe UI Light" panose="020B0502040204020203" pitchFamily="34" charset="0"/>
              </a:rPr>
              <a:t>: Finds the values in one or more dependent columns that rely on values in </a:t>
            </a:r>
            <a:r>
              <a:rPr lang="en-US" dirty="0" smtClean="0">
                <a:latin typeface="Segoe UI Light" panose="020B0502040204020203" pitchFamily="34" charset="0"/>
              </a:rPr>
              <a:t>a primary </a:t>
            </a:r>
            <a:r>
              <a:rPr lang="en-US" dirty="0">
                <a:latin typeface="Segoe UI Light" panose="020B0502040204020203" pitchFamily="34" charset="0"/>
              </a:rPr>
              <a:t>column</a:t>
            </a:r>
          </a:p>
          <a:p>
            <a:pPr marL="800100" lvl="1" indent="-342900">
              <a:buFont typeface="Arial" panose="020B0604020202020204" pitchFamily="34" charset="0"/>
              <a:buChar char="•"/>
            </a:pPr>
            <a:r>
              <a:rPr lang="en-US" b="1" dirty="0" smtClean="0">
                <a:latin typeface="Segoe UI Light" panose="020B0502040204020203" pitchFamily="34" charset="0"/>
              </a:rPr>
              <a:t>Redundancy </a:t>
            </a:r>
            <a:r>
              <a:rPr lang="en-US" b="1" dirty="0">
                <a:latin typeface="Segoe UI Light" panose="020B0502040204020203" pitchFamily="34" charset="0"/>
              </a:rPr>
              <a:t>tasks</a:t>
            </a:r>
            <a:r>
              <a:rPr lang="en-US" dirty="0">
                <a:latin typeface="Segoe UI Light" panose="020B0502040204020203" pitchFamily="34" charset="0"/>
              </a:rPr>
              <a:t>: Determine the degree of overlapping data values or duplication between </a:t>
            </a:r>
            <a:r>
              <a:rPr lang="en-US" dirty="0" smtClean="0">
                <a:latin typeface="Segoe UI Light" panose="020B0502040204020203" pitchFamily="34" charset="0"/>
              </a:rPr>
              <a:t>two sets </a:t>
            </a:r>
            <a:r>
              <a:rPr lang="en-US" dirty="0">
                <a:latin typeface="Segoe UI Light" panose="020B0502040204020203" pitchFamily="34" charset="0"/>
              </a:rPr>
              <a:t>of columns</a:t>
            </a:r>
          </a:p>
          <a:p>
            <a:pPr marL="800100" lvl="1" indent="-342900">
              <a:buFont typeface="Arial" panose="020B0604020202020204" pitchFamily="34" charset="0"/>
              <a:buChar char="•"/>
            </a:pPr>
            <a:r>
              <a:rPr lang="en-US" b="1" dirty="0" smtClean="0">
                <a:latin typeface="Segoe UI Light" panose="020B0502040204020203" pitchFamily="34" charset="0"/>
              </a:rPr>
              <a:t>Uniqueness </a:t>
            </a:r>
            <a:r>
              <a:rPr lang="en-US" b="1" dirty="0">
                <a:latin typeface="Segoe UI Light" panose="020B0502040204020203" pitchFamily="34" charset="0"/>
              </a:rPr>
              <a:t>tasks</a:t>
            </a:r>
            <a:r>
              <a:rPr lang="en-US" dirty="0">
                <a:latin typeface="Segoe UI Light" panose="020B0502040204020203" pitchFamily="34" charset="0"/>
              </a:rPr>
              <a:t>: Returns the count and percentage of rows that contain non-unique data, for </a:t>
            </a:r>
            <a:r>
              <a:rPr lang="en-US" dirty="0" smtClean="0">
                <a:latin typeface="Segoe UI Light" panose="020B0502040204020203" pitchFamily="34" charset="0"/>
              </a:rPr>
              <a:t>the set </a:t>
            </a:r>
            <a:r>
              <a:rPr lang="en-US" dirty="0">
                <a:latin typeface="Segoe UI Light" panose="020B0502040204020203" pitchFamily="34" charset="0"/>
              </a:rPr>
              <a:t>of column(s) </a:t>
            </a:r>
            <a:r>
              <a:rPr lang="en-US" dirty="0" smtClean="0">
                <a:latin typeface="Segoe UI Light" panose="020B0502040204020203" pitchFamily="34" charset="0"/>
              </a:rPr>
              <a:t>selected</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Content </a:t>
            </a:r>
            <a:r>
              <a:rPr lang="en-US" b="1" dirty="0">
                <a:latin typeface="Segoe UI Light" panose="020B0502040204020203" pitchFamily="34" charset="0"/>
              </a:rPr>
              <a:t>type</a:t>
            </a:r>
            <a:r>
              <a:rPr lang="en-US" dirty="0">
                <a:latin typeface="Segoe UI Light" panose="020B0502040204020203" pitchFamily="34" charset="0"/>
              </a:rPr>
              <a:t>: Content type </a:t>
            </a:r>
            <a:r>
              <a:rPr lang="en-US" dirty="0" smtClean="0">
                <a:latin typeface="Segoe UI Light" panose="020B0502040204020203" pitchFamily="34" charset="0"/>
              </a:rPr>
              <a:t>profiling </a:t>
            </a:r>
            <a:r>
              <a:rPr lang="en-US" dirty="0">
                <a:latin typeface="Segoe UI Light" panose="020B0502040204020203" pitchFamily="34" charset="0"/>
              </a:rPr>
              <a:t>provides suggested meaning based on the entities data in </a:t>
            </a:r>
            <a:r>
              <a:rPr lang="en-US" dirty="0" smtClean="0">
                <a:latin typeface="Segoe UI Light" panose="020B0502040204020203" pitchFamily="34" charset="0"/>
              </a:rPr>
              <a:t>the columns</a:t>
            </a:r>
            <a:endParaRPr lang="en-US" dirty="0">
              <a:latin typeface="Segoe UI Light" panose="020B0502040204020203" pitchFamily="34" charset="0"/>
            </a:endParaRPr>
          </a:p>
        </p:txBody>
      </p:sp>
      <p:grpSp>
        <p:nvGrpSpPr>
          <p:cNvPr id="4" name="Group 3"/>
          <p:cNvGrpSpPr/>
          <p:nvPr/>
        </p:nvGrpSpPr>
        <p:grpSpPr>
          <a:xfrm>
            <a:off x="5720317" y="241209"/>
            <a:ext cx="3083442" cy="351427"/>
            <a:chOff x="3678864" y="456647"/>
            <a:chExt cx="3147238" cy="351427"/>
          </a:xfrm>
        </p:grpSpPr>
        <p:sp>
          <p:nvSpPr>
            <p:cNvPr id="6" name="Rectangle 5"/>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3691517" y="701748"/>
              <a:ext cx="2809007" cy="106326"/>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90%</a:t>
              </a:r>
            </a:p>
          </p:txBody>
        </p:sp>
      </p:grpSp>
    </p:spTree>
    <p:extLst>
      <p:ext uri="{BB962C8B-B14F-4D97-AF65-F5344CB8AC3E}">
        <p14:creationId xmlns:p14="http://schemas.microsoft.com/office/powerpoint/2010/main" val="216828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7" name="Group 6"/>
          <p:cNvGrpSpPr/>
          <p:nvPr/>
        </p:nvGrpSpPr>
        <p:grpSpPr>
          <a:xfrm>
            <a:off x="5720317" y="241209"/>
            <a:ext cx="3083442" cy="351427"/>
            <a:chOff x="3678864" y="456647"/>
            <a:chExt cx="3147238" cy="351427"/>
          </a:xfrm>
        </p:grpSpPr>
        <p:sp>
          <p:nvSpPr>
            <p:cNvPr id="8" name="Rectangle 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TextBox 10"/>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5720317" y="241209"/>
            <a:ext cx="3083442" cy="351427"/>
            <a:chOff x="3678864" y="456647"/>
            <a:chExt cx="3147238" cy="351427"/>
          </a:xfrm>
        </p:grpSpPr>
        <p:sp>
          <p:nvSpPr>
            <p:cNvPr id="14" name="Rectangle 13"/>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4" name="Group 13"/>
          <p:cNvGrpSpPr/>
          <p:nvPr/>
        </p:nvGrpSpPr>
        <p:grpSpPr>
          <a:xfrm>
            <a:off x="5720317" y="241209"/>
            <a:ext cx="3083442" cy="351427"/>
            <a:chOff x="3678864" y="456647"/>
            <a:chExt cx="3147238" cy="351427"/>
          </a:xfrm>
        </p:grpSpPr>
        <p:sp>
          <p:nvSpPr>
            <p:cNvPr id="15" name="Rectangle 14"/>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TextBox 16"/>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5720317" y="241209"/>
            <a:ext cx="3083442" cy="351427"/>
            <a:chOff x="3678864" y="456647"/>
            <a:chExt cx="3147238" cy="351427"/>
          </a:xfrm>
        </p:grpSpPr>
        <p:sp>
          <p:nvSpPr>
            <p:cNvPr id="18" name="Rectangle 17"/>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5" name="Group 14"/>
          <p:cNvGrpSpPr/>
          <p:nvPr/>
        </p:nvGrpSpPr>
        <p:grpSpPr>
          <a:xfrm>
            <a:off x="5720317" y="241209"/>
            <a:ext cx="3083442" cy="351427"/>
            <a:chOff x="3678864" y="456647"/>
            <a:chExt cx="3147238" cy="351427"/>
          </a:xfrm>
        </p:grpSpPr>
        <p:sp>
          <p:nvSpPr>
            <p:cNvPr id="16" name="Rectangle 15"/>
            <p:cNvSpPr/>
            <p:nvPr/>
          </p:nvSpPr>
          <p:spPr bwMode="gray">
            <a:xfrm>
              <a:off x="3678865" y="691116"/>
              <a:ext cx="3147237" cy="11695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3691519" y="701748"/>
              <a:ext cx="1560966" cy="106326"/>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TextBox 17"/>
            <p:cNvSpPr txBox="1"/>
            <p:nvPr/>
          </p:nvSpPr>
          <p:spPr>
            <a:xfrm>
              <a:off x="3678864" y="456647"/>
              <a:ext cx="244814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Progress: 50%</a:t>
              </a:r>
            </a:p>
          </p:txBody>
        </p:sp>
      </p:gr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099891" y="6256597"/>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sp>
        <p:nvSpPr>
          <p:cNvPr id="81" name="Rectangle 80"/>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2" name="Straight Arrow Connector 8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3"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51731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Open Data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3970318"/>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We surveyed the landscape of private and public data portals ( </a:t>
            </a:r>
            <a:r>
              <a:rPr lang="en-US" b="1" dirty="0" smtClean="0">
                <a:latin typeface="Segoe UI Light" panose="020B0502040204020203" pitchFamily="34" charset="0"/>
              </a:rPr>
              <a:t>20+ </a:t>
            </a:r>
            <a:r>
              <a:rPr lang="en-US" dirty="0" smtClean="0">
                <a:latin typeface="Segoe UI Light" panose="020B0502040204020203" pitchFamily="34" charset="0"/>
              </a:rPr>
              <a:t>portals)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the lack of automatic methods to annotate data sets with semantically related tags which affects as well the search quality on these datasets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crawl data hubs that expose their datasets description via </a:t>
            </a:r>
            <a:r>
              <a:rPr lang="en-US" dirty="0">
                <a:latin typeface="Segoe UI Light" panose="020B0502040204020203" pitchFamily="34" charset="0"/>
              </a:rPr>
              <a:t>DCAT vocabulary. This choice came from the fact that the Open Data </a:t>
            </a:r>
            <a:r>
              <a:rPr lang="en-US" dirty="0" smtClean="0">
                <a:latin typeface="Segoe UI Light" panose="020B0502040204020203" pitchFamily="34" charset="0"/>
              </a:rPr>
              <a:t>Support is </a:t>
            </a:r>
            <a:r>
              <a:rPr lang="en-US" dirty="0">
                <a:latin typeface="Segoe UI Light" panose="020B0502040204020203" pitchFamily="34" charset="0"/>
              </a:rPr>
              <a:t>promoting the DCAT-AP (and consequently DCAT) as the standard for describing datasets and catalogs in Europe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enrich the DCAT description with the semantic annotations and statistical information retrieved from the 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44933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Wikipedia Tables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5078313"/>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Wikipedia is a rich resource of curated information on the web. Extracting knowledge from Wikipedia and presenting it in knowledge bases is implemented by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via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information Extraction </a:t>
            </a:r>
            <a:r>
              <a:rPr lang="en-US" dirty="0" smtClean="0">
                <a:latin typeface="Segoe UI Light" panose="020B0502040204020203" pitchFamily="34" charset="0"/>
              </a:rPr>
              <a:t>Framework</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To our knowledge, there is no approach that leverages tabular information that exist in Wikipedia</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use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Information </a:t>
            </a:r>
            <a:r>
              <a:rPr lang="en-US" dirty="0">
                <a:latin typeface="Segoe UI Light" panose="020B0502040204020203" pitchFamily="34" charset="0"/>
              </a:rPr>
              <a:t>Extraction </a:t>
            </a:r>
            <a:r>
              <a:rPr lang="en-US" dirty="0" smtClean="0">
                <a:latin typeface="Segoe UI Light" panose="020B0502040204020203" pitchFamily="34" charset="0"/>
              </a:rPr>
              <a:t>Framework to extract and expose knowledge found in tables across </a:t>
            </a:r>
            <a:r>
              <a:rPr lang="en-US" dirty="0" err="1" smtClean="0">
                <a:latin typeface="Segoe UI Light" panose="020B0502040204020203" pitchFamily="34" charset="0"/>
              </a:rPr>
              <a:t>DBpedia</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need to implement mechanisms that are able to periodically check for updates and apply live updated when needed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structured knowledge would leverage the contextual and topical information found in the page containing the table to further annotate the data with semantic rich tags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3798343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Problem Statement</a:t>
            </a:r>
            <a:br>
              <a:rPr lang="en-US" dirty="0">
                <a:latin typeface="Segoe UI Light" panose="020B0502040204020203" pitchFamily="34" charset="0"/>
              </a:rPr>
            </a:br>
            <a:r>
              <a:rPr lang="en-US" b="0" dirty="0" smtClean="0">
                <a:latin typeface="Segoe UI Light" panose="020B0502040204020203" pitchFamily="34" charset="0"/>
              </a:rPr>
              <a:t>Linked Open Data Provisioning</a:t>
            </a:r>
            <a:endParaRPr lang="en-US" b="0" dirty="0">
              <a:latin typeface="Segoe UI Light" panose="020B0502040204020203" pitchFamily="34" charset="0"/>
            </a:endParaRPr>
          </a:p>
        </p:txBody>
      </p:sp>
      <p:pic>
        <p:nvPicPr>
          <p:cNvPr id="4" name="Picture 2" descr="https://drawingbynumbers.org/sites/drawingbynumbers.org/files/open-data-mortar-20120416-front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7588" y="1239779"/>
            <a:ext cx="3488835" cy="3030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3415" y="1397977"/>
            <a:ext cx="5624147" cy="26314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From </a:t>
            </a:r>
            <a:r>
              <a:rPr lang="en-US" b="1" dirty="0" smtClean="0">
                <a:latin typeface="Segoe UI Light" panose="020B0502040204020203" pitchFamily="34" charset="0"/>
              </a:rPr>
              <a:t>12</a:t>
            </a:r>
            <a:r>
              <a:rPr lang="en-US" dirty="0" smtClean="0">
                <a:latin typeface="Segoe UI Light" panose="020B0502040204020203" pitchFamily="34" charset="0"/>
              </a:rPr>
              <a:t> datasets cataloged in 2007, the Linked Open Data has grown to almost </a:t>
            </a:r>
            <a:r>
              <a:rPr lang="en-US" b="1" dirty="0" smtClean="0">
                <a:latin typeface="Segoe UI Light" panose="020B0502040204020203" pitchFamily="34" charset="0"/>
              </a:rPr>
              <a:t>300</a:t>
            </a:r>
            <a:r>
              <a:rPr lang="en-US" dirty="0" smtClean="0">
                <a:latin typeface="Segoe UI Light" panose="020B0502040204020203" pitchFamily="34" charset="0"/>
              </a:rPr>
              <a:t> datasets</a:t>
            </a:r>
            <a:endParaRPr lang="en-US" dirty="0">
              <a:latin typeface="Segoe UI Light" panose="020B0502040204020203" pitchFamily="34" charset="0"/>
            </a:endParaRPr>
          </a:p>
          <a:p>
            <a:pPr marL="285750" indent="-285750" fontAlgn="base">
              <a:spcBef>
                <a:spcPct val="50000"/>
              </a:spcBef>
              <a:spcAft>
                <a:spcPct val="0"/>
              </a:spcAft>
              <a:buClr>
                <a:srgbClr val="F0AB00"/>
              </a:buClr>
              <a:buSzPct val="80000"/>
              <a:buFont typeface="Arial" pitchFamily="34" charset="0"/>
              <a:buChar char="•"/>
            </a:pPr>
            <a:r>
              <a:rPr lang="en-US" b="1" dirty="0" smtClean="0">
                <a:latin typeface="Segoe UI Light" panose="020B0502040204020203" pitchFamily="34" charset="0"/>
              </a:rPr>
              <a:t>32 billion triples</a:t>
            </a:r>
            <a:endParaRPr lang="en-US" dirty="0" smtClean="0">
              <a:latin typeface="Segoe UI Light" panose="020B0502040204020203" pitchFamily="34" charset="0"/>
            </a:endParaRPr>
          </a:p>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Covering areas in education, transportation, consumer products, electricity, oil and gas, health care and consumer finance</a:t>
            </a:r>
          </a:p>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The potential annual </a:t>
            </a:r>
            <a:r>
              <a:rPr lang="en-US" dirty="0">
                <a:latin typeface="Segoe UI Light" panose="020B0502040204020203" pitchFamily="34" charset="0"/>
              </a:rPr>
              <a:t>value enabled by Open Data in these domains </a:t>
            </a:r>
            <a:r>
              <a:rPr lang="en-US" dirty="0" smtClean="0">
                <a:latin typeface="Segoe UI Light" panose="020B0502040204020203" pitchFamily="34" charset="0"/>
              </a:rPr>
              <a:t>estimates to </a:t>
            </a:r>
            <a:r>
              <a:rPr lang="en-US" dirty="0">
                <a:latin typeface="Segoe UI Light" panose="020B0502040204020203" pitchFamily="34" charset="0"/>
              </a:rPr>
              <a:t>reach </a:t>
            </a:r>
            <a:r>
              <a:rPr lang="en-US" b="1" dirty="0">
                <a:latin typeface="Segoe UI Light" panose="020B0502040204020203" pitchFamily="34" charset="0"/>
              </a:rPr>
              <a:t>3 trillion US </a:t>
            </a:r>
            <a:r>
              <a:rPr lang="en-US" b="1" dirty="0" smtClean="0">
                <a:latin typeface="Segoe UI Light" panose="020B0502040204020203" pitchFamily="34" charset="0"/>
              </a:rPr>
              <a:t>Dollars</a:t>
            </a:r>
            <a:endParaRPr lang="en-US" kern="0" dirty="0" smtClean="0">
              <a:latin typeface="Segoe UI Light" panose="020B0502040204020203" pitchFamily="34" charset="0"/>
              <a:ea typeface="Arial Unicode MS" pitchFamily="34" charset="-128"/>
              <a:cs typeface="Arial Unicode MS" pitchFamily="34" charset="-128"/>
            </a:endParaRPr>
          </a:p>
        </p:txBody>
      </p:sp>
      <p:sp>
        <p:nvSpPr>
          <p:cNvPr id="7" name="TextBox 6"/>
          <p:cNvSpPr txBox="1"/>
          <p:nvPr/>
        </p:nvSpPr>
        <p:spPr>
          <a:xfrm flipH="1">
            <a:off x="2057400" y="4734680"/>
            <a:ext cx="4422531"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solidFill>
                  <a:srgbClr val="FFC000"/>
                </a:solidFill>
                <a:latin typeface="Segoe UI Light" panose="020B0502040204020203" pitchFamily="34" charset="0"/>
                <a:ea typeface="Arial Unicode MS" pitchFamily="34" charset="-128"/>
                <a:cs typeface="Arial Unicode MS" pitchFamily="34" charset="-128"/>
              </a:rPr>
              <a:t>“More Data beats better Algorithms”</a:t>
            </a:r>
          </a:p>
        </p:txBody>
      </p:sp>
      <p:sp>
        <p:nvSpPr>
          <p:cNvPr id="8" name="TextBox 7"/>
          <p:cNvSpPr txBox="1"/>
          <p:nvPr/>
        </p:nvSpPr>
        <p:spPr>
          <a:xfrm>
            <a:off x="360483" y="5407267"/>
            <a:ext cx="8563708" cy="90794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latin typeface="Segoe UI Light" panose="020B0502040204020203" pitchFamily="34" charset="0"/>
                <a:ea typeface="Arial Unicode MS" pitchFamily="34" charset="-128"/>
                <a:cs typeface="Arial Unicode MS" pitchFamily="34" charset="-128"/>
              </a:rPr>
              <a:t>But … is all data good data ?! Especially for enterprise use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How will I be able to find relevant, </a:t>
            </a:r>
            <a:r>
              <a:rPr lang="en-US" b="1" kern="0" dirty="0" smtClean="0">
                <a:latin typeface="Segoe UI Light" panose="020B0502040204020203" pitchFamily="34" charset="0"/>
                <a:ea typeface="Arial Unicode MS" pitchFamily="34" charset="-128"/>
                <a:cs typeface="Arial Unicode MS" pitchFamily="34" charset="-128"/>
              </a:rPr>
              <a:t>good quality </a:t>
            </a:r>
            <a:r>
              <a:rPr lang="en-US" kern="0" dirty="0" smtClean="0">
                <a:latin typeface="Segoe UI Light" panose="020B0502040204020203" pitchFamily="34" charset="0"/>
                <a:ea typeface="Arial Unicode MS" pitchFamily="34" charset="-128"/>
                <a:cs typeface="Arial Unicode MS" pitchFamily="34" charset="-128"/>
              </a:rPr>
              <a:t>and </a:t>
            </a:r>
            <a:r>
              <a:rPr lang="en-US" b="1" kern="0" dirty="0" smtClean="0">
                <a:latin typeface="Segoe UI Light" panose="020B0502040204020203" pitchFamily="34" charset="0"/>
                <a:ea typeface="Arial Unicode MS" pitchFamily="34" charset="-128"/>
                <a:cs typeface="Arial Unicode MS" pitchFamily="34" charset="-128"/>
              </a:rPr>
              <a:t>license friendly </a:t>
            </a:r>
            <a:r>
              <a:rPr lang="en-US" kern="0" dirty="0" smtClean="0">
                <a:latin typeface="Segoe UI Light" panose="020B0502040204020203" pitchFamily="34" charset="0"/>
                <a:ea typeface="Arial Unicode MS" pitchFamily="34" charset="-128"/>
                <a:cs typeface="Arial Unicode MS" pitchFamily="34" charset="-128"/>
              </a:rPr>
              <a:t>data in this haystack ?!</a:t>
            </a:r>
            <a:endParaRPr lang="en-US" sz="1800" kern="0" dirty="0" smtClean="0">
              <a:latin typeface="Segoe UI Light" panose="020B0502040204020203" pitchFamily="34" charset="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099891" y="6256597"/>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092263" y="6047311"/>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63415" y="1397977"/>
            <a:ext cx="8525608"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have identified three main components that are needed to build a Self-Service Data Provisioning framework:</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Uses semantic annotations to tag and enrich data. These can be used to enhance schema matching, data integration and augmentation</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Provides easy access to a unified view of publicly available datasets </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Provides comprehensive quality metrics that are helpful in ranking datasets</a:t>
            </a: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in the future to integrate this framework with the flagship BI product of SAP, </a:t>
            </a:r>
            <a:r>
              <a:rPr lang="en-US" dirty="0" err="1" smtClean="0">
                <a:latin typeface="Segoe UI Light" panose="020B0502040204020203" pitchFamily="34" charset="0"/>
              </a:rPr>
              <a:t>Lumira</a:t>
            </a: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val="33310121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01" y="247650"/>
            <a:ext cx="8721377" cy="618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50849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66700"/>
            <a:ext cx="86772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75285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5583" cy="63000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gray">
          <a:xfrm>
            <a:off x="7013120" y="766803"/>
            <a:ext cx="1283155" cy="23631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Oval 20"/>
          <p:cNvSpPr/>
          <p:nvPr/>
        </p:nvSpPr>
        <p:spPr bwMode="gray">
          <a:xfrm>
            <a:off x="7032170" y="759062"/>
            <a:ext cx="259116" cy="252411"/>
          </a:xfrm>
          <a:prstGeom prst="ellipse">
            <a:avLst/>
          </a:prstGeom>
          <a:solidFill>
            <a:schemeClr val="tx2"/>
          </a:solidFill>
          <a:ln w="12700" algn="ctr">
            <a:solidFill>
              <a:schemeClr val="tx2"/>
            </a:solidFill>
            <a:miter lim="800000"/>
            <a:headEnd/>
            <a:tailEnd/>
          </a:ln>
          <a:effectLst/>
        </p:spPr>
        <p:txBody>
          <a:bodyPr lIns="0" tIns="36000" rIns="0" bIns="72000" rtlCol="0" anchor="ctr"/>
          <a:lstStyle/>
          <a:p>
            <a:pPr algn="ctr" fontAlgn="base">
              <a:spcAft>
                <a:spcPct val="0"/>
              </a:spcAft>
              <a:buClr>
                <a:srgbClr val="F0AB00"/>
              </a:buClr>
              <a:buSzPct val="80000"/>
            </a:pPr>
            <a:r>
              <a:rPr lang="en-US" sz="1050" dirty="0">
                <a:solidFill>
                  <a:schemeClr val="bg1"/>
                </a:solidFill>
                <a:latin typeface="SAP-icons"/>
              </a:rPr>
              <a:t></a:t>
            </a:r>
            <a:endParaRPr lang="en-US" sz="1200" dirty="0">
              <a:solidFill>
                <a:schemeClr val="bg1"/>
              </a:solidFill>
              <a:latin typeface="SAP-icons" pitchFamily="2" charset="0"/>
            </a:endParaRPr>
          </a:p>
        </p:txBody>
      </p:sp>
      <p:sp>
        <p:nvSpPr>
          <p:cNvPr id="22" name="Oval 21"/>
          <p:cNvSpPr/>
          <p:nvPr/>
        </p:nvSpPr>
        <p:spPr bwMode="gray">
          <a:xfrm>
            <a:off x="7377224"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3" name="Oval 22"/>
          <p:cNvSpPr/>
          <p:nvPr/>
        </p:nvSpPr>
        <p:spPr bwMode="gray">
          <a:xfrm>
            <a:off x="7722278"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 name="Rectangle 1"/>
          <p:cNvSpPr/>
          <p:nvPr/>
        </p:nvSpPr>
        <p:spPr bwMode="gray">
          <a:xfrm>
            <a:off x="6984235" y="1044791"/>
            <a:ext cx="2159765" cy="40626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7032170" y="1164858"/>
            <a:ext cx="2073729"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smtClean="0">
                <a:latin typeface="Helvetica" panose="020B0604020202020204" pitchFamily="34" charset="0"/>
                <a:ea typeface="Arial Unicode MS" pitchFamily="34" charset="-128"/>
                <a:cs typeface="Helvetica" panose="020B0604020202020204" pitchFamily="34" charset="0"/>
              </a:rPr>
              <a:t>Field Selector</a:t>
            </a:r>
            <a:endParaRPr lang="en-GB" sz="900" kern="0" dirty="0" err="1" smtClean="0">
              <a:latin typeface="Helvetica" panose="020B0604020202020204" pitchFamily="34" charset="0"/>
              <a:ea typeface="Arial Unicode MS" pitchFamily="34" charset="-128"/>
              <a:cs typeface="Helvetica" panose="020B0604020202020204" pitchFamily="34" charset="0"/>
            </a:endParaRPr>
          </a:p>
        </p:txBody>
      </p:sp>
      <p:sp>
        <p:nvSpPr>
          <p:cNvPr id="26" name="Oval 25"/>
          <p:cNvSpPr/>
          <p:nvPr/>
        </p:nvSpPr>
        <p:spPr bwMode="gray">
          <a:xfrm>
            <a:off x="8661387" y="1164858"/>
            <a:ext cx="195664" cy="187503"/>
          </a:xfrm>
          <a:prstGeom prst="ellipse">
            <a:avLst/>
          </a:prstGeom>
          <a:solidFill>
            <a:schemeClr val="bg1"/>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rgbClr val="666666"/>
                </a:solidFill>
                <a:latin typeface="SAP-icons"/>
              </a:rPr>
              <a:t></a:t>
            </a:r>
            <a:endParaRPr lang="en-US" sz="1050" dirty="0">
              <a:solidFill>
                <a:srgbClr val="666666"/>
              </a:solidFill>
              <a:latin typeface="SAP-icons" pitchFamily="2" charset="0"/>
            </a:endParaRPr>
          </a:p>
        </p:txBody>
      </p:sp>
      <p:sp>
        <p:nvSpPr>
          <p:cNvPr id="30" name="Oval 29"/>
          <p:cNvSpPr/>
          <p:nvPr/>
        </p:nvSpPr>
        <p:spPr bwMode="gray">
          <a:xfrm>
            <a:off x="8905461" y="1164858"/>
            <a:ext cx="187086" cy="192822"/>
          </a:xfrm>
          <a:prstGeom prst="ellipse">
            <a:avLst/>
          </a:prstGeom>
          <a:solidFill>
            <a:srgbClr val="666666"/>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bg1"/>
                </a:solidFill>
                <a:latin typeface="SAP-icons"/>
              </a:rPr>
              <a:t></a:t>
            </a:r>
            <a:endParaRPr lang="en-US" sz="1050" dirty="0">
              <a:solidFill>
                <a:schemeClr val="bg1"/>
              </a:solidFill>
              <a:latin typeface="SAP-icons" pitchFamily="2" charset="0"/>
            </a:endParaRPr>
          </a:p>
        </p:txBody>
      </p:sp>
      <p:sp>
        <p:nvSpPr>
          <p:cNvPr id="3" name="TextBox 2"/>
          <p:cNvSpPr txBox="1"/>
          <p:nvPr/>
        </p:nvSpPr>
        <p:spPr>
          <a:xfrm>
            <a:off x="3427011" y="461175"/>
            <a:ext cx="2735249"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b="1" kern="0" dirty="0" smtClean="0">
                <a:solidFill>
                  <a:srgbClr val="FFC000"/>
                </a:solidFill>
                <a:latin typeface="Segoe UI Light" panose="020B0502040204020203" pitchFamily="34" charset="0"/>
                <a:ea typeface="Arial Unicode MS" pitchFamily="34" charset="-128"/>
                <a:cs typeface="Arial Unicode MS" pitchFamily="34" charset="-128"/>
              </a:rPr>
              <a:t>Driving and drinking accidents</a:t>
            </a:r>
          </a:p>
        </p:txBody>
      </p:sp>
      <p:sp>
        <p:nvSpPr>
          <p:cNvPr id="5" name="Rectangle 4"/>
          <p:cNvSpPr/>
          <p:nvPr/>
        </p:nvSpPr>
        <p:spPr bwMode="gray">
          <a:xfrm>
            <a:off x="6984235" y="1451054"/>
            <a:ext cx="2159765"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4142630" y="55659"/>
            <a:ext cx="349857" cy="214685"/>
          </a:xfrm>
          <a:prstGeom prst="rect">
            <a:avLst/>
          </a:prstGeom>
          <a:solidFill>
            <a:srgbClr val="F3F3F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Connector 11"/>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982904" y="1493870"/>
            <a:ext cx="2176998" cy="656687"/>
            <a:chOff x="6982904" y="1493870"/>
            <a:chExt cx="2176998" cy="656687"/>
          </a:xfrm>
        </p:grpSpPr>
        <p:grpSp>
          <p:nvGrpSpPr>
            <p:cNvPr id="10" name="Group 9"/>
            <p:cNvGrpSpPr/>
            <p:nvPr/>
          </p:nvGrpSpPr>
          <p:grpSpPr>
            <a:xfrm>
              <a:off x="6982904" y="1493870"/>
              <a:ext cx="2176998" cy="656687"/>
              <a:chOff x="2277063" y="1868556"/>
              <a:chExt cx="2176998" cy="656687"/>
            </a:xfrm>
          </p:grpSpPr>
          <p:sp>
            <p:nvSpPr>
              <p:cNvPr id="9" name="Rectangle 8"/>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2300916" y="1904336"/>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59" name="TextBox 58"/>
              <p:cNvSpPr txBox="1"/>
              <p:nvPr/>
            </p:nvSpPr>
            <p:spPr>
              <a:xfrm>
                <a:off x="2412235" y="219549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World Health Organization</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2413566" y="2324043"/>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5" name="Group 114"/>
          <p:cNvGrpSpPr/>
          <p:nvPr/>
        </p:nvGrpSpPr>
        <p:grpSpPr>
          <a:xfrm>
            <a:off x="6992043" y="2382819"/>
            <a:ext cx="2176998" cy="656687"/>
            <a:chOff x="6982904" y="1493870"/>
            <a:chExt cx="2176998" cy="656687"/>
          </a:xfrm>
        </p:grpSpPr>
        <p:grpSp>
          <p:nvGrpSpPr>
            <p:cNvPr id="116" name="Group 115"/>
            <p:cNvGrpSpPr/>
            <p:nvPr/>
          </p:nvGrpSpPr>
          <p:grpSpPr>
            <a:xfrm>
              <a:off x="6982904" y="1493870"/>
              <a:ext cx="2176998" cy="656687"/>
              <a:chOff x="2277063" y="1868556"/>
              <a:chExt cx="2176998" cy="656687"/>
            </a:xfrm>
          </p:grpSpPr>
          <p:sp>
            <p:nvSpPr>
              <p:cNvPr id="121" name="Rectangle 12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2" name="TextBox 121"/>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123" name="TextBox 122"/>
              <p:cNvSpPr txBox="1"/>
              <p:nvPr/>
            </p:nvSpPr>
            <p:spPr>
              <a:xfrm>
                <a:off x="2412235" y="2052378"/>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smtClean="0">
                    <a:latin typeface="Segoe UI Light" panose="020B0502040204020203" pitchFamily="34" charset="0"/>
                    <a:ea typeface="Arial Unicode MS" pitchFamily="34" charset="-128"/>
                    <a:cs typeface="Arial Unicode MS" pitchFamily="34" charset="-128"/>
                  </a:rPr>
                  <a:t>Wikipedia</a:t>
                </a:r>
              </a:p>
            </p:txBody>
          </p:sp>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2413566" y="2180925"/>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13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2" name="Group 131"/>
          <p:cNvGrpSpPr/>
          <p:nvPr/>
        </p:nvGrpSpPr>
        <p:grpSpPr>
          <a:xfrm>
            <a:off x="6999994" y="3686283"/>
            <a:ext cx="2176998" cy="656687"/>
            <a:chOff x="6982904" y="1493870"/>
            <a:chExt cx="2176998" cy="656687"/>
          </a:xfrm>
        </p:grpSpPr>
        <p:grpSp>
          <p:nvGrpSpPr>
            <p:cNvPr id="133" name="Group 132"/>
            <p:cNvGrpSpPr/>
            <p:nvPr/>
          </p:nvGrpSpPr>
          <p:grpSpPr>
            <a:xfrm>
              <a:off x="6982904" y="1493870"/>
              <a:ext cx="2176998" cy="656687"/>
              <a:chOff x="2277063" y="1868556"/>
              <a:chExt cx="2176998" cy="656687"/>
            </a:xfrm>
          </p:grpSpPr>
          <p:sp>
            <p:nvSpPr>
              <p:cNvPr id="138" name="Rectangle 13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TextBox 138"/>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Alcohol Beverage Sampling Program</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40" name="TextBox 139"/>
              <p:cNvSpPr txBox="1"/>
              <p:nvPr/>
            </p:nvSpPr>
            <p:spPr>
              <a:xfrm>
                <a:off x="2404284" y="202744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Department of the Treasury</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142"/>
              <p:cNvSpPr txBox="1"/>
              <p:nvPr/>
            </p:nvSpPr>
            <p:spPr>
              <a:xfrm>
                <a:off x="2413566" y="2158057"/>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14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6986211" y="3029596"/>
            <a:ext cx="2176998" cy="656687"/>
            <a:chOff x="6978260" y="3658937"/>
            <a:chExt cx="2176998" cy="656687"/>
          </a:xfrm>
        </p:grpSpPr>
        <p:grpSp>
          <p:nvGrpSpPr>
            <p:cNvPr id="150" name="Group 149"/>
            <p:cNvGrpSpPr/>
            <p:nvPr/>
          </p:nvGrpSpPr>
          <p:grpSpPr>
            <a:xfrm>
              <a:off x="6978260" y="3658937"/>
              <a:ext cx="2176998" cy="656687"/>
              <a:chOff x="2277063" y="1868556"/>
              <a:chExt cx="2176998" cy="656687"/>
            </a:xfrm>
          </p:grpSpPr>
          <p:sp>
            <p:nvSpPr>
              <p:cNvPr id="155" name="Rectangle 154"/>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6" name="TextBox 155"/>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Transportation Accidents by Mode</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57" name="TextBox 156"/>
              <p:cNvSpPr txBox="1"/>
              <p:nvPr/>
            </p:nvSpPr>
            <p:spPr>
              <a:xfrm>
                <a:off x="2412235" y="204442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Bureau of Transportation Statistics</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TextBox 159"/>
              <p:cNvSpPr txBox="1"/>
              <p:nvPr/>
            </p:nvSpPr>
            <p:spPr>
              <a:xfrm>
                <a:off x="2413566" y="2172974"/>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19" name="Group 18"/>
            <p:cNvGrpSpPr/>
            <p:nvPr/>
          </p:nvGrpSpPr>
          <p:grpSpPr>
            <a:xfrm>
              <a:off x="8599388" y="4096171"/>
              <a:ext cx="528118" cy="119734"/>
              <a:chOff x="8599388" y="4302897"/>
              <a:chExt cx="528118" cy="119734"/>
            </a:xfrm>
          </p:grpSpPr>
          <p:pic>
            <p:nvPicPr>
              <p:cNvPr id="16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76"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719" y="1121552"/>
            <a:ext cx="5588130" cy="496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65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45266"/>
            <a:ext cx="8496000" cy="756000"/>
          </a:xfrm>
        </p:spPr>
        <p:txBody>
          <a:bodyPr/>
          <a:lstStyle/>
          <a:p>
            <a:r>
              <a:rPr lang="en-US" dirty="0">
                <a:latin typeface="Segoe UI Light" panose="020B0502040204020203" pitchFamily="34" charset="0"/>
              </a:rPr>
              <a:t>Problem Statement</a:t>
            </a:r>
            <a:br>
              <a:rPr lang="en-US" dirty="0">
                <a:latin typeface="Segoe UI Light" panose="020B0502040204020203" pitchFamily="34" charset="0"/>
              </a:rPr>
            </a:br>
            <a:r>
              <a:rPr lang="en-US" b="0" dirty="0" smtClean="0">
                <a:latin typeface="Segoe UI Light" panose="020B0502040204020203" pitchFamily="34" charset="0"/>
              </a:rPr>
              <a:t>The Need for Self-Service Data Provisioning</a:t>
            </a:r>
            <a:endParaRPr lang="en-US" dirty="0"/>
          </a:p>
        </p:txBody>
      </p:sp>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b="0" dirty="0">
                <a:latin typeface="Segoe UI Light" panose="020B0502040204020203" pitchFamily="34" charset="0"/>
              </a:rPr>
              <a:t>Business </a:t>
            </a:r>
            <a:r>
              <a:rPr lang="en-US" b="0" dirty="0" smtClean="0">
                <a:latin typeface="Segoe UI Light" panose="020B0502040204020203" pitchFamily="34" charset="0"/>
              </a:rPr>
              <a:t>Intelligence (BI) </a:t>
            </a:r>
            <a:r>
              <a:rPr lang="en-US" b="0" dirty="0">
                <a:latin typeface="Segoe UI Light" panose="020B0502040204020203" pitchFamily="34" charset="0"/>
              </a:rPr>
              <a:t>has always been about creating new insight for business by converting data into meaning that can be shared between people to drive change in the </a:t>
            </a:r>
            <a:r>
              <a:rPr lang="en-US" b="0" dirty="0" smtClean="0">
                <a:latin typeface="Segoe UI Light" panose="020B0502040204020203" pitchFamily="34" charset="0"/>
              </a:rPr>
              <a:t>organization</a:t>
            </a:r>
            <a:endParaRPr lang="en-US" b="0" dirty="0">
              <a:latin typeface="Segoe UI Light" panose="020B0502040204020203" pitchFamily="34" charset="0"/>
            </a:endParaRPr>
          </a:p>
          <a:p>
            <a:pPr marL="285750" indent="-285750">
              <a:buFont typeface="Arial" panose="020B0604020202020204" pitchFamily="34" charset="0"/>
              <a:buChar char="•"/>
            </a:pPr>
            <a:r>
              <a:rPr lang="en-US" b="0" dirty="0" smtClean="0">
                <a:latin typeface="Segoe UI Light" panose="020B0502040204020203" pitchFamily="34" charset="0"/>
              </a:rPr>
              <a:t>Classic </a:t>
            </a:r>
            <a:r>
              <a:rPr lang="en-US" b="0" dirty="0">
                <a:latin typeface="Segoe UI Light" panose="020B0502040204020203" pitchFamily="34" charset="0"/>
              </a:rPr>
              <a:t>BI and even the newer Agile Visualization tools focus much of their selling features on </a:t>
            </a:r>
            <a:r>
              <a:rPr lang="en-US" b="0" dirty="0" smtClean="0">
                <a:latin typeface="Segoe UI Light" panose="020B0502040204020203" pitchFamily="34" charset="0"/>
              </a:rPr>
              <a:t>attractive and </a:t>
            </a:r>
            <a:r>
              <a:rPr lang="en-US" b="0" dirty="0">
                <a:latin typeface="Segoe UI Light" panose="020B0502040204020203" pitchFamily="34" charset="0"/>
              </a:rPr>
              <a:t>unique </a:t>
            </a:r>
            <a:r>
              <a:rPr lang="en-US" b="0" dirty="0" smtClean="0">
                <a:latin typeface="Segoe UI Light" panose="020B0502040204020203" pitchFamily="34" charset="0"/>
              </a:rPr>
              <a:t>visualizations</a:t>
            </a:r>
          </a:p>
          <a:p>
            <a:pPr marL="285750" indent="-285750">
              <a:buFont typeface="Arial" panose="020B0604020202020204" pitchFamily="34" charset="0"/>
              <a:buChar char="•"/>
            </a:pPr>
            <a:r>
              <a:rPr lang="en-US" b="0" dirty="0" smtClean="0">
                <a:latin typeface="Segoe UI Light" panose="020B0502040204020203" pitchFamily="34" charset="0"/>
              </a:rPr>
              <a:t>However, provisioning data </a:t>
            </a:r>
            <a:r>
              <a:rPr lang="en-US" b="0" dirty="0">
                <a:latin typeface="Segoe UI Light" panose="020B0502040204020203" pitchFamily="34" charset="0"/>
              </a:rPr>
              <a:t>for those visualizations is </a:t>
            </a:r>
            <a:r>
              <a:rPr lang="en-US" b="0" dirty="0" smtClean="0">
                <a:latin typeface="Segoe UI Light" panose="020B0502040204020203" pitchFamily="34" charset="0"/>
              </a:rPr>
              <a:t>by far the most </a:t>
            </a:r>
            <a:r>
              <a:rPr lang="en-US" b="0" dirty="0">
                <a:latin typeface="Segoe UI Light" panose="020B0502040204020203" pitchFamily="34" charset="0"/>
              </a:rPr>
              <a:t>challenging task in most BI projects large and </a:t>
            </a:r>
            <a:r>
              <a:rPr lang="en-US" b="0" dirty="0" smtClean="0">
                <a:latin typeface="Segoe UI Light" panose="020B0502040204020203" pitchFamily="34" charset="0"/>
              </a:rPr>
              <a:t>small</a:t>
            </a:r>
          </a:p>
          <a:p>
            <a:pPr marL="285750" indent="-285750">
              <a:buFont typeface="Arial" panose="020B0604020202020204" pitchFamily="34" charset="0"/>
              <a:buChar char="•"/>
            </a:pPr>
            <a:endParaRPr lang="en-US" b="0" dirty="0" smtClean="0">
              <a:latin typeface="Segoe UI Light" panose="020B0502040204020203" pitchFamily="34" charset="0"/>
            </a:endParaRPr>
          </a:p>
          <a:p>
            <a:pPr algn="ctr"/>
            <a:r>
              <a:rPr lang="en-US" dirty="0" smtClean="0">
                <a:solidFill>
                  <a:srgbClr val="FFC000"/>
                </a:solidFill>
                <a:latin typeface="Segoe UI Light" panose="020B0502040204020203" pitchFamily="34" charset="0"/>
              </a:rPr>
              <a:t>Self </a:t>
            </a:r>
            <a:r>
              <a:rPr lang="en-US" dirty="0">
                <a:solidFill>
                  <a:srgbClr val="FFC000"/>
                </a:solidFill>
                <a:latin typeface="Segoe UI Light" panose="020B0502040204020203" pitchFamily="34" charset="0"/>
              </a:rPr>
              <a:t>Service data provisioning aims at </a:t>
            </a:r>
            <a:r>
              <a:rPr lang="en-US" dirty="0" smtClean="0">
                <a:solidFill>
                  <a:srgbClr val="FFC000"/>
                </a:solidFill>
                <a:latin typeface="Segoe UI Light" panose="020B0502040204020203" pitchFamily="34" charset="0"/>
              </a:rPr>
              <a:t>tackling this </a:t>
            </a:r>
            <a:r>
              <a:rPr lang="en-US" dirty="0">
                <a:solidFill>
                  <a:srgbClr val="FFC000"/>
                </a:solidFill>
                <a:latin typeface="Segoe UI Light" panose="020B0502040204020203" pitchFamily="34" charset="0"/>
              </a:rPr>
              <a:t>problem by providing datasets discovery, acquisition and integration techniques intuitively to the </a:t>
            </a:r>
            <a:r>
              <a:rPr lang="en-US" dirty="0" smtClean="0">
                <a:solidFill>
                  <a:srgbClr val="FFC000"/>
                </a:solidFill>
                <a:latin typeface="Segoe UI Light" panose="020B0502040204020203" pitchFamily="34" charset="0"/>
              </a:rPr>
              <a:t>end user</a:t>
            </a:r>
            <a:endParaRPr lang="en-US" dirty="0">
              <a:solidFill>
                <a:srgbClr val="FFC000"/>
              </a:solidFill>
              <a:latin typeface="Segoe UI Light" panose="020B0502040204020203" pitchFamily="34" charset="0"/>
            </a:endParaRPr>
          </a:p>
          <a:p>
            <a:endParaRPr lang="en-US" b="0" dirty="0"/>
          </a:p>
        </p:txBody>
      </p:sp>
    </p:spTree>
    <p:extLst>
      <p:ext uri="{BB962C8B-B14F-4D97-AF65-F5344CB8AC3E}">
        <p14:creationId xmlns:p14="http://schemas.microsoft.com/office/powerpoint/2010/main" val="263209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BIG Harvest </a:t>
            </a:r>
            <a:r>
              <a:rPr lang="en-US" sz="1600" b="0" dirty="0">
                <a:latin typeface="Segoe UI Light" panose="020B0502040204020203" pitchFamily="34" charset="0"/>
                <a:ea typeface="Segoe UI" panose="020B0502040204020203" pitchFamily="34" charset="0"/>
                <a:cs typeface="Segoe UI" panose="020B0502040204020203" pitchFamily="34" charset="0"/>
              </a:rPr>
              <a:t>BI artefacts, BI usage and user profiles from LDAP directories, online Wikis,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communities, etc. and </a:t>
            </a:r>
            <a:r>
              <a:rPr lang="en-US" sz="1600" b="0" dirty="0">
                <a:latin typeface="Segoe UI Light" panose="020B0502040204020203" pitchFamily="34" charset="0"/>
                <a:ea typeface="Segoe UI" panose="020B0502040204020203" pitchFamily="34" charset="0"/>
                <a:cs typeface="Segoe UI" panose="020B0502040204020203" pitchFamily="34" charset="0"/>
              </a:rPr>
              <a:t>store them in the HANA Graph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Engine</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In addition to internal enterprise Data </a:t>
            </a:r>
            <a:r>
              <a:rPr lang="en-US" sz="1600" b="0" dirty="0">
                <a:latin typeface="Segoe UI Light" panose="020B0502040204020203" pitchFamily="34" charset="0"/>
              </a:rPr>
              <a:t>Provisioning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data residing in external repositories (data hubs, structured data in web pages, Linked Open Data, etc.) can bring new insights and enhance decision making process</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Use Case</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5898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33965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a:t>
            </a:r>
            <a:r>
              <a:rPr lang="en-US" dirty="0" smtClean="0">
                <a:solidFill>
                  <a:srgbClr val="000000"/>
                </a:solidFill>
                <a:latin typeface="Segoe UI Light" panose="020B0502040204020203" pitchFamily="34" charset="0"/>
              </a:rPr>
              <a:t>repository</a:t>
            </a:r>
            <a:endParaRPr lang="en-US" dirty="0" smtClean="0">
              <a:solidFill>
                <a:srgbClr val="000000"/>
              </a:solidFill>
              <a:latin typeface="Segoe UI Light" panose="020B0502040204020203" pitchFamily="34" charset="0"/>
            </a:endParaRP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Microsoft curates </a:t>
            </a:r>
            <a:r>
              <a:rPr lang="en-US" dirty="0" smtClean="0">
                <a:latin typeface="Segoe UI Light" panose="020B0502040204020203" pitchFamily="34" charset="0"/>
              </a:rPr>
              <a:t>public data from limited sources</a:t>
            </a:r>
          </a:p>
          <a:p>
            <a:pPr marL="1200150" lvl="2" indent="-285750">
              <a:buFont typeface="Arial" panose="020B0604020202020204" pitchFamily="34" charset="0"/>
              <a:buChar char="•"/>
            </a:pPr>
            <a:r>
              <a:rPr lang="en-US" dirty="0" smtClean="0">
                <a:latin typeface="Segoe UI Light" panose="020B0502040204020203" pitchFamily="34" charset="0"/>
                <a:ea typeface="Segoe UI" panose="020B0502040204020203" pitchFamily="34" charset="0"/>
                <a:cs typeface="Segoe UI" panose="020B0502040204020203" pitchFamily="34" charset="0"/>
              </a:rPr>
              <a:t>A subset of</a:t>
            </a:r>
            <a:r>
              <a:rPr lang="en-US" dirty="0" smtClean="0"/>
              <a:t> </a:t>
            </a:r>
            <a:r>
              <a:rPr lang="en-US" dirty="0" smtClean="0">
                <a:latin typeface="Segoe UI Light" panose="020B0502040204020203" pitchFamily="34" charset="0"/>
              </a:rPr>
              <a:t>Data.gov</a:t>
            </a:r>
          </a:p>
          <a:p>
            <a:pPr marL="1200150" lvl="2" indent="-285750">
              <a:buFont typeface="Arial" panose="020B0604020202020204" pitchFamily="34" charset="0"/>
              <a:buChar char="•"/>
            </a:pPr>
            <a:r>
              <a:rPr lang="en-US" dirty="0" smtClean="0">
                <a:latin typeface="Segoe UI Light" panose="020B0502040204020203" pitchFamily="34" charset="0"/>
              </a:rPr>
              <a:t>The World Bank</a:t>
            </a:r>
          </a:p>
          <a:p>
            <a:pPr marL="1200150" lvl="2" indent="-285750">
              <a:buFont typeface="Arial" panose="020B0604020202020204" pitchFamily="34" charset="0"/>
              <a:buChar char="•"/>
            </a:pPr>
            <a:r>
              <a:rPr lang="en-US" dirty="0" smtClean="0">
                <a:latin typeface="Segoe UI Light" panose="020B0502040204020203" pitchFamily="34" charset="0"/>
              </a:rPr>
              <a:t>HealthData.gov</a:t>
            </a:r>
          </a:p>
          <a:p>
            <a:pPr marL="1200150" lvl="2" indent="-285750">
              <a:buFont typeface="Arial" panose="020B0604020202020204" pitchFamily="34" charset="0"/>
              <a:buChar char="•"/>
            </a:pPr>
            <a:r>
              <a:rPr lang="en-US" dirty="0" smtClean="0">
                <a:latin typeface="Segoe UI Light" panose="020B0502040204020203" pitchFamily="34" charset="0"/>
              </a:rPr>
              <a:t>Wikipedia Tables</a:t>
            </a: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Self-service Data Provisioning</a:t>
            </a:r>
            <a:r>
              <a:rPr lang="en-US" dirty="0" smtClean="0">
                <a:solidFill>
                  <a:srgbClr val="000000"/>
                </a:solidFill>
                <a:latin typeface="Segoe UI Light" panose="020B0502040204020203" pitchFamily="34" charset="0"/>
              </a:rPr>
              <a:t>:</a:t>
            </a:r>
            <a:endParaRPr lang="en-US" dirty="0" smtClean="0">
              <a:solidFill>
                <a:srgbClr val="000000"/>
              </a:solidFill>
              <a:latin typeface="Segoe UI Light" panose="020B0502040204020203" pitchFamily="34" charset="0"/>
              <a:hlinkClick r:id="rId7"/>
            </a:endParaRP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To our knowledge, Microsoft is the only company that integrates data with</a:t>
            </a:r>
            <a:r>
              <a:rPr lang="en-US" dirty="0" smtClean="0">
                <a:latin typeface="Segoe UI Light" panose="020B0502040204020203" pitchFamily="34" charset="0"/>
              </a:rPr>
              <a:t> </a:t>
            </a:r>
            <a:r>
              <a:rPr lang="en-US" dirty="0" smtClean="0">
                <a:solidFill>
                  <a:srgbClr val="000000"/>
                </a:solidFill>
                <a:latin typeface="Segoe UI Light" panose="020B0502040204020203" pitchFamily="34" charset="0"/>
                <a:hlinkClick r:id="rId7"/>
              </a:rPr>
              <a:t>Power Query</a:t>
            </a:r>
            <a:r>
              <a:rPr lang="en-US" dirty="0" smtClean="0">
                <a:latin typeface="Segoe UI Light" panose="020B0502040204020203" pitchFamily="34" charset="0"/>
              </a:rPr>
              <a:t> </a:t>
            </a:r>
            <a:r>
              <a:rPr lang="en-US" dirty="0" smtClean="0">
                <a:solidFill>
                  <a:srgbClr val="000000"/>
                </a:solidFill>
                <a:latin typeface="Segoe UI Light" panose="020B0502040204020203" pitchFamily="34" charset="0"/>
              </a:rPr>
              <a:t>from different sources</a:t>
            </a:r>
          </a:p>
          <a:p>
            <a:pPr marL="1200150" lvl="2" indent="-285750">
              <a:buFont typeface="Arial" panose="020B0604020202020204" pitchFamily="34" charset="0"/>
              <a:buChar char="•"/>
            </a:pPr>
            <a:r>
              <a:rPr lang="en-US" dirty="0" smtClean="0">
                <a:latin typeface="Segoe UI Light" panose="020B0502040204020203" pitchFamily="34" charset="0"/>
              </a:rPr>
              <a:t>Text-based sources: plain text, CSV, XML, Excel files, etc.</a:t>
            </a:r>
          </a:p>
          <a:p>
            <a:pPr marL="1200150" lvl="2" indent="-285750">
              <a:buFont typeface="Arial" panose="020B0604020202020204" pitchFamily="34" charset="0"/>
              <a:buChar char="•"/>
            </a:pPr>
            <a:r>
              <a:rPr lang="en-US" dirty="0" smtClean="0">
                <a:latin typeface="Segoe UI Light" panose="020B0502040204020203" pitchFamily="34" charset="0"/>
              </a:rPr>
              <a:t>Web-based sources: tables on Web pages, Web APIs / JSON and OData </a:t>
            </a:r>
            <a:endParaRPr lang="en-US" dirty="0" smtClean="0">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Related Work</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a:t>
            </a:r>
            <a:r>
              <a:rPr lang="en-US" dirty="0">
                <a:latin typeface="Segoe UI Light" panose="020B0502040204020203" pitchFamily="34" charset="0"/>
              </a:rPr>
              <a:t>l</a:t>
            </a:r>
            <a:r>
              <a:rPr lang="en-US" dirty="0" smtClean="0">
                <a:latin typeface="Segoe UI Light" panose="020B0502040204020203" pitchFamily="34" charset="0"/>
              </a:rPr>
              <a:t>arge-scale </a:t>
            </a:r>
            <a:r>
              <a:rPr lang="en-US" dirty="0">
                <a:latin typeface="Segoe UI Light" panose="020B0502040204020203" pitchFamily="34" charset="0"/>
              </a:rPr>
              <a:t>D</a:t>
            </a:r>
            <a:r>
              <a:rPr lang="en-US" dirty="0" smtClean="0">
                <a:latin typeface="Segoe UI Light" panose="020B0502040204020203" pitchFamily="34" charset="0"/>
              </a:rPr>
              <a:t>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a:t>
            </a:r>
            <a:r>
              <a:rPr lang="en-US" dirty="0">
                <a:latin typeface="Segoe UI Light" panose="020B0502040204020203" pitchFamily="34" charset="0"/>
              </a:rPr>
              <a:t>most </a:t>
            </a:r>
            <a:r>
              <a:rPr lang="en-US" dirty="0" smtClean="0">
                <a:latin typeface="Segoe UI Light" panose="020B0502040204020203" pitchFamily="34" charset="0"/>
              </a:rPr>
              <a:t>relevant entity </a:t>
            </a:r>
            <a:r>
              <a:rPr lang="en-US" dirty="0">
                <a:latin typeface="Segoe UI Light" panose="020B0502040204020203" pitchFamily="34" charset="0"/>
              </a:rPr>
              <a:t>type </a:t>
            </a:r>
            <a:r>
              <a:rPr lang="en-US" dirty="0" smtClean="0">
                <a:latin typeface="Segoe UI Light" panose="020B0502040204020203" pitchFamily="34" charset="0"/>
              </a:rPr>
              <a:t>for an instance within </a:t>
            </a:r>
            <a:r>
              <a:rPr lang="en-US" dirty="0">
                <a:latin typeface="Segoe UI Light" panose="020B0502040204020203" pitchFamily="34" charset="0"/>
              </a:rPr>
              <a:t>a given </a:t>
            </a:r>
            <a:r>
              <a:rPr lang="en-US" dirty="0" smtClean="0">
                <a:latin typeface="Segoe UI Light" panose="020B0502040204020203" pitchFamily="34" charset="0"/>
              </a:rPr>
              <a:t>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t>
            </a:r>
            <a:r>
              <a:rPr lang="en-US" dirty="0">
                <a:latin typeface="Segoe UI Light" panose="020B0502040204020203" pitchFamily="34" charset="0"/>
              </a:rPr>
              <a:t>a timely </a:t>
            </a:r>
            <a:r>
              <a:rPr lang="en-US" dirty="0" smtClean="0">
                <a:latin typeface="Segoe UI Light" panose="020B0502040204020203" pitchFamily="34" charset="0"/>
              </a:rPr>
              <a:t>manner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smtClean="0">
                <a:latin typeface="Segoe UI Light" panose="020B0502040204020203" pitchFamily="34" charset="0"/>
              </a:rPr>
              <a:t>DBpedia </a:t>
            </a:r>
            <a:r>
              <a:rPr lang="en-US" dirty="0">
                <a:latin typeface="Segoe UI Light" panose="020B0502040204020203" pitchFamily="34" charset="0"/>
              </a:rPr>
              <a:t>and Freebase are </a:t>
            </a:r>
            <a:r>
              <a:rPr lang="en-US" dirty="0" smtClean="0">
                <a:latin typeface="Segoe UI Light" panose="020B0502040204020203" pitchFamily="34" charset="0"/>
              </a:rPr>
              <a:t>well-known </a:t>
            </a:r>
            <a:r>
              <a:rPr lang="en-US" dirty="0">
                <a:latin typeface="Segoe UI Light" panose="020B0502040204020203" pitchFamily="34" charset="0"/>
              </a:rPr>
              <a:t>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a:t>
            </a:r>
            <a:r>
              <a:rPr lang="en-US" dirty="0" smtClean="0">
                <a:latin typeface="Segoe UI Light" panose="020B0502040204020203" pitchFamily="34" charset="0"/>
              </a:rPr>
              <a:t>is a new type of </a:t>
            </a:r>
            <a:r>
              <a:rPr lang="en-US" dirty="0">
                <a:latin typeface="Segoe UI Light" panose="020B0502040204020203" pitchFamily="34" charset="0"/>
              </a:rPr>
              <a:t>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a:t>
            </a:r>
            <a:r>
              <a:rPr lang="en-US" dirty="0" smtClean="0">
                <a:latin typeface="Segoe UI Light" panose="020B0502040204020203" pitchFamily="34" charset="0"/>
              </a:rPr>
              <a:t>challenge</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643172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483761"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9741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TotalTime>
  <Words>2660</Words>
  <Application>Microsoft Office PowerPoint</Application>
  <PresentationFormat>On-screen Show (4:3)</PresentationFormat>
  <Paragraphs>412</Paragraphs>
  <Slides>37</Slides>
  <Notes>30</Notes>
  <HiddenSlides>2</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SAP_2014_v1.0</vt:lpstr>
      <vt:lpstr>Self-Service Data Provisioning Through Semantic Enrichment of Data</vt:lpstr>
      <vt:lpstr>Problem Statement Data Provisioning in the Enterprise</vt:lpstr>
      <vt:lpstr>Problem Statement Linked Open Data Provisioning</vt:lpstr>
      <vt:lpstr>Problem Statement The Need for Self-Service Data Provisioning</vt:lpstr>
      <vt:lpstr>Use Case Business Intelligence Graph (BIG)</vt:lpstr>
      <vt:lpstr>Related Work</vt:lpstr>
      <vt:lpstr>Challenges</vt:lpstr>
      <vt:lpstr>Proposal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vt:lpstr>
      <vt:lpstr>Proposal Dataset Integration and Enrichment – Semantic Enricher Evaluation</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Dataset Integration and Enrichment – Data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Proposal Dataset Discovery</vt:lpstr>
      <vt:lpstr>Proposal Dataset Discovery – Open Data</vt:lpstr>
      <vt:lpstr>Proposal Dataset Discovery – Wikipedia Tables</vt:lpstr>
      <vt:lpstr>Proposal Dataset Discovery</vt:lpstr>
      <vt:lpstr>Conclusion</vt:lpstr>
      <vt:lpstr>PowerPoint Presentation</vt:lpstr>
      <vt:lpstr>Conclusion</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181</cp:revision>
  <dcterms:created xsi:type="dcterms:W3CDTF">2013-10-23T10:48:42Z</dcterms:created>
  <dcterms:modified xsi:type="dcterms:W3CDTF">2014-04-17T13:59:27Z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