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71" r:id="rId2"/>
    <p:sldId id="344" r:id="rId3"/>
    <p:sldId id="351" r:id="rId4"/>
    <p:sldId id="352" r:id="rId5"/>
    <p:sldId id="333" r:id="rId6"/>
    <p:sldId id="348" r:id="rId7"/>
    <p:sldId id="349" r:id="rId8"/>
    <p:sldId id="350" r:id="rId9"/>
    <p:sldId id="353" r:id="rId10"/>
    <p:sldId id="355" r:id="rId11"/>
    <p:sldId id="356" r:id="rId12"/>
    <p:sldId id="358" r:id="rId13"/>
    <p:sldId id="359" r:id="rId14"/>
    <p:sldId id="360" r:id="rId15"/>
    <p:sldId id="362" r:id="rId16"/>
    <p:sldId id="361" r:id="rId17"/>
    <p:sldId id="363" r:id="rId18"/>
    <p:sldId id="357" r:id="rId19"/>
    <p:sldId id="354" r:id="rId20"/>
    <p:sldId id="310" r:id="rId21"/>
    <p:sldId id="370" r:id="rId22"/>
    <p:sldId id="371" r:id="rId23"/>
    <p:sldId id="338" r:id="rId24"/>
    <p:sldId id="366" r:id="rId25"/>
    <p:sldId id="368" r:id="rId26"/>
    <p:sldId id="369" r:id="rId27"/>
    <p:sldId id="365" r:id="rId28"/>
    <p:sldId id="372" r:id="rId29"/>
    <p:sldId id="323" r:id="rId30"/>
    <p:sldId id="327" r:id="rId31"/>
    <p:sldId id="320" r:id="rId32"/>
    <p:sldId id="367" r:id="rId33"/>
    <p:sldId id="321" r:id="rId34"/>
    <p:sldId id="330" r:id="rId35"/>
    <p:sldId id="364" r:id="rId36"/>
    <p:sldId id="331" r:id="rId3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8582" autoAdjust="0"/>
  </p:normalViewPr>
  <p:slideViewPr>
    <p:cSldViewPr>
      <p:cViewPr>
        <p:scale>
          <a:sx n="70" d="100"/>
          <a:sy n="70" d="100"/>
        </p:scale>
        <p:origin x="-14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0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49EC0-0EDF-442F-8556-93953130442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8DE56D4-37BE-4EB1-99FA-C90004FE405B}">
      <dgm:prSet phldrT="[Testo]"/>
      <dgm:spPr>
        <a:solidFill>
          <a:schemeClr val="accent6"/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2F640A1B-9BA0-4CE3-9165-48203CE31083}" type="parTrans" cxnId="{C31CF5AA-DA8D-4686-A44C-A77C395104A0}">
      <dgm:prSet/>
      <dgm:spPr/>
      <dgm:t>
        <a:bodyPr/>
        <a:lstStyle/>
        <a:p>
          <a:endParaRPr lang="it-IT"/>
        </a:p>
      </dgm:t>
    </dgm:pt>
    <dgm:pt modelId="{791EC907-FCDD-4B6A-B362-A5A9E935E7F7}" type="sibTrans" cxnId="{C31CF5AA-DA8D-4686-A44C-A77C395104A0}">
      <dgm:prSet/>
      <dgm:spPr/>
      <dgm:t>
        <a:bodyPr/>
        <a:lstStyle/>
        <a:p>
          <a:endParaRPr lang="it-IT"/>
        </a:p>
      </dgm:t>
    </dgm:pt>
    <dgm:pt modelId="{93E5D860-A856-4028-9C86-918DE763B2CB}">
      <dgm:prSet phldrT="[Testo]"/>
      <dgm:spPr>
        <a:solidFill>
          <a:schemeClr val="accent6"/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5AB95D11-910F-4221-BB74-1505A4E5AA8E}" type="parTrans" cxnId="{3E4A5CDA-1DBF-4BF9-BBE5-43F8BF19EF5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it-IT"/>
        </a:p>
      </dgm:t>
    </dgm:pt>
    <dgm:pt modelId="{218C868C-4DC9-421F-AE75-6BE6FD466198}" type="sibTrans" cxnId="{3E4A5CDA-1DBF-4BF9-BBE5-43F8BF19EF55}">
      <dgm:prSet/>
      <dgm:spPr/>
      <dgm:t>
        <a:bodyPr/>
        <a:lstStyle/>
        <a:p>
          <a:endParaRPr lang="it-IT"/>
        </a:p>
      </dgm:t>
    </dgm:pt>
    <dgm:pt modelId="{544EA141-1FB2-48E0-AD4F-092DF61DB469}">
      <dgm:prSet phldrT="[Testo]"/>
      <dgm:spPr>
        <a:solidFill>
          <a:schemeClr val="accent6"/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94FA7DE6-1B2A-4A89-83DE-60DE072DE53A}" type="parTrans" cxnId="{3B6A07D2-4FEE-4392-A0F5-5473DBFB9CD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it-IT"/>
        </a:p>
      </dgm:t>
    </dgm:pt>
    <dgm:pt modelId="{EE8B66B4-9915-4D02-9761-37D64617B50A}" type="sibTrans" cxnId="{3B6A07D2-4FEE-4392-A0F5-5473DBFB9CDD}">
      <dgm:prSet/>
      <dgm:spPr/>
      <dgm:t>
        <a:bodyPr/>
        <a:lstStyle/>
        <a:p>
          <a:endParaRPr lang="it-IT"/>
        </a:p>
      </dgm:t>
    </dgm:pt>
    <dgm:pt modelId="{2234419F-4B91-4F0B-B604-8E37C0A0670B}">
      <dgm:prSet phldrT="[Testo]"/>
      <dgm:spPr>
        <a:solidFill>
          <a:schemeClr val="accent6"/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it-IT" dirty="0" smtClean="0"/>
            <a:t> </a:t>
          </a:r>
          <a:endParaRPr lang="it-IT" dirty="0"/>
        </a:p>
      </dgm:t>
    </dgm:pt>
    <dgm:pt modelId="{B85A9400-1EAA-46CC-8923-FA668F59F1DC}" type="parTrans" cxnId="{70EE31F7-4B67-4D86-BA96-CA7215C776D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it-IT"/>
        </a:p>
      </dgm:t>
    </dgm:pt>
    <dgm:pt modelId="{123FC681-7200-4C51-8F7E-13EDB6C4F015}" type="sibTrans" cxnId="{70EE31F7-4B67-4D86-BA96-CA7215C776DB}">
      <dgm:prSet/>
      <dgm:spPr/>
      <dgm:t>
        <a:bodyPr/>
        <a:lstStyle/>
        <a:p>
          <a:endParaRPr lang="it-IT"/>
        </a:p>
      </dgm:t>
    </dgm:pt>
    <dgm:pt modelId="{2E3D4F97-20D4-4750-AEBC-5326FC3504CC}" type="pres">
      <dgm:prSet presAssocID="{94849EC0-0EDF-442F-8556-93953130442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3A4839CD-3323-4427-9E72-D82679A2C175}" type="pres">
      <dgm:prSet presAssocID="{08DE56D4-37BE-4EB1-99FA-C90004FE405B}" presName="singleCycle" presStyleCnt="0"/>
      <dgm:spPr/>
    </dgm:pt>
    <dgm:pt modelId="{177BCF69-EAD3-4C61-9AC1-4EBA6074A476}" type="pres">
      <dgm:prSet presAssocID="{08DE56D4-37BE-4EB1-99FA-C90004FE405B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it-IT"/>
        </a:p>
      </dgm:t>
    </dgm:pt>
    <dgm:pt modelId="{6BCA0238-A50B-40C2-B350-612F55B7F3BC}" type="pres">
      <dgm:prSet presAssocID="{5AB95D11-910F-4221-BB74-1505A4E5AA8E}" presName="Name56" presStyleLbl="parChTrans1D2" presStyleIdx="0" presStyleCnt="3"/>
      <dgm:spPr/>
      <dgm:t>
        <a:bodyPr/>
        <a:lstStyle/>
        <a:p>
          <a:endParaRPr lang="it-IT"/>
        </a:p>
      </dgm:t>
    </dgm:pt>
    <dgm:pt modelId="{0FFB5A0B-8BF4-4854-9B05-B9ECE8A05FBD}" type="pres">
      <dgm:prSet presAssocID="{93E5D860-A856-4028-9C86-918DE763B2CB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86CD8C-B197-4384-A9B7-67A04D789395}" type="pres">
      <dgm:prSet presAssocID="{94FA7DE6-1B2A-4A89-83DE-60DE072DE53A}" presName="Name56" presStyleLbl="parChTrans1D2" presStyleIdx="1" presStyleCnt="3"/>
      <dgm:spPr/>
      <dgm:t>
        <a:bodyPr/>
        <a:lstStyle/>
        <a:p>
          <a:endParaRPr lang="it-IT"/>
        </a:p>
      </dgm:t>
    </dgm:pt>
    <dgm:pt modelId="{1C38122F-9F5E-4057-A57A-008BB7EA03F7}" type="pres">
      <dgm:prSet presAssocID="{544EA141-1FB2-48E0-AD4F-092DF61DB469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8ABB-F61E-41EB-8C09-5278445E2D1D}" type="pres">
      <dgm:prSet presAssocID="{B85A9400-1EAA-46CC-8923-FA668F59F1DC}" presName="Name56" presStyleLbl="parChTrans1D2" presStyleIdx="2" presStyleCnt="3"/>
      <dgm:spPr/>
      <dgm:t>
        <a:bodyPr/>
        <a:lstStyle/>
        <a:p>
          <a:endParaRPr lang="it-IT"/>
        </a:p>
      </dgm:t>
    </dgm:pt>
    <dgm:pt modelId="{F069A316-1232-474B-B457-39149003F656}" type="pres">
      <dgm:prSet presAssocID="{2234419F-4B91-4F0B-B604-8E37C0A0670B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E4A5CDA-1DBF-4BF9-BBE5-43F8BF19EF55}" srcId="{08DE56D4-37BE-4EB1-99FA-C90004FE405B}" destId="{93E5D860-A856-4028-9C86-918DE763B2CB}" srcOrd="0" destOrd="0" parTransId="{5AB95D11-910F-4221-BB74-1505A4E5AA8E}" sibTransId="{218C868C-4DC9-421F-AE75-6BE6FD466198}"/>
    <dgm:cxn modelId="{DD8952E5-3AC6-4AC5-A104-4CA57C170D72}" type="presOf" srcId="{94849EC0-0EDF-442F-8556-93953130442D}" destId="{2E3D4F97-20D4-4750-AEBC-5326FC3504CC}" srcOrd="0" destOrd="0" presId="urn:microsoft.com/office/officeart/2008/layout/RadialCluster"/>
    <dgm:cxn modelId="{82A39256-290B-4A05-8A6A-82910662BBB6}" type="presOf" srcId="{544EA141-1FB2-48E0-AD4F-092DF61DB469}" destId="{1C38122F-9F5E-4057-A57A-008BB7EA03F7}" srcOrd="0" destOrd="0" presId="urn:microsoft.com/office/officeart/2008/layout/RadialCluster"/>
    <dgm:cxn modelId="{CAD7DA03-06C9-4F4A-86E4-0672B1DAF972}" type="presOf" srcId="{93E5D860-A856-4028-9C86-918DE763B2CB}" destId="{0FFB5A0B-8BF4-4854-9B05-B9ECE8A05FBD}" srcOrd="0" destOrd="0" presId="urn:microsoft.com/office/officeart/2008/layout/RadialCluster"/>
    <dgm:cxn modelId="{3B6A07D2-4FEE-4392-A0F5-5473DBFB9CDD}" srcId="{08DE56D4-37BE-4EB1-99FA-C90004FE405B}" destId="{544EA141-1FB2-48E0-AD4F-092DF61DB469}" srcOrd="1" destOrd="0" parTransId="{94FA7DE6-1B2A-4A89-83DE-60DE072DE53A}" sibTransId="{EE8B66B4-9915-4D02-9761-37D64617B50A}"/>
    <dgm:cxn modelId="{1A17945C-21CF-4683-B36F-5824371CE858}" type="presOf" srcId="{08DE56D4-37BE-4EB1-99FA-C90004FE405B}" destId="{177BCF69-EAD3-4C61-9AC1-4EBA6074A476}" srcOrd="0" destOrd="0" presId="urn:microsoft.com/office/officeart/2008/layout/RadialCluster"/>
    <dgm:cxn modelId="{93BAADCA-869D-4FCC-B30B-6C34EEA10C47}" type="presOf" srcId="{B85A9400-1EAA-46CC-8923-FA668F59F1DC}" destId="{C4A78ABB-F61E-41EB-8C09-5278445E2D1D}" srcOrd="0" destOrd="0" presId="urn:microsoft.com/office/officeart/2008/layout/RadialCluster"/>
    <dgm:cxn modelId="{6864CF38-1B99-4E82-93AE-CA2CD2E2ADC8}" type="presOf" srcId="{5AB95D11-910F-4221-BB74-1505A4E5AA8E}" destId="{6BCA0238-A50B-40C2-B350-612F55B7F3BC}" srcOrd="0" destOrd="0" presId="urn:microsoft.com/office/officeart/2008/layout/RadialCluster"/>
    <dgm:cxn modelId="{0B4604BF-24F3-4EC3-9006-7D73A9855420}" type="presOf" srcId="{2234419F-4B91-4F0B-B604-8E37C0A0670B}" destId="{F069A316-1232-474B-B457-39149003F656}" srcOrd="0" destOrd="0" presId="urn:microsoft.com/office/officeart/2008/layout/RadialCluster"/>
    <dgm:cxn modelId="{70EE31F7-4B67-4D86-BA96-CA7215C776DB}" srcId="{08DE56D4-37BE-4EB1-99FA-C90004FE405B}" destId="{2234419F-4B91-4F0B-B604-8E37C0A0670B}" srcOrd="2" destOrd="0" parTransId="{B85A9400-1EAA-46CC-8923-FA668F59F1DC}" sibTransId="{123FC681-7200-4C51-8F7E-13EDB6C4F015}"/>
    <dgm:cxn modelId="{C31CF5AA-DA8D-4686-A44C-A77C395104A0}" srcId="{94849EC0-0EDF-442F-8556-93953130442D}" destId="{08DE56D4-37BE-4EB1-99FA-C90004FE405B}" srcOrd="0" destOrd="0" parTransId="{2F640A1B-9BA0-4CE3-9165-48203CE31083}" sibTransId="{791EC907-FCDD-4B6A-B362-A5A9E935E7F7}"/>
    <dgm:cxn modelId="{C86D0386-2482-431A-A875-699AE69BA526}" type="presOf" srcId="{94FA7DE6-1B2A-4A89-83DE-60DE072DE53A}" destId="{FF86CD8C-B197-4384-A9B7-67A04D789395}" srcOrd="0" destOrd="0" presId="urn:microsoft.com/office/officeart/2008/layout/RadialCluster"/>
    <dgm:cxn modelId="{9D0F9E15-4691-49E1-817B-E3F945F25C6C}" type="presParOf" srcId="{2E3D4F97-20D4-4750-AEBC-5326FC3504CC}" destId="{3A4839CD-3323-4427-9E72-D82679A2C175}" srcOrd="0" destOrd="0" presId="urn:microsoft.com/office/officeart/2008/layout/RadialCluster"/>
    <dgm:cxn modelId="{22B5796B-2516-4F27-BA57-946A4912FC97}" type="presParOf" srcId="{3A4839CD-3323-4427-9E72-D82679A2C175}" destId="{177BCF69-EAD3-4C61-9AC1-4EBA6074A476}" srcOrd="0" destOrd="0" presId="urn:microsoft.com/office/officeart/2008/layout/RadialCluster"/>
    <dgm:cxn modelId="{448DDD0D-81E2-4016-B341-11B862D60359}" type="presParOf" srcId="{3A4839CD-3323-4427-9E72-D82679A2C175}" destId="{6BCA0238-A50B-40C2-B350-612F55B7F3BC}" srcOrd="1" destOrd="0" presId="urn:microsoft.com/office/officeart/2008/layout/RadialCluster"/>
    <dgm:cxn modelId="{2F30EFA0-033C-47E5-9966-5AFDD9B92D09}" type="presParOf" srcId="{3A4839CD-3323-4427-9E72-D82679A2C175}" destId="{0FFB5A0B-8BF4-4854-9B05-B9ECE8A05FBD}" srcOrd="2" destOrd="0" presId="urn:microsoft.com/office/officeart/2008/layout/RadialCluster"/>
    <dgm:cxn modelId="{0587F4EF-1747-4C01-A869-35E846DD6F4A}" type="presParOf" srcId="{3A4839CD-3323-4427-9E72-D82679A2C175}" destId="{FF86CD8C-B197-4384-A9B7-67A04D789395}" srcOrd="3" destOrd="0" presId="urn:microsoft.com/office/officeart/2008/layout/RadialCluster"/>
    <dgm:cxn modelId="{4638C92C-171A-4C52-BC90-FA3A813C21F1}" type="presParOf" srcId="{3A4839CD-3323-4427-9E72-D82679A2C175}" destId="{1C38122F-9F5E-4057-A57A-008BB7EA03F7}" srcOrd="4" destOrd="0" presId="urn:microsoft.com/office/officeart/2008/layout/RadialCluster"/>
    <dgm:cxn modelId="{BC759D46-7088-433A-9A91-AC7F4FAD8AE7}" type="presParOf" srcId="{3A4839CD-3323-4427-9E72-D82679A2C175}" destId="{C4A78ABB-F61E-41EB-8C09-5278445E2D1D}" srcOrd="5" destOrd="0" presId="urn:microsoft.com/office/officeart/2008/layout/RadialCluster"/>
    <dgm:cxn modelId="{A17AB3BE-0CFF-4F31-B927-AE8A71DF3C4F}" type="presParOf" srcId="{3A4839CD-3323-4427-9E72-D82679A2C175}" destId="{F069A316-1232-474B-B457-39149003F65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BCF69-EAD3-4C61-9AC1-4EBA6074A476}">
      <dsp:nvSpPr>
        <dsp:cNvPr id="0" name=""/>
        <dsp:cNvSpPr/>
      </dsp:nvSpPr>
      <dsp:spPr>
        <a:xfrm>
          <a:off x="577107" y="617459"/>
          <a:ext cx="398160" cy="398160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 </a:t>
          </a:r>
          <a:endParaRPr lang="it-IT" sz="1800" kern="1200" dirty="0"/>
        </a:p>
      </dsp:txBody>
      <dsp:txXfrm>
        <a:off x="596544" y="636896"/>
        <a:ext cx="359286" cy="359286"/>
      </dsp:txXfrm>
    </dsp:sp>
    <dsp:sp modelId="{6BCA0238-A50B-40C2-B350-612F55B7F3BC}">
      <dsp:nvSpPr>
        <dsp:cNvPr id="0" name=""/>
        <dsp:cNvSpPr/>
      </dsp:nvSpPr>
      <dsp:spPr>
        <a:xfrm rot="16200000">
          <a:off x="636541" y="477813"/>
          <a:ext cx="2792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9292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B5A0B-8BF4-4854-9B05-B9ECE8A05FBD}">
      <dsp:nvSpPr>
        <dsp:cNvPr id="0" name=""/>
        <dsp:cNvSpPr/>
      </dsp:nvSpPr>
      <dsp:spPr>
        <a:xfrm>
          <a:off x="642804" y="71399"/>
          <a:ext cx="266767" cy="26676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 </a:t>
          </a:r>
          <a:endParaRPr lang="it-IT" sz="1200" kern="1200" dirty="0"/>
        </a:p>
      </dsp:txBody>
      <dsp:txXfrm>
        <a:off x="655826" y="84421"/>
        <a:ext cx="240723" cy="240723"/>
      </dsp:txXfrm>
    </dsp:sp>
    <dsp:sp modelId="{FF86CD8C-B197-4384-A9B7-67A04D789395}">
      <dsp:nvSpPr>
        <dsp:cNvPr id="0" name=""/>
        <dsp:cNvSpPr/>
      </dsp:nvSpPr>
      <dsp:spPr>
        <a:xfrm rot="1800000">
          <a:off x="960004" y="988443"/>
          <a:ext cx="227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860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8122F-9F5E-4057-A57A-008BB7EA03F7}">
      <dsp:nvSpPr>
        <dsp:cNvPr id="0" name=""/>
        <dsp:cNvSpPr/>
      </dsp:nvSpPr>
      <dsp:spPr>
        <a:xfrm>
          <a:off x="1172601" y="989034"/>
          <a:ext cx="266767" cy="26676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 </a:t>
          </a:r>
          <a:endParaRPr lang="it-IT" sz="1200" kern="1200" dirty="0"/>
        </a:p>
      </dsp:txBody>
      <dsp:txXfrm>
        <a:off x="1185623" y="1002056"/>
        <a:ext cx="240723" cy="240723"/>
      </dsp:txXfrm>
    </dsp:sp>
    <dsp:sp modelId="{C4A78ABB-F61E-41EB-8C09-5278445E2D1D}">
      <dsp:nvSpPr>
        <dsp:cNvPr id="0" name=""/>
        <dsp:cNvSpPr/>
      </dsp:nvSpPr>
      <dsp:spPr>
        <a:xfrm rot="9000000">
          <a:off x="364511" y="988443"/>
          <a:ext cx="227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860" y="0"/>
              </a:lnTo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9A316-1232-474B-B457-39149003F656}">
      <dsp:nvSpPr>
        <dsp:cNvPr id="0" name=""/>
        <dsp:cNvSpPr/>
      </dsp:nvSpPr>
      <dsp:spPr>
        <a:xfrm>
          <a:off x="113007" y="989034"/>
          <a:ext cx="266767" cy="26676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 </a:t>
          </a:r>
          <a:endParaRPr lang="it-IT" sz="1200" kern="1200" dirty="0"/>
        </a:p>
      </dsp:txBody>
      <dsp:txXfrm>
        <a:off x="126029" y="1002056"/>
        <a:ext cx="240723" cy="240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24FCD-497F-4A52-949B-CEF01BBF3A5A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33BED-8ED9-4AF0-87AF-91144890478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6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841E9-80B5-448B-8560-60D453B103B5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3017F-FAAD-4A08-B64C-EE3F85064BA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0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3017F-FAAD-4A08-B64C-EE3F85064BA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97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61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E08D-8FA9-41A5-81DB-B45D548B9742}" type="datetimeFigureOut">
              <a:rPr lang="it-IT" smtClean="0"/>
              <a:t>11/07/2013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763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2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7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11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0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43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24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2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4709-5E52-41EE-8D66-CBABF112037C}" type="datetimeFigureOut">
              <a:rPr lang="it-IT" smtClean="0"/>
              <a:pPr/>
              <a:t>11/07/2013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0594-61A6-4814-84B0-9246FB6DDE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69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E08D-8FA9-41A5-81DB-B45D548B9742}" type="datetimeFigureOut">
              <a:rPr lang="it-IT" smtClean="0"/>
              <a:t>11/07/2013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0594-61A6-4814-84B0-9246FB6DDEAC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 flipV="1">
            <a:off x="0" y="85090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pic>
        <p:nvPicPr>
          <p:cNvPr id="8" name="Picture 19" descr="Simbolo_Politecnic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44" y="106344"/>
            <a:ext cx="6794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29586" y="185718"/>
            <a:ext cx="1038225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0" name="Rectangle 18"/>
          <p:cNvSpPr>
            <a:spLocks noChangeArrowheads="1"/>
          </p:cNvSpPr>
          <p:nvPr userDrawn="1"/>
        </p:nvSpPr>
        <p:spPr bwMode="auto">
          <a:xfrm flipV="1">
            <a:off x="0" y="6092825"/>
            <a:ext cx="9144000" cy="714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99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1403648" y="6187370"/>
            <a:ext cx="6500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I-SEMANTICS 2012 – 8th Int. Conference on Semantic Systems</a:t>
            </a:r>
            <a:r>
              <a:rPr lang="en-US" sz="18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kern="1200" dirty="0" err="1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September</a:t>
            </a:r>
            <a:r>
              <a:rPr lang="it-IT" sz="1200" b="0" kern="12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5-7, 2012   Graz, Austria</a:t>
            </a:r>
          </a:p>
        </p:txBody>
      </p:sp>
    </p:spTree>
    <p:extLst>
      <p:ext uri="{BB962C8B-B14F-4D97-AF65-F5344CB8AC3E}">
        <p14:creationId xmlns:p14="http://schemas.microsoft.com/office/powerpoint/2010/main" val="406246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uch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Upholster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elp:IPA_for_French" TargetMode="External"/><Relationship Id="rId5" Type="http://schemas.openxmlformats.org/officeDocument/2006/relationships/hyperlink" Target="http://en.wikipedia.org/wiki/Chaise_longue#cite_note-1" TargetMode="External"/><Relationship Id="rId10" Type="http://schemas.openxmlformats.org/officeDocument/2006/relationships/hyperlink" Target="http://en.wikipedia.org/wiki/Chaise_longue" TargetMode="External"/><Relationship Id="rId4" Type="http://schemas.openxmlformats.org/officeDocument/2006/relationships/hyperlink" Target="http://en.wikipedia.org/wiki/Help:IPA_for_English#Key" TargetMode="External"/><Relationship Id="rId9" Type="http://schemas.openxmlformats.org/officeDocument/2006/relationships/hyperlink" Target="http://en.wikipedia.org/wiki/Chai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b="1" cap="small" dirty="0" smtClean="0"/>
              <a:t>Tools and Techniques</a:t>
            </a:r>
            <a:r>
              <a:rPr lang="en-US" sz="4800" cap="small" dirty="0" smtClean="0"/>
              <a:t/>
            </a:r>
            <a:br>
              <a:rPr lang="en-US" sz="4800" cap="small" dirty="0" smtClean="0"/>
            </a:br>
            <a:r>
              <a:rPr lang="en-US" sz="4800" cap="small" dirty="0" smtClean="0"/>
              <a:t/>
            </a:r>
            <a:br>
              <a:rPr lang="en-US" sz="4800" cap="small" dirty="0" smtClean="0"/>
            </a:br>
            <a:r>
              <a:rPr lang="en-US" sz="4800" cap="small" dirty="0" smtClean="0"/>
              <a:t>“</a:t>
            </a:r>
            <a:r>
              <a:rPr lang="en-US" sz="4800" i="1" cap="small" dirty="0" smtClean="0"/>
              <a:t>Feeding Recommender Systems with Linked Open Data</a:t>
            </a:r>
            <a:r>
              <a:rPr lang="en-US" sz="4800" cap="small" dirty="0" smtClean="0"/>
              <a:t>”</a:t>
            </a:r>
            <a:endParaRPr lang="it-IT" sz="480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179512" y="3717032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it-IT" sz="3200" dirty="0" smtClean="0">
                <a:solidFill>
                  <a:srgbClr val="333399"/>
                </a:solidFill>
              </a:rPr>
              <a:t> Tommaso </a:t>
            </a:r>
            <a:r>
              <a:rPr lang="it-IT" sz="3200" dirty="0">
                <a:solidFill>
                  <a:srgbClr val="333399"/>
                </a:solidFill>
              </a:rPr>
              <a:t>Di </a:t>
            </a:r>
            <a:r>
              <a:rPr lang="it-IT" sz="3200" dirty="0" smtClean="0">
                <a:solidFill>
                  <a:srgbClr val="333399"/>
                </a:solidFill>
              </a:rPr>
              <a:t>Noia</a:t>
            </a:r>
          </a:p>
          <a:p>
            <a:pPr algn="ctr">
              <a:spcBef>
                <a:spcPct val="20000"/>
              </a:spcBef>
              <a:defRPr/>
            </a:pPr>
            <a:r>
              <a:rPr lang="it-IT" sz="2000" dirty="0" smtClean="0">
                <a:solidFill>
                  <a:srgbClr val="333399"/>
                </a:solidFill>
              </a:rPr>
              <a:t> t.dinoia@poliba.it</a:t>
            </a:r>
            <a:endParaRPr kumimoji="0" lang="it-IT" sz="2000" b="0" i="0" u="none" strike="noStrike" kern="1200" cap="none" spc="0" normalizeH="0" baseline="300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347864" y="4716433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333399"/>
                </a:solidFill>
              </a:rPr>
              <a:t>Politecnico</a:t>
            </a:r>
            <a:r>
              <a:rPr lang="en-US" sz="1600" b="1" dirty="0" smtClean="0">
                <a:solidFill>
                  <a:srgbClr val="333399"/>
                </a:solidFill>
              </a:rPr>
              <a:t> di Bari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solidFill>
                  <a:srgbClr val="333399"/>
                </a:solidFill>
              </a:rPr>
              <a:t>ITALY</a:t>
            </a:r>
            <a:endParaRPr lang="it-IT" sz="1600" dirty="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Recommender</a:t>
            </a:r>
            <a:r>
              <a:rPr lang="it-IT" dirty="0" smtClean="0"/>
              <a:t> Systems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7940"/>
            <a:ext cx="8100392" cy="52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7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Recommender</a:t>
            </a:r>
            <a:r>
              <a:rPr lang="it-IT" dirty="0" smtClean="0"/>
              <a:t> Systems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Items</a:t>
            </a:r>
            <a:r>
              <a:rPr lang="it-IT" dirty="0" smtClean="0"/>
              <a:t> are </a:t>
            </a:r>
            <a:r>
              <a:rPr lang="it-IT" dirty="0" err="1" smtClean="0"/>
              <a:t>described</a:t>
            </a:r>
            <a:r>
              <a:rPr lang="it-IT" dirty="0" smtClean="0"/>
              <a:t> in </a:t>
            </a:r>
            <a:r>
              <a:rPr lang="it-IT" dirty="0" err="1" smtClean="0"/>
              <a:t>terms</a:t>
            </a:r>
            <a:r>
              <a:rPr lang="it-IT" dirty="0" smtClean="0"/>
              <a:t> of </a:t>
            </a:r>
            <a:r>
              <a:rPr lang="it-IT" dirty="0" err="1" smtClean="0"/>
              <a:t>attributes</a:t>
            </a:r>
            <a:r>
              <a:rPr lang="it-IT" dirty="0" smtClean="0"/>
              <a:t>/</a:t>
            </a:r>
            <a:r>
              <a:rPr lang="it-IT" dirty="0" err="1" smtClean="0"/>
              <a:t>features</a:t>
            </a:r>
            <a:endParaRPr lang="it-IT" dirty="0" smtClean="0"/>
          </a:p>
          <a:p>
            <a:r>
              <a:rPr lang="it-IT" dirty="0" smtClean="0"/>
              <a:t>A finite set of </a:t>
            </a:r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associated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feature</a:t>
            </a:r>
            <a:endParaRPr lang="it-IT" dirty="0" smtClean="0"/>
          </a:p>
          <a:p>
            <a:r>
              <a:rPr lang="it-IT" dirty="0" err="1" smtClean="0"/>
              <a:t>Items</a:t>
            </a:r>
            <a:r>
              <a:rPr lang="it-IT" dirty="0" smtClean="0"/>
              <a:t> </a:t>
            </a:r>
            <a:r>
              <a:rPr lang="it-IT" dirty="0" err="1" smtClean="0"/>
              <a:t>representation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(</a:t>
            </a:r>
            <a:r>
              <a:rPr lang="it-IT" dirty="0" err="1" smtClean="0"/>
              <a:t>Boolean</a:t>
            </a:r>
            <a:r>
              <a:rPr lang="it-IT" dirty="0" smtClean="0"/>
              <a:t>) </a:t>
            </a:r>
            <a:r>
              <a:rPr lang="it-IT" dirty="0" err="1" smtClean="0"/>
              <a:t>vector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68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Content-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Compute </a:t>
            </a:r>
            <a:r>
              <a:rPr lang="it-IT" dirty="0" err="1" smtClean="0"/>
              <a:t>similarity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1306488" y="3928258"/>
                <a:ext cx="6001816" cy="10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/>
                            </a:rPr>
                            <m:t>∩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it-IT" sz="2800" i="1">
                              <a:latin typeface="Cambria Math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/>
                            </a:rPr>
                            <m:t>∪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88" y="3928258"/>
                <a:ext cx="6001816" cy="1076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/>
          <p:cNvSpPr txBox="1"/>
          <p:nvPr/>
        </p:nvSpPr>
        <p:spPr>
          <a:xfrm>
            <a:off x="2051720" y="2916233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Jaccard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similarity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276116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Content-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Compute </a:t>
            </a:r>
            <a:r>
              <a:rPr lang="it-IT" dirty="0" err="1" smtClean="0"/>
              <a:t>similarity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1306488" y="3928258"/>
                <a:ext cx="6001816" cy="10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it-IT" sz="2800" b="0" i="1" smtClean="0">
                              <a:latin typeface="Cambria Math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88" y="3928258"/>
                <a:ext cx="6001816" cy="1076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/>
          <p:cNvSpPr txBox="1"/>
          <p:nvPr/>
        </p:nvSpPr>
        <p:spPr>
          <a:xfrm>
            <a:off x="2051720" y="2916233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Cosine </a:t>
            </a:r>
            <a:r>
              <a:rPr lang="it-IT" sz="4000" b="1" dirty="0" err="1" smtClean="0"/>
              <a:t>similarity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40331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Content-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it-IT" dirty="0" smtClean="0"/>
              <a:t>Compute </a:t>
            </a:r>
            <a:r>
              <a:rPr lang="it-IT" dirty="0" err="1" smtClean="0"/>
              <a:t>similarity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1306488" y="5113784"/>
                <a:ext cx="6001816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it-IT" sz="2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4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400" b="0" i="1" smtClean="0">
                              <a:latin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sz="24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it-IT" sz="2400" b="0" i="1" smtClean="0">
                              <a:latin typeface="Cambria Math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4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88" y="5113784"/>
                <a:ext cx="6001816" cy="9357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/>
          <p:cNvSpPr txBox="1"/>
          <p:nvPr/>
        </p:nvSpPr>
        <p:spPr>
          <a:xfrm>
            <a:off x="1115616" y="1729408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Cosine </a:t>
            </a:r>
            <a:r>
              <a:rPr lang="it-IT" sz="4000" b="1" dirty="0" err="1" smtClean="0"/>
              <a:t>similarity</a:t>
            </a:r>
            <a:r>
              <a:rPr lang="it-IT" sz="4000" b="1" dirty="0" smtClean="0"/>
              <a:t> and TF-IDF</a:t>
            </a:r>
            <a:endParaRPr lang="it-IT" sz="40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32860" y="2707903"/>
            <a:ext cx="656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 lang="it-IT" sz="2400" b="0" i="1" smtClean="0">
                      <a:latin typeface="Cambria Math"/>
                    </a:rPr>
                    <m:t>𝑇𝐹</m:t>
                  </m:r>
                  <m:d>
                    <m:dPr>
                      <m:ctrlPr>
                        <a:rPr lang="it-IT" sz="2400" b="0" i="1" smtClean="0">
                          <a:latin typeface="Cambria Math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/>
                        </a:rPr>
                        <m:t>𝑣</m:t>
                      </m:r>
                      <m:r>
                        <a:rPr lang="it-IT" sz="2400" b="0" i="1" smtClean="0">
                          <a:latin typeface="Cambria Math"/>
                        </a:rPr>
                        <m:t>,</m:t>
                      </m:r>
                      <m:r>
                        <a:rPr lang="it-IT" sz="2400" b="0" i="1" smtClean="0">
                          <a:latin typeface="Cambria Math"/>
                        </a:rPr>
                        <m:t>𝑥</m:t>
                      </m:r>
                    </m:e>
                  </m:d>
                  <m:r>
                    <a:rPr lang="it-IT" sz="2400" b="0" i="1" smtClean="0">
                      <a:latin typeface="Cambria Math"/>
                    </a:rPr>
                    <m:t>=# </m:t>
                  </m:r>
                  <m:r>
                    <a:rPr lang="it-IT" sz="2400" b="0" i="1" smtClean="0">
                      <a:latin typeface="Cambria Math"/>
                    </a:rPr>
                    <m:t>𝑣</m:t>
                  </m:r>
                  <m:r>
                    <a:rPr lang="it-IT" sz="2400" b="0" i="1" smtClean="0">
                      <a:latin typeface="Cambria Math"/>
                    </a:rPr>
                    <m:t> </m:t>
                  </m:r>
                  <m:r>
                    <a:rPr lang="it-IT" sz="2400" b="0" i="1" smtClean="0">
                      <a:latin typeface="Cambria Math"/>
                    </a:rPr>
                    <m:t>𝑎𝑝𝑝𝑒𝑎𝑟𝑠</m:t>
                  </m:r>
                  <m:r>
                    <a:rPr lang="it-IT" sz="2400" b="0" i="1" smtClean="0">
                      <a:latin typeface="Cambria Math"/>
                    </a:rPr>
                    <m:t> </m:t>
                  </m:r>
                  <m:r>
                    <a:rPr lang="it-IT" sz="2400" b="0" i="1" smtClean="0">
                      <a:latin typeface="Cambria Math"/>
                    </a:rPr>
                    <m:t>𝑖𝑛</m:t>
                  </m:r>
                  <m:r>
                    <a:rPr lang="it-IT" sz="2400" b="0" i="1" smtClean="0">
                      <a:latin typeface="Cambria Math"/>
                    </a:rPr>
                    <m:t> </m:t>
                  </m:r>
                  <m:r>
                    <a:rPr lang="it-IT" sz="2400" b="0" i="1" smtClean="0">
                      <a:latin typeface="Cambria Math"/>
                    </a:rPr>
                    <m:t>𝑡h𝑒</m:t>
                  </m:r>
                  <m:r>
                    <a:rPr lang="it-IT" sz="2400" b="0" i="1" smtClean="0">
                      <a:latin typeface="Cambria Math"/>
                    </a:rPr>
                    <m:t> </m:t>
                  </m:r>
                  <m:r>
                    <a:rPr lang="it-IT" sz="2400" b="0" i="1" smtClean="0">
                      <a:latin typeface="Cambria Math"/>
                    </a:rPr>
                    <m:t>𝑑𝑒𝑠𝑐𝑟𝑖𝑝𝑡𝑖𝑜𝑛</m:t>
                  </m:r>
                  <m:r>
                    <a:rPr lang="it-IT" sz="2400" b="0" i="1" smtClean="0">
                      <a:latin typeface="Cambria Math"/>
                    </a:rPr>
                    <m:t> </m:t>
                  </m:r>
                  <m:r>
                    <a:rPr lang="it-IT" sz="2400" b="0" i="1" smtClean="0">
                      <a:latin typeface="Cambria Math"/>
                    </a:rPr>
                    <m:t>𝑜𝑓</m:t>
                  </m:r>
                  <m:r>
                    <a:rPr lang="it-IT" sz="2400" b="0" i="1" smtClean="0">
                      <a:latin typeface="Cambria Math"/>
                    </a:rPr>
                    <m:t> </m:t>
                  </m:r>
                  <m:r>
                    <a:rPr lang="it-IT" sz="2400" b="0" i="1" smtClean="0">
                      <a:latin typeface="Cambria Math"/>
                    </a:rPr>
                    <m:t>𝑥</m:t>
                  </m:r>
                </m:oMath>
              </m:oMathPara>
            </a14:m>
            <a:endParaRPr lang="it-IT" sz="24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223637" y="3159115"/>
                <a:ext cx="4252574" cy="855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/>
                        </a:rPr>
                        <m:t>𝐼𝐷𝐹</m:t>
                      </m:r>
                      <m:d>
                        <m:dPr>
                          <m:ctrlPr>
                            <a:rPr lang="it-IT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it-IT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it-IT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it-IT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/>
                                </a:rPr>
                                <m:t>#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𝑎𝑝𝑝𝑒𝑎𝑟𝑠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t-IT" sz="2400" b="0" dirty="0" smtClean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37" y="3159115"/>
                <a:ext cx="4252574" cy="8559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/>
          <p:cNvSpPr txBox="1"/>
          <p:nvPr/>
        </p:nvSpPr>
        <p:spPr>
          <a:xfrm>
            <a:off x="1223637" y="4177680"/>
            <a:ext cx="697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acc>
                    <m:accPr>
                      <m:chr m:val="⃗"/>
                      <m:ctrlPr>
                        <a:rPr lang="it-IT" sz="2400" b="0" i="1" smtClean="0">
                          <a:latin typeface="Cambria Math"/>
                        </a:rPr>
                      </m:ctrlPr>
                    </m:accPr>
                    <m:e>
                      <m:r>
                        <a:rPr lang="it-IT" sz="2400" b="0" i="1" smtClean="0">
                          <a:latin typeface="Cambria Math"/>
                        </a:rPr>
                        <m:t>𝑥</m:t>
                      </m:r>
                    </m:e>
                  </m:acc>
                  <m:r>
                    <a:rPr lang="it-IT" sz="2400" b="0" i="1" smtClean="0">
                      <a:latin typeface="Cambria Math"/>
                    </a:rPr>
                    <m:t>=(</m:t>
                  </m:r>
                  <m:r>
                    <a:rPr lang="it-IT" sz="2400" b="0" i="1" smtClean="0">
                      <a:latin typeface="Cambria Math"/>
                    </a:rPr>
                    <m:t>𝑇𝐹</m:t>
                  </m:r>
                  <m:d>
                    <m:dPr>
                      <m:ctrlPr>
                        <a:rPr lang="it-IT" sz="2400" b="0" i="1" smtClean="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it-IT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/>
                        </a:rPr>
                        <m:t>,</m:t>
                      </m:r>
                      <m:r>
                        <a:rPr lang="it-IT" sz="2400" b="0" i="1" smtClean="0">
                          <a:latin typeface="Cambria Math"/>
                        </a:rPr>
                        <m:t>𝑥</m:t>
                      </m:r>
                    </m:e>
                  </m:d>
                  <m:r>
                    <a:rPr lang="it-IT" sz="2400" b="0" i="1" smtClean="0">
                      <a:latin typeface="Cambria Math"/>
                    </a:rPr>
                    <m:t>∗</m:t>
                  </m:r>
                  <m:r>
                    <a:rPr lang="it-IT" sz="2400" b="0" i="1" smtClean="0">
                      <a:latin typeface="Cambria Math"/>
                    </a:rPr>
                    <m:t>𝐼𝐷𝐹</m:t>
                  </m:r>
                  <m:d>
                    <m:dPr>
                      <m:ctrlPr>
                        <a:rPr lang="it-IT" sz="2400" b="0" i="1" smtClean="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it-IT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lang="it-IT" sz="2400" b="0" i="1" smtClean="0">
                      <a:latin typeface="Cambria Math"/>
                    </a:rPr>
                    <m:t>, …,</m:t>
                  </m:r>
                  <m:r>
                    <a:rPr lang="it-IT" sz="2400" i="1">
                      <a:latin typeface="Cambria Math"/>
                    </a:rPr>
                    <m:t>𝑇𝐹</m:t>
                  </m:r>
                  <m:d>
                    <m:dPr>
                      <m:ctrlPr>
                        <a:rPr lang="it-IT" sz="2400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it-I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it-IT" sz="2400" i="1">
                          <a:latin typeface="Cambria Math"/>
                        </a:rPr>
                        <m:t>,</m:t>
                      </m:r>
                      <m:r>
                        <a:rPr lang="it-IT" sz="2400" i="1">
                          <a:latin typeface="Cambria Math"/>
                        </a:rPr>
                        <m:t>𝑥</m:t>
                      </m:r>
                    </m:e>
                  </m:d>
                  <m:r>
                    <a:rPr lang="it-IT" sz="2400" i="1">
                      <a:latin typeface="Cambria Math"/>
                    </a:rPr>
                    <m:t>∗</m:t>
                  </m:r>
                  <m:r>
                    <a:rPr lang="it-IT" sz="2400" i="1">
                      <a:latin typeface="Cambria Math"/>
                    </a:rPr>
                    <m:t>𝐼𝐷𝐹</m:t>
                  </m:r>
                  <m:d>
                    <m:dPr>
                      <m:ctrlPr>
                        <a:rPr lang="it-IT" sz="2400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it-I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 lang="it-IT" sz="2400" b="0" i="1" smtClean="0">
                      <a:latin typeface="Cambria Math"/>
                    </a:rPr>
                    <m:t>)</m:t>
                  </m:r>
                </m:oMath>
              </m:oMathPara>
            </a14:m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80357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Content-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267744" y="1844824"/>
            <a:ext cx="4104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 smtClean="0"/>
              <a:t>Rate </a:t>
            </a:r>
            <a:r>
              <a:rPr lang="it-IT" sz="4400" b="1" dirty="0" err="1" smtClean="0"/>
              <a:t>prediction</a:t>
            </a:r>
            <a:endParaRPr lang="it-IT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835696" y="3428433"/>
                <a:ext cx="5752600" cy="1244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it-IT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sz="2800" i="1" dirty="0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it-IT" sz="28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sz="2800" b="0" i="1" dirty="0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it-IT" sz="28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28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/>
                            <m:e>
                              <m:r>
                                <a:rPr lang="it-IT" sz="2800" b="0" i="1" dirty="0" smtClean="0">
                                  <a:latin typeface="Cambria Math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it-IT" sz="28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sz="28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it-IT" sz="2800" b="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it-IT" sz="2800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z="2800" b="0" i="1" dirty="0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28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28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it-IT" sz="28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sz="28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it-IT" sz="2800" b="0" i="1" dirty="0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it-IT" sz="28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sz="2800" b="0" i="1" dirty="0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it-IT" sz="28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28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/>
                            <m:e>
                              <m:r>
                                <a:rPr lang="it-IT" sz="2800" i="1" dirty="0">
                                  <a:latin typeface="Cambria Math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it-IT" sz="2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sz="28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it-IT" sz="2800" i="1" dirty="0"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it-IT" sz="28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8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sz="2800" i="1" dirty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  <m:r>
                        <a:rPr lang="it-IT" sz="28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428433"/>
                <a:ext cx="5752600" cy="1244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/>
          <p:cNvSpPr txBox="1"/>
          <p:nvPr/>
        </p:nvSpPr>
        <p:spPr>
          <a:xfrm>
            <a:off x="3210398" y="3534107"/>
            <a:ext cx="641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sz="28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it-IT" sz="48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4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Content-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Nearest</a:t>
            </a:r>
            <a:r>
              <a:rPr lang="it-IT" dirty="0" smtClean="0"/>
              <a:t> </a:t>
            </a:r>
            <a:r>
              <a:rPr lang="it-IT" dirty="0" err="1" smtClean="0"/>
              <a:t>neighbors</a:t>
            </a:r>
            <a:endParaRPr lang="it-IT" dirty="0"/>
          </a:p>
          <a:p>
            <a:pPr lvl="1"/>
            <a:r>
              <a:rPr lang="it-IT" dirty="0" err="1" smtClean="0"/>
              <a:t>Given</a:t>
            </a:r>
            <a:r>
              <a:rPr lang="it-IT" dirty="0" smtClean="0"/>
              <a:t> a set of </a:t>
            </a:r>
            <a:r>
              <a:rPr lang="it-IT" dirty="0" err="1" smtClean="0"/>
              <a:t>items</a:t>
            </a:r>
            <a:r>
              <a:rPr lang="it-IT" dirty="0" smtClean="0"/>
              <a:t> </a:t>
            </a:r>
            <a:r>
              <a:rPr lang="it-IT" dirty="0" err="1" smtClean="0"/>
              <a:t>representing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r>
              <a:rPr lang="it-IT" dirty="0" smtClean="0"/>
              <a:t>,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similar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 are </a:t>
            </a:r>
            <a:r>
              <a:rPr lang="it-IT" dirty="0" err="1" smtClean="0"/>
              <a:t>not</a:t>
            </a:r>
            <a:r>
              <a:rPr lang="it-IT" dirty="0" smtClean="0"/>
              <a:t> in the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endParaRPr lang="it-IT" dirty="0" smtClean="0"/>
          </a:p>
          <a:p>
            <a:pPr lvl="1"/>
            <a:r>
              <a:rPr lang="it-IT" dirty="0" err="1" smtClean="0"/>
              <a:t>Predict</a:t>
            </a:r>
            <a:r>
              <a:rPr lang="it-IT" dirty="0" smtClean="0"/>
              <a:t> the rate </a:t>
            </a:r>
            <a:r>
              <a:rPr lang="it-IT" dirty="0" err="1" smtClean="0"/>
              <a:t>only</a:t>
            </a:r>
            <a:r>
              <a:rPr lang="it-IT" dirty="0" smtClean="0"/>
              <a:t> for the N </a:t>
            </a:r>
            <a:r>
              <a:rPr lang="it-IT" dirty="0" err="1" smtClean="0"/>
              <a:t>nearest</a:t>
            </a:r>
            <a:r>
              <a:rPr lang="it-IT" dirty="0" smtClean="0"/>
              <a:t> </a:t>
            </a:r>
            <a:r>
              <a:rPr lang="it-IT" dirty="0" err="1" smtClean="0"/>
              <a:t>neighbors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336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Content-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Nearest</a:t>
            </a:r>
            <a:r>
              <a:rPr lang="it-IT" dirty="0" smtClean="0"/>
              <a:t> </a:t>
            </a:r>
            <a:r>
              <a:rPr lang="it-IT" dirty="0" err="1" smtClean="0"/>
              <a:t>neighbors</a:t>
            </a:r>
            <a:r>
              <a:rPr lang="it-IT" dirty="0" smtClean="0"/>
              <a:t> with </a:t>
            </a:r>
            <a:r>
              <a:rPr lang="it-IT" dirty="0" err="1" smtClean="0"/>
              <a:t>kNN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899592" y="6093296"/>
            <a:ext cx="75608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899592" y="2492896"/>
            <a:ext cx="0" cy="3600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1907704" y="2996952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2060104" y="3392996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1763688" y="454512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3095836" y="2852936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3383868" y="3753036"/>
            <a:ext cx="108012" cy="108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2517304" y="490516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4968044" y="3392996"/>
            <a:ext cx="108012" cy="108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4382353" y="5625244"/>
            <a:ext cx="108012" cy="108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6480212" y="512118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4499992" y="472514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6048164" y="3933056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4608004" y="2996952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5076056" y="4473116"/>
            <a:ext cx="108012" cy="108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3887924" y="4977172"/>
            <a:ext cx="108012" cy="108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2699792" y="3933056"/>
            <a:ext cx="108012" cy="10801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2483768" y="3551541"/>
                <a:ext cx="5664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551541"/>
                <a:ext cx="566437" cy="3815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3573515" y="3479533"/>
                <a:ext cx="5664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15" y="3479533"/>
                <a:ext cx="566437" cy="38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4869659" y="3429000"/>
                <a:ext cx="5664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659" y="3429000"/>
                <a:ext cx="566437" cy="381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5121687" y="4293096"/>
                <a:ext cx="5664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687" y="4293096"/>
                <a:ext cx="566437" cy="3815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3501507" y="4581128"/>
                <a:ext cx="5664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507" y="4581128"/>
                <a:ext cx="566437" cy="3815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4211960" y="5301208"/>
                <a:ext cx="5664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301208"/>
                <a:ext cx="566437" cy="3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1 33"/>
          <p:cNvCxnSpPr>
            <a:stCxn id="24" idx="6"/>
            <a:endCxn id="15" idx="6"/>
          </p:cNvCxnSpPr>
          <p:nvPr/>
        </p:nvCxnSpPr>
        <p:spPr>
          <a:xfrm flipH="1" flipV="1">
            <a:off x="3491880" y="3807042"/>
            <a:ext cx="936104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4" idx="1"/>
            <a:endCxn id="20" idx="0"/>
          </p:cNvCxnSpPr>
          <p:nvPr/>
        </p:nvCxnSpPr>
        <p:spPr>
          <a:xfrm>
            <a:off x="4335790" y="4092890"/>
            <a:ext cx="218208" cy="63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24" idx="6"/>
            <a:endCxn id="30" idx="1"/>
          </p:cNvCxnSpPr>
          <p:nvPr/>
        </p:nvCxnSpPr>
        <p:spPr>
          <a:xfrm>
            <a:off x="4427984" y="4131078"/>
            <a:ext cx="693703" cy="35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>
            <a:stCxn id="24" idx="3"/>
            <a:endCxn id="25" idx="7"/>
          </p:cNvCxnSpPr>
          <p:nvPr/>
        </p:nvCxnSpPr>
        <p:spPr>
          <a:xfrm flipH="1">
            <a:off x="3980118" y="4169266"/>
            <a:ext cx="355672" cy="82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stCxn id="24" idx="7"/>
            <a:endCxn id="17" idx="3"/>
          </p:cNvCxnSpPr>
          <p:nvPr/>
        </p:nvCxnSpPr>
        <p:spPr>
          <a:xfrm flipV="1">
            <a:off x="4412166" y="3485190"/>
            <a:ext cx="571696" cy="60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4319972" y="407707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/>
          <p:cNvSpPr/>
          <p:nvPr/>
        </p:nvSpPr>
        <p:spPr>
          <a:xfrm>
            <a:off x="3122213" y="3176972"/>
            <a:ext cx="2889947" cy="2196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/>
          <p:cNvSpPr txBox="1"/>
          <p:nvPr/>
        </p:nvSpPr>
        <p:spPr>
          <a:xfrm>
            <a:off x="5382090" y="2996952"/>
            <a:ext cx="171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k</a:t>
            </a:r>
            <a:r>
              <a:rPr lang="it-IT" sz="2800" dirty="0" smtClean="0"/>
              <a:t> = 5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26174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Recommender</a:t>
            </a:r>
            <a:r>
              <a:rPr lang="it-IT" dirty="0" smtClean="0"/>
              <a:t> Systems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7940"/>
            <a:ext cx="8100392" cy="5263388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539552" y="1052736"/>
            <a:ext cx="2880320" cy="5616624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89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1097360" y="4437112"/>
            <a:ext cx="712879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3399"/>
                </a:solidFill>
              </a:rPr>
              <a:t>Need of domain knowledge!</a:t>
            </a:r>
          </a:p>
          <a:p>
            <a:pPr algn="ctr"/>
            <a:r>
              <a:rPr lang="en-US" sz="2800" b="1" dirty="0" smtClean="0">
                <a:solidFill>
                  <a:srgbClr val="333399"/>
                </a:solidFill>
              </a:rPr>
              <a:t>We need rich descriptions of the items!</a:t>
            </a:r>
          </a:p>
        </p:txBody>
      </p:sp>
      <p:sp>
        <p:nvSpPr>
          <p:cNvPr id="7" name="Rettangolo 6"/>
          <p:cNvSpPr/>
          <p:nvPr/>
        </p:nvSpPr>
        <p:spPr>
          <a:xfrm>
            <a:off x="179512" y="980728"/>
            <a:ext cx="8964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No suggestion is available if the analyzed content does not contain enough information to discriminate items the user might like from items the user might </a:t>
            </a:r>
            <a:r>
              <a:rPr lang="it-IT" sz="2200" dirty="0" smtClean="0"/>
              <a:t>not like.*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0" y="5733256"/>
            <a:ext cx="8964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333399"/>
                </a:solidFill>
              </a:rPr>
              <a:t>(*) P. Lops, M. de </a:t>
            </a:r>
            <a:r>
              <a:rPr lang="en-US" sz="1050" dirty="0" err="1" smtClean="0">
                <a:solidFill>
                  <a:srgbClr val="333399"/>
                </a:solidFill>
              </a:rPr>
              <a:t>Gemmis</a:t>
            </a:r>
            <a:r>
              <a:rPr lang="en-US" sz="1050" dirty="0" smtClean="0">
                <a:solidFill>
                  <a:srgbClr val="333399"/>
                </a:solidFill>
              </a:rPr>
              <a:t>, G. </a:t>
            </a:r>
            <a:r>
              <a:rPr lang="en-US" sz="1050" dirty="0" err="1" smtClean="0">
                <a:solidFill>
                  <a:srgbClr val="333399"/>
                </a:solidFill>
              </a:rPr>
              <a:t>Semeraro</a:t>
            </a:r>
            <a:r>
              <a:rPr lang="en-US" sz="1050" dirty="0" smtClean="0">
                <a:solidFill>
                  <a:srgbClr val="333399"/>
                </a:solidFill>
              </a:rPr>
              <a:t>. Content-based Recommender Systems: State of the Art and Trends. In: P. Kantor, F. Ricci, L. Rokach and B. Shapira, editors, Recommender Systems Handbook: A Complete Guide for Research Scientists &amp; Practitioners</a:t>
            </a:r>
            <a:endParaRPr lang="it-IT" sz="1050" dirty="0" smtClean="0">
              <a:solidFill>
                <a:srgbClr val="333399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79512" y="2299519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The quality of CB recommendations are correlated with the quality of the features that are explicitly associated with the items. 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11960" y="3284984"/>
            <a:ext cx="86409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Main CB </a:t>
            </a:r>
            <a:r>
              <a:rPr lang="en-US" sz="3200" dirty="0" smtClean="0"/>
              <a:t>RSs </a:t>
            </a:r>
            <a:r>
              <a:rPr lang="en-US" sz="3200" dirty="0"/>
              <a:t>Drawback: Limited Content Analysis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5391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1758" y="0"/>
            <a:ext cx="8229600" cy="1143000"/>
          </a:xfrm>
        </p:spPr>
        <p:txBody>
          <a:bodyPr/>
          <a:lstStyle/>
          <a:p>
            <a:r>
              <a:rPr lang="en-US" dirty="0" smtClean="0"/>
              <a:t>Recommender Systems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179512" y="276756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Input Data:</a:t>
            </a:r>
          </a:p>
          <a:p>
            <a:pPr lvl="1"/>
            <a:r>
              <a:rPr lang="en-US" sz="2400" dirty="0" smtClean="0"/>
              <a:t>A set of users </a:t>
            </a:r>
            <a:r>
              <a:rPr lang="en-US" sz="2400" i="1" dirty="0" smtClean="0"/>
              <a:t>U={u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u</a:t>
            </a:r>
            <a:r>
              <a:rPr lang="en-US" sz="2400" i="1" baseline="-25000" dirty="0" err="1" smtClean="0"/>
              <a:t>M</a:t>
            </a:r>
            <a:r>
              <a:rPr lang="en-US" sz="2400" i="1" dirty="0" smtClean="0"/>
              <a:t>}</a:t>
            </a:r>
          </a:p>
          <a:p>
            <a:pPr lvl="1"/>
            <a:r>
              <a:rPr lang="en-US" sz="2400" dirty="0" smtClean="0"/>
              <a:t>A set of items </a:t>
            </a:r>
            <a:r>
              <a:rPr lang="en-US" sz="2400" i="1" dirty="0" smtClean="0"/>
              <a:t>X={x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i="1" dirty="0" smtClean="0"/>
              <a:t>}</a:t>
            </a:r>
          </a:p>
          <a:p>
            <a:pPr lvl="1"/>
            <a:r>
              <a:rPr lang="en-US" sz="2400" dirty="0" smtClean="0"/>
              <a:t>The rating matrix </a:t>
            </a:r>
            <a:r>
              <a:rPr lang="en-US" sz="2400" i="1" dirty="0" smtClean="0"/>
              <a:t>R=[r</a:t>
            </a:r>
            <a:r>
              <a:rPr lang="en-US" sz="2400" i="1" baseline="-25000" dirty="0" smtClean="0"/>
              <a:t>u,i</a:t>
            </a:r>
            <a:r>
              <a:rPr lang="en-US" sz="2400" i="1" dirty="0" smtClean="0"/>
              <a:t>]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Problem Definition:</a:t>
            </a:r>
          </a:p>
          <a:p>
            <a:pPr lvl="1"/>
            <a:r>
              <a:rPr lang="en-US" sz="2400" dirty="0" smtClean="0"/>
              <a:t>Given user </a:t>
            </a:r>
            <a:r>
              <a:rPr lang="en-US" sz="2400" i="1" dirty="0" smtClean="0"/>
              <a:t>u</a:t>
            </a:r>
            <a:r>
              <a:rPr lang="en-US" sz="2400" dirty="0" smtClean="0"/>
              <a:t> and target item </a:t>
            </a:r>
            <a:r>
              <a:rPr lang="en-US" sz="2400" i="1" dirty="0" err="1" smtClean="0"/>
              <a:t>i</a:t>
            </a:r>
            <a:endParaRPr lang="en-US" sz="2400" i="1" dirty="0" smtClean="0"/>
          </a:p>
          <a:p>
            <a:pPr lvl="1"/>
            <a:r>
              <a:rPr lang="en-US" sz="2400" dirty="0" smtClean="0"/>
              <a:t>Predict the rating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u,i</a:t>
            </a:r>
            <a:endParaRPr lang="en-US" sz="2400" i="1" dirty="0" smtClean="0"/>
          </a:p>
        </p:txBody>
      </p:sp>
      <p:sp>
        <p:nvSpPr>
          <p:cNvPr id="22" name="CasellaDiTesto 21"/>
          <p:cNvSpPr txBox="1"/>
          <p:nvPr/>
        </p:nvSpPr>
        <p:spPr>
          <a:xfrm>
            <a:off x="395536" y="1052736"/>
            <a:ext cx="828092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A definition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Recommender Systems (RSs) are </a:t>
            </a:r>
            <a:r>
              <a:rPr lang="en-US" sz="2400" b="1" i="1" dirty="0" smtClean="0">
                <a:solidFill>
                  <a:schemeClr val="tx1"/>
                </a:solidFill>
              </a:rPr>
              <a:t>software tools</a:t>
            </a:r>
            <a:r>
              <a:rPr lang="en-US" sz="2400" b="1" dirty="0" smtClean="0">
                <a:solidFill>
                  <a:schemeClr val="tx1"/>
                </a:solidFill>
              </a:rPr>
              <a:t> and </a:t>
            </a:r>
            <a:r>
              <a:rPr lang="en-US" sz="2400" b="1" i="1" dirty="0" smtClean="0">
                <a:solidFill>
                  <a:schemeClr val="tx1"/>
                </a:solidFill>
              </a:rPr>
              <a:t>techniques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providing suggestions for items to be of use to a user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[F. Ricci, L. Rokach, B. Shapira, and P. B. Kantor, editors. </a:t>
            </a:r>
            <a:r>
              <a:rPr lang="en-US" sz="1200" b="1" dirty="0" smtClean="0">
                <a:solidFill>
                  <a:schemeClr val="tx1"/>
                </a:solidFill>
              </a:rPr>
              <a:t>Recommender Systems Handbook</a:t>
            </a:r>
            <a:r>
              <a:rPr lang="en-US" sz="1200" dirty="0" smtClean="0">
                <a:solidFill>
                  <a:schemeClr val="tx1"/>
                </a:solidFill>
              </a:rPr>
              <a:t>. Springer, 2011.]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5557137" y="4120627"/>
            <a:ext cx="611297" cy="1693929"/>
            <a:chOff x="336" y="816"/>
            <a:chExt cx="297" cy="823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30" name="AutoShape 5"/>
            <p:cNvSpPr>
              <a:spLocks noChangeAspect="1" noChangeArrowheads="1" noTextEdit="1"/>
            </p:cNvSpPr>
            <p:nvPr/>
          </p:nvSpPr>
          <p:spPr bwMode="auto">
            <a:xfrm>
              <a:off x="336" y="816"/>
              <a:ext cx="297" cy="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336" y="876"/>
              <a:ext cx="266" cy="763"/>
              <a:chOff x="336" y="876"/>
              <a:chExt cx="266" cy="763"/>
            </a:xfrm>
          </p:grpSpPr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404" y="906"/>
                <a:ext cx="156" cy="174"/>
              </a:xfrm>
              <a:custGeom>
                <a:avLst/>
                <a:gdLst>
                  <a:gd name="T0" fmla="*/ 0 w 625"/>
                  <a:gd name="T1" fmla="*/ 0 h 697"/>
                  <a:gd name="T2" fmla="*/ 0 w 625"/>
                  <a:gd name="T3" fmla="*/ 0 h 697"/>
                  <a:gd name="T4" fmla="*/ 0 w 625"/>
                  <a:gd name="T5" fmla="*/ 0 h 697"/>
                  <a:gd name="T6" fmla="*/ 0 w 625"/>
                  <a:gd name="T7" fmla="*/ 0 h 697"/>
                  <a:gd name="T8" fmla="*/ 0 w 625"/>
                  <a:gd name="T9" fmla="*/ 0 h 697"/>
                  <a:gd name="T10" fmla="*/ 0 w 625"/>
                  <a:gd name="T11" fmla="*/ 0 h 697"/>
                  <a:gd name="T12" fmla="*/ 0 w 625"/>
                  <a:gd name="T13" fmla="*/ 0 h 697"/>
                  <a:gd name="T14" fmla="*/ 0 w 625"/>
                  <a:gd name="T15" fmla="*/ 0 h 697"/>
                  <a:gd name="T16" fmla="*/ 0 w 625"/>
                  <a:gd name="T17" fmla="*/ 0 h 697"/>
                  <a:gd name="T18" fmla="*/ 0 w 625"/>
                  <a:gd name="T19" fmla="*/ 0 h 697"/>
                  <a:gd name="T20" fmla="*/ 0 w 625"/>
                  <a:gd name="T21" fmla="*/ 0 h 697"/>
                  <a:gd name="T22" fmla="*/ 0 w 625"/>
                  <a:gd name="T23" fmla="*/ 0 h 697"/>
                  <a:gd name="T24" fmla="*/ 0 w 625"/>
                  <a:gd name="T25" fmla="*/ 0 h 697"/>
                  <a:gd name="T26" fmla="*/ 0 w 625"/>
                  <a:gd name="T27" fmla="*/ 0 h 697"/>
                  <a:gd name="T28" fmla="*/ 0 w 625"/>
                  <a:gd name="T29" fmla="*/ 0 h 697"/>
                  <a:gd name="T30" fmla="*/ 0 w 625"/>
                  <a:gd name="T31" fmla="*/ 0 h 697"/>
                  <a:gd name="T32" fmla="*/ 0 w 625"/>
                  <a:gd name="T33" fmla="*/ 0 h 697"/>
                  <a:gd name="T34" fmla="*/ 0 w 625"/>
                  <a:gd name="T35" fmla="*/ 0 h 697"/>
                  <a:gd name="T36" fmla="*/ 0 w 625"/>
                  <a:gd name="T37" fmla="*/ 0 h 697"/>
                  <a:gd name="T38" fmla="*/ 0 w 625"/>
                  <a:gd name="T39" fmla="*/ 0 h 697"/>
                  <a:gd name="T40" fmla="*/ 0 w 625"/>
                  <a:gd name="T41" fmla="*/ 0 h 697"/>
                  <a:gd name="T42" fmla="*/ 0 w 625"/>
                  <a:gd name="T43" fmla="*/ 0 h 697"/>
                  <a:gd name="T44" fmla="*/ 0 w 625"/>
                  <a:gd name="T45" fmla="*/ 0 h 697"/>
                  <a:gd name="T46" fmla="*/ 0 w 625"/>
                  <a:gd name="T47" fmla="*/ 0 h 6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25"/>
                  <a:gd name="T73" fmla="*/ 0 h 697"/>
                  <a:gd name="T74" fmla="*/ 625 w 625"/>
                  <a:gd name="T75" fmla="*/ 697 h 69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25" h="697">
                    <a:moveTo>
                      <a:pt x="190" y="294"/>
                    </a:moveTo>
                    <a:lnTo>
                      <a:pt x="245" y="201"/>
                    </a:lnTo>
                    <a:lnTo>
                      <a:pt x="306" y="131"/>
                    </a:lnTo>
                    <a:lnTo>
                      <a:pt x="367" y="46"/>
                    </a:lnTo>
                    <a:lnTo>
                      <a:pt x="442" y="8"/>
                    </a:lnTo>
                    <a:lnTo>
                      <a:pt x="502" y="0"/>
                    </a:lnTo>
                    <a:lnTo>
                      <a:pt x="564" y="22"/>
                    </a:lnTo>
                    <a:lnTo>
                      <a:pt x="598" y="77"/>
                    </a:lnTo>
                    <a:lnTo>
                      <a:pt x="625" y="178"/>
                    </a:lnTo>
                    <a:lnTo>
                      <a:pt x="618" y="286"/>
                    </a:lnTo>
                    <a:lnTo>
                      <a:pt x="591" y="379"/>
                    </a:lnTo>
                    <a:lnTo>
                      <a:pt x="523" y="488"/>
                    </a:lnTo>
                    <a:lnTo>
                      <a:pt x="449" y="565"/>
                    </a:lnTo>
                    <a:lnTo>
                      <a:pt x="367" y="634"/>
                    </a:lnTo>
                    <a:lnTo>
                      <a:pt x="279" y="681"/>
                    </a:lnTo>
                    <a:lnTo>
                      <a:pt x="204" y="697"/>
                    </a:lnTo>
                    <a:lnTo>
                      <a:pt x="170" y="674"/>
                    </a:lnTo>
                    <a:lnTo>
                      <a:pt x="142" y="581"/>
                    </a:lnTo>
                    <a:lnTo>
                      <a:pt x="149" y="457"/>
                    </a:lnTo>
                    <a:lnTo>
                      <a:pt x="20" y="464"/>
                    </a:lnTo>
                    <a:lnTo>
                      <a:pt x="0" y="441"/>
                    </a:lnTo>
                    <a:lnTo>
                      <a:pt x="20" y="395"/>
                    </a:lnTo>
                    <a:lnTo>
                      <a:pt x="156" y="387"/>
                    </a:lnTo>
                    <a:lnTo>
                      <a:pt x="190" y="2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395" y="1090"/>
                <a:ext cx="109" cy="256"/>
              </a:xfrm>
              <a:custGeom>
                <a:avLst/>
                <a:gdLst>
                  <a:gd name="T0" fmla="*/ 0 w 433"/>
                  <a:gd name="T1" fmla="*/ 0 h 1025"/>
                  <a:gd name="T2" fmla="*/ 0 w 433"/>
                  <a:gd name="T3" fmla="*/ 0 h 1025"/>
                  <a:gd name="T4" fmla="*/ 0 w 433"/>
                  <a:gd name="T5" fmla="*/ 0 h 1025"/>
                  <a:gd name="T6" fmla="*/ 0 w 433"/>
                  <a:gd name="T7" fmla="*/ 0 h 1025"/>
                  <a:gd name="T8" fmla="*/ 0 w 433"/>
                  <a:gd name="T9" fmla="*/ 0 h 1025"/>
                  <a:gd name="T10" fmla="*/ 0 w 433"/>
                  <a:gd name="T11" fmla="*/ 0 h 1025"/>
                  <a:gd name="T12" fmla="*/ 0 w 433"/>
                  <a:gd name="T13" fmla="*/ 0 h 1025"/>
                  <a:gd name="T14" fmla="*/ 0 w 433"/>
                  <a:gd name="T15" fmla="*/ 0 h 1025"/>
                  <a:gd name="T16" fmla="*/ 0 w 433"/>
                  <a:gd name="T17" fmla="*/ 0 h 1025"/>
                  <a:gd name="T18" fmla="*/ 0 w 433"/>
                  <a:gd name="T19" fmla="*/ 0 h 1025"/>
                  <a:gd name="T20" fmla="*/ 0 w 433"/>
                  <a:gd name="T21" fmla="*/ 0 h 1025"/>
                  <a:gd name="T22" fmla="*/ 0 w 433"/>
                  <a:gd name="T23" fmla="*/ 0 h 1025"/>
                  <a:gd name="T24" fmla="*/ 0 w 433"/>
                  <a:gd name="T25" fmla="*/ 0 h 1025"/>
                  <a:gd name="T26" fmla="*/ 0 w 433"/>
                  <a:gd name="T27" fmla="*/ 0 h 1025"/>
                  <a:gd name="T28" fmla="*/ 0 w 433"/>
                  <a:gd name="T29" fmla="*/ 0 h 1025"/>
                  <a:gd name="T30" fmla="*/ 0 w 433"/>
                  <a:gd name="T31" fmla="*/ 0 h 1025"/>
                  <a:gd name="T32" fmla="*/ 0 w 433"/>
                  <a:gd name="T33" fmla="*/ 0 h 1025"/>
                  <a:gd name="T34" fmla="*/ 0 w 433"/>
                  <a:gd name="T35" fmla="*/ 0 h 1025"/>
                  <a:gd name="T36" fmla="*/ 0 w 433"/>
                  <a:gd name="T37" fmla="*/ 0 h 1025"/>
                  <a:gd name="T38" fmla="*/ 0 w 433"/>
                  <a:gd name="T39" fmla="*/ 0 h 1025"/>
                  <a:gd name="T40" fmla="*/ 0 w 433"/>
                  <a:gd name="T41" fmla="*/ 0 h 1025"/>
                  <a:gd name="T42" fmla="*/ 0 w 433"/>
                  <a:gd name="T43" fmla="*/ 0 h 1025"/>
                  <a:gd name="T44" fmla="*/ 0 w 433"/>
                  <a:gd name="T45" fmla="*/ 0 h 1025"/>
                  <a:gd name="T46" fmla="*/ 0 w 433"/>
                  <a:gd name="T47" fmla="*/ 0 h 1025"/>
                  <a:gd name="T48" fmla="*/ 0 w 433"/>
                  <a:gd name="T49" fmla="*/ 0 h 1025"/>
                  <a:gd name="T50" fmla="*/ 0 w 433"/>
                  <a:gd name="T51" fmla="*/ 0 h 1025"/>
                  <a:gd name="T52" fmla="*/ 0 w 433"/>
                  <a:gd name="T53" fmla="*/ 0 h 10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33"/>
                  <a:gd name="T82" fmla="*/ 0 h 1025"/>
                  <a:gd name="T83" fmla="*/ 433 w 433"/>
                  <a:gd name="T84" fmla="*/ 1025 h 102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33" h="1025">
                    <a:moveTo>
                      <a:pt x="122" y="87"/>
                    </a:moveTo>
                    <a:lnTo>
                      <a:pt x="182" y="24"/>
                    </a:lnTo>
                    <a:lnTo>
                      <a:pt x="277" y="0"/>
                    </a:lnTo>
                    <a:lnTo>
                      <a:pt x="358" y="16"/>
                    </a:lnTo>
                    <a:lnTo>
                      <a:pt x="419" y="79"/>
                    </a:lnTo>
                    <a:lnTo>
                      <a:pt x="433" y="125"/>
                    </a:lnTo>
                    <a:lnTo>
                      <a:pt x="433" y="186"/>
                    </a:lnTo>
                    <a:lnTo>
                      <a:pt x="406" y="241"/>
                    </a:lnTo>
                    <a:lnTo>
                      <a:pt x="358" y="334"/>
                    </a:lnTo>
                    <a:lnTo>
                      <a:pt x="339" y="443"/>
                    </a:lnTo>
                    <a:lnTo>
                      <a:pt x="332" y="535"/>
                    </a:lnTo>
                    <a:lnTo>
                      <a:pt x="351" y="636"/>
                    </a:lnTo>
                    <a:lnTo>
                      <a:pt x="406" y="729"/>
                    </a:lnTo>
                    <a:lnTo>
                      <a:pt x="426" y="822"/>
                    </a:lnTo>
                    <a:lnTo>
                      <a:pt x="419" y="908"/>
                    </a:lnTo>
                    <a:lnTo>
                      <a:pt x="379" y="978"/>
                    </a:lnTo>
                    <a:lnTo>
                      <a:pt x="325" y="1017"/>
                    </a:lnTo>
                    <a:lnTo>
                      <a:pt x="257" y="1025"/>
                    </a:lnTo>
                    <a:lnTo>
                      <a:pt x="175" y="1025"/>
                    </a:lnTo>
                    <a:lnTo>
                      <a:pt x="115" y="985"/>
                    </a:lnTo>
                    <a:lnTo>
                      <a:pt x="53" y="869"/>
                    </a:lnTo>
                    <a:lnTo>
                      <a:pt x="14" y="768"/>
                    </a:lnTo>
                    <a:lnTo>
                      <a:pt x="0" y="614"/>
                    </a:lnTo>
                    <a:lnTo>
                      <a:pt x="14" y="474"/>
                    </a:lnTo>
                    <a:lnTo>
                      <a:pt x="40" y="326"/>
                    </a:lnTo>
                    <a:lnTo>
                      <a:pt x="81" y="178"/>
                    </a:lnTo>
                    <a:lnTo>
                      <a:pt x="122" y="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482" y="1098"/>
                <a:ext cx="120" cy="231"/>
              </a:xfrm>
              <a:custGeom>
                <a:avLst/>
                <a:gdLst>
                  <a:gd name="T0" fmla="*/ 0 w 481"/>
                  <a:gd name="T1" fmla="*/ 0 h 923"/>
                  <a:gd name="T2" fmla="*/ 0 w 481"/>
                  <a:gd name="T3" fmla="*/ 0 h 923"/>
                  <a:gd name="T4" fmla="*/ 0 w 481"/>
                  <a:gd name="T5" fmla="*/ 0 h 923"/>
                  <a:gd name="T6" fmla="*/ 0 w 481"/>
                  <a:gd name="T7" fmla="*/ 0 h 923"/>
                  <a:gd name="T8" fmla="*/ 0 w 481"/>
                  <a:gd name="T9" fmla="*/ 0 h 923"/>
                  <a:gd name="T10" fmla="*/ 0 w 481"/>
                  <a:gd name="T11" fmla="*/ 0 h 923"/>
                  <a:gd name="T12" fmla="*/ 0 w 481"/>
                  <a:gd name="T13" fmla="*/ 0 h 923"/>
                  <a:gd name="T14" fmla="*/ 0 w 481"/>
                  <a:gd name="T15" fmla="*/ 0 h 923"/>
                  <a:gd name="T16" fmla="*/ 0 w 481"/>
                  <a:gd name="T17" fmla="*/ 0 h 923"/>
                  <a:gd name="T18" fmla="*/ 0 w 481"/>
                  <a:gd name="T19" fmla="*/ 0 h 923"/>
                  <a:gd name="T20" fmla="*/ 0 w 481"/>
                  <a:gd name="T21" fmla="*/ 0 h 923"/>
                  <a:gd name="T22" fmla="*/ 0 w 481"/>
                  <a:gd name="T23" fmla="*/ 0 h 923"/>
                  <a:gd name="T24" fmla="*/ 0 w 481"/>
                  <a:gd name="T25" fmla="*/ 0 h 923"/>
                  <a:gd name="T26" fmla="*/ 0 w 481"/>
                  <a:gd name="T27" fmla="*/ 0 h 923"/>
                  <a:gd name="T28" fmla="*/ 0 w 481"/>
                  <a:gd name="T29" fmla="*/ 0 h 923"/>
                  <a:gd name="T30" fmla="*/ 0 w 481"/>
                  <a:gd name="T31" fmla="*/ 0 h 923"/>
                  <a:gd name="T32" fmla="*/ 0 w 481"/>
                  <a:gd name="T33" fmla="*/ 0 h 923"/>
                  <a:gd name="T34" fmla="*/ 0 w 481"/>
                  <a:gd name="T35" fmla="*/ 0 h 923"/>
                  <a:gd name="T36" fmla="*/ 0 w 481"/>
                  <a:gd name="T37" fmla="*/ 0 h 923"/>
                  <a:gd name="T38" fmla="*/ 0 w 481"/>
                  <a:gd name="T39" fmla="*/ 0 h 923"/>
                  <a:gd name="T40" fmla="*/ 0 w 481"/>
                  <a:gd name="T41" fmla="*/ 0 h 923"/>
                  <a:gd name="T42" fmla="*/ 0 w 481"/>
                  <a:gd name="T43" fmla="*/ 0 h 923"/>
                  <a:gd name="T44" fmla="*/ 0 w 481"/>
                  <a:gd name="T45" fmla="*/ 0 h 923"/>
                  <a:gd name="T46" fmla="*/ 0 w 481"/>
                  <a:gd name="T47" fmla="*/ 0 h 923"/>
                  <a:gd name="T48" fmla="*/ 0 w 481"/>
                  <a:gd name="T49" fmla="*/ 0 h 923"/>
                  <a:gd name="T50" fmla="*/ 0 w 481"/>
                  <a:gd name="T51" fmla="*/ 0 h 923"/>
                  <a:gd name="T52" fmla="*/ 0 w 481"/>
                  <a:gd name="T53" fmla="*/ 0 h 923"/>
                  <a:gd name="T54" fmla="*/ 0 w 481"/>
                  <a:gd name="T55" fmla="*/ 0 h 923"/>
                  <a:gd name="T56" fmla="*/ 0 w 481"/>
                  <a:gd name="T57" fmla="*/ 0 h 923"/>
                  <a:gd name="T58" fmla="*/ 0 w 481"/>
                  <a:gd name="T59" fmla="*/ 0 h 923"/>
                  <a:gd name="T60" fmla="*/ 0 w 481"/>
                  <a:gd name="T61" fmla="*/ 0 h 923"/>
                  <a:gd name="T62" fmla="*/ 0 w 481"/>
                  <a:gd name="T63" fmla="*/ 0 h 923"/>
                  <a:gd name="T64" fmla="*/ 0 w 481"/>
                  <a:gd name="T65" fmla="*/ 0 h 923"/>
                  <a:gd name="T66" fmla="*/ 0 w 481"/>
                  <a:gd name="T67" fmla="*/ 0 h 923"/>
                  <a:gd name="T68" fmla="*/ 0 w 481"/>
                  <a:gd name="T69" fmla="*/ 0 h 923"/>
                  <a:gd name="T70" fmla="*/ 0 w 481"/>
                  <a:gd name="T71" fmla="*/ 0 h 923"/>
                  <a:gd name="T72" fmla="*/ 0 w 481"/>
                  <a:gd name="T73" fmla="*/ 0 h 923"/>
                  <a:gd name="T74" fmla="*/ 0 w 481"/>
                  <a:gd name="T75" fmla="*/ 0 h 923"/>
                  <a:gd name="T76" fmla="*/ 0 w 481"/>
                  <a:gd name="T77" fmla="*/ 0 h 92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81"/>
                  <a:gd name="T118" fmla="*/ 0 h 923"/>
                  <a:gd name="T119" fmla="*/ 481 w 481"/>
                  <a:gd name="T120" fmla="*/ 923 h 92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81" h="923">
                    <a:moveTo>
                      <a:pt x="0" y="46"/>
                    </a:moveTo>
                    <a:lnTo>
                      <a:pt x="5" y="7"/>
                    </a:lnTo>
                    <a:lnTo>
                      <a:pt x="80" y="0"/>
                    </a:lnTo>
                    <a:lnTo>
                      <a:pt x="121" y="39"/>
                    </a:lnTo>
                    <a:lnTo>
                      <a:pt x="182" y="139"/>
                    </a:lnTo>
                    <a:lnTo>
                      <a:pt x="263" y="271"/>
                    </a:lnTo>
                    <a:lnTo>
                      <a:pt x="337" y="364"/>
                    </a:lnTo>
                    <a:lnTo>
                      <a:pt x="474" y="534"/>
                    </a:lnTo>
                    <a:lnTo>
                      <a:pt x="481" y="573"/>
                    </a:lnTo>
                    <a:lnTo>
                      <a:pt x="453" y="597"/>
                    </a:lnTo>
                    <a:lnTo>
                      <a:pt x="385" y="627"/>
                    </a:lnTo>
                    <a:lnTo>
                      <a:pt x="291" y="651"/>
                    </a:lnTo>
                    <a:lnTo>
                      <a:pt x="175" y="659"/>
                    </a:lnTo>
                    <a:lnTo>
                      <a:pt x="135" y="666"/>
                    </a:lnTo>
                    <a:lnTo>
                      <a:pt x="121" y="698"/>
                    </a:lnTo>
                    <a:lnTo>
                      <a:pt x="147" y="751"/>
                    </a:lnTo>
                    <a:lnTo>
                      <a:pt x="243" y="844"/>
                    </a:lnTo>
                    <a:lnTo>
                      <a:pt x="310" y="868"/>
                    </a:lnTo>
                    <a:lnTo>
                      <a:pt x="324" y="899"/>
                    </a:lnTo>
                    <a:lnTo>
                      <a:pt x="297" y="923"/>
                    </a:lnTo>
                    <a:lnTo>
                      <a:pt x="236" y="923"/>
                    </a:lnTo>
                    <a:lnTo>
                      <a:pt x="154" y="868"/>
                    </a:lnTo>
                    <a:lnTo>
                      <a:pt x="87" y="791"/>
                    </a:lnTo>
                    <a:lnTo>
                      <a:pt x="46" y="720"/>
                    </a:lnTo>
                    <a:lnTo>
                      <a:pt x="46" y="666"/>
                    </a:lnTo>
                    <a:lnTo>
                      <a:pt x="73" y="627"/>
                    </a:lnTo>
                    <a:lnTo>
                      <a:pt x="114" y="612"/>
                    </a:lnTo>
                    <a:lnTo>
                      <a:pt x="175" y="604"/>
                    </a:lnTo>
                    <a:lnTo>
                      <a:pt x="243" y="604"/>
                    </a:lnTo>
                    <a:lnTo>
                      <a:pt x="324" y="589"/>
                    </a:lnTo>
                    <a:lnTo>
                      <a:pt x="365" y="573"/>
                    </a:lnTo>
                    <a:lnTo>
                      <a:pt x="385" y="550"/>
                    </a:lnTo>
                    <a:lnTo>
                      <a:pt x="378" y="527"/>
                    </a:lnTo>
                    <a:lnTo>
                      <a:pt x="317" y="465"/>
                    </a:lnTo>
                    <a:lnTo>
                      <a:pt x="222" y="356"/>
                    </a:lnTo>
                    <a:lnTo>
                      <a:pt x="135" y="264"/>
                    </a:lnTo>
                    <a:lnTo>
                      <a:pt x="39" y="163"/>
                    </a:lnTo>
                    <a:lnTo>
                      <a:pt x="5" y="9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8" name="Freeform 10"/>
              <p:cNvSpPr>
                <a:spLocks/>
              </p:cNvSpPr>
              <p:nvPr/>
            </p:nvSpPr>
            <p:spPr bwMode="auto">
              <a:xfrm>
                <a:off x="404" y="1291"/>
                <a:ext cx="130" cy="348"/>
              </a:xfrm>
              <a:custGeom>
                <a:avLst/>
                <a:gdLst>
                  <a:gd name="T0" fmla="*/ 0 w 522"/>
                  <a:gd name="T1" fmla="*/ 0 h 1390"/>
                  <a:gd name="T2" fmla="*/ 0 w 522"/>
                  <a:gd name="T3" fmla="*/ 0 h 1390"/>
                  <a:gd name="T4" fmla="*/ 0 w 522"/>
                  <a:gd name="T5" fmla="*/ 0 h 1390"/>
                  <a:gd name="T6" fmla="*/ 0 w 522"/>
                  <a:gd name="T7" fmla="*/ 0 h 1390"/>
                  <a:gd name="T8" fmla="*/ 0 w 522"/>
                  <a:gd name="T9" fmla="*/ 0 h 1390"/>
                  <a:gd name="T10" fmla="*/ 0 w 522"/>
                  <a:gd name="T11" fmla="*/ 0 h 1390"/>
                  <a:gd name="T12" fmla="*/ 0 w 522"/>
                  <a:gd name="T13" fmla="*/ 0 h 1390"/>
                  <a:gd name="T14" fmla="*/ 0 w 522"/>
                  <a:gd name="T15" fmla="*/ 0 h 1390"/>
                  <a:gd name="T16" fmla="*/ 0 w 522"/>
                  <a:gd name="T17" fmla="*/ 0 h 1390"/>
                  <a:gd name="T18" fmla="*/ 0 w 522"/>
                  <a:gd name="T19" fmla="*/ 0 h 1390"/>
                  <a:gd name="T20" fmla="*/ 0 w 522"/>
                  <a:gd name="T21" fmla="*/ 0 h 1390"/>
                  <a:gd name="T22" fmla="*/ 0 w 522"/>
                  <a:gd name="T23" fmla="*/ 0 h 1390"/>
                  <a:gd name="T24" fmla="*/ 0 w 522"/>
                  <a:gd name="T25" fmla="*/ 0 h 1390"/>
                  <a:gd name="T26" fmla="*/ 0 w 522"/>
                  <a:gd name="T27" fmla="*/ 0 h 1390"/>
                  <a:gd name="T28" fmla="*/ 0 w 522"/>
                  <a:gd name="T29" fmla="*/ 0 h 1390"/>
                  <a:gd name="T30" fmla="*/ 0 w 522"/>
                  <a:gd name="T31" fmla="*/ 0 h 1390"/>
                  <a:gd name="T32" fmla="*/ 0 w 522"/>
                  <a:gd name="T33" fmla="*/ 0 h 1390"/>
                  <a:gd name="T34" fmla="*/ 0 w 522"/>
                  <a:gd name="T35" fmla="*/ 0 h 1390"/>
                  <a:gd name="T36" fmla="*/ 0 w 522"/>
                  <a:gd name="T37" fmla="*/ 0 h 1390"/>
                  <a:gd name="T38" fmla="*/ 0 w 522"/>
                  <a:gd name="T39" fmla="*/ 0 h 1390"/>
                  <a:gd name="T40" fmla="*/ 0 w 522"/>
                  <a:gd name="T41" fmla="*/ 0 h 1390"/>
                  <a:gd name="T42" fmla="*/ 0 w 522"/>
                  <a:gd name="T43" fmla="*/ 0 h 1390"/>
                  <a:gd name="T44" fmla="*/ 0 w 522"/>
                  <a:gd name="T45" fmla="*/ 0 h 1390"/>
                  <a:gd name="T46" fmla="*/ 0 w 522"/>
                  <a:gd name="T47" fmla="*/ 0 h 1390"/>
                  <a:gd name="T48" fmla="*/ 0 w 522"/>
                  <a:gd name="T49" fmla="*/ 0 h 1390"/>
                  <a:gd name="T50" fmla="*/ 0 w 522"/>
                  <a:gd name="T51" fmla="*/ 0 h 1390"/>
                  <a:gd name="T52" fmla="*/ 0 w 522"/>
                  <a:gd name="T53" fmla="*/ 0 h 1390"/>
                  <a:gd name="T54" fmla="*/ 0 w 522"/>
                  <a:gd name="T55" fmla="*/ 0 h 1390"/>
                  <a:gd name="T56" fmla="*/ 0 w 522"/>
                  <a:gd name="T57" fmla="*/ 0 h 1390"/>
                  <a:gd name="T58" fmla="*/ 0 w 522"/>
                  <a:gd name="T59" fmla="*/ 0 h 1390"/>
                  <a:gd name="T60" fmla="*/ 0 w 522"/>
                  <a:gd name="T61" fmla="*/ 0 h 1390"/>
                  <a:gd name="T62" fmla="*/ 0 w 522"/>
                  <a:gd name="T63" fmla="*/ 0 h 1390"/>
                  <a:gd name="T64" fmla="*/ 0 w 522"/>
                  <a:gd name="T65" fmla="*/ 0 h 1390"/>
                  <a:gd name="T66" fmla="*/ 0 w 522"/>
                  <a:gd name="T67" fmla="*/ 0 h 1390"/>
                  <a:gd name="T68" fmla="*/ 0 w 522"/>
                  <a:gd name="T69" fmla="*/ 0 h 1390"/>
                  <a:gd name="T70" fmla="*/ 0 w 522"/>
                  <a:gd name="T71" fmla="*/ 0 h 139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2"/>
                  <a:gd name="T109" fmla="*/ 0 h 1390"/>
                  <a:gd name="T110" fmla="*/ 522 w 522"/>
                  <a:gd name="T111" fmla="*/ 1390 h 139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2" h="1390">
                    <a:moveTo>
                      <a:pt x="258" y="0"/>
                    </a:moveTo>
                    <a:lnTo>
                      <a:pt x="332" y="16"/>
                    </a:lnTo>
                    <a:lnTo>
                      <a:pt x="366" y="79"/>
                    </a:lnTo>
                    <a:lnTo>
                      <a:pt x="359" y="225"/>
                    </a:lnTo>
                    <a:lnTo>
                      <a:pt x="346" y="381"/>
                    </a:lnTo>
                    <a:lnTo>
                      <a:pt x="346" y="543"/>
                    </a:lnTo>
                    <a:lnTo>
                      <a:pt x="414" y="738"/>
                    </a:lnTo>
                    <a:lnTo>
                      <a:pt x="467" y="877"/>
                    </a:lnTo>
                    <a:lnTo>
                      <a:pt x="495" y="1017"/>
                    </a:lnTo>
                    <a:lnTo>
                      <a:pt x="488" y="1141"/>
                    </a:lnTo>
                    <a:lnTo>
                      <a:pt x="488" y="1187"/>
                    </a:lnTo>
                    <a:lnTo>
                      <a:pt x="515" y="1234"/>
                    </a:lnTo>
                    <a:lnTo>
                      <a:pt x="522" y="1281"/>
                    </a:lnTo>
                    <a:lnTo>
                      <a:pt x="502" y="1303"/>
                    </a:lnTo>
                    <a:lnTo>
                      <a:pt x="448" y="1289"/>
                    </a:lnTo>
                    <a:lnTo>
                      <a:pt x="346" y="1273"/>
                    </a:lnTo>
                    <a:lnTo>
                      <a:pt x="224" y="1303"/>
                    </a:lnTo>
                    <a:lnTo>
                      <a:pt x="142" y="1358"/>
                    </a:lnTo>
                    <a:lnTo>
                      <a:pt x="102" y="1390"/>
                    </a:lnTo>
                    <a:lnTo>
                      <a:pt x="61" y="1390"/>
                    </a:lnTo>
                    <a:lnTo>
                      <a:pt x="0" y="1289"/>
                    </a:lnTo>
                    <a:lnTo>
                      <a:pt x="7" y="1273"/>
                    </a:lnTo>
                    <a:lnTo>
                      <a:pt x="130" y="1226"/>
                    </a:lnTo>
                    <a:lnTo>
                      <a:pt x="272" y="1203"/>
                    </a:lnTo>
                    <a:lnTo>
                      <a:pt x="373" y="1195"/>
                    </a:lnTo>
                    <a:lnTo>
                      <a:pt x="434" y="1195"/>
                    </a:lnTo>
                    <a:lnTo>
                      <a:pt x="448" y="1149"/>
                    </a:lnTo>
                    <a:lnTo>
                      <a:pt x="428" y="1017"/>
                    </a:lnTo>
                    <a:lnTo>
                      <a:pt x="380" y="877"/>
                    </a:lnTo>
                    <a:lnTo>
                      <a:pt x="306" y="699"/>
                    </a:lnTo>
                    <a:lnTo>
                      <a:pt x="244" y="543"/>
                    </a:lnTo>
                    <a:lnTo>
                      <a:pt x="217" y="404"/>
                    </a:lnTo>
                    <a:lnTo>
                      <a:pt x="210" y="249"/>
                    </a:lnTo>
                    <a:lnTo>
                      <a:pt x="210" y="102"/>
                    </a:lnTo>
                    <a:lnTo>
                      <a:pt x="238" y="4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339" y="1301"/>
                <a:ext cx="109" cy="289"/>
              </a:xfrm>
              <a:custGeom>
                <a:avLst/>
                <a:gdLst>
                  <a:gd name="T0" fmla="*/ 0 w 433"/>
                  <a:gd name="T1" fmla="*/ 0 h 1155"/>
                  <a:gd name="T2" fmla="*/ 0 w 433"/>
                  <a:gd name="T3" fmla="*/ 0 h 1155"/>
                  <a:gd name="T4" fmla="*/ 0 w 433"/>
                  <a:gd name="T5" fmla="*/ 0 h 1155"/>
                  <a:gd name="T6" fmla="*/ 0 w 433"/>
                  <a:gd name="T7" fmla="*/ 0 h 1155"/>
                  <a:gd name="T8" fmla="*/ 0 w 433"/>
                  <a:gd name="T9" fmla="*/ 0 h 1155"/>
                  <a:gd name="T10" fmla="*/ 0 w 433"/>
                  <a:gd name="T11" fmla="*/ 0 h 1155"/>
                  <a:gd name="T12" fmla="*/ 0 w 433"/>
                  <a:gd name="T13" fmla="*/ 0 h 1155"/>
                  <a:gd name="T14" fmla="*/ 0 w 433"/>
                  <a:gd name="T15" fmla="*/ 0 h 1155"/>
                  <a:gd name="T16" fmla="*/ 0 w 433"/>
                  <a:gd name="T17" fmla="*/ 0 h 1155"/>
                  <a:gd name="T18" fmla="*/ 0 w 433"/>
                  <a:gd name="T19" fmla="*/ 0 h 1155"/>
                  <a:gd name="T20" fmla="*/ 0 w 433"/>
                  <a:gd name="T21" fmla="*/ 0 h 1155"/>
                  <a:gd name="T22" fmla="*/ 0 w 433"/>
                  <a:gd name="T23" fmla="*/ 0 h 1155"/>
                  <a:gd name="T24" fmla="*/ 0 w 433"/>
                  <a:gd name="T25" fmla="*/ 0 h 1155"/>
                  <a:gd name="T26" fmla="*/ 0 w 433"/>
                  <a:gd name="T27" fmla="*/ 0 h 1155"/>
                  <a:gd name="T28" fmla="*/ 0 w 433"/>
                  <a:gd name="T29" fmla="*/ 0 h 1155"/>
                  <a:gd name="T30" fmla="*/ 0 w 433"/>
                  <a:gd name="T31" fmla="*/ 0 h 1155"/>
                  <a:gd name="T32" fmla="*/ 0 w 433"/>
                  <a:gd name="T33" fmla="*/ 0 h 1155"/>
                  <a:gd name="T34" fmla="*/ 0 w 433"/>
                  <a:gd name="T35" fmla="*/ 0 h 1155"/>
                  <a:gd name="T36" fmla="*/ 0 w 433"/>
                  <a:gd name="T37" fmla="*/ 0 h 1155"/>
                  <a:gd name="T38" fmla="*/ 0 w 433"/>
                  <a:gd name="T39" fmla="*/ 0 h 1155"/>
                  <a:gd name="T40" fmla="*/ 0 w 433"/>
                  <a:gd name="T41" fmla="*/ 0 h 1155"/>
                  <a:gd name="T42" fmla="*/ 0 w 433"/>
                  <a:gd name="T43" fmla="*/ 0 h 1155"/>
                  <a:gd name="T44" fmla="*/ 0 w 433"/>
                  <a:gd name="T45" fmla="*/ 0 h 1155"/>
                  <a:gd name="T46" fmla="*/ 0 w 433"/>
                  <a:gd name="T47" fmla="*/ 0 h 1155"/>
                  <a:gd name="T48" fmla="*/ 0 w 433"/>
                  <a:gd name="T49" fmla="*/ 0 h 1155"/>
                  <a:gd name="T50" fmla="*/ 0 w 433"/>
                  <a:gd name="T51" fmla="*/ 0 h 1155"/>
                  <a:gd name="T52" fmla="*/ 0 w 433"/>
                  <a:gd name="T53" fmla="*/ 0 h 1155"/>
                  <a:gd name="T54" fmla="*/ 0 w 433"/>
                  <a:gd name="T55" fmla="*/ 0 h 1155"/>
                  <a:gd name="T56" fmla="*/ 0 w 433"/>
                  <a:gd name="T57" fmla="*/ 0 h 115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33"/>
                  <a:gd name="T88" fmla="*/ 0 h 1155"/>
                  <a:gd name="T89" fmla="*/ 433 w 433"/>
                  <a:gd name="T90" fmla="*/ 1155 h 115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33" h="1155">
                    <a:moveTo>
                      <a:pt x="325" y="0"/>
                    </a:moveTo>
                    <a:lnTo>
                      <a:pt x="385" y="0"/>
                    </a:lnTo>
                    <a:lnTo>
                      <a:pt x="406" y="47"/>
                    </a:lnTo>
                    <a:lnTo>
                      <a:pt x="419" y="148"/>
                    </a:lnTo>
                    <a:lnTo>
                      <a:pt x="406" y="256"/>
                    </a:lnTo>
                    <a:lnTo>
                      <a:pt x="373" y="473"/>
                    </a:lnTo>
                    <a:lnTo>
                      <a:pt x="379" y="566"/>
                    </a:lnTo>
                    <a:lnTo>
                      <a:pt x="419" y="752"/>
                    </a:lnTo>
                    <a:lnTo>
                      <a:pt x="433" y="884"/>
                    </a:lnTo>
                    <a:lnTo>
                      <a:pt x="433" y="985"/>
                    </a:lnTo>
                    <a:lnTo>
                      <a:pt x="413" y="1008"/>
                    </a:lnTo>
                    <a:lnTo>
                      <a:pt x="352" y="1024"/>
                    </a:lnTo>
                    <a:lnTo>
                      <a:pt x="270" y="1046"/>
                    </a:lnTo>
                    <a:lnTo>
                      <a:pt x="190" y="1093"/>
                    </a:lnTo>
                    <a:lnTo>
                      <a:pt x="108" y="1155"/>
                    </a:lnTo>
                    <a:lnTo>
                      <a:pt x="75" y="1155"/>
                    </a:lnTo>
                    <a:lnTo>
                      <a:pt x="0" y="1086"/>
                    </a:lnTo>
                    <a:lnTo>
                      <a:pt x="7" y="1054"/>
                    </a:lnTo>
                    <a:lnTo>
                      <a:pt x="101" y="1008"/>
                    </a:lnTo>
                    <a:lnTo>
                      <a:pt x="264" y="961"/>
                    </a:lnTo>
                    <a:lnTo>
                      <a:pt x="339" y="931"/>
                    </a:lnTo>
                    <a:lnTo>
                      <a:pt x="352" y="900"/>
                    </a:lnTo>
                    <a:lnTo>
                      <a:pt x="352" y="768"/>
                    </a:lnTo>
                    <a:lnTo>
                      <a:pt x="325" y="598"/>
                    </a:lnTo>
                    <a:lnTo>
                      <a:pt x="311" y="489"/>
                    </a:lnTo>
                    <a:lnTo>
                      <a:pt x="298" y="318"/>
                    </a:lnTo>
                    <a:lnTo>
                      <a:pt x="291" y="132"/>
                    </a:lnTo>
                    <a:lnTo>
                      <a:pt x="298" y="47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336" y="876"/>
                <a:ext cx="178" cy="258"/>
              </a:xfrm>
              <a:custGeom>
                <a:avLst/>
                <a:gdLst>
                  <a:gd name="T0" fmla="*/ 0 w 712"/>
                  <a:gd name="T1" fmla="*/ 0 h 1030"/>
                  <a:gd name="T2" fmla="*/ 0 w 712"/>
                  <a:gd name="T3" fmla="*/ 0 h 1030"/>
                  <a:gd name="T4" fmla="*/ 0 w 712"/>
                  <a:gd name="T5" fmla="*/ 0 h 1030"/>
                  <a:gd name="T6" fmla="*/ 0 w 712"/>
                  <a:gd name="T7" fmla="*/ 0 h 1030"/>
                  <a:gd name="T8" fmla="*/ 0 w 712"/>
                  <a:gd name="T9" fmla="*/ 0 h 1030"/>
                  <a:gd name="T10" fmla="*/ 0 w 712"/>
                  <a:gd name="T11" fmla="*/ 0 h 1030"/>
                  <a:gd name="T12" fmla="*/ 0 w 712"/>
                  <a:gd name="T13" fmla="*/ 0 h 1030"/>
                  <a:gd name="T14" fmla="*/ 0 w 712"/>
                  <a:gd name="T15" fmla="*/ 0 h 1030"/>
                  <a:gd name="T16" fmla="*/ 0 w 712"/>
                  <a:gd name="T17" fmla="*/ 0 h 1030"/>
                  <a:gd name="T18" fmla="*/ 0 w 712"/>
                  <a:gd name="T19" fmla="*/ 0 h 1030"/>
                  <a:gd name="T20" fmla="*/ 0 w 712"/>
                  <a:gd name="T21" fmla="*/ 0 h 1030"/>
                  <a:gd name="T22" fmla="*/ 0 w 712"/>
                  <a:gd name="T23" fmla="*/ 0 h 1030"/>
                  <a:gd name="T24" fmla="*/ 0 w 712"/>
                  <a:gd name="T25" fmla="*/ 0 h 1030"/>
                  <a:gd name="T26" fmla="*/ 0 w 712"/>
                  <a:gd name="T27" fmla="*/ 0 h 1030"/>
                  <a:gd name="T28" fmla="*/ 0 w 712"/>
                  <a:gd name="T29" fmla="*/ 0 h 1030"/>
                  <a:gd name="T30" fmla="*/ 0 w 712"/>
                  <a:gd name="T31" fmla="*/ 0 h 1030"/>
                  <a:gd name="T32" fmla="*/ 0 w 712"/>
                  <a:gd name="T33" fmla="*/ 0 h 1030"/>
                  <a:gd name="T34" fmla="*/ 0 w 712"/>
                  <a:gd name="T35" fmla="*/ 0 h 1030"/>
                  <a:gd name="T36" fmla="*/ 0 w 712"/>
                  <a:gd name="T37" fmla="*/ 0 h 1030"/>
                  <a:gd name="T38" fmla="*/ 0 w 712"/>
                  <a:gd name="T39" fmla="*/ 0 h 1030"/>
                  <a:gd name="T40" fmla="*/ 0 w 712"/>
                  <a:gd name="T41" fmla="*/ 0 h 1030"/>
                  <a:gd name="T42" fmla="*/ 0 w 712"/>
                  <a:gd name="T43" fmla="*/ 0 h 1030"/>
                  <a:gd name="T44" fmla="*/ 0 w 712"/>
                  <a:gd name="T45" fmla="*/ 0 h 1030"/>
                  <a:gd name="T46" fmla="*/ 0 w 712"/>
                  <a:gd name="T47" fmla="*/ 0 h 1030"/>
                  <a:gd name="T48" fmla="*/ 0 w 712"/>
                  <a:gd name="T49" fmla="*/ 0 h 1030"/>
                  <a:gd name="T50" fmla="*/ 0 w 712"/>
                  <a:gd name="T51" fmla="*/ 0 h 1030"/>
                  <a:gd name="T52" fmla="*/ 0 w 712"/>
                  <a:gd name="T53" fmla="*/ 0 h 1030"/>
                  <a:gd name="T54" fmla="*/ 0 w 712"/>
                  <a:gd name="T55" fmla="*/ 0 h 1030"/>
                  <a:gd name="T56" fmla="*/ 0 w 712"/>
                  <a:gd name="T57" fmla="*/ 0 h 1030"/>
                  <a:gd name="T58" fmla="*/ 0 w 712"/>
                  <a:gd name="T59" fmla="*/ 0 h 1030"/>
                  <a:gd name="T60" fmla="*/ 0 w 712"/>
                  <a:gd name="T61" fmla="*/ 0 h 1030"/>
                  <a:gd name="T62" fmla="*/ 0 w 712"/>
                  <a:gd name="T63" fmla="*/ 0 h 1030"/>
                  <a:gd name="T64" fmla="*/ 0 w 712"/>
                  <a:gd name="T65" fmla="*/ 0 h 1030"/>
                  <a:gd name="T66" fmla="*/ 0 w 712"/>
                  <a:gd name="T67" fmla="*/ 0 h 1030"/>
                  <a:gd name="T68" fmla="*/ 0 w 712"/>
                  <a:gd name="T69" fmla="*/ 0 h 10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12"/>
                  <a:gd name="T106" fmla="*/ 0 h 1030"/>
                  <a:gd name="T107" fmla="*/ 712 w 712"/>
                  <a:gd name="T108" fmla="*/ 1030 h 10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12" h="1030">
                    <a:moveTo>
                      <a:pt x="379" y="1030"/>
                    </a:moveTo>
                    <a:lnTo>
                      <a:pt x="412" y="983"/>
                    </a:lnTo>
                    <a:lnTo>
                      <a:pt x="399" y="914"/>
                    </a:lnTo>
                    <a:lnTo>
                      <a:pt x="373" y="821"/>
                    </a:lnTo>
                    <a:lnTo>
                      <a:pt x="270" y="712"/>
                    </a:lnTo>
                    <a:lnTo>
                      <a:pt x="169" y="612"/>
                    </a:lnTo>
                    <a:lnTo>
                      <a:pt x="121" y="503"/>
                    </a:lnTo>
                    <a:lnTo>
                      <a:pt x="101" y="333"/>
                    </a:lnTo>
                    <a:lnTo>
                      <a:pt x="217" y="286"/>
                    </a:lnTo>
                    <a:lnTo>
                      <a:pt x="399" y="263"/>
                    </a:lnTo>
                    <a:lnTo>
                      <a:pt x="474" y="271"/>
                    </a:lnTo>
                    <a:lnTo>
                      <a:pt x="494" y="294"/>
                    </a:lnTo>
                    <a:lnTo>
                      <a:pt x="528" y="255"/>
                    </a:lnTo>
                    <a:lnTo>
                      <a:pt x="515" y="217"/>
                    </a:lnTo>
                    <a:lnTo>
                      <a:pt x="535" y="148"/>
                    </a:lnTo>
                    <a:lnTo>
                      <a:pt x="589" y="85"/>
                    </a:lnTo>
                    <a:lnTo>
                      <a:pt x="630" y="69"/>
                    </a:lnTo>
                    <a:lnTo>
                      <a:pt x="684" y="108"/>
                    </a:lnTo>
                    <a:lnTo>
                      <a:pt x="712" y="69"/>
                    </a:lnTo>
                    <a:lnTo>
                      <a:pt x="664" y="0"/>
                    </a:lnTo>
                    <a:lnTo>
                      <a:pt x="602" y="0"/>
                    </a:lnTo>
                    <a:lnTo>
                      <a:pt x="528" y="38"/>
                    </a:lnTo>
                    <a:lnTo>
                      <a:pt x="481" y="140"/>
                    </a:lnTo>
                    <a:lnTo>
                      <a:pt x="419" y="186"/>
                    </a:lnTo>
                    <a:lnTo>
                      <a:pt x="325" y="201"/>
                    </a:lnTo>
                    <a:lnTo>
                      <a:pt x="155" y="225"/>
                    </a:lnTo>
                    <a:lnTo>
                      <a:pt x="20" y="271"/>
                    </a:lnTo>
                    <a:lnTo>
                      <a:pt x="0" y="310"/>
                    </a:lnTo>
                    <a:lnTo>
                      <a:pt x="13" y="434"/>
                    </a:lnTo>
                    <a:lnTo>
                      <a:pt x="61" y="604"/>
                    </a:lnTo>
                    <a:lnTo>
                      <a:pt x="128" y="744"/>
                    </a:lnTo>
                    <a:lnTo>
                      <a:pt x="196" y="867"/>
                    </a:lnTo>
                    <a:lnTo>
                      <a:pt x="257" y="953"/>
                    </a:lnTo>
                    <a:lnTo>
                      <a:pt x="318" y="1014"/>
                    </a:lnTo>
                    <a:lnTo>
                      <a:pt x="379" y="10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32" name="Group 13"/>
            <p:cNvGrpSpPr>
              <a:grpSpLocks/>
            </p:cNvGrpSpPr>
            <p:nvPr/>
          </p:nvGrpSpPr>
          <p:grpSpPr bwMode="auto">
            <a:xfrm>
              <a:off x="572" y="816"/>
              <a:ext cx="61" cy="88"/>
              <a:chOff x="572" y="816"/>
              <a:chExt cx="61" cy="88"/>
            </a:xfrm>
          </p:grpSpPr>
          <p:sp>
            <p:nvSpPr>
              <p:cNvPr id="33" name="Freeform 14"/>
              <p:cNvSpPr>
                <a:spLocks/>
              </p:cNvSpPr>
              <p:nvPr/>
            </p:nvSpPr>
            <p:spPr bwMode="auto">
              <a:xfrm>
                <a:off x="584" y="816"/>
                <a:ext cx="49" cy="64"/>
              </a:xfrm>
              <a:custGeom>
                <a:avLst/>
                <a:gdLst>
                  <a:gd name="T0" fmla="*/ 0 w 197"/>
                  <a:gd name="T1" fmla="*/ 0 h 255"/>
                  <a:gd name="T2" fmla="*/ 0 w 197"/>
                  <a:gd name="T3" fmla="*/ 0 h 255"/>
                  <a:gd name="T4" fmla="*/ 0 w 197"/>
                  <a:gd name="T5" fmla="*/ 0 h 255"/>
                  <a:gd name="T6" fmla="*/ 0 w 197"/>
                  <a:gd name="T7" fmla="*/ 0 h 255"/>
                  <a:gd name="T8" fmla="*/ 0 w 197"/>
                  <a:gd name="T9" fmla="*/ 0 h 255"/>
                  <a:gd name="T10" fmla="*/ 0 w 197"/>
                  <a:gd name="T11" fmla="*/ 0 h 255"/>
                  <a:gd name="T12" fmla="*/ 0 w 197"/>
                  <a:gd name="T13" fmla="*/ 0 h 255"/>
                  <a:gd name="T14" fmla="*/ 0 w 197"/>
                  <a:gd name="T15" fmla="*/ 0 h 255"/>
                  <a:gd name="T16" fmla="*/ 0 w 197"/>
                  <a:gd name="T17" fmla="*/ 0 h 255"/>
                  <a:gd name="T18" fmla="*/ 0 w 197"/>
                  <a:gd name="T19" fmla="*/ 0 h 255"/>
                  <a:gd name="T20" fmla="*/ 0 w 197"/>
                  <a:gd name="T21" fmla="*/ 0 h 255"/>
                  <a:gd name="T22" fmla="*/ 0 w 197"/>
                  <a:gd name="T23" fmla="*/ 0 h 255"/>
                  <a:gd name="T24" fmla="*/ 0 w 197"/>
                  <a:gd name="T25" fmla="*/ 0 h 255"/>
                  <a:gd name="T26" fmla="*/ 0 w 197"/>
                  <a:gd name="T27" fmla="*/ 0 h 255"/>
                  <a:gd name="T28" fmla="*/ 0 w 197"/>
                  <a:gd name="T29" fmla="*/ 0 h 255"/>
                  <a:gd name="T30" fmla="*/ 0 w 197"/>
                  <a:gd name="T31" fmla="*/ 0 h 255"/>
                  <a:gd name="T32" fmla="*/ 0 w 197"/>
                  <a:gd name="T33" fmla="*/ 0 h 255"/>
                  <a:gd name="T34" fmla="*/ 0 w 197"/>
                  <a:gd name="T35" fmla="*/ 0 h 255"/>
                  <a:gd name="T36" fmla="*/ 0 w 197"/>
                  <a:gd name="T37" fmla="*/ 0 h 255"/>
                  <a:gd name="T38" fmla="*/ 0 w 197"/>
                  <a:gd name="T39" fmla="*/ 0 h 255"/>
                  <a:gd name="T40" fmla="*/ 0 w 197"/>
                  <a:gd name="T41" fmla="*/ 0 h 255"/>
                  <a:gd name="T42" fmla="*/ 0 w 197"/>
                  <a:gd name="T43" fmla="*/ 0 h 255"/>
                  <a:gd name="T44" fmla="*/ 0 w 197"/>
                  <a:gd name="T45" fmla="*/ 0 h 255"/>
                  <a:gd name="T46" fmla="*/ 0 w 197"/>
                  <a:gd name="T47" fmla="*/ 0 h 255"/>
                  <a:gd name="T48" fmla="*/ 0 w 197"/>
                  <a:gd name="T49" fmla="*/ 0 h 25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97"/>
                  <a:gd name="T76" fmla="*/ 0 h 255"/>
                  <a:gd name="T77" fmla="*/ 197 w 197"/>
                  <a:gd name="T78" fmla="*/ 255 h 25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97" h="255">
                    <a:moveTo>
                      <a:pt x="61" y="16"/>
                    </a:moveTo>
                    <a:lnTo>
                      <a:pt x="115" y="0"/>
                    </a:lnTo>
                    <a:lnTo>
                      <a:pt x="183" y="23"/>
                    </a:lnTo>
                    <a:lnTo>
                      <a:pt x="197" y="77"/>
                    </a:lnTo>
                    <a:lnTo>
                      <a:pt x="190" y="148"/>
                    </a:lnTo>
                    <a:lnTo>
                      <a:pt x="156" y="193"/>
                    </a:lnTo>
                    <a:lnTo>
                      <a:pt x="108" y="201"/>
                    </a:lnTo>
                    <a:lnTo>
                      <a:pt x="61" y="201"/>
                    </a:lnTo>
                    <a:lnTo>
                      <a:pt x="40" y="225"/>
                    </a:lnTo>
                    <a:lnTo>
                      <a:pt x="40" y="240"/>
                    </a:lnTo>
                    <a:lnTo>
                      <a:pt x="27" y="255"/>
                    </a:lnTo>
                    <a:lnTo>
                      <a:pt x="0" y="247"/>
                    </a:lnTo>
                    <a:lnTo>
                      <a:pt x="6" y="209"/>
                    </a:lnTo>
                    <a:lnTo>
                      <a:pt x="27" y="178"/>
                    </a:lnTo>
                    <a:lnTo>
                      <a:pt x="68" y="154"/>
                    </a:lnTo>
                    <a:lnTo>
                      <a:pt x="108" y="162"/>
                    </a:lnTo>
                    <a:lnTo>
                      <a:pt x="142" y="154"/>
                    </a:lnTo>
                    <a:lnTo>
                      <a:pt x="162" y="116"/>
                    </a:lnTo>
                    <a:lnTo>
                      <a:pt x="162" y="69"/>
                    </a:lnTo>
                    <a:lnTo>
                      <a:pt x="142" y="47"/>
                    </a:lnTo>
                    <a:lnTo>
                      <a:pt x="115" y="47"/>
                    </a:lnTo>
                    <a:lnTo>
                      <a:pt x="87" y="55"/>
                    </a:lnTo>
                    <a:lnTo>
                      <a:pt x="68" y="69"/>
                    </a:lnTo>
                    <a:lnTo>
                      <a:pt x="47" y="55"/>
                    </a:ln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572" y="888"/>
                <a:ext cx="14" cy="1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</p:grpSp>
      <p:pic>
        <p:nvPicPr>
          <p:cNvPr id="41" name="Picture 267" descr="Sfida senza regole Poster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743183"/>
            <a:ext cx="72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69" descr="Heat - La sfida Poster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743183"/>
            <a:ext cx="720000" cy="1080000"/>
          </a:xfrm>
          <a:prstGeom prst="rect">
            <a:avLst/>
          </a:prstGeom>
          <a:noFill/>
        </p:spPr>
      </p:pic>
      <p:pic>
        <p:nvPicPr>
          <p:cNvPr id="39938" name="Picture 2" descr="https://encrypted-tbn1.google.com/images?q=tbn:ANd9GcSu8LywpiSi3Gr5i92HMZYGSin4eqAhFq-IUkF3t_7fuEiRJQ7HqWTAOgcy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743182"/>
            <a:ext cx="720000" cy="1080000"/>
          </a:xfrm>
          <a:prstGeom prst="rect">
            <a:avLst/>
          </a:prstGeom>
          <a:noFill/>
        </p:spPr>
      </p:pic>
      <p:pic>
        <p:nvPicPr>
          <p:cNvPr id="39940" name="Picture 4" descr="https://encrypted-tbn1.google.com/images?q=tbn:ANd9GcR5nBNM0KNk1dOdrEnPYgybWLznbo8vGmEUroIJtzl81-7kKYDVGq267mA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2743183"/>
            <a:ext cx="72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 descr="https://encrypted-tbn2.google.com/images?q=tbn:ANd9GcTQVM-ShVEToziNEh0xgjhxdjoFhzr1X_s0HOKSkZjiVI1678nc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4408" y="2743183"/>
            <a:ext cx="720000" cy="1080000"/>
          </a:xfrm>
          <a:prstGeom prst="rect">
            <a:avLst/>
          </a:prstGeom>
          <a:noFill/>
        </p:spPr>
      </p:pic>
      <p:pic>
        <p:nvPicPr>
          <p:cNvPr id="39946" name="Picture 10" descr="https://encrypted-tbn2.google.com/images?q=tbn:ANd9GcT3P6gc8-WIog6p9lWCTFudjfXSW9w9v93m9sXG_Xt7TeBl2yu06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344" y="4437232"/>
            <a:ext cx="720000" cy="1080000"/>
          </a:xfrm>
          <a:prstGeom prst="rect">
            <a:avLst/>
          </a:prstGeom>
          <a:noFill/>
        </p:spPr>
      </p:pic>
      <p:pic>
        <p:nvPicPr>
          <p:cNvPr id="39948" name="Picture 12" descr="https://encrypted-tbn1.google.com/images?q=tbn:ANd9GcSXvngP_CUWxvvZd4O5KibtxYtquuCNP-VlrI42UFb8DPSOrSrxpi873kHktA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4368" y="4437232"/>
            <a:ext cx="720000" cy="1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-27384"/>
            <a:ext cx="7029994" cy="668592"/>
          </a:xfrm>
        </p:spPr>
        <p:txBody>
          <a:bodyPr>
            <a:noAutofit/>
          </a:bodyPr>
          <a:lstStyle/>
          <a:p>
            <a:r>
              <a:rPr lang="en-US" sz="4000" dirty="0" smtClean="0"/>
              <a:t>A solution based on Linked Data</a:t>
            </a:r>
            <a:endParaRPr lang="en-US" sz="4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321843"/>
            <a:ext cx="5364088" cy="4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tangolo arrotondato 11"/>
          <p:cNvSpPr/>
          <p:nvPr/>
        </p:nvSpPr>
        <p:spPr>
          <a:xfrm>
            <a:off x="197992" y="1700808"/>
            <a:ext cx="3384376" cy="144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Use Linked Data to mitigate the limited content analysis issue</a:t>
            </a:r>
          </a:p>
        </p:txBody>
      </p:sp>
      <p:pic>
        <p:nvPicPr>
          <p:cNvPr id="13" name="Picture 4" descr="C:\Users\Roberto\AppData\Local\Microsoft\Windows\Temporary Internet Files\Content.IE5\7OOWSPJL\MC90044139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8830">
            <a:off x="15194" y="1156154"/>
            <a:ext cx="852987" cy="85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arrotondato 11"/>
          <p:cNvSpPr/>
          <p:nvPr/>
        </p:nvSpPr>
        <p:spPr>
          <a:xfrm>
            <a:off x="230164" y="3772148"/>
            <a:ext cx="3384376" cy="1529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Plenty of structured data available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No Content Analyzer required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62" y="1417638"/>
            <a:ext cx="8575782" cy="477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FRED: </a:t>
            </a:r>
            <a:r>
              <a:rPr lang="en-US" sz="3600" dirty="0" smtClean="0"/>
              <a:t>Transforming Natural </a:t>
            </a:r>
            <a:r>
              <a:rPr lang="en-US" sz="3600" dirty="0"/>
              <a:t>L</a:t>
            </a:r>
            <a:r>
              <a:rPr lang="en-US" sz="3600" dirty="0" smtClean="0"/>
              <a:t>anguage text </a:t>
            </a:r>
            <a:br>
              <a:rPr lang="en-US" sz="3600" dirty="0" smtClean="0"/>
            </a:br>
            <a:r>
              <a:rPr lang="en-US" sz="3600" dirty="0" smtClean="0"/>
              <a:t>to RDF/OWL graphs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57200" y="2747000"/>
            <a:ext cx="3980152" cy="112525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68842" y="3906227"/>
            <a:ext cx="385857" cy="49832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6994" y="4324177"/>
            <a:ext cx="72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00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278"/>
            <a:r>
              <a:rPr lang="en-US" dirty="0" smtClean="0"/>
              <a:t>FRED: RDF/OWL </a:t>
            </a:r>
            <a:r>
              <a:rPr lang="en-US" dirty="0"/>
              <a:t>graph output</a:t>
            </a:r>
          </a:p>
        </p:txBody>
      </p:sp>
      <p:sp>
        <p:nvSpPr>
          <p:cNvPr id="3081" name="Rectangle 9"/>
          <p:cNvSpPr>
            <a:spLocks/>
          </p:cNvSpPr>
          <p:nvPr/>
        </p:nvSpPr>
        <p:spPr bwMode="auto">
          <a:xfrm>
            <a:off x="5643563" y="5956102"/>
            <a:ext cx="19555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Resolution and linking</a:t>
            </a:r>
          </a:p>
        </p:txBody>
      </p:sp>
      <p:sp>
        <p:nvSpPr>
          <p:cNvPr id="3082" name="Rectangle 10"/>
          <p:cNvSpPr>
            <a:spLocks/>
          </p:cNvSpPr>
          <p:nvPr/>
        </p:nvSpPr>
        <p:spPr bwMode="auto">
          <a:xfrm>
            <a:off x="3625454" y="6098977"/>
            <a:ext cx="1000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Vocabulary</a:t>
            </a:r>
          </a:p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alignment</a:t>
            </a:r>
          </a:p>
        </p:txBody>
      </p:sp>
      <p:sp>
        <p:nvSpPr>
          <p:cNvPr id="3083" name="Rectangle 11"/>
          <p:cNvSpPr>
            <a:spLocks/>
          </p:cNvSpPr>
          <p:nvPr/>
        </p:nvSpPr>
        <p:spPr bwMode="auto">
          <a:xfrm>
            <a:off x="321469" y="2035969"/>
            <a:ext cx="13209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Frames/events</a:t>
            </a:r>
          </a:p>
        </p:txBody>
      </p:sp>
      <p:sp>
        <p:nvSpPr>
          <p:cNvPr id="3084" name="Rectangle 12"/>
          <p:cNvSpPr>
            <a:spLocks/>
          </p:cNvSpPr>
          <p:nvPr/>
        </p:nvSpPr>
        <p:spPr bwMode="auto">
          <a:xfrm>
            <a:off x="7911703" y="4955977"/>
            <a:ext cx="9233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Taxonomy</a:t>
            </a:r>
          </a:p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induction</a:t>
            </a:r>
          </a:p>
        </p:txBody>
      </p:sp>
      <p:sp>
        <p:nvSpPr>
          <p:cNvPr id="3085" name="Rectangle 13"/>
          <p:cNvSpPr>
            <a:spLocks/>
          </p:cNvSpPr>
          <p:nvPr/>
        </p:nvSpPr>
        <p:spPr bwMode="auto">
          <a:xfrm>
            <a:off x="2000250" y="1919883"/>
            <a:ext cx="12994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Semantic roles</a:t>
            </a:r>
          </a:p>
        </p:txBody>
      </p:sp>
      <p:sp>
        <p:nvSpPr>
          <p:cNvPr id="3086" name="Rectangle 14"/>
          <p:cNvSpPr>
            <a:spLocks/>
          </p:cNvSpPr>
          <p:nvPr/>
        </p:nvSpPr>
        <p:spPr bwMode="auto">
          <a:xfrm>
            <a:off x="5741789" y="2178844"/>
            <a:ext cx="115710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Co-reference</a:t>
            </a:r>
          </a:p>
        </p:txBody>
      </p:sp>
      <p:sp>
        <p:nvSpPr>
          <p:cNvPr id="3087" name="Rectangle 15"/>
          <p:cNvSpPr>
            <a:spLocks/>
          </p:cNvSpPr>
          <p:nvPr/>
        </p:nvSpPr>
        <p:spPr bwMode="auto">
          <a:xfrm>
            <a:off x="3518297" y="1830586"/>
            <a:ext cx="17339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Custom namespace</a:t>
            </a:r>
          </a:p>
        </p:txBody>
      </p:sp>
      <p:sp>
        <p:nvSpPr>
          <p:cNvPr id="3088" name="Rectangle 16"/>
          <p:cNvSpPr>
            <a:spLocks/>
          </p:cNvSpPr>
          <p:nvPr/>
        </p:nvSpPr>
        <p:spPr bwMode="auto">
          <a:xfrm>
            <a:off x="526852" y="4125516"/>
            <a:ext cx="5131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Types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5841133" y="5401346"/>
            <a:ext cx="671959" cy="590475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rot="10800000">
            <a:off x="6472908" y="2454548"/>
            <a:ext cx="318120" cy="588243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rot="10800000">
            <a:off x="4353223" y="2160984"/>
            <a:ext cx="56927" cy="496714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1082724" y="4693667"/>
            <a:ext cx="541363" cy="379512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833069" y="5667003"/>
            <a:ext cx="137294" cy="484436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rot="10800000">
            <a:off x="1319361" y="2356322"/>
            <a:ext cx="385093" cy="400719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8222010" y="4411266"/>
            <a:ext cx="69205" cy="542479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rot="10800000">
            <a:off x="2694533" y="2222377"/>
            <a:ext cx="53578" cy="836042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 flipH="1">
            <a:off x="817067" y="3644429"/>
            <a:ext cx="390674" cy="523503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" y="2482453"/>
            <a:ext cx="9049122" cy="311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0" name="Rectangle 28"/>
          <p:cNvSpPr>
            <a:spLocks/>
          </p:cNvSpPr>
          <p:nvPr/>
        </p:nvSpPr>
        <p:spPr bwMode="auto">
          <a:xfrm>
            <a:off x="339329" y="5054203"/>
            <a:ext cx="1333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Induced types</a:t>
            </a:r>
          </a:p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(sense tagging)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D5DE-E7E2-A944-90B5-A8ACFECDC2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947" y="326126"/>
            <a:ext cx="9144000" cy="582594"/>
          </a:xfrm>
        </p:spPr>
        <p:txBody>
          <a:bodyPr>
            <a:noAutofit/>
          </a:bodyPr>
          <a:lstStyle/>
          <a:p>
            <a:r>
              <a:rPr lang="it-IT" sz="4000" dirty="0" err="1" smtClean="0"/>
              <a:t>Linked</a:t>
            </a:r>
            <a:r>
              <a:rPr lang="it-IT" sz="4000" dirty="0" smtClean="0"/>
              <a:t> Data </a:t>
            </a:r>
            <a:r>
              <a:rPr lang="it-IT" sz="4000" dirty="0" err="1" smtClean="0"/>
              <a:t>as</a:t>
            </a:r>
            <a:r>
              <a:rPr lang="it-IT" sz="4000" dirty="0" smtClean="0"/>
              <a:t>  structured information source for </a:t>
            </a:r>
            <a:r>
              <a:rPr lang="it-IT" sz="4000" dirty="0" err="1" smtClean="0"/>
              <a:t>item</a:t>
            </a:r>
            <a:r>
              <a:rPr lang="it-IT" sz="4000" dirty="0" err="1"/>
              <a:t>s</a:t>
            </a:r>
            <a:r>
              <a:rPr lang="it-IT" sz="4000" dirty="0" smtClean="0"/>
              <a:t> </a:t>
            </a:r>
            <a:r>
              <a:rPr lang="it-IT" sz="4000" dirty="0" err="1" smtClean="0"/>
              <a:t>descriptions</a:t>
            </a:r>
            <a:endParaRPr lang="it-IT" sz="4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472" y="1916832"/>
            <a:ext cx="47525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dbpedia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844824"/>
            <a:ext cx="1847619" cy="1008112"/>
          </a:xfrm>
          <a:prstGeom prst="rect">
            <a:avLst/>
          </a:prstGeom>
        </p:spPr>
      </p:pic>
      <p:sp>
        <p:nvSpPr>
          <p:cNvPr id="6" name="Freccia in giù 5"/>
          <p:cNvSpPr/>
          <p:nvPr/>
        </p:nvSpPr>
        <p:spPr>
          <a:xfrm>
            <a:off x="6804248" y="4365104"/>
            <a:ext cx="144016" cy="5760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4358" y="4941168"/>
            <a:ext cx="646964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tangolo 9"/>
          <p:cNvSpPr/>
          <p:nvPr/>
        </p:nvSpPr>
        <p:spPr>
          <a:xfrm>
            <a:off x="251520" y="4725144"/>
            <a:ext cx="3129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3399"/>
                </a:solidFill>
              </a:rPr>
              <a:t>Rich items descriptions</a:t>
            </a:r>
            <a:endParaRPr lang="it-IT" sz="2400" b="1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852936"/>
            <a:ext cx="298782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Freebase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3717032"/>
            <a:ext cx="2664296" cy="413069"/>
          </a:xfrm>
          <a:prstGeom prst="rect">
            <a:avLst/>
          </a:prstGeom>
          <a:noFill/>
        </p:spPr>
      </p:pic>
      <p:sp>
        <p:nvSpPr>
          <p:cNvPr id="15" name="Freccia a destra 14"/>
          <p:cNvSpPr/>
          <p:nvPr/>
        </p:nvSpPr>
        <p:spPr>
          <a:xfrm>
            <a:off x="3347864" y="3212976"/>
            <a:ext cx="936104" cy="1440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dirty="0" smtClean="0"/>
              <a:t>Select the domain(s) of </a:t>
            </a:r>
            <a:r>
              <a:rPr lang="it-IT" dirty="0" err="1" smtClean="0"/>
              <a:t>your</a:t>
            </a:r>
            <a:r>
              <a:rPr lang="it-IT" dirty="0" smtClean="0"/>
              <a:t> 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SELECT count(?i) AS ?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?c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WHERE 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?i a ?c 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FILTER(regex(?c, "^http://dbpedia.org/ontology")) 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ORDER BY DESC(?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endParaRPr lang="it-IT" sz="1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2"/>
            <a:ext cx="5942858" cy="28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5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" y="1820679"/>
            <a:ext cx="9054703" cy="364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Tìpalo</a:t>
            </a:r>
            <a:r>
              <a:rPr lang="en-US" dirty="0" smtClean="0"/>
              <a:t>: automatic typing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err="1" smtClean="0"/>
              <a:t>DBpedia</a:t>
            </a:r>
            <a:r>
              <a:rPr lang="en-US" dirty="0" smtClean="0"/>
              <a:t> entities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577" y="4484927"/>
            <a:ext cx="5316261" cy="6912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96337" y="5336903"/>
            <a:ext cx="385857" cy="49832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4489" y="5754853"/>
            <a:ext cx="451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Input: natural language definition of an entity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25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A5283-AAFF-2845-B008-A2C8D5B316B2}" type="slidenum">
              <a:rPr lang="en-US"/>
              <a:pPr/>
              <a:t>26</a:t>
            </a:fld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" y="2196704"/>
            <a:ext cx="9045773" cy="307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/>
          </p:cNvSpPr>
          <p:nvPr/>
        </p:nvSpPr>
        <p:spPr bwMode="auto">
          <a:xfrm>
            <a:off x="3104183" y="5392415"/>
            <a:ext cx="23791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Linking to WN supersenses</a:t>
            </a:r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3235896" y="1319361"/>
            <a:ext cx="15699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DBpedia resource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4143375" y="4619997"/>
            <a:ext cx="370582" cy="750094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rot="10800000">
            <a:off x="4074170" y="1633017"/>
            <a:ext cx="474390" cy="510108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803797" y="1553766"/>
            <a:ext cx="12865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Extracted type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rot="10800000">
            <a:off x="2553891" y="1875235"/>
            <a:ext cx="934269" cy="953244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7036594" y="3312914"/>
            <a:ext cx="18814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Disambiguated sense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rot="10800000">
            <a:off x="8016627" y="3632150"/>
            <a:ext cx="195337" cy="580430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991196" y="2250281"/>
            <a:ext cx="16847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Inferred superclass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rot="10800000">
            <a:off x="1875234" y="2580680"/>
            <a:ext cx="934269" cy="953244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142875" y="2696766"/>
            <a:ext cx="14035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Linked resource</a:t>
            </a: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10800000" flipH="1">
            <a:off x="570384" y="3008189"/>
            <a:ext cx="293563" cy="1176486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187523" y="5875734"/>
            <a:ext cx="18814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Disambiguated sense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388442" y="4567535"/>
            <a:ext cx="1082725" cy="1317129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Rectangle 16"/>
          <p:cNvSpPr>
            <a:spLocks/>
          </p:cNvSpPr>
          <p:nvPr/>
        </p:nvSpPr>
        <p:spPr bwMode="auto">
          <a:xfrm>
            <a:off x="6518672" y="1786029"/>
            <a:ext cx="229493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100" i="1">
                <a:latin typeface="Times" charset="0"/>
                <a:ea typeface="ＭＳ Ｐゴシック" charset="0"/>
                <a:cs typeface="Times" charset="0"/>
                <a:sym typeface="Times" charset="0"/>
              </a:rPr>
              <a:t>A chaise longue is an upholstered sofa in the shape of a chair that is long enough to support the legs.</a:t>
            </a:r>
          </a:p>
        </p:txBody>
      </p:sp>
      <p:sp>
        <p:nvSpPr>
          <p:cNvPr id="5137" name="Rectangle 17"/>
          <p:cNvSpPr>
            <a:spLocks/>
          </p:cNvSpPr>
          <p:nvPr/>
        </p:nvSpPr>
        <p:spPr bwMode="auto">
          <a:xfrm>
            <a:off x="5411391" y="646529"/>
            <a:ext cx="2830711" cy="7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A </a:t>
            </a:r>
            <a:r>
              <a:rPr lang="en-US" sz="1100" b="1" i="1">
                <a:latin typeface="Times" charset="0"/>
                <a:ea typeface="ＭＳ Ｐゴシック" charset="0"/>
                <a:cs typeface="Times" charset="0"/>
                <a:sym typeface="Times" charset="0"/>
              </a:rPr>
              <a:t>chaise longue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 (</a:t>
            </a:r>
            <a:r>
              <a:rPr lang="en-US" sz="10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English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 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  <a:hlinkClick r:id="rId3"/>
              </a:rPr>
              <a:t>/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</a:rPr>
              <a:t>ˌ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  <a:hlinkClick r:id="rId4"/>
              </a:rPr>
              <a:t>ʃeɪz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  <a:hlinkClick r:id="rId4"/>
              </a:rPr>
              <a:t> 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Lucida Grande" charset="0"/>
                <a:sym typeface="Times" charset="0"/>
              </a:rPr>
              <a:t>ˈlɔːŋ/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  <a:hlinkClick r:id="rId4"/>
              </a:rPr>
              <a:t>;</a:t>
            </a:r>
            <a:r>
              <a:rPr lang="en-US" sz="1000" u="sng">
                <a:solidFill>
                  <a:srgbClr val="0000E9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  <a:hlinkClick r:id="rId4"/>
              </a:rPr>
              <a:t>[1]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  <a:hlinkClick r:id="rId4"/>
              </a:rPr>
              <a:t> </a:t>
            </a:r>
            <a:r>
              <a:rPr lang="en-US" sz="10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Frenc</a:t>
            </a:r>
            <a:r>
              <a:rPr lang="en-US" sz="1000">
                <a:latin typeface="Times" charset="0"/>
                <a:ea typeface="ＭＳ Ｐゴシック" charset="0"/>
                <a:cs typeface="Times" charset="0"/>
                <a:sym typeface="Times" charset="0"/>
                <a:hlinkClick r:id="rId3"/>
              </a:rPr>
              <a:t>h</a:t>
            </a:r>
            <a:r>
              <a:rPr lang="en-US" sz="10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 p</a:t>
            </a:r>
            <a:r>
              <a:rPr lang="en-US" sz="1000">
                <a:latin typeface="Times" charset="0"/>
                <a:ea typeface="ＭＳ Ｐゴシック" charset="0"/>
                <a:cs typeface="Times" charset="0"/>
                <a:sym typeface="Times" charset="0"/>
                <a:hlinkClick r:id="rId5"/>
              </a:rPr>
              <a:t>ron</a:t>
            </a:r>
            <a:r>
              <a:rPr lang="en-US" sz="10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unciation: 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Lucida Grande" charset="0"/>
                <a:sym typeface="Times" charset="0"/>
              </a:rPr>
              <a:t>[ʃɛzlɔ̃ŋɡ(ə)]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, 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  <a:hlinkClick r:id="rId6"/>
              </a:rPr>
              <a:t>"long chair")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 is an 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</a:rPr>
              <a:t>upholstered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 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</a:rPr>
              <a:t>sofa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 in the shap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  <a:hlinkClick r:id="rId7"/>
              </a:rPr>
              <a:t>e of a 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  <a:hlinkClick r:id="rId7"/>
              </a:rPr>
              <a:t>chai</a:t>
            </a:r>
            <a:r>
              <a:rPr lang="en-US" sz="1100" u="sng">
                <a:solidFill>
                  <a:srgbClr val="0000E9"/>
                </a:solidFill>
                <a:latin typeface="Times" charset="0"/>
                <a:ea typeface="ＭＳ Ｐゴシック" charset="0"/>
                <a:cs typeface="Times" charset="0"/>
                <a:sym typeface="Times" charset="0"/>
              </a:rPr>
              <a:t>r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 that is lo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  <a:hlinkClick r:id="rId8"/>
              </a:rPr>
              <a:t>ng e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</a:rPr>
              <a:t>nough to support the le</a:t>
            </a:r>
            <a:r>
              <a:rPr lang="en-US" sz="1100">
                <a:latin typeface="Times" charset="0"/>
                <a:ea typeface="ＭＳ Ｐゴシック" charset="0"/>
                <a:cs typeface="Times" charset="0"/>
                <a:sym typeface="Times" charset="0"/>
                <a:hlinkClick r:id="rId9"/>
              </a:rPr>
              <a:t>gs.</a:t>
            </a:r>
          </a:p>
        </p:txBody>
      </p:sp>
      <p:sp>
        <p:nvSpPr>
          <p:cNvPr id="5138" name="Rectangle 18"/>
          <p:cNvSpPr>
            <a:spLocks/>
          </p:cNvSpPr>
          <p:nvPr/>
        </p:nvSpPr>
        <p:spPr bwMode="auto">
          <a:xfrm>
            <a:off x="5080992" y="5920383"/>
            <a:ext cx="15018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Linking to DOLCE</a:t>
            </a: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H="1">
            <a:off x="5770811" y="4654600"/>
            <a:ext cx="101576" cy="1227832"/>
          </a:xfrm>
          <a:prstGeom prst="line">
            <a:avLst/>
          </a:prstGeom>
          <a:noFill/>
          <a:ln w="254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0" name="Rectangle 20"/>
          <p:cNvSpPr>
            <a:spLocks/>
          </p:cNvSpPr>
          <p:nvPr/>
        </p:nvSpPr>
        <p:spPr bwMode="auto">
          <a:xfrm>
            <a:off x="267891" y="869771"/>
            <a:ext cx="38839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u="sng">
                <a:latin typeface="Calibri" charset="0"/>
                <a:ea typeface="ＭＳ Ｐゴシック" charset="0"/>
                <a:cs typeface="Calibri" charset="0"/>
                <a:sym typeface="Calibri" charset="0"/>
                <a:hlinkClick r:id="rId10"/>
              </a:rPr>
              <a:t>http://en.wikipedia.org/wiki/Chaise_longue</a:t>
            </a:r>
            <a:endParaRPr lang="en-US" sz="1700" u="sng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H="1">
            <a:off x="4493865" y="1084084"/>
            <a:ext cx="852785" cy="334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rot="10800000">
            <a:off x="6797725" y="1376380"/>
            <a:ext cx="954361" cy="40071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rot="10800000" flipH="1">
            <a:off x="5483327" y="2043010"/>
            <a:ext cx="921031" cy="19310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4" name="Rectangle 24"/>
          <p:cNvSpPr>
            <a:spLocks/>
          </p:cNvSpPr>
          <p:nvPr/>
        </p:nvSpPr>
        <p:spPr bwMode="auto">
          <a:xfrm>
            <a:off x="7250906" y="5795367"/>
            <a:ext cx="17234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700">
                <a:solidFill>
                  <a:srgbClr val="FF0000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Rich taxonomical data!</a:t>
            </a:r>
          </a:p>
        </p:txBody>
      </p:sp>
      <p:sp>
        <p:nvSpPr>
          <p:cNvPr id="28" name="Oval 27"/>
          <p:cNvSpPr/>
          <p:nvPr/>
        </p:nvSpPr>
        <p:spPr>
          <a:xfrm>
            <a:off x="4951828" y="427242"/>
            <a:ext cx="4224974" cy="112652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Select the sub-</a:t>
            </a:r>
            <a:r>
              <a:rPr lang="it-IT" dirty="0" err="1" smtClean="0"/>
              <a:t>graph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are </a:t>
            </a:r>
            <a:r>
              <a:rPr lang="it-IT" dirty="0" err="1" smtClean="0"/>
              <a:t>interested</a:t>
            </a:r>
            <a:r>
              <a:rPr lang="it-IT" dirty="0" smtClean="0"/>
              <a:t> 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?m ?p ?o1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?m ?p ?o1 .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?m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dcterms:subject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?o.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dbpedia:The_Matrix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dcterms:subject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?o.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?m a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dbpedia-owl:Film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 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filter(regex(?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p,"^http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://dbpedia.org/ontology/")).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order by ?m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26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Enriching Annotations with Resources From the Web </a:t>
            </a:r>
            <a:endParaRPr lang="en-US" dirty="0"/>
          </a:p>
        </p:txBody>
      </p:sp>
      <p:pic>
        <p:nvPicPr>
          <p:cNvPr id="4" name="Picture 3" descr="Screen shot 2013-07-09 at 10.4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813"/>
            <a:ext cx="4835267" cy="3382932"/>
          </a:xfrm>
          <a:prstGeom prst="rect">
            <a:avLst/>
          </a:prstGeom>
        </p:spPr>
      </p:pic>
      <p:pic>
        <p:nvPicPr>
          <p:cNvPr id="6" name="Picture 5" descr="Screen shot 2013-07-09 at 10.4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49" y="1417638"/>
            <a:ext cx="4394051" cy="3534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04791"/>
            <a:ext cx="4587614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Watson: find ontologies on the Semantic Web</a:t>
            </a:r>
          </a:p>
          <a:p>
            <a:r>
              <a:rPr lang="en-US" b="1" dirty="0" smtClean="0"/>
              <a:t>for enriching the representation of your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059" y="3296748"/>
            <a:ext cx="399340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Sindice</a:t>
            </a:r>
            <a:r>
              <a:rPr lang="en-US" b="1" dirty="0" smtClean="0"/>
              <a:t>: find other entities for enriching </a:t>
            </a:r>
          </a:p>
          <a:p>
            <a:r>
              <a:rPr lang="en-US" b="1" dirty="0" smtClean="0"/>
              <a:t>your knowledge base</a:t>
            </a:r>
            <a:endParaRPr lang="en-US" b="1" dirty="0"/>
          </a:p>
        </p:txBody>
      </p:sp>
      <p:pic>
        <p:nvPicPr>
          <p:cNvPr id="9" name="Picture 8" descr="Screen shot 2013-07-09 at 10.49.02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71" y="4409234"/>
            <a:ext cx="3983167" cy="23362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69447" y="5771245"/>
            <a:ext cx="4074553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SameAs.org</a:t>
            </a:r>
            <a:r>
              <a:rPr lang="en-US" b="1" dirty="0" smtClean="0"/>
              <a:t>: find other entities to link to </a:t>
            </a:r>
          </a:p>
          <a:p>
            <a:r>
              <a:rPr lang="en-US" b="1" dirty="0" smtClean="0"/>
              <a:t>from your knowledge 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27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110102"/>
            <a:ext cx="8964488" cy="582594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Computing similarity in LOD datasets</a:t>
            </a:r>
            <a:endParaRPr lang="en-US" sz="40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0728"/>
            <a:ext cx="9144000" cy="507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13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/>
              <a:t>The rating </a:t>
            </a:r>
            <a:r>
              <a:rPr lang="it-IT" dirty="0" err="1"/>
              <a:t>matrix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08759"/>
              </p:ext>
            </p:extLst>
          </p:nvPr>
        </p:nvGraphicFramePr>
        <p:xfrm>
          <a:off x="2812258" y="3789040"/>
          <a:ext cx="4063998" cy="1849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5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2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4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3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??</a:t>
                      </a:r>
                      <a:endParaRPr lang="it-IT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 rot="16200000">
            <a:off x="2240840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Matrix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 rot="16200000">
            <a:off x="2888912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Titanic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 rot="16200000">
            <a:off x="3608993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 love shopping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 rot="16200000">
            <a:off x="4319780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Argo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 rot="16200000">
            <a:off x="4967852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Love </a:t>
            </a:r>
            <a:r>
              <a:rPr lang="it-IT" dirty="0" err="1" smtClean="0"/>
              <a:t>Actually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 rot="16200000">
            <a:off x="5615924" y="270427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hangover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516114" y="37170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Tommaso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516114" y="41173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Enrico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509958" y="45436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Sean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16114" y="49140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Natasha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516114" y="52919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Valentina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25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Space Model </a:t>
            </a:r>
            <a:r>
              <a:rPr lang="en-US" dirty="0" smtClean="0"/>
              <a:t>for LOD</a:t>
            </a:r>
            <a:endParaRPr lang="it-IT" dirty="0"/>
          </a:p>
        </p:txBody>
      </p:sp>
      <p:sp>
        <p:nvSpPr>
          <p:cNvPr id="4" name="Cubo 3"/>
          <p:cNvSpPr/>
          <p:nvPr/>
        </p:nvSpPr>
        <p:spPr>
          <a:xfrm>
            <a:off x="1896531" y="1494978"/>
            <a:ext cx="2488743" cy="2505203"/>
          </a:xfrm>
          <a:prstGeom prst="cube">
            <a:avLst>
              <a:gd name="adj" fmla="val 49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o 4"/>
          <p:cNvSpPr/>
          <p:nvPr/>
        </p:nvSpPr>
        <p:spPr>
          <a:xfrm>
            <a:off x="1757042" y="1628318"/>
            <a:ext cx="2494893" cy="2513142"/>
          </a:xfrm>
          <a:prstGeom prst="cube">
            <a:avLst>
              <a:gd name="adj" fmla="val 499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o 5"/>
          <p:cNvSpPr/>
          <p:nvPr/>
        </p:nvSpPr>
        <p:spPr>
          <a:xfrm>
            <a:off x="1625668" y="1764406"/>
            <a:ext cx="2484000" cy="2512800"/>
          </a:xfrm>
          <a:prstGeom prst="cube">
            <a:avLst>
              <a:gd name="adj" fmla="val 49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/>
          <p:cNvSpPr txBox="1"/>
          <p:nvPr/>
        </p:nvSpPr>
        <p:spPr>
          <a:xfrm>
            <a:off x="-657287" y="1992691"/>
            <a:ext cx="20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Righteous Kill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9" name="Cubo 28"/>
          <p:cNvSpPr/>
          <p:nvPr/>
        </p:nvSpPr>
        <p:spPr>
          <a:xfrm>
            <a:off x="1475657" y="1902574"/>
            <a:ext cx="2505856" cy="2495352"/>
          </a:xfrm>
          <a:prstGeom prst="cube">
            <a:avLst>
              <a:gd name="adj" fmla="val 49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sellaDiTesto 29"/>
          <p:cNvSpPr txBox="1"/>
          <p:nvPr/>
        </p:nvSpPr>
        <p:spPr>
          <a:xfrm>
            <a:off x="3876888" y="4317538"/>
            <a:ext cx="120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</a:rPr>
              <a:t>starring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3988728" y="4166150"/>
            <a:ext cx="120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director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145606" y="4001122"/>
            <a:ext cx="165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subject/broader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4284016" y="3831845"/>
            <a:ext cx="120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3399"/>
                </a:solidFill>
              </a:rPr>
              <a:t>genre</a:t>
            </a:r>
          </a:p>
        </p:txBody>
      </p:sp>
      <p:cxnSp>
        <p:nvCxnSpPr>
          <p:cNvPr id="34" name="Connettore 1 33"/>
          <p:cNvCxnSpPr/>
          <p:nvPr/>
        </p:nvCxnSpPr>
        <p:spPr>
          <a:xfrm>
            <a:off x="1475656" y="2282980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1475656" y="2515462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1475656" y="2747945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>
            <a:off x="1475656" y="2980427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475656" y="3212910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1475656" y="3445392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1475656" y="3677875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>
            <a:off x="1475656" y="3910357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1475656" y="4142839"/>
            <a:ext cx="2371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rot="5400000" flipH="1" flipV="1">
            <a:off x="538139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/>
        </p:nvCxnSpPr>
        <p:spPr>
          <a:xfrm rot="5400000" flipH="1" flipV="1">
            <a:off x="770622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 rot="5400000" flipH="1" flipV="1">
            <a:off x="1003104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 rot="5400000" flipH="1" flipV="1">
            <a:off x="1235587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rot="5400000" flipH="1" flipV="1">
            <a:off x="1468069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 rot="5400000" flipH="1" flipV="1">
            <a:off x="1700552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>
          <a:xfrm rot="5400000" flipH="1" flipV="1">
            <a:off x="1933034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rot="5400000" flipH="1" flipV="1">
            <a:off x="2177785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 rot="5400000" flipH="1" flipV="1">
            <a:off x="2415113" y="3208229"/>
            <a:ext cx="23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 rot="5400000" flipH="1" flipV="1">
            <a:off x="1708139" y="1503579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 rot="5400000" flipH="1" flipV="1">
            <a:off x="1940622" y="1488828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/>
        </p:nvCxnSpPr>
        <p:spPr>
          <a:xfrm rot="5400000" flipH="1" flipV="1">
            <a:off x="2187855" y="1488828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 rot="5400000" flipH="1" flipV="1">
            <a:off x="3846978" y="1759250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/>
          <p:cNvCxnSpPr/>
          <p:nvPr/>
        </p:nvCxnSpPr>
        <p:spPr>
          <a:xfrm rot="5400000" flipH="1" flipV="1">
            <a:off x="3846978" y="1991732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 rot="5400000" flipH="1" flipV="1">
            <a:off x="3846978" y="2211914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 rot="5400000" flipH="1" flipV="1">
            <a:off x="3846978" y="2456697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/>
          <p:nvPr/>
        </p:nvCxnSpPr>
        <p:spPr>
          <a:xfrm rot="5400000" flipH="1" flipV="1">
            <a:off x="3846978" y="2679586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/>
          <p:nvPr/>
        </p:nvCxnSpPr>
        <p:spPr>
          <a:xfrm rot="5400000" flipH="1" flipV="1">
            <a:off x="3846978" y="2921662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 rot="5400000" flipH="1" flipV="1">
            <a:off x="3846978" y="3154145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 rot="5400000" flipH="1" flipV="1">
            <a:off x="3846978" y="3374326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rot="5400000" flipH="1" flipV="1">
            <a:off x="3846978" y="3606809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 rot="5400000" flipH="1" flipV="1">
            <a:off x="2411737" y="1498722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rot="5400000" flipH="1" flipV="1">
            <a:off x="2641770" y="1502466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rot="5400000" flipH="1" flipV="1">
            <a:off x="2871802" y="1500060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rot="5400000" flipH="1" flipV="1">
            <a:off x="3101835" y="1497653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 rot="5400000" flipH="1" flipV="1">
            <a:off x="3352674" y="1495246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 rot="5400000" flipH="1" flipV="1">
            <a:off x="3591212" y="1498990"/>
            <a:ext cx="534650" cy="53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1986839" y="2096994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e 74"/>
          <p:cNvSpPr/>
          <p:nvPr/>
        </p:nvSpPr>
        <p:spPr>
          <a:xfrm>
            <a:off x="2216915" y="2096994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/>
          <p:cNvSpPr/>
          <p:nvPr/>
        </p:nvSpPr>
        <p:spPr>
          <a:xfrm>
            <a:off x="1987118" y="2328171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e 77"/>
          <p:cNvSpPr/>
          <p:nvPr/>
        </p:nvSpPr>
        <p:spPr>
          <a:xfrm>
            <a:off x="2222437" y="2328171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/>
          <p:cNvSpPr txBox="1"/>
          <p:nvPr/>
        </p:nvSpPr>
        <p:spPr>
          <a:xfrm>
            <a:off x="-657288" y="2254509"/>
            <a:ext cx="20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108" name="CasellaDiTesto 107"/>
          <p:cNvSpPr txBox="1"/>
          <p:nvPr/>
        </p:nvSpPr>
        <p:spPr>
          <a:xfrm rot="16200000">
            <a:off x="1104643" y="5201941"/>
            <a:ext cx="194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6"/>
                </a:solidFill>
              </a:rPr>
              <a:t>Robert</a:t>
            </a:r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</a:rPr>
              <a:t>De Niro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09" name="CasellaDiTesto 108"/>
          <p:cNvSpPr txBox="1"/>
          <p:nvPr/>
        </p:nvSpPr>
        <p:spPr>
          <a:xfrm rot="16200000">
            <a:off x="1796091" y="5201942"/>
            <a:ext cx="194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2"/>
                </a:solidFill>
              </a:rPr>
              <a:t>John Avnet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10" name="CasellaDiTesto 109"/>
          <p:cNvSpPr txBox="1"/>
          <p:nvPr/>
        </p:nvSpPr>
        <p:spPr>
          <a:xfrm rot="16200000">
            <a:off x="1924682" y="5364365"/>
            <a:ext cx="227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4"/>
                </a:solidFill>
              </a:rPr>
              <a:t>Serial killer films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11" name="CasellaDiTesto 110"/>
          <p:cNvSpPr txBox="1"/>
          <p:nvPr/>
        </p:nvSpPr>
        <p:spPr>
          <a:xfrm rot="16200000">
            <a:off x="3154758" y="4831786"/>
            <a:ext cx="120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3399"/>
                </a:solidFill>
              </a:rPr>
              <a:t>Drama</a:t>
            </a:r>
            <a:endParaRPr lang="en-US" sz="1600" b="1" dirty="0">
              <a:solidFill>
                <a:srgbClr val="003399"/>
              </a:solidFill>
            </a:endParaRPr>
          </a:p>
        </p:txBody>
      </p:sp>
      <p:sp>
        <p:nvSpPr>
          <p:cNvPr id="113" name="CasellaDiTesto 112"/>
          <p:cNvSpPr txBox="1"/>
          <p:nvPr/>
        </p:nvSpPr>
        <p:spPr>
          <a:xfrm rot="16200000">
            <a:off x="1344442" y="5201942"/>
            <a:ext cx="1949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6"/>
                </a:solidFill>
              </a:rPr>
              <a:t>Al Pacino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14" name="CasellaDiTesto 113"/>
          <p:cNvSpPr txBox="1"/>
          <p:nvPr/>
        </p:nvSpPr>
        <p:spPr>
          <a:xfrm rot="16200000">
            <a:off x="1408253" y="5363706"/>
            <a:ext cx="227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6"/>
                </a:solidFill>
              </a:rPr>
              <a:t>Brian Dennehy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15" name="CasellaDiTesto 114"/>
          <p:cNvSpPr txBox="1"/>
          <p:nvPr/>
        </p:nvSpPr>
        <p:spPr>
          <a:xfrm rot="16200000">
            <a:off x="2150257" y="5364366"/>
            <a:ext cx="227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4"/>
                </a:solidFill>
              </a:rPr>
              <a:t>Heist films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16" name="CasellaDiTesto 115"/>
          <p:cNvSpPr txBox="1"/>
          <p:nvPr/>
        </p:nvSpPr>
        <p:spPr>
          <a:xfrm rot="16200000">
            <a:off x="2376914" y="5357421"/>
            <a:ext cx="227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4"/>
                </a:solidFill>
              </a:rPr>
              <a:t>Crime</a:t>
            </a:r>
            <a:r>
              <a:rPr lang="en-US" sz="1600" b="1" dirty="0" smtClean="0">
                <a:solidFill>
                  <a:schemeClr val="accent6"/>
                </a:solidFill>
              </a:rPr>
              <a:t> </a:t>
            </a:r>
            <a:r>
              <a:rPr lang="en-US" sz="1600" b="1" dirty="0" smtClean="0">
                <a:solidFill>
                  <a:schemeClr val="accent4"/>
                </a:solidFill>
              </a:rPr>
              <a:t>films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30" name="Cubo 129"/>
          <p:cNvSpPr/>
          <p:nvPr/>
        </p:nvSpPr>
        <p:spPr>
          <a:xfrm>
            <a:off x="7380312" y="1124744"/>
            <a:ext cx="710092" cy="512844"/>
          </a:xfrm>
          <a:prstGeom prst="cube">
            <a:avLst>
              <a:gd name="adj" fmla="val 222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asellaDiTesto 130"/>
          <p:cNvSpPr txBox="1"/>
          <p:nvPr/>
        </p:nvSpPr>
        <p:spPr>
          <a:xfrm>
            <a:off x="5364088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starring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32" name="Connettore 1 131"/>
          <p:cNvCxnSpPr/>
          <p:nvPr/>
        </p:nvCxnSpPr>
        <p:spPr>
          <a:xfrm>
            <a:off x="7380312" y="1450750"/>
            <a:ext cx="591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 rot="5400000" flipH="1" flipV="1">
            <a:off x="7577582" y="1440318"/>
            <a:ext cx="394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 rot="5400000" flipH="1" flipV="1">
            <a:off x="7380334" y="1440318"/>
            <a:ext cx="394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7452320" y="1283740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e 137"/>
          <p:cNvSpPr/>
          <p:nvPr/>
        </p:nvSpPr>
        <p:spPr>
          <a:xfrm>
            <a:off x="7622003" y="1283740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e 138"/>
          <p:cNvSpPr/>
          <p:nvPr/>
        </p:nvSpPr>
        <p:spPr>
          <a:xfrm>
            <a:off x="7614968" y="1489092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e 139"/>
          <p:cNvSpPr/>
          <p:nvPr/>
        </p:nvSpPr>
        <p:spPr>
          <a:xfrm>
            <a:off x="7812008" y="1288530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e 140"/>
          <p:cNvSpPr/>
          <p:nvPr/>
        </p:nvSpPr>
        <p:spPr>
          <a:xfrm>
            <a:off x="7419762" y="1479790"/>
            <a:ext cx="118349" cy="118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asellaDiTesto 141"/>
          <p:cNvSpPr txBox="1"/>
          <p:nvPr/>
        </p:nvSpPr>
        <p:spPr>
          <a:xfrm rot="16200000">
            <a:off x="6482052" y="2432112"/>
            <a:ext cx="194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6"/>
                </a:solidFill>
              </a:rPr>
              <a:t>Robert</a:t>
            </a:r>
            <a:r>
              <a:rPr lang="en-US" sz="1400" b="1" dirty="0" smtClean="0">
                <a:solidFill>
                  <a:schemeClr val="accent3"/>
                </a:solidFill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</a:rPr>
              <a:t>De Niro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43" name="CasellaDiTesto 142"/>
          <p:cNvSpPr txBox="1"/>
          <p:nvPr/>
        </p:nvSpPr>
        <p:spPr>
          <a:xfrm rot="16200000">
            <a:off x="6689952" y="2421480"/>
            <a:ext cx="194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6"/>
                </a:solidFill>
              </a:rPr>
              <a:t>Al Pacino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44" name="CasellaDiTesto 143"/>
          <p:cNvSpPr txBox="1"/>
          <p:nvPr/>
        </p:nvSpPr>
        <p:spPr>
          <a:xfrm rot="16200000">
            <a:off x="7202355" y="2171906"/>
            <a:ext cx="136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6"/>
                </a:solidFill>
              </a:rPr>
              <a:t>Brian Dennehy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02" name="CasellaDiTesto 101"/>
          <p:cNvSpPr txBox="1"/>
          <p:nvPr/>
        </p:nvSpPr>
        <p:spPr>
          <a:xfrm>
            <a:off x="5940152" y="1139724"/>
            <a:ext cx="1445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Righteous Kill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03" name="CasellaDiTesto 102"/>
          <p:cNvSpPr txBox="1"/>
          <p:nvPr/>
        </p:nvSpPr>
        <p:spPr>
          <a:xfrm>
            <a:off x="6156176" y="1355748"/>
            <a:ext cx="115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105" name="Ovale 104"/>
          <p:cNvSpPr/>
          <p:nvPr/>
        </p:nvSpPr>
        <p:spPr>
          <a:xfrm>
            <a:off x="2441870" y="2088047"/>
            <a:ext cx="139489" cy="13948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7930" y="2996952"/>
            <a:ext cx="225856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Freccia a destra 95"/>
          <p:cNvSpPr/>
          <p:nvPr/>
        </p:nvSpPr>
        <p:spPr>
          <a:xfrm>
            <a:off x="5004048" y="2420888"/>
            <a:ext cx="1656184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sellaDiTesto 88"/>
          <p:cNvSpPr txBox="1"/>
          <p:nvPr/>
        </p:nvSpPr>
        <p:spPr>
          <a:xfrm>
            <a:off x="-650702" y="2487086"/>
            <a:ext cx="209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1"/>
                </a:solidFill>
              </a:rPr>
              <a:t>… … </a:t>
            </a:r>
          </a:p>
        </p:txBody>
      </p:sp>
    </p:spTree>
    <p:extLst>
      <p:ext uri="{BB962C8B-B14F-4D97-AF65-F5344CB8AC3E}">
        <p14:creationId xmlns:p14="http://schemas.microsoft.com/office/powerpoint/2010/main" val="39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Space Model </a:t>
            </a:r>
            <a:r>
              <a:rPr lang="en-US" dirty="0" smtClean="0"/>
              <a:t>for LOD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0" y="3501008"/>
            <a:ext cx="169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33399"/>
                </a:solidFill>
              </a:rPr>
              <a:t>Righteous Kill</a:t>
            </a:r>
            <a:endParaRPr lang="en-US" b="1" dirty="0">
              <a:solidFill>
                <a:srgbClr val="333399"/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36159"/>
              </p:ext>
            </p:extLst>
          </p:nvPr>
        </p:nvGraphicFramePr>
        <p:xfrm>
          <a:off x="1691680" y="1052736"/>
          <a:ext cx="5616624" cy="2494488"/>
        </p:xfrm>
        <a:graphic>
          <a:graphicData uri="http://schemas.openxmlformats.org/drawingml/2006/table">
            <a:tbl>
              <a:tblPr firstRow="1" firstCol="1" lastRow="1" bandRow="1">
                <a:tableStyleId>{93296810-A885-4BE3-A3E7-6D5BEEA58F35}</a:tableStyleId>
              </a:tblPr>
              <a:tblGrid>
                <a:gridCol w="1330252"/>
                <a:gridCol w="1478059"/>
                <a:gridCol w="1478059"/>
                <a:gridCol w="1330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STARRING</a:t>
                      </a:r>
                      <a:endParaRPr 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 Pacino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(v1)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Robert </a:t>
                      </a:r>
                    </a:p>
                    <a:p>
                      <a:pPr algn="ctr"/>
                      <a:r>
                        <a:rPr lang="en-US" dirty="0" smtClean="0"/>
                        <a:t>De Niro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(v2)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lt1"/>
                          </a:solidFill>
                        </a:rPr>
                        <a:t>Brian</a:t>
                      </a:r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lt1"/>
                          </a:solidFill>
                        </a:rPr>
                        <a:t>Dennehy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lt1"/>
                          </a:solidFill>
                        </a:rPr>
                        <a:t>(v3)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Righteous Kill    (m1)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X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  (m2)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168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7452320" y="3501008"/>
            <a:ext cx="169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33399"/>
                </a:solidFill>
              </a:rPr>
              <a:t>Heat</a:t>
            </a:r>
            <a:endParaRPr lang="en-US" b="1" dirty="0">
              <a:solidFill>
                <a:srgbClr val="333399"/>
              </a:solidFill>
            </a:endParaRPr>
          </a:p>
        </p:txBody>
      </p:sp>
      <p:pic>
        <p:nvPicPr>
          <p:cNvPr id="1291" name="Picture 267" descr="Sfida senza regole Pos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7"/>
            <a:ext cx="1638000" cy="242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3" name="Picture 269" descr="Heat - La sfida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052736"/>
            <a:ext cx="1639448" cy="2428528"/>
          </a:xfrm>
          <a:prstGeom prst="rect">
            <a:avLst/>
          </a:prstGeom>
          <a:noFill/>
        </p:spPr>
      </p:pic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3550"/>
              </p:ext>
            </p:extLst>
          </p:nvPr>
        </p:nvGraphicFramePr>
        <p:xfrm>
          <a:off x="971600" y="5639648"/>
          <a:ext cx="7272807" cy="741680"/>
        </p:xfrm>
        <a:graphic>
          <a:graphicData uri="http://schemas.openxmlformats.org/drawingml/2006/table">
            <a:tbl>
              <a:tblPr firstRow="1" firstCol="1" lastRow="1" bandRow="1">
                <a:tableStyleId>{93296810-A885-4BE3-A3E7-6D5BEEA58F35}</a:tableStyleId>
              </a:tblPr>
              <a:tblGrid>
                <a:gridCol w="2452458"/>
                <a:gridCol w="1183944"/>
                <a:gridCol w="1913897"/>
                <a:gridCol w="17225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Righteous Kill  (x1)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v1,x1</a:t>
                      </a:r>
                      <a:endParaRPr lang="en-US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v2,x1</a:t>
                      </a:r>
                      <a:endParaRPr lang="en-US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v3,x1</a:t>
                      </a:r>
                      <a:endParaRPr lang="en-US" i="1" baseline="-25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 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v1,x2</a:t>
                      </a:r>
                      <a:endParaRPr lang="en-US" i="1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v2,x2</a:t>
                      </a:r>
                      <a:endParaRPr lang="en-US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1035766" y="4831080"/>
                <a:ext cx="706462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sz="2800" b="0" i="1" smtClean="0">
                            <a:latin typeface="Cambria Math"/>
                          </a:rPr>
                          <m:t>𝐴𝑙𝑃𝑎𝑐𝑖𝑛𝑜</m:t>
                        </m:r>
                        <m:r>
                          <a:rPr lang="it-IT" sz="2800" b="0" i="1" smtClean="0">
                            <a:latin typeface="Cambria Math"/>
                          </a:rPr>
                          <m:t>,</m:t>
                        </m:r>
                        <m:r>
                          <a:rPr lang="it-IT" sz="2800" b="0" i="1" smtClean="0">
                            <a:latin typeface="Cambria Math"/>
                          </a:rPr>
                          <m:t>𝐻𝑒𝑎𝑡</m:t>
                        </m:r>
                      </m:sub>
                    </m:sSub>
                    <m:r>
                      <a:rPr lang="it-IT" sz="2800" b="0" i="1" smtClean="0">
                        <a:latin typeface="Cambria Math"/>
                      </a:rPr>
                      <m:t>=</m:t>
                    </m:r>
                    <m:r>
                      <a:rPr lang="it-IT" sz="2800" b="0" i="1" smtClean="0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it-IT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it-IT" sz="2800" b="0" i="1" smtClean="0">
                            <a:latin typeface="Cambria Math"/>
                          </a:rPr>
                          <m:t>𝐴𝑙𝑃𝑎𝑐𝑖𝑛𝑜</m:t>
                        </m:r>
                        <m:r>
                          <a:rPr lang="it-IT" sz="2800" b="0" i="1" smtClean="0">
                            <a:latin typeface="Cambria Math"/>
                          </a:rPr>
                          <m:t>,</m:t>
                        </m:r>
                        <m:r>
                          <a:rPr lang="it-IT" sz="2800" b="0" i="1" smtClean="0">
                            <a:latin typeface="Cambria Math"/>
                          </a:rPr>
                          <m:t>𝐻𝑒𝑎𝑡</m:t>
                        </m:r>
                      </m:sub>
                    </m:sSub>
                    <m:r>
                      <a:rPr lang="it-IT" sz="2800" b="0" i="1" smtClean="0">
                        <a:latin typeface="Cambria Math"/>
                      </a:rPr>
                      <m:t> ∗</m:t>
                    </m:r>
                    <m:r>
                      <a:rPr lang="it-IT" sz="2800" b="0" i="1" smtClean="0">
                        <a:latin typeface="Cambria Math"/>
                      </a:rPr>
                      <m:t>𝑖𝑑</m:t>
                    </m:r>
                    <m:sSub>
                      <m:sSubPr>
                        <m:ctrlPr>
                          <a:rPr lang="it-IT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it-IT" sz="2800" b="0" i="1" smtClean="0">
                            <a:latin typeface="Cambria Math"/>
                          </a:rPr>
                          <m:t>𝐴𝑙𝑃𝑎𝑐𝑖𝑛𝑜</m:t>
                        </m:r>
                      </m:sub>
                    </m:sSub>
                  </m:oMath>
                </a14:m>
                <a:r>
                  <a:rPr lang="it-IT" sz="2800" dirty="0" smtClean="0"/>
                  <a:t> 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66" y="4831080"/>
                <a:ext cx="7064626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8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Space Model </a:t>
            </a:r>
            <a:r>
              <a:rPr lang="en-US" dirty="0" smtClean="0"/>
              <a:t>for LOD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0" y="3501008"/>
            <a:ext cx="169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33399"/>
                </a:solidFill>
              </a:rPr>
              <a:t>Righteous Kill</a:t>
            </a:r>
            <a:endParaRPr lang="en-US" b="1" dirty="0">
              <a:solidFill>
                <a:srgbClr val="333399"/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35270"/>
              </p:ext>
            </p:extLst>
          </p:nvPr>
        </p:nvGraphicFramePr>
        <p:xfrm>
          <a:off x="1691680" y="1052736"/>
          <a:ext cx="5616624" cy="2494488"/>
        </p:xfrm>
        <a:graphic>
          <a:graphicData uri="http://schemas.openxmlformats.org/drawingml/2006/table">
            <a:tbl>
              <a:tblPr firstRow="1" firstCol="1" lastRow="1" bandRow="1">
                <a:tableStyleId>{93296810-A885-4BE3-A3E7-6D5BEEA58F35}</a:tableStyleId>
              </a:tblPr>
              <a:tblGrid>
                <a:gridCol w="1330252"/>
                <a:gridCol w="1478059"/>
                <a:gridCol w="1478059"/>
                <a:gridCol w="1330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STARRING</a:t>
                      </a:r>
                      <a:endParaRPr 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 Pacino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(a1)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Robert </a:t>
                      </a:r>
                    </a:p>
                    <a:p>
                      <a:pPr algn="ctr"/>
                      <a:r>
                        <a:rPr lang="en-US" dirty="0" smtClean="0"/>
                        <a:t>De Niro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(a2)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lt1"/>
                          </a:solidFill>
                        </a:rPr>
                        <a:t>Brian</a:t>
                      </a:r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lt1"/>
                          </a:solidFill>
                        </a:rPr>
                        <a:t>Dennehy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lt1"/>
                          </a:solidFill>
                        </a:rPr>
                        <a:t>(a3)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Righteous Kill    (x1)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O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 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168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7452320" y="3501008"/>
            <a:ext cx="169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333399"/>
                </a:solidFill>
              </a:rPr>
              <a:t>Heat</a:t>
            </a:r>
            <a:endParaRPr lang="en-US" b="1" dirty="0">
              <a:solidFill>
                <a:srgbClr val="333399"/>
              </a:solidFill>
            </a:endParaRPr>
          </a:p>
        </p:txBody>
      </p:sp>
      <p:pic>
        <p:nvPicPr>
          <p:cNvPr id="1291" name="Picture 267" descr="Sfida senza regole Pos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7"/>
            <a:ext cx="1638000" cy="242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3" name="Picture 269" descr="Heat - La sfida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052736"/>
            <a:ext cx="1639448" cy="2428528"/>
          </a:xfrm>
          <a:prstGeom prst="rect">
            <a:avLst/>
          </a:prstGeom>
          <a:noFill/>
        </p:spPr>
      </p:pic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66778"/>
              </p:ext>
            </p:extLst>
          </p:nvPr>
        </p:nvGraphicFramePr>
        <p:xfrm>
          <a:off x="971600" y="5639648"/>
          <a:ext cx="7272807" cy="741680"/>
        </p:xfrm>
        <a:graphic>
          <a:graphicData uri="http://schemas.openxmlformats.org/drawingml/2006/table">
            <a:tbl>
              <a:tblPr firstRow="1" firstCol="1" lastRow="1" bandRow="1">
                <a:tableStyleId>{93296810-A885-4BE3-A3E7-6D5BEEA58F35}</a:tableStyleId>
              </a:tblPr>
              <a:tblGrid>
                <a:gridCol w="2452458"/>
                <a:gridCol w="1183944"/>
                <a:gridCol w="1913897"/>
                <a:gridCol w="17225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Righteous Kill  (m1)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a1,m1</a:t>
                      </a:r>
                      <a:endParaRPr lang="en-US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a2,m1</a:t>
                      </a:r>
                      <a:endParaRPr lang="en-US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a3,m1</a:t>
                      </a:r>
                      <a:endParaRPr lang="en-US" i="1" baseline="-25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Heat  (m2)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a1,m2</a:t>
                      </a:r>
                      <a:endParaRPr lang="en-US" i="1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ym typeface="Wingdings"/>
                        </a:rPr>
                        <a:t>w</a:t>
                      </a:r>
                      <a:r>
                        <a:rPr lang="en-US" i="1" baseline="-25000" dirty="0" smtClean="0">
                          <a:sym typeface="Wingdings"/>
                        </a:rPr>
                        <a:t>a2,m2</a:t>
                      </a:r>
                      <a:endParaRPr lang="en-US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1035766" y="4831080"/>
                <a:ext cx="706462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sz="2800" b="0" i="1" smtClean="0">
                            <a:latin typeface="Cambria Math"/>
                          </a:rPr>
                          <m:t>𝐴𝑙𝑃𝑎𝑐𝑖𝑛𝑜</m:t>
                        </m:r>
                        <m:r>
                          <a:rPr lang="it-IT" sz="2800" b="0" i="1" smtClean="0">
                            <a:latin typeface="Cambria Math"/>
                          </a:rPr>
                          <m:t>,</m:t>
                        </m:r>
                        <m:r>
                          <a:rPr lang="it-IT" sz="2800" b="0" i="1" smtClean="0">
                            <a:latin typeface="Cambria Math"/>
                          </a:rPr>
                          <m:t>𝐻𝑒𝑎𝑡</m:t>
                        </m:r>
                      </m:sub>
                    </m:sSub>
                    <m:r>
                      <a:rPr lang="it-IT" sz="2800" b="0" i="1" smtClean="0">
                        <a:latin typeface="Cambria Math"/>
                      </a:rPr>
                      <m:t>=</m:t>
                    </m:r>
                    <m:r>
                      <a:rPr lang="it-IT" sz="2800" b="0" i="1" smtClean="0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it-IT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it-IT" sz="2800" b="0" i="1" smtClean="0">
                            <a:latin typeface="Cambria Math"/>
                          </a:rPr>
                          <m:t>𝐴𝑙𝑃𝑎𝑐𝑖𝑛𝑜</m:t>
                        </m:r>
                        <m:r>
                          <a:rPr lang="it-IT" sz="2800" b="0" i="1" smtClean="0">
                            <a:latin typeface="Cambria Math"/>
                          </a:rPr>
                          <m:t>,</m:t>
                        </m:r>
                        <m:r>
                          <a:rPr lang="it-IT" sz="2800" b="0" i="1" smtClean="0">
                            <a:latin typeface="Cambria Math"/>
                          </a:rPr>
                          <m:t>𝐻𝑒𝑎𝑡</m:t>
                        </m:r>
                      </m:sub>
                    </m:sSub>
                    <m:r>
                      <a:rPr lang="it-IT" sz="2800" b="0" i="1" smtClean="0">
                        <a:latin typeface="Cambria Math"/>
                      </a:rPr>
                      <m:t> ∗</m:t>
                    </m:r>
                    <m:r>
                      <a:rPr lang="it-IT" sz="2800" b="0" i="1" smtClean="0">
                        <a:latin typeface="Cambria Math"/>
                      </a:rPr>
                      <m:t>𝑖𝑑</m:t>
                    </m:r>
                    <m:sSub>
                      <m:sSubPr>
                        <m:ctrlPr>
                          <a:rPr lang="it-IT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it-IT" sz="2800" b="0" i="1" smtClean="0">
                            <a:latin typeface="Cambria Math"/>
                          </a:rPr>
                          <m:t>𝐴𝑙𝑃𝑎𝑐𝑖𝑛𝑜</m:t>
                        </m:r>
                      </m:sub>
                    </m:sSub>
                  </m:oMath>
                </a14:m>
                <a:r>
                  <a:rPr lang="it-IT" sz="2800" dirty="0" smtClean="0"/>
                  <a:t> 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66" y="4831080"/>
                <a:ext cx="7064626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5297293" y="3995772"/>
                <a:ext cx="1557285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/>
                        </a:rPr>
                        <m:t>𝑡𝑓</m:t>
                      </m:r>
                      <m:r>
                        <a:rPr lang="it-IT" sz="2400" b="0" i="1" smtClean="0">
                          <a:latin typeface="Cambria Math"/>
                        </a:rPr>
                        <m:t>∈{</m:t>
                      </m:r>
                      <m:r>
                        <a:rPr lang="it-IT" sz="2400" b="0" i="1" smtClean="0">
                          <a:latin typeface="Cambria Math"/>
                        </a:rPr>
                        <m:t>0</m:t>
                      </m:r>
                      <m:r>
                        <a:rPr lang="it-IT" sz="2400" b="0" i="1" smtClean="0">
                          <a:latin typeface="Cambria Math"/>
                        </a:rPr>
                        <m:t>,</m:t>
                      </m:r>
                      <m:r>
                        <a:rPr lang="it-IT" sz="2400" b="0" i="1" smtClean="0">
                          <a:latin typeface="Cambria Math"/>
                        </a:rPr>
                        <m:t>1</m:t>
                      </m:r>
                      <m:r>
                        <a:rPr lang="it-IT" sz="24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93" y="3995772"/>
                <a:ext cx="15572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84" r="-784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2 10"/>
          <p:cNvCxnSpPr>
            <a:stCxn id="8" idx="2"/>
          </p:cNvCxnSpPr>
          <p:nvPr/>
        </p:nvCxnSpPr>
        <p:spPr>
          <a:xfrm flipH="1">
            <a:off x="4860032" y="4457437"/>
            <a:ext cx="1215904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043608" y="1520848"/>
            <a:ext cx="7344816" cy="1224136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arrotondato 26"/>
          <p:cNvSpPr/>
          <p:nvPr/>
        </p:nvSpPr>
        <p:spPr>
          <a:xfrm>
            <a:off x="899592" y="1592856"/>
            <a:ext cx="7344816" cy="122413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Space </a:t>
            </a:r>
            <a:r>
              <a:rPr lang="en-US" dirty="0" smtClean="0"/>
              <a:t>Model for LOD</a:t>
            </a:r>
            <a:endParaRPr lang="en-US" dirty="0"/>
          </a:p>
        </p:txBody>
      </p:sp>
      <p:sp>
        <p:nvSpPr>
          <p:cNvPr id="5" name="Rettangolo arrotondato 4"/>
          <p:cNvSpPr/>
          <p:nvPr/>
        </p:nvSpPr>
        <p:spPr>
          <a:xfrm>
            <a:off x="1979712" y="3141088"/>
            <a:ext cx="3636911" cy="54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979712" y="3825104"/>
            <a:ext cx="3636912" cy="54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arrotondato 8"/>
          <p:cNvSpPr/>
          <p:nvPr/>
        </p:nvSpPr>
        <p:spPr>
          <a:xfrm>
            <a:off x="1979712" y="4473176"/>
            <a:ext cx="3650853" cy="54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5615608" y="314108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99"/>
                </a:solidFill>
              </a:rPr>
              <a:t>+</a:t>
            </a:r>
            <a:endParaRPr lang="en-US" sz="2000" b="1" dirty="0">
              <a:solidFill>
                <a:srgbClr val="333399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615608" y="379548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99"/>
                </a:solidFill>
              </a:rPr>
              <a:t>+</a:t>
            </a:r>
            <a:endParaRPr lang="en-US" sz="2000" b="1" dirty="0">
              <a:solidFill>
                <a:srgbClr val="333399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979712" y="5625304"/>
            <a:ext cx="3672408" cy="5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5615608" y="44731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99"/>
                </a:solidFill>
              </a:rPr>
              <a:t>+</a:t>
            </a:r>
            <a:endParaRPr lang="en-US" sz="2000" b="1" dirty="0">
              <a:solidFill>
                <a:srgbClr val="333399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880320" y="5049240"/>
            <a:ext cx="316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33399"/>
                </a:solidFill>
              </a:rPr>
              <a:t>             …                         =</a:t>
            </a:r>
            <a:endParaRPr lang="en-US" sz="2000" b="1" dirty="0">
              <a:solidFill>
                <a:srgbClr val="333399"/>
              </a:solidFill>
            </a:endParaRPr>
          </a:p>
        </p:txBody>
      </p:sp>
      <p:cxnSp>
        <p:nvCxnSpPr>
          <p:cNvPr id="19" name="Connettore 1 18"/>
          <p:cNvCxnSpPr/>
          <p:nvPr/>
        </p:nvCxnSpPr>
        <p:spPr>
          <a:xfrm>
            <a:off x="1763688" y="5481288"/>
            <a:ext cx="38874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arrotondato 24"/>
          <p:cNvSpPr/>
          <p:nvPr/>
        </p:nvSpPr>
        <p:spPr>
          <a:xfrm>
            <a:off x="611560" y="1664864"/>
            <a:ext cx="7488832" cy="12241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39552" y="1779744"/>
                <a:ext cx="7885684" cy="994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it-IT" b="1" i="1" smtClean="0">
                              <a:latin typeface="Cambria Math"/>
                            </a:rPr>
                            <m:t>𝒔𝒊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/>
                                </a:rPr>
                                <m:t>𝒔𝒕𝒂𝒓𝒓𝒊𝒏𝒈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it-IT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1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it-IT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1" i="1" smtClean="0">
                              <a:latin typeface="Cambria Math"/>
                            </a:rPr>
                            <m:t>) = </m:t>
                          </m:r>
                        </m:fName>
                        <m:e>
                          <m:f>
                            <m:fPr>
                              <m:ctrlPr>
                                <a:rPr lang="it-IT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1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it-IT" b="1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it-IT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it-IT" b="1" i="1" smtClean="0">
                                  <a:latin typeface="Cambria Math"/>
                                </a:rPr>
                                <m:t>∗ </m:t>
                              </m:r>
                              <m:rad>
                                <m:radPr>
                                  <m:degHide m:val="on"/>
                                  <m:ctrlPr>
                                    <a:rPr lang="it-IT" b="1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it-IT" b="1" i="1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it-IT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b="1" i="1" smtClean="0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79744"/>
                <a:ext cx="7885684" cy="994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245798" y="3213459"/>
                <a:ext cx="318362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𝒔𝒕𝒂𝒓𝒓𝒊𝒏𝒈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∗</m:t>
                      </m:r>
                      <m:r>
                        <a:rPr lang="it-IT" b="1" i="1" smtClean="0">
                          <a:latin typeface="Cambria Math"/>
                        </a:rPr>
                        <m:t>𝒔𝒊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𝒔𝒕𝒂𝒓𝒓𝒊𝒏𝒈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98" y="3213459"/>
                <a:ext cx="3183627" cy="395621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2195736" y="3897112"/>
                <a:ext cx="312912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𝒅𝒊𝒓𝒆𝒄𝒕𝒐𝒓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∗</m:t>
                      </m:r>
                      <m:r>
                        <a:rPr lang="it-IT" b="1" i="1" smtClean="0">
                          <a:latin typeface="Cambria Math"/>
                        </a:rPr>
                        <m:t>𝒔𝒊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𝒅𝒊𝒓𝒆𝒄𝒕𝒐𝒓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897112"/>
                <a:ext cx="3129126" cy="395621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2195736" y="4545184"/>
                <a:ext cx="295600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𝒔𝒖𝒃𝒋𝒆𝒄𝒕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∗</m:t>
                      </m:r>
                      <m:r>
                        <a:rPr lang="it-IT" b="1" i="1" smtClean="0">
                          <a:latin typeface="Cambria Math"/>
                        </a:rPr>
                        <m:t>𝒔𝒊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𝒔𝒖𝒃𝒋𝒆𝒄𝒕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545184"/>
                <a:ext cx="2956002" cy="395621"/>
              </a:xfrm>
              <a:prstGeom prst="rect">
                <a:avLst/>
              </a:prstGeom>
              <a:blipFill rotWithShape="1"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2699792" y="5697312"/>
                <a:ext cx="207922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/>
                        </a:rPr>
                        <m:t>𝒔𝒊</m:t>
                      </m:r>
                      <m:sSub>
                        <m:sSubPr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𝒔𝒕𝒂𝒓𝒓𝒊𝒏𝒈</m:t>
                          </m:r>
                        </m:sub>
                      </m:sSub>
                      <m:r>
                        <a:rPr lang="it-IT" b="1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it-IT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697312"/>
                <a:ext cx="2079224" cy="395621"/>
              </a:xfrm>
              <a:prstGeom prst="rect">
                <a:avLst/>
              </a:prstGeom>
              <a:blipFill rotWithShape="1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7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LOD-</a:t>
            </a:r>
            <a:r>
              <a:rPr lang="it-IT" dirty="0" err="1" smtClean="0"/>
              <a:t>based</a:t>
            </a:r>
            <a:r>
              <a:rPr lang="it-IT" dirty="0" smtClean="0"/>
              <a:t> CB RS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07814" y="1714987"/>
            <a:ext cx="839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Given a user profile defined as:</a:t>
            </a:r>
            <a:endParaRPr lang="en-US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9512" y="2937138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can predict the rating using a </a:t>
            </a:r>
            <a:r>
              <a:rPr lang="en-US" sz="2000" b="1" i="1" dirty="0" smtClean="0"/>
              <a:t>Nearest Neighbor Classifier</a:t>
            </a:r>
            <a:r>
              <a:rPr lang="en-US" sz="2000" i="1" dirty="0" smtClean="0"/>
              <a:t> </a:t>
            </a:r>
            <a:r>
              <a:rPr lang="en-US" sz="2000" dirty="0" smtClean="0"/>
              <a:t>wherein the similarity measure is a linear combination of </a:t>
            </a:r>
            <a:r>
              <a:rPr lang="en-US" sz="2000" b="1" i="1" dirty="0" smtClean="0"/>
              <a:t>local property similarities</a:t>
            </a:r>
            <a:endParaRPr lang="en-US" sz="2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3781787" y="1602035"/>
                <a:ext cx="3554819" cy="561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it-IT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800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it-IT" sz="28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it-IT" sz="2800" b="1" i="1" smtClean="0">
                        <a:latin typeface="Cambria Math"/>
                      </a:rPr>
                      <m:t>={ &lt;</m:t>
                    </m:r>
                    <m:sSub>
                      <m:sSubPr>
                        <m:ctrlPr>
                          <a:rPr lang="it-IT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it-IT" sz="2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it-IT" sz="28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t-IT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sSub>
                          <m:sSubPr>
                            <m:ctrlPr>
                              <a:rPr lang="it-IT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it-IT" sz="28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it-IT" sz="28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it-IT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2800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it-IT" sz="28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it-IT" sz="2800" b="1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it-IT" sz="2800" b="1" dirty="0" smtClean="0"/>
                  <a:t> }</a:t>
                </a:r>
                <a:endParaRPr lang="it-IT" sz="2800" b="1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787" y="1602035"/>
                <a:ext cx="3554819" cy="561885"/>
              </a:xfrm>
              <a:prstGeom prst="rect">
                <a:avLst/>
              </a:prstGeom>
              <a:blipFill rotWithShape="1">
                <a:blip r:embed="rId3"/>
                <a:stretch>
                  <a:fillRect t="-9783" r="-2397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323528" y="4033043"/>
                <a:ext cx="8396634" cy="141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it-IT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8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it-IT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it-IT" sz="28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8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it-IT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it-IT" sz="2800" b="0" i="1" smtClean="0">
                                  <a:latin typeface="Cambria Math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it-IT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it-IT" sz="28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it-IT" sz="28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it-IT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b="0" i="1" smtClean="0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it-IT" sz="28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𝑠𝑖</m:t>
                                      </m:r>
                                      <m:sSub>
                                        <m:sSubPr>
                                          <m:ctrlPr>
                                            <a:rPr lang="it-IT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sz="28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8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′)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𝑃</m:t>
                                  </m:r>
                                </m:den>
                              </m:f>
                              <m:r>
                                <a:rPr lang="it-IT" sz="2800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sz="28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33043"/>
                <a:ext cx="8396634" cy="14121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/>
          <p:cNvSpPr txBox="1"/>
          <p:nvPr/>
        </p:nvSpPr>
        <p:spPr>
          <a:xfrm>
            <a:off x="1773568" y="452199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=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Missing</a:t>
            </a:r>
            <a:r>
              <a:rPr lang="it-IT" dirty="0" smtClean="0"/>
              <a:t> in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err="1" smtClean="0"/>
              <a:t>not</a:t>
            </a:r>
            <a:r>
              <a:rPr lang="it-IT" dirty="0" smtClean="0"/>
              <a:t> a complete list)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r>
                  <a:rPr lang="it-IT" sz="2800" dirty="0" smtClean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it-IT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it-IT" sz="2800" dirty="0" smtClean="0"/>
              </a:p>
              <a:p>
                <a:r>
                  <a:rPr lang="it-IT" sz="2800" dirty="0" err="1" smtClean="0"/>
                  <a:t>Explanation</a:t>
                </a:r>
                <a:endParaRPr lang="it-IT" sz="2800" dirty="0" smtClean="0"/>
              </a:p>
              <a:p>
                <a:pPr lvl="1"/>
                <a:r>
                  <a:rPr lang="it-IT" sz="2400" dirty="0" err="1" smtClean="0"/>
                  <a:t>Quite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straight</a:t>
                </a:r>
                <a:r>
                  <a:rPr lang="it-IT" sz="2400" dirty="0" smtClean="0"/>
                  <a:t> with a </a:t>
                </a:r>
                <a:r>
                  <a:rPr lang="it-IT" sz="2400" dirty="0" err="1" smtClean="0"/>
                  <a:t>content-based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approach</a:t>
                </a:r>
                <a:endParaRPr lang="it-IT" sz="2400" dirty="0" smtClean="0"/>
              </a:p>
              <a:p>
                <a:r>
                  <a:rPr lang="it-IT" sz="2800" dirty="0" err="1" smtClean="0"/>
                  <a:t>Hybrid</a:t>
                </a:r>
                <a:r>
                  <a:rPr lang="it-IT" sz="2800" dirty="0" smtClean="0"/>
                  <a:t> </a:t>
                </a:r>
                <a:r>
                  <a:rPr lang="it-IT" sz="2800" dirty="0" err="1" smtClean="0"/>
                  <a:t>approaches</a:t>
                </a:r>
                <a:endParaRPr lang="it-IT" sz="2800" dirty="0" smtClean="0"/>
              </a:p>
              <a:p>
                <a:pPr lvl="1"/>
                <a:r>
                  <a:rPr lang="it-IT" sz="2400" dirty="0" smtClean="0"/>
                  <a:t>Mix a </a:t>
                </a:r>
                <a:r>
                  <a:rPr lang="it-IT" sz="2400" dirty="0" err="1" smtClean="0"/>
                  <a:t>content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based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approach</a:t>
                </a:r>
                <a:r>
                  <a:rPr lang="it-IT" sz="2400" dirty="0" smtClean="0"/>
                  <a:t> with a collaborative </a:t>
                </a:r>
                <a:r>
                  <a:rPr lang="it-IT" sz="2400" dirty="0" err="1" smtClean="0"/>
                  <a:t>one</a:t>
                </a:r>
                <a:endParaRPr lang="it-IT" sz="2400" dirty="0" smtClean="0"/>
              </a:p>
              <a:p>
                <a:pPr lvl="1"/>
                <a:r>
                  <a:rPr lang="it-IT" sz="2400" dirty="0" smtClean="0"/>
                  <a:t>Collaborative </a:t>
                </a:r>
                <a:r>
                  <a:rPr lang="it-IT" sz="2400" dirty="0" err="1" smtClean="0"/>
                  <a:t>similarity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as</a:t>
                </a:r>
                <a:r>
                  <a:rPr lang="it-IT" sz="2400" dirty="0" smtClean="0"/>
                  <a:t> a </a:t>
                </a:r>
                <a:r>
                  <a:rPr lang="it-IT" sz="2400" dirty="0" err="1" smtClean="0"/>
                  <a:t>further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vector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space</a:t>
                </a:r>
                <a:r>
                  <a:rPr lang="it-IT" sz="2400" dirty="0" smtClean="0"/>
                  <a:t> (</a:t>
                </a:r>
                <a:r>
                  <a:rPr lang="it-IT" sz="2400" dirty="0" err="1" smtClean="0"/>
                  <a:t>property</a:t>
                </a:r>
                <a:r>
                  <a:rPr lang="it-IT" sz="2400" dirty="0" smtClean="0"/>
                  <a:t>) of the </a:t>
                </a:r>
                <a:r>
                  <a:rPr lang="it-IT" sz="2400" dirty="0" err="1" smtClean="0"/>
                  <a:t>content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based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approach</a:t>
                </a:r>
                <a:r>
                  <a:rPr lang="it-IT" sz="2400" dirty="0" smtClean="0"/>
                  <a:t>?</a:t>
                </a:r>
              </a:p>
              <a:p>
                <a:pPr lvl="1"/>
                <a:r>
                  <a:rPr lang="it-IT" sz="2400" dirty="0" smtClean="0"/>
                  <a:t>Exploit the </a:t>
                </a:r>
                <a:r>
                  <a:rPr lang="it-IT" sz="2400" dirty="0" err="1" smtClean="0"/>
                  <a:t>graph-based</a:t>
                </a:r>
                <a:r>
                  <a:rPr lang="it-IT" sz="2400" dirty="0" smtClean="0"/>
                  <a:t> nature of </a:t>
                </a:r>
                <a:r>
                  <a:rPr lang="it-IT" sz="2400" dirty="0" err="1" smtClean="0"/>
                  <a:t>both</a:t>
                </a:r>
                <a:r>
                  <a:rPr lang="it-IT" sz="2400" dirty="0" smtClean="0"/>
                  <a:t> the rating </a:t>
                </a:r>
                <a:r>
                  <a:rPr lang="it-IT" sz="2400" dirty="0" err="1" smtClean="0"/>
                  <a:t>matrix</a:t>
                </a:r>
                <a:r>
                  <a:rPr lang="it-IT" sz="2400" dirty="0" smtClean="0"/>
                  <a:t> and the RDF </a:t>
                </a:r>
                <a:r>
                  <a:rPr lang="it-IT" sz="2400" dirty="0" err="1" smtClean="0"/>
                  <a:t>graph</a:t>
                </a:r>
                <a:endParaRPr lang="it-IT" sz="2400" dirty="0" smtClean="0"/>
              </a:p>
              <a:p>
                <a:r>
                  <a:rPr lang="it-IT" sz="2800" dirty="0" smtClean="0"/>
                  <a:t>…  </a:t>
                </a:r>
                <a:endParaRPr lang="it-IT" sz="28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2"/>
                <a:stretch>
                  <a:fillRect l="-1259" t="-1044" r="-1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2276872"/>
            <a:ext cx="7488832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</a:t>
            </a:r>
            <a:r>
              <a:rPr lang="it-IT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it-IT" sz="88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you</a:t>
            </a:r>
            <a:r>
              <a:rPr lang="it-IT" sz="8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it-IT" sz="8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043608" y="4983559"/>
            <a:ext cx="721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Many</a:t>
            </a:r>
            <a:r>
              <a:rPr lang="it-IT" sz="2400" dirty="0" smtClean="0"/>
              <a:t> </a:t>
            </a:r>
            <a:r>
              <a:rPr lang="it-IT" sz="2400" dirty="0" err="1" smtClean="0"/>
              <a:t>thanks</a:t>
            </a:r>
            <a:r>
              <a:rPr lang="it-IT" sz="2400" dirty="0" smtClean="0"/>
              <a:t> to </a:t>
            </a:r>
            <a:r>
              <a:rPr lang="it-IT" sz="2400" b="1" u="sng" dirty="0" smtClean="0"/>
              <a:t>Vito Claudio Ostuni</a:t>
            </a:r>
            <a:r>
              <a:rPr lang="it-IT" sz="2400" dirty="0" smtClean="0"/>
              <a:t> and </a:t>
            </a:r>
            <a:r>
              <a:rPr lang="it-IT" sz="2400" b="1" u="sng" dirty="0" smtClean="0"/>
              <a:t>Roberto </a:t>
            </a:r>
            <a:r>
              <a:rPr lang="it-IT" sz="2400" b="1" u="sng" dirty="0" err="1" smtClean="0"/>
              <a:t>Mirizzi</a:t>
            </a:r>
            <a:endParaRPr lang="it-IT" sz="2400" b="1" u="sng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64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The rating </a:t>
            </a:r>
            <a:r>
              <a:rPr lang="it-IT" dirty="0" err="1" smtClean="0"/>
              <a:t>matrix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(in the </a:t>
            </a:r>
            <a:r>
              <a:rPr lang="it-IT" dirty="0" err="1" smtClean="0"/>
              <a:t>real</a:t>
            </a:r>
            <a:r>
              <a:rPr lang="it-IT" dirty="0" smtClean="0"/>
              <a:t> world)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66604"/>
              </p:ext>
            </p:extLst>
          </p:nvPr>
        </p:nvGraphicFramePr>
        <p:xfrm>
          <a:off x="2812258" y="3789040"/>
          <a:ext cx="4063998" cy="1849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5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4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3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??</a:t>
                      </a:r>
                      <a:endParaRPr lang="it-IT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 rot="16200000">
            <a:off x="2240840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Matrix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 rot="16200000">
            <a:off x="2888912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Titanic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 rot="16200000">
            <a:off x="3608993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 love shopping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 rot="16200000">
            <a:off x="4319780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Argo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 rot="16200000">
            <a:off x="4967852" y="27042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Love </a:t>
            </a:r>
            <a:r>
              <a:rPr lang="it-IT" dirty="0" err="1" smtClean="0"/>
              <a:t>Actually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 rot="16200000">
            <a:off x="5615924" y="270427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hangover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516114" y="37170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Tommaso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516114" y="41173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Enrico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509958" y="45436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Sean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16114" y="49140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Natasha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516114" y="52919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Valentina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570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Collaborative Recommender Systems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35496" y="1250757"/>
            <a:ext cx="9108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Collaborative RSs recommend items to a user by identifying other users with a similar profile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4103440" y="2543420"/>
            <a:ext cx="2034480" cy="369389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Recommender System</a:t>
            </a:r>
            <a:endParaRPr lang="it-IT" sz="2000" b="1" dirty="0"/>
          </a:p>
        </p:txBody>
      </p:sp>
      <p:pic>
        <p:nvPicPr>
          <p:cNvPr id="29698" name="Picture 2" descr="https://encrypted-tbn3.google.com/images?q=tbn:ANd9GcTfrolAREDhDEX36N0_W25UDCG0mQHVKaOsovYWHIqwYTALyVy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177" y="3635733"/>
            <a:ext cx="504056" cy="504057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114625" y="283145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User profile</a:t>
            </a:r>
            <a:endParaRPr lang="it-IT" b="1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496" y="44998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Users</a:t>
            </a:r>
            <a:endParaRPr lang="it-IT" b="1" dirty="0"/>
          </a:p>
        </p:txBody>
      </p:sp>
      <p:sp>
        <p:nvSpPr>
          <p:cNvPr id="25" name="Rettangolo 24"/>
          <p:cNvSpPr/>
          <p:nvPr/>
        </p:nvSpPr>
        <p:spPr>
          <a:xfrm>
            <a:off x="7343800" y="3563726"/>
            <a:ext cx="1080120" cy="1368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 smtClean="0"/>
              <a:t>Item7</a:t>
            </a:r>
          </a:p>
          <a:p>
            <a:r>
              <a:rPr lang="it-IT" sz="1400" dirty="0" smtClean="0"/>
              <a:t>Item15</a:t>
            </a:r>
          </a:p>
          <a:p>
            <a:r>
              <a:rPr lang="it-IT" sz="1400" dirty="0" smtClean="0"/>
              <a:t>Item11</a:t>
            </a:r>
          </a:p>
          <a:p>
            <a:r>
              <a:rPr lang="it-IT" sz="1400" dirty="0" smtClean="0"/>
              <a:t>…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6281936" y="2771638"/>
            <a:ext cx="279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smtClean="0"/>
              <a:t>Top-N Recommendations</a:t>
            </a:r>
            <a:endParaRPr lang="it-IT" b="1" dirty="0"/>
          </a:p>
        </p:txBody>
      </p:sp>
      <p:sp>
        <p:nvSpPr>
          <p:cNvPr id="27" name="Rettangolo 26"/>
          <p:cNvSpPr/>
          <p:nvPr/>
        </p:nvSpPr>
        <p:spPr>
          <a:xfrm>
            <a:off x="719064" y="3275693"/>
            <a:ext cx="1008112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Item1,  5</a:t>
            </a:r>
          </a:p>
          <a:p>
            <a:r>
              <a:rPr lang="it-IT" sz="1200" dirty="0" smtClean="0"/>
              <a:t>Item2,  1</a:t>
            </a:r>
          </a:p>
          <a:p>
            <a:r>
              <a:rPr lang="it-IT" sz="1200" dirty="0" smtClean="0"/>
              <a:t>Item5,  4</a:t>
            </a:r>
          </a:p>
          <a:p>
            <a:r>
              <a:rPr lang="it-IT" sz="1200" dirty="0" smtClean="0"/>
              <a:t>Item10, 5</a:t>
            </a:r>
          </a:p>
          <a:p>
            <a:r>
              <a:rPr lang="it-IT" sz="1200" dirty="0" smtClean="0"/>
              <a:t>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6264" y="5282626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….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1031099" y="4715854"/>
            <a:ext cx="840093" cy="513347"/>
            <a:chOff x="4644008" y="5219908"/>
            <a:chExt cx="1512169" cy="864097"/>
          </a:xfrm>
        </p:grpSpPr>
        <p:pic>
          <p:nvPicPr>
            <p:cNvPr id="21" name="Picture 2" descr="https://encrypted-tbn3.google.com/images?q=tbn:ANd9GcTfrolAREDhDEX36N0_W25UDCG0mQHVKaOsovYWHIqwYTALyVy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2121" y="5579948"/>
              <a:ext cx="504056" cy="504057"/>
            </a:xfrm>
            <a:prstGeom prst="rect">
              <a:avLst/>
            </a:prstGeom>
            <a:noFill/>
          </p:spPr>
        </p:pic>
        <p:sp>
          <p:nvSpPr>
            <p:cNvPr id="28" name="Rettangolo 27"/>
            <p:cNvSpPr/>
            <p:nvPr/>
          </p:nvSpPr>
          <p:spPr>
            <a:xfrm>
              <a:off x="4644008" y="5219908"/>
              <a:ext cx="1008112" cy="86409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700" dirty="0" smtClean="0"/>
                <a:t>Item1, 4</a:t>
              </a:r>
            </a:p>
            <a:p>
              <a:r>
                <a:rPr lang="it-IT" sz="700" dirty="0" smtClean="0"/>
                <a:t>Item2,  2</a:t>
              </a:r>
            </a:p>
            <a:p>
              <a:r>
                <a:rPr lang="it-IT" sz="700" dirty="0" smtClean="0"/>
                <a:t>Item5,  5</a:t>
              </a:r>
            </a:p>
            <a:p>
              <a:r>
                <a:rPr lang="it-IT" sz="700" dirty="0" smtClean="0"/>
                <a:t>Item10, 3</a:t>
              </a:r>
            </a:p>
            <a:p>
              <a:r>
                <a:rPr lang="it-IT" sz="700" dirty="0" smtClean="0"/>
                <a:t>….</a:t>
              </a: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183227" y="4715854"/>
            <a:ext cx="840093" cy="513347"/>
            <a:chOff x="4644008" y="5219908"/>
            <a:chExt cx="1512169" cy="864097"/>
          </a:xfrm>
        </p:grpSpPr>
        <p:pic>
          <p:nvPicPr>
            <p:cNvPr id="30" name="Picture 2" descr="https://encrypted-tbn3.google.com/images?q=tbn:ANd9GcTfrolAREDhDEX36N0_W25UDCG0mQHVKaOsovYWHIqwYTALyVy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2121" y="5579948"/>
              <a:ext cx="504056" cy="504057"/>
            </a:xfrm>
            <a:prstGeom prst="rect">
              <a:avLst/>
            </a:prstGeom>
            <a:noFill/>
          </p:spPr>
        </p:pic>
        <p:sp>
          <p:nvSpPr>
            <p:cNvPr id="31" name="Rettangolo 30"/>
            <p:cNvSpPr/>
            <p:nvPr/>
          </p:nvSpPr>
          <p:spPr>
            <a:xfrm>
              <a:off x="4644008" y="5219908"/>
              <a:ext cx="1008112" cy="86409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700" dirty="0" smtClean="0"/>
                <a:t>Item1, 4</a:t>
              </a:r>
            </a:p>
            <a:p>
              <a:r>
                <a:rPr lang="it-IT" sz="700" dirty="0" smtClean="0"/>
                <a:t>Item2,  2</a:t>
              </a:r>
            </a:p>
            <a:p>
              <a:r>
                <a:rPr lang="it-IT" sz="700" dirty="0" smtClean="0"/>
                <a:t>Item5,  5</a:t>
              </a:r>
            </a:p>
            <a:p>
              <a:r>
                <a:rPr lang="it-IT" sz="700" dirty="0" smtClean="0"/>
                <a:t>Item10, 3</a:t>
              </a:r>
            </a:p>
            <a:p>
              <a:r>
                <a:rPr lang="it-IT" sz="700" dirty="0" smtClean="0"/>
                <a:t>….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1511152" y="5363926"/>
            <a:ext cx="840093" cy="513347"/>
            <a:chOff x="4644008" y="5219908"/>
            <a:chExt cx="1512169" cy="864097"/>
          </a:xfrm>
        </p:grpSpPr>
        <p:pic>
          <p:nvPicPr>
            <p:cNvPr id="33" name="Picture 2" descr="https://encrypted-tbn3.google.com/images?q=tbn:ANd9GcTfrolAREDhDEX36N0_W25UDCG0mQHVKaOsovYWHIqwYTALyVy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2121" y="5579948"/>
              <a:ext cx="504056" cy="504057"/>
            </a:xfrm>
            <a:prstGeom prst="rect">
              <a:avLst/>
            </a:prstGeom>
            <a:noFill/>
          </p:spPr>
        </p:pic>
        <p:sp>
          <p:nvSpPr>
            <p:cNvPr id="34" name="Rettangolo 33"/>
            <p:cNvSpPr/>
            <p:nvPr/>
          </p:nvSpPr>
          <p:spPr>
            <a:xfrm>
              <a:off x="4644008" y="5219908"/>
              <a:ext cx="1008112" cy="86409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700" dirty="0" smtClean="0"/>
                <a:t>Item1, 4</a:t>
              </a:r>
            </a:p>
            <a:p>
              <a:r>
                <a:rPr lang="it-IT" sz="700" dirty="0" smtClean="0"/>
                <a:t>Item2,  2</a:t>
              </a:r>
            </a:p>
            <a:p>
              <a:r>
                <a:rPr lang="it-IT" sz="700" dirty="0" smtClean="0"/>
                <a:t>Item5,  5</a:t>
              </a:r>
            </a:p>
            <a:p>
              <a:r>
                <a:rPr lang="it-IT" sz="700" dirty="0" smtClean="0"/>
                <a:t>Item10, 3</a:t>
              </a:r>
            </a:p>
            <a:p>
              <a:r>
                <a:rPr lang="it-IT" sz="700" dirty="0" smtClean="0"/>
                <a:t>….</a:t>
              </a:r>
            </a:p>
          </p:txBody>
        </p:sp>
      </p:grpSp>
      <p:sp>
        <p:nvSpPr>
          <p:cNvPr id="14" name="Ovale 13"/>
          <p:cNvSpPr/>
          <p:nvPr/>
        </p:nvSpPr>
        <p:spPr>
          <a:xfrm>
            <a:off x="287016" y="4571838"/>
            <a:ext cx="3096344" cy="136815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099328" y="3457810"/>
            <a:ext cx="86009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/>
          <p:cNvSpPr/>
          <p:nvPr/>
        </p:nvSpPr>
        <p:spPr>
          <a:xfrm>
            <a:off x="3383360" y="5075894"/>
            <a:ext cx="576064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/>
          <p:cNvSpPr/>
          <p:nvPr/>
        </p:nvSpPr>
        <p:spPr>
          <a:xfrm>
            <a:off x="6339688" y="3995774"/>
            <a:ext cx="860096" cy="3693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Content-based Recommender Systems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4103440" y="2543420"/>
            <a:ext cx="2034480" cy="369389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Recommender System</a:t>
            </a:r>
            <a:endParaRPr lang="it-IT" sz="2000" b="1" dirty="0"/>
          </a:p>
        </p:txBody>
      </p:sp>
      <p:pic>
        <p:nvPicPr>
          <p:cNvPr id="29698" name="Picture 2" descr="https://encrypted-tbn3.google.com/images?q=tbn:ANd9GcTfrolAREDhDEX36N0_W25UDCG0mQHVKaOsovYWHIqwYTALyVy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177" y="3635733"/>
            <a:ext cx="504056" cy="504057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114625" y="283145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User profile</a:t>
            </a:r>
            <a:endParaRPr lang="it-IT" b="1" dirty="0"/>
          </a:p>
        </p:txBody>
      </p:sp>
      <p:sp>
        <p:nvSpPr>
          <p:cNvPr id="25" name="Rettangolo 24"/>
          <p:cNvSpPr/>
          <p:nvPr/>
        </p:nvSpPr>
        <p:spPr>
          <a:xfrm>
            <a:off x="7343800" y="3563726"/>
            <a:ext cx="1080120" cy="1368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 smtClean="0"/>
              <a:t>Item7</a:t>
            </a:r>
          </a:p>
          <a:p>
            <a:r>
              <a:rPr lang="it-IT" sz="1400" dirty="0" smtClean="0"/>
              <a:t>Item15</a:t>
            </a:r>
          </a:p>
          <a:p>
            <a:r>
              <a:rPr lang="it-IT" sz="1400" dirty="0" smtClean="0"/>
              <a:t>Item11</a:t>
            </a:r>
          </a:p>
          <a:p>
            <a:r>
              <a:rPr lang="it-IT" sz="1400" dirty="0" smtClean="0"/>
              <a:t>…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6281936" y="2771638"/>
            <a:ext cx="279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smtClean="0"/>
              <a:t>Top-N Recommendations</a:t>
            </a:r>
            <a:endParaRPr lang="it-IT" b="1" dirty="0"/>
          </a:p>
        </p:txBody>
      </p:sp>
      <p:sp>
        <p:nvSpPr>
          <p:cNvPr id="27" name="Rettangolo 26"/>
          <p:cNvSpPr/>
          <p:nvPr/>
        </p:nvSpPr>
        <p:spPr>
          <a:xfrm>
            <a:off x="719064" y="3275693"/>
            <a:ext cx="1008112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Item1,  5</a:t>
            </a:r>
          </a:p>
          <a:p>
            <a:r>
              <a:rPr lang="it-IT" sz="1200" dirty="0" smtClean="0"/>
              <a:t>Item2,  1</a:t>
            </a:r>
          </a:p>
          <a:p>
            <a:r>
              <a:rPr lang="it-IT" sz="1200" dirty="0" smtClean="0"/>
              <a:t>Item5,  4</a:t>
            </a:r>
          </a:p>
          <a:p>
            <a:r>
              <a:rPr lang="it-IT" sz="1200" dirty="0" smtClean="0"/>
              <a:t>Item10, 5</a:t>
            </a:r>
          </a:p>
          <a:p>
            <a:r>
              <a:rPr lang="it-IT" sz="1200" dirty="0" smtClean="0"/>
              <a:t>….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3099328" y="3457810"/>
            <a:ext cx="86009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/>
          <p:cNvSpPr/>
          <p:nvPr/>
        </p:nvSpPr>
        <p:spPr>
          <a:xfrm>
            <a:off x="3383360" y="5075894"/>
            <a:ext cx="576064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/>
          <p:cNvSpPr/>
          <p:nvPr/>
        </p:nvSpPr>
        <p:spPr>
          <a:xfrm>
            <a:off x="6339688" y="3995774"/>
            <a:ext cx="860096" cy="3693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/>
          <p:cNvSpPr txBox="1"/>
          <p:nvPr/>
        </p:nvSpPr>
        <p:spPr>
          <a:xfrm>
            <a:off x="0" y="45091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Items</a:t>
            </a:r>
            <a:endParaRPr lang="it-IT" b="1" dirty="0"/>
          </a:p>
        </p:txBody>
      </p:sp>
      <p:sp>
        <p:nvSpPr>
          <p:cNvPr id="38" name="Ovale 37"/>
          <p:cNvSpPr/>
          <p:nvPr/>
        </p:nvSpPr>
        <p:spPr>
          <a:xfrm>
            <a:off x="251520" y="4581128"/>
            <a:ext cx="2952328" cy="13681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611560" y="4869160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Item1</a:t>
            </a:r>
            <a:endParaRPr lang="it-IT" sz="1200" dirty="0"/>
          </a:p>
        </p:txBody>
      </p:sp>
      <p:sp>
        <p:nvSpPr>
          <p:cNvPr id="40" name="Ovale 39"/>
          <p:cNvSpPr/>
          <p:nvPr/>
        </p:nvSpPr>
        <p:spPr>
          <a:xfrm>
            <a:off x="1763688" y="4725144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Item2</a:t>
            </a:r>
            <a:endParaRPr lang="it-IT" sz="1200" dirty="0"/>
          </a:p>
        </p:txBody>
      </p:sp>
      <p:sp>
        <p:nvSpPr>
          <p:cNvPr id="41" name="Ovale 40"/>
          <p:cNvSpPr/>
          <p:nvPr/>
        </p:nvSpPr>
        <p:spPr>
          <a:xfrm>
            <a:off x="1835696" y="5229200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Item100</a:t>
            </a:r>
            <a:endParaRPr lang="it-IT" sz="1200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179512" y="5157192"/>
            <a:ext cx="1872208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Item’s descriptions</a:t>
            </a:r>
            <a:endParaRPr lang="it-IT" sz="2000" dirty="0"/>
          </a:p>
        </p:txBody>
      </p:sp>
      <p:sp>
        <p:nvSpPr>
          <p:cNvPr id="43" name="Rectangle 2"/>
          <p:cNvSpPr/>
          <p:nvPr/>
        </p:nvSpPr>
        <p:spPr>
          <a:xfrm>
            <a:off x="2339752" y="4869160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….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0" y="125075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CB-RSs recommend items to a user based on their description and on the profile of the user’s interests </a:t>
            </a:r>
          </a:p>
        </p:txBody>
      </p:sp>
    </p:spTree>
    <p:extLst>
      <p:ext uri="{BB962C8B-B14F-4D97-AF65-F5344CB8AC3E}">
        <p14:creationId xmlns:p14="http://schemas.microsoft.com/office/powerpoint/2010/main" val="41428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Knowledge-based Recommender Systems</a:t>
            </a:r>
            <a:endParaRPr lang="it-IT" sz="36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4103440" y="2543420"/>
            <a:ext cx="2034480" cy="369389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/>
              <a:t>Recommender System</a:t>
            </a:r>
            <a:endParaRPr lang="it-IT" sz="2000" b="1" dirty="0"/>
          </a:p>
        </p:txBody>
      </p:sp>
      <p:pic>
        <p:nvPicPr>
          <p:cNvPr id="29698" name="Picture 2" descr="https://encrypted-tbn3.google.com/images?q=tbn:ANd9GcTfrolAREDhDEX36N0_W25UDCG0mQHVKaOsovYWHIqwYTALyVy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177" y="3063738"/>
            <a:ext cx="504056" cy="504057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114625" y="22594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User profile</a:t>
            </a:r>
            <a:endParaRPr lang="it-IT" b="1" dirty="0"/>
          </a:p>
        </p:txBody>
      </p:sp>
      <p:sp>
        <p:nvSpPr>
          <p:cNvPr id="25" name="Rettangolo 24"/>
          <p:cNvSpPr/>
          <p:nvPr/>
        </p:nvSpPr>
        <p:spPr>
          <a:xfrm>
            <a:off x="7343800" y="3563726"/>
            <a:ext cx="1080120" cy="1368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 smtClean="0"/>
              <a:t>Item7</a:t>
            </a:r>
          </a:p>
          <a:p>
            <a:r>
              <a:rPr lang="it-IT" sz="1400" dirty="0" smtClean="0"/>
              <a:t>Item15</a:t>
            </a:r>
          </a:p>
          <a:p>
            <a:r>
              <a:rPr lang="it-IT" sz="1400" dirty="0" smtClean="0"/>
              <a:t>Item11</a:t>
            </a:r>
          </a:p>
          <a:p>
            <a:r>
              <a:rPr lang="it-IT" sz="1400" dirty="0" smtClean="0"/>
              <a:t>…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6281936" y="2771638"/>
            <a:ext cx="2790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smtClean="0"/>
              <a:t>Top-N Recommendations</a:t>
            </a:r>
            <a:endParaRPr lang="it-IT" b="1" dirty="0"/>
          </a:p>
        </p:txBody>
      </p:sp>
      <p:sp>
        <p:nvSpPr>
          <p:cNvPr id="27" name="Rettangolo 26"/>
          <p:cNvSpPr/>
          <p:nvPr/>
        </p:nvSpPr>
        <p:spPr>
          <a:xfrm>
            <a:off x="719064" y="2703698"/>
            <a:ext cx="1008112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Item1,  5</a:t>
            </a:r>
          </a:p>
          <a:p>
            <a:r>
              <a:rPr lang="it-IT" sz="1200" dirty="0" smtClean="0"/>
              <a:t>Item2,  1</a:t>
            </a:r>
          </a:p>
          <a:p>
            <a:r>
              <a:rPr lang="it-IT" sz="1200" dirty="0" smtClean="0"/>
              <a:t>Item5,  4</a:t>
            </a:r>
          </a:p>
          <a:p>
            <a:r>
              <a:rPr lang="it-IT" sz="1200" dirty="0" smtClean="0"/>
              <a:t>Item10, 5</a:t>
            </a:r>
          </a:p>
          <a:p>
            <a:r>
              <a:rPr lang="it-IT" sz="1200" dirty="0" smtClean="0"/>
              <a:t>….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3099328" y="2885815"/>
            <a:ext cx="86009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/>
          <p:cNvSpPr/>
          <p:nvPr/>
        </p:nvSpPr>
        <p:spPr>
          <a:xfrm>
            <a:off x="3383360" y="4194382"/>
            <a:ext cx="576064" cy="369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/>
          <p:cNvSpPr/>
          <p:nvPr/>
        </p:nvSpPr>
        <p:spPr>
          <a:xfrm>
            <a:off x="6339688" y="3995774"/>
            <a:ext cx="860096" cy="3693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/>
          <p:cNvSpPr txBox="1"/>
          <p:nvPr/>
        </p:nvSpPr>
        <p:spPr>
          <a:xfrm>
            <a:off x="0" y="36276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Items</a:t>
            </a:r>
            <a:endParaRPr lang="it-IT" b="1" dirty="0"/>
          </a:p>
        </p:txBody>
      </p:sp>
      <p:sp>
        <p:nvSpPr>
          <p:cNvPr id="38" name="Ovale 37"/>
          <p:cNvSpPr/>
          <p:nvPr/>
        </p:nvSpPr>
        <p:spPr>
          <a:xfrm>
            <a:off x="251520" y="3699616"/>
            <a:ext cx="2952328" cy="13681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611560" y="3987648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Item1</a:t>
            </a:r>
            <a:endParaRPr lang="it-IT" sz="1200" dirty="0"/>
          </a:p>
        </p:txBody>
      </p:sp>
      <p:sp>
        <p:nvSpPr>
          <p:cNvPr id="40" name="Ovale 39"/>
          <p:cNvSpPr/>
          <p:nvPr/>
        </p:nvSpPr>
        <p:spPr>
          <a:xfrm>
            <a:off x="1763688" y="3843632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Item2</a:t>
            </a:r>
            <a:endParaRPr lang="it-IT" sz="1200" dirty="0"/>
          </a:p>
        </p:txBody>
      </p:sp>
      <p:sp>
        <p:nvSpPr>
          <p:cNvPr id="41" name="Ovale 40"/>
          <p:cNvSpPr/>
          <p:nvPr/>
        </p:nvSpPr>
        <p:spPr>
          <a:xfrm>
            <a:off x="1835696" y="4347688"/>
            <a:ext cx="108012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Item100</a:t>
            </a:r>
            <a:endParaRPr lang="it-IT" sz="1200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179512" y="4275680"/>
            <a:ext cx="1872208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Item’s descriptions</a:t>
            </a:r>
            <a:endParaRPr lang="it-IT" sz="2000" dirty="0"/>
          </a:p>
        </p:txBody>
      </p:sp>
      <p:sp>
        <p:nvSpPr>
          <p:cNvPr id="43" name="Rectangle 2"/>
          <p:cNvSpPr/>
          <p:nvPr/>
        </p:nvSpPr>
        <p:spPr>
          <a:xfrm>
            <a:off x="2339752" y="398764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….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3597" y="1178749"/>
            <a:ext cx="91404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KB-RSs recommend items to a user based on their description and domain knowledge encoded in a knowledge base</a:t>
            </a: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1327697219"/>
              </p:ext>
            </p:extLst>
          </p:nvPr>
        </p:nvGraphicFramePr>
        <p:xfrm>
          <a:off x="1147416" y="5252735"/>
          <a:ext cx="1552376" cy="132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CasellaDiTesto 21"/>
          <p:cNvSpPr txBox="1"/>
          <p:nvPr/>
        </p:nvSpPr>
        <p:spPr>
          <a:xfrm>
            <a:off x="3597" y="5283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Knowledge-base</a:t>
            </a:r>
            <a:endParaRPr lang="it-IT" b="1" dirty="0"/>
          </a:p>
        </p:txBody>
      </p:sp>
      <p:sp>
        <p:nvSpPr>
          <p:cNvPr id="23" name="Freccia a destra 22"/>
          <p:cNvSpPr/>
          <p:nvPr/>
        </p:nvSpPr>
        <p:spPr>
          <a:xfrm>
            <a:off x="3091731" y="5634540"/>
            <a:ext cx="860096" cy="3693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1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it-IT" sz="3600" dirty="0" smtClean="0"/>
              <a:t>User-</a:t>
            </a:r>
            <a:r>
              <a:rPr lang="it-IT" sz="3600" dirty="0" err="1" smtClean="0"/>
              <a:t>based</a:t>
            </a:r>
            <a:r>
              <a:rPr lang="it-IT" sz="3600" dirty="0" smtClean="0"/>
              <a:t> Collaborative </a:t>
            </a:r>
            <a:r>
              <a:rPr lang="it-IT" sz="3600" dirty="0" err="1" smtClean="0"/>
              <a:t>Recommendation</a:t>
            </a:r>
            <a:endParaRPr lang="it-IT" sz="36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49427"/>
              </p:ext>
            </p:extLst>
          </p:nvPr>
        </p:nvGraphicFramePr>
        <p:xfrm>
          <a:off x="963474" y="4408512"/>
          <a:ext cx="287103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505"/>
                <a:gridCol w="478505"/>
                <a:gridCol w="478505"/>
                <a:gridCol w="478505"/>
                <a:gridCol w="478505"/>
                <a:gridCol w="478505"/>
              </a:tblGrid>
              <a:tr h="313353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5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2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4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3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??</a:t>
                      </a:r>
                      <a:endParaRPr lang="it-IT" b="1" dirty="0"/>
                    </a:p>
                  </a:txBody>
                  <a:tcPr/>
                </a:tc>
              </a:tr>
              <a:tr h="31770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  <a:tr h="31770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</a:tr>
              <a:tr h="31770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</a:tr>
              <a:tr h="31770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 rot="16200000">
            <a:off x="401629" y="3483489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Matrix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 rot="16200000">
            <a:off x="896393" y="3483489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Titanic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 rot="16200000">
            <a:off x="1420195" y="3483489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 love shopping</a:t>
            </a:r>
            <a:endParaRPr lang="it-IT" sz="1400" dirty="0"/>
          </a:p>
        </p:txBody>
      </p:sp>
      <p:sp>
        <p:nvSpPr>
          <p:cNvPr id="8" name="CasellaDiTesto 7"/>
          <p:cNvSpPr txBox="1"/>
          <p:nvPr/>
        </p:nvSpPr>
        <p:spPr>
          <a:xfrm rot="16200000">
            <a:off x="1852243" y="3483489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Argo</a:t>
            </a:r>
            <a:endParaRPr lang="it-IT" sz="1400" dirty="0"/>
          </a:p>
        </p:txBody>
      </p:sp>
      <p:sp>
        <p:nvSpPr>
          <p:cNvPr id="9" name="CasellaDiTesto 8"/>
          <p:cNvSpPr txBox="1"/>
          <p:nvPr/>
        </p:nvSpPr>
        <p:spPr>
          <a:xfrm rot="16200000">
            <a:off x="2356299" y="3483489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Love </a:t>
            </a:r>
            <a:r>
              <a:rPr lang="it-IT" sz="1400" dirty="0" err="1" smtClean="0"/>
              <a:t>Actually</a:t>
            </a:r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 rot="16200000">
            <a:off x="2840609" y="3483490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</a:t>
            </a:r>
            <a:r>
              <a:rPr lang="it-IT" sz="1400" dirty="0" err="1" smtClean="0"/>
              <a:t>hangover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1652" y="4398058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Tommaso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652" y="4798359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Enrico</a:t>
            </a:r>
            <a:endParaRPr lang="it-IT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496" y="5180854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Sean</a:t>
            </a:r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1652" y="5540894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Natasha</a:t>
            </a:r>
            <a:endParaRPr lang="it-IT" sz="1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1652" y="5900934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Valentina</a:t>
            </a:r>
            <a:endParaRPr lang="it-IT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3281320" y="2286320"/>
                <a:ext cx="5867037" cy="11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it-IT" b="0" i="1" smtClean="0">
                                  <a:latin typeface="Cambria Math"/>
                                </a:rPr>
                                <m:t> ∗ 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it-IT" b="0" i="1" smtClean="0">
                              <a:latin typeface="Cambria Math"/>
                            </a:rPr>
                            <m:t> ∗ 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20" y="2286320"/>
                <a:ext cx="5867037" cy="11191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5796136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Pearson’s</a:t>
            </a:r>
            <a:r>
              <a:rPr lang="it-IT" b="1" dirty="0" smtClean="0"/>
              <a:t> </a:t>
            </a:r>
            <a:r>
              <a:rPr lang="it-IT" b="1" dirty="0" err="1" smtClean="0"/>
              <a:t>correlation</a:t>
            </a:r>
            <a:r>
              <a:rPr lang="it-IT" b="1" dirty="0" smtClean="0"/>
              <a:t> </a:t>
            </a:r>
            <a:r>
              <a:rPr lang="it-IT" b="1" dirty="0" err="1" smtClean="0"/>
              <a:t>coefficient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796136" y="42210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smtClean="0"/>
              <a:t>Rate </a:t>
            </a:r>
            <a:r>
              <a:rPr lang="it-IT" b="1" dirty="0" err="1" smtClean="0"/>
              <a:t>prediction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4114800" y="4711436"/>
                <a:ext cx="5083956" cy="877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it-IT" b="0" i="0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it-IT" i="1" dirty="0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dirty="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it-IT" b="0" i="1" dirty="0" smtClean="0">
                                  <a:latin typeface="Cambria Math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it-IT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dirty="0" smtClean="0">
                                  <a:latin typeface="Cambria Math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it-IT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it-IT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it-IT" b="0" i="1" dirty="0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dirty="0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it-IT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dirty="0" smtClean="0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dirty="0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dirty="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it-IT" b="0" i="1" dirty="0" smtClean="0">
                                  <a:latin typeface="Cambria Math"/>
                                </a:rPr>
                                <m:t>𝑠𝑖𝑚</m:t>
                              </m:r>
                              <m:r>
                                <a:rPr lang="it-IT" b="0" i="1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dirty="0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it-IT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711436"/>
                <a:ext cx="5083956" cy="877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/>
          <p:cNvSpPr/>
          <p:nvPr/>
        </p:nvSpPr>
        <p:spPr>
          <a:xfrm>
            <a:off x="755576" y="4774697"/>
            <a:ext cx="3359224" cy="3824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755576" y="5157192"/>
            <a:ext cx="3359224" cy="382495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755576" y="5494777"/>
            <a:ext cx="3359224" cy="38249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755576" y="5854817"/>
            <a:ext cx="3359224" cy="38249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307576" y="1484784"/>
            <a:ext cx="777571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477881" y="18711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/>
          <p:cNvSpPr/>
          <p:nvPr/>
        </p:nvSpPr>
        <p:spPr>
          <a:xfrm>
            <a:off x="523600" y="17008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765913" y="19168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630281" y="17728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837921" y="17728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782681" y="1628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621897" y="15830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/>
          <p:cNvSpPr/>
          <p:nvPr/>
        </p:nvSpPr>
        <p:spPr>
          <a:xfrm>
            <a:off x="379584" y="1735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955648" y="1495565"/>
                <a:ext cx="952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0" dirty="0" smtClean="0"/>
                  <a:t>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/>
                      </a:rPr>
                      <m:t>= </m:t>
                    </m:r>
                    <m:r>
                      <a:rPr lang="it-IT" sz="2800" b="0" i="1" smtClean="0">
                        <a:latin typeface="Cambria Math"/>
                      </a:rPr>
                      <m:t>𝑋</m:t>
                    </m:r>
                  </m:oMath>
                </a14:m>
                <a:endParaRPr lang="it-IT" sz="2800" b="0" dirty="0" smtClean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48" y="1495565"/>
                <a:ext cx="9520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it-IT" sz="3600" dirty="0" smtClean="0"/>
              <a:t>Item-</a:t>
            </a:r>
            <a:r>
              <a:rPr lang="it-IT" sz="3600" dirty="0" err="1" smtClean="0"/>
              <a:t>based</a:t>
            </a:r>
            <a:r>
              <a:rPr lang="it-IT" sz="3600" dirty="0" smtClean="0"/>
              <a:t> </a:t>
            </a:r>
            <a:r>
              <a:rPr lang="it-IT" sz="3600" dirty="0"/>
              <a:t>Collaborative </a:t>
            </a:r>
            <a:r>
              <a:rPr lang="it-IT" sz="3600" dirty="0" err="1"/>
              <a:t>Recommendation</a:t>
            </a:r>
            <a:endParaRPr lang="it-IT" sz="3600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37190"/>
              </p:ext>
            </p:extLst>
          </p:nvPr>
        </p:nvGraphicFramePr>
        <p:xfrm>
          <a:off x="963474" y="4323195"/>
          <a:ext cx="287103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78505"/>
                <a:gridCol w="478505"/>
                <a:gridCol w="478505"/>
                <a:gridCol w="478505"/>
                <a:gridCol w="478505"/>
                <a:gridCol w="478505"/>
              </a:tblGrid>
              <a:tr h="313353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5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2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4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3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??</a:t>
                      </a:r>
                      <a:endParaRPr lang="it-IT" b="1" dirty="0"/>
                    </a:p>
                  </a:txBody>
                  <a:tcPr/>
                </a:tc>
              </a:tr>
              <a:tr h="31770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  <a:tr h="31770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</a:tr>
              <a:tr h="31770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</a:tr>
              <a:tr h="31770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 rot="16200000">
            <a:off x="401629" y="3398172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Matrix</a:t>
            </a:r>
            <a:endParaRPr lang="it-IT" sz="1400" dirty="0"/>
          </a:p>
        </p:txBody>
      </p:sp>
      <p:sp>
        <p:nvSpPr>
          <p:cNvPr id="5" name="CasellaDiTesto 4"/>
          <p:cNvSpPr txBox="1"/>
          <p:nvPr/>
        </p:nvSpPr>
        <p:spPr>
          <a:xfrm rot="16200000">
            <a:off x="896393" y="3398172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Titanic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 rot="16200000">
            <a:off x="1420195" y="3398172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 love shopping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 rot="16200000">
            <a:off x="1852243" y="3398172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Argo</a:t>
            </a:r>
            <a:endParaRPr lang="it-IT" sz="1400" dirty="0"/>
          </a:p>
        </p:txBody>
      </p:sp>
      <p:sp>
        <p:nvSpPr>
          <p:cNvPr id="8" name="CasellaDiTesto 7"/>
          <p:cNvSpPr txBox="1"/>
          <p:nvPr/>
        </p:nvSpPr>
        <p:spPr>
          <a:xfrm rot="16200000">
            <a:off x="2356299" y="3398172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Love </a:t>
            </a:r>
            <a:r>
              <a:rPr lang="it-IT" sz="1400" dirty="0" err="1" smtClean="0"/>
              <a:t>Actually</a:t>
            </a:r>
            <a:endParaRPr lang="it-IT" sz="1400" dirty="0"/>
          </a:p>
        </p:txBody>
      </p:sp>
      <p:sp>
        <p:nvSpPr>
          <p:cNvPr id="9" name="CasellaDiTesto 8"/>
          <p:cNvSpPr txBox="1"/>
          <p:nvPr/>
        </p:nvSpPr>
        <p:spPr>
          <a:xfrm rot="16200000">
            <a:off x="2840609" y="3398173"/>
            <a:ext cx="154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</a:t>
            </a:r>
            <a:r>
              <a:rPr lang="it-IT" sz="1400" dirty="0" err="1" smtClean="0"/>
              <a:t>hangover</a:t>
            </a:r>
            <a:endParaRPr lang="it-IT" sz="1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1652" y="4312741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Tommaso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1652" y="4713042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Enrico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5496" y="5095537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Sean</a:t>
            </a:r>
            <a:endParaRPr lang="it-IT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1652" y="5455577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Natasha</a:t>
            </a:r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1652" y="5815617"/>
            <a:ext cx="91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Valentina</a:t>
            </a:r>
            <a:endParaRPr lang="it-IT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3873853" y="1422224"/>
                <a:ext cx="5306659" cy="102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0" i="1" smtClean="0">
                              <a:latin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0" i="1" smtClean="0">
                              <a:latin typeface="Cambria Math"/>
                            </a:rPr>
                            <m:t>|∗|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it-IT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it-IT" b="0" i="1" smtClean="0">
                              <a:latin typeface="Cambria Math"/>
                            </a:rPr>
                            <m:t> ∗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it-IT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53" y="1422224"/>
                <a:ext cx="5306659" cy="10269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/>
          <p:cNvSpPr txBox="1"/>
          <p:nvPr/>
        </p:nvSpPr>
        <p:spPr>
          <a:xfrm>
            <a:off x="5796136" y="9714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smtClean="0"/>
              <a:t>Cosine </a:t>
            </a:r>
            <a:r>
              <a:rPr lang="it-IT" b="1" dirty="0" err="1" smtClean="0"/>
              <a:t>Similarity</a:t>
            </a:r>
            <a:endParaRPr lang="it-IT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796136" y="45091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smtClean="0"/>
              <a:t>Rate </a:t>
            </a:r>
            <a:r>
              <a:rPr lang="it-IT" b="1" dirty="0" err="1" smtClean="0"/>
              <a:t>prediction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5424997" y="4999468"/>
                <a:ext cx="3769173" cy="832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it-IT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i="1" dirty="0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it-IT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b="0" i="1" dirty="0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/>
                            <m:e>
                              <m:r>
                                <a:rPr lang="it-IT" b="0" i="1" dirty="0" smtClean="0">
                                  <a:latin typeface="Cambria Math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it-IT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 dirty="0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it-IT" b="0" i="1" dirty="0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it-IT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it-IT" b="0" i="1" dirty="0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/>
                            <m:e>
                              <m:r>
                                <a:rPr lang="it-IT" i="1" dirty="0">
                                  <a:latin typeface="Cambria Math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it-IT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it-IT" i="1" dirty="0"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it-IT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i="1" dirty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  <m:r>
                        <a:rPr lang="it-IT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97" y="4999468"/>
                <a:ext cx="3769173" cy="832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3873853" y="3150416"/>
                <a:ext cx="5306659" cy="11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it-IT" b="0" i="1" smtClean="0">
                                  <a:latin typeface="Cambria Math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it-IT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it-IT" i="1">
                                      <a:latin typeface="Cambria Math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it-IT" b="0" i="1" smtClean="0">
                              <a:latin typeface="Cambria Math"/>
                            </a:rPr>
                            <m:t> ∗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it-IT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it-IT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t-IT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53" y="3150416"/>
                <a:ext cx="5306659" cy="11160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/>
          <p:cNvSpPr txBox="1"/>
          <p:nvPr/>
        </p:nvSpPr>
        <p:spPr>
          <a:xfrm>
            <a:off x="5810418" y="26369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 smtClean="0"/>
              <a:t>Adjusted</a:t>
            </a:r>
            <a:r>
              <a:rPr lang="it-IT" b="1" dirty="0" smtClean="0"/>
              <a:t> Cosine </a:t>
            </a:r>
            <a:r>
              <a:rPr lang="it-IT" b="1" dirty="0" err="1" smtClean="0"/>
              <a:t>Similarity</a:t>
            </a:r>
            <a:endParaRPr lang="it-IT" b="1" dirty="0"/>
          </a:p>
        </p:txBody>
      </p:sp>
      <p:sp>
        <p:nvSpPr>
          <p:cNvPr id="23" name="Ovale 22"/>
          <p:cNvSpPr/>
          <p:nvPr/>
        </p:nvSpPr>
        <p:spPr>
          <a:xfrm rot="5400000">
            <a:off x="730047" y="5046347"/>
            <a:ext cx="1828801" cy="38249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 rot="5400000">
            <a:off x="253430" y="5068660"/>
            <a:ext cx="1873426" cy="38249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 rot="5400000">
            <a:off x="1234104" y="5046347"/>
            <a:ext cx="1828801" cy="382495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 rot="5400000">
            <a:off x="1666152" y="5046347"/>
            <a:ext cx="1828801" cy="38249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/>
          <p:cNvSpPr/>
          <p:nvPr/>
        </p:nvSpPr>
        <p:spPr>
          <a:xfrm rot="5400000">
            <a:off x="2170208" y="5046347"/>
            <a:ext cx="1828801" cy="382495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 rot="5400000">
            <a:off x="2852905" y="5224988"/>
            <a:ext cx="1471518" cy="38249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1136474" y="1486274"/>
                <a:ext cx="1203278" cy="56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/>
                            </a:rPr>
                            <m:t>= </m:t>
                          </m:r>
                          <m:r>
                            <a:rPr lang="it-IT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it-IT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sz="2800" b="0" dirty="0" smtClean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74" y="1486274"/>
                <a:ext cx="1203278" cy="5652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e 30"/>
          <p:cNvSpPr/>
          <p:nvPr/>
        </p:nvSpPr>
        <p:spPr>
          <a:xfrm>
            <a:off x="307576" y="1484784"/>
            <a:ext cx="777571" cy="57606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477881" y="18711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/>
          <p:cNvSpPr/>
          <p:nvPr/>
        </p:nvSpPr>
        <p:spPr>
          <a:xfrm>
            <a:off x="523600" y="17008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765913" y="19168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630281" y="17728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837921" y="17728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782681" y="1628800"/>
            <a:ext cx="45719" cy="457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621897" y="15830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379584" y="1735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Picture 2" descr="https://encrypted-tbn3.google.com/images?q=tbn:ANd9GcTfrolAREDhDEX36N0_W25UDCG0mQHVKaOsovYWHIqwYTALyVy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196752"/>
            <a:ext cx="504056" cy="504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19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6049</TotalTime>
  <Words>2325</Words>
  <Application>Microsoft Office PowerPoint</Application>
  <PresentationFormat>Presentazione su schermo (4:3)</PresentationFormat>
  <Paragraphs>490</Paragraphs>
  <Slides>36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37" baseType="lpstr">
      <vt:lpstr>Tema di Office</vt:lpstr>
      <vt:lpstr>Tools and Techniques  “Feeding Recommender Systems with Linked Open Data”</vt:lpstr>
      <vt:lpstr>Recommender Systems</vt:lpstr>
      <vt:lpstr>The rating matrix</vt:lpstr>
      <vt:lpstr>The rating matrix  (in the real world)</vt:lpstr>
      <vt:lpstr>Collaborative Recommender Systems</vt:lpstr>
      <vt:lpstr>Content-based Recommender Systems</vt:lpstr>
      <vt:lpstr>Knowledge-based Recommender Systems</vt:lpstr>
      <vt:lpstr>User-based Collaborative Recommendation</vt:lpstr>
      <vt:lpstr>Item-based Collaborative Recommendation</vt:lpstr>
      <vt:lpstr>Content-Based Recommender Systems</vt:lpstr>
      <vt:lpstr>Content-Based Recommender Systems</vt:lpstr>
      <vt:lpstr>Content-Based Recommender Systems</vt:lpstr>
      <vt:lpstr>Content-Based Recommender Systems</vt:lpstr>
      <vt:lpstr>Content-Based Recommender Systems</vt:lpstr>
      <vt:lpstr>Content-Based Recommender Systems</vt:lpstr>
      <vt:lpstr>Content-Based Recommender Systems</vt:lpstr>
      <vt:lpstr>Content-Based Recommender Systems</vt:lpstr>
      <vt:lpstr>Content-Based Recommender Systems</vt:lpstr>
      <vt:lpstr>Presentazione standard di PowerPoint</vt:lpstr>
      <vt:lpstr>A solution based on Linked Data</vt:lpstr>
      <vt:lpstr>FRED: Transforming Natural Language text  to RDF/OWL graphs</vt:lpstr>
      <vt:lpstr>FRED: RDF/OWL graph output</vt:lpstr>
      <vt:lpstr>Linked Data as  structured information source for items descriptions</vt:lpstr>
      <vt:lpstr>Select the domain(s) of your RS</vt:lpstr>
      <vt:lpstr>Tìpalo: automatic typing  of DBpedia entities</vt:lpstr>
      <vt:lpstr>Presentazione standard di PowerPoint</vt:lpstr>
      <vt:lpstr>Select the sub-graph you are interested in</vt:lpstr>
      <vt:lpstr>Enriching Annotations with Resources From the Web </vt:lpstr>
      <vt:lpstr>Computing similarity in LOD datasets</vt:lpstr>
      <vt:lpstr>Vector Space Model for LOD</vt:lpstr>
      <vt:lpstr>Vector Space Model for LOD</vt:lpstr>
      <vt:lpstr>Vector Space Model for LOD</vt:lpstr>
      <vt:lpstr>Vector Space Model for LOD</vt:lpstr>
      <vt:lpstr>LOD-based CB RS</vt:lpstr>
      <vt:lpstr>Missing in this presentation  (not a complete list)</vt:lpstr>
      <vt:lpstr>Presentazione standard di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Roberto</dc:creator>
  <cp:lastModifiedBy>Tommaso Di Noia</cp:lastModifiedBy>
  <cp:revision>960</cp:revision>
  <dcterms:created xsi:type="dcterms:W3CDTF">2009-09-02T15:58:09Z</dcterms:created>
  <dcterms:modified xsi:type="dcterms:W3CDTF">2013-07-11T15:22:13Z</dcterms:modified>
</cp:coreProperties>
</file>