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18"/>
    <a:srgbClr val="7DD330"/>
    <a:srgbClr val="00CC00"/>
    <a:srgbClr val="0C7CD2"/>
    <a:srgbClr val="1F7EE7"/>
    <a:srgbClr val="AE1517"/>
    <a:srgbClr val="CC0000"/>
    <a:srgbClr val="CA690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69" autoAdjust="0"/>
    <p:restoredTop sz="94660"/>
  </p:normalViewPr>
  <p:slideViewPr>
    <p:cSldViewPr>
      <p:cViewPr varScale="1">
        <p:scale>
          <a:sx n="80" d="100"/>
          <a:sy n="80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83FBF-BE8F-42E4-AAD6-D6BB3875DBD1}" type="datetimeFigureOut">
              <a:rPr lang="nl-BE" smtClean="0"/>
              <a:t>12/07/2013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32BA0-9D7C-4D2B-81A7-832A9F18A027}" type="slidenum">
              <a:rPr lang="nl-BE" smtClean="0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32BA0-9D7C-4D2B-81A7-832A9F18A027}" type="slidenum">
              <a:rPr lang="nl-BE" smtClean="0"/>
              <a:t>6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owerpointstyles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Text Box 28"/>
          <p:cNvSpPr txBox="1">
            <a:spLocks noChangeArrowheads="1"/>
          </p:cNvSpPr>
          <p:nvPr userDrawn="1"/>
        </p:nvSpPr>
        <p:spPr bwMode="auto">
          <a:xfrm>
            <a:off x="3348038" y="6237288"/>
            <a:ext cx="245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>
                <a:hlinkClick r:id="rId13"/>
              </a:rPr>
              <a:t>Powerpoint Templates</a:t>
            </a:r>
            <a:endParaRPr lang="fr-FR"/>
          </a:p>
        </p:txBody>
      </p:sp>
      <p:pic>
        <p:nvPicPr>
          <p:cNvPr id="1051" name="Picture 27" descr="dSansgffd tithjgfgrkjhkjhe-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7962900" y="6375400"/>
            <a:ext cx="107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b="1">
                <a:solidFill>
                  <a:srgbClr val="CA6902"/>
                </a:solidFill>
              </a:rPr>
              <a:t>Page </a:t>
            </a:r>
            <a:fld id="{596C5732-6F36-4CA4-91FF-79D99F41B5E7}" type="slidenum">
              <a:rPr lang="fr-FR" b="1">
                <a:solidFill>
                  <a:srgbClr val="CA6902"/>
                </a:solidFill>
              </a:rPr>
              <a:pPr/>
              <a:t>‹#›</a:t>
            </a:fld>
            <a:endParaRPr lang="fr-FR" b="1">
              <a:solidFill>
                <a:srgbClr val="CA690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powerpointstyle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3348038" y="6237288"/>
            <a:ext cx="245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>
                <a:hlinkClick r:id="rId2"/>
              </a:rPr>
              <a:t>Powerpoint Templates</a:t>
            </a:r>
            <a:endParaRPr lang="fr-FR"/>
          </a:p>
        </p:txBody>
      </p:sp>
      <p:pic>
        <p:nvPicPr>
          <p:cNvPr id="2070" name="Picture 22" descr="Sansgffd tithjgfgrkjhkjhe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28596" y="449263"/>
            <a:ext cx="8358246" cy="639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0" tIns="180000" rIns="180000" bIns="180000">
            <a:spAutoFit/>
          </a:bodyPr>
          <a:lstStyle/>
          <a:p>
            <a:r>
              <a:rPr lang="fr-FR" sz="2800" b="1" dirty="0" err="1" smtClean="0">
                <a:solidFill>
                  <a:srgbClr val="CA6902"/>
                </a:solidFill>
                <a:latin typeface="Verdana" pitchFamily="34" charset="0"/>
              </a:rPr>
              <a:t>Classifying</a:t>
            </a:r>
            <a:r>
              <a:rPr lang="fr-FR" sz="2800" b="1" dirty="0" smtClean="0">
                <a:solidFill>
                  <a:srgbClr val="CA6902"/>
                </a:solidFill>
                <a:latin typeface="Verdana" pitchFamily="34" charset="0"/>
              </a:rPr>
              <a:t> driver </a:t>
            </a:r>
            <a:r>
              <a:rPr lang="fr-FR" sz="2800" b="1" dirty="0" err="1" smtClean="0">
                <a:solidFill>
                  <a:srgbClr val="CA6902"/>
                </a:solidFill>
                <a:latin typeface="Verdana" pitchFamily="34" charset="0"/>
              </a:rPr>
              <a:t>behaviour</a:t>
            </a:r>
            <a:r>
              <a:rPr lang="fr-FR" sz="2800" b="1" dirty="0" smtClean="0">
                <a:solidFill>
                  <a:srgbClr val="CA6902"/>
                </a:solidFill>
                <a:latin typeface="Verdana" pitchFamily="34" charset="0"/>
              </a:rPr>
              <a:t> </a:t>
            </a:r>
            <a:r>
              <a:rPr lang="fr-FR" sz="2800" b="1" dirty="0" err="1" smtClean="0">
                <a:solidFill>
                  <a:srgbClr val="CA6902"/>
                </a:solidFill>
                <a:latin typeface="Verdana" pitchFamily="34" charset="0"/>
              </a:rPr>
              <a:t>using</a:t>
            </a:r>
            <a:r>
              <a:rPr lang="fr-FR" sz="2800" b="1" dirty="0" smtClean="0">
                <a:solidFill>
                  <a:srgbClr val="CA6902"/>
                </a:solidFill>
                <a:latin typeface="Verdana" pitchFamily="34" charset="0"/>
              </a:rPr>
              <a:t> a mobile phone, the social web and LOD</a:t>
            </a:r>
            <a:br>
              <a:rPr lang="fr-FR" sz="2800" b="1" dirty="0" smtClean="0">
                <a:solidFill>
                  <a:srgbClr val="CA6902"/>
                </a:solidFill>
                <a:latin typeface="Verdana" pitchFamily="34" charset="0"/>
              </a:rPr>
            </a:br>
            <a:r>
              <a:rPr lang="fr-FR" sz="2800" b="1" dirty="0" smtClean="0">
                <a:solidFill>
                  <a:srgbClr val="CA6902"/>
                </a:solidFill>
                <a:latin typeface="Verdana" pitchFamily="34" charset="0"/>
              </a:rPr>
              <a:t/>
            </a:r>
            <a:br>
              <a:rPr lang="fr-FR" sz="2800" b="1" dirty="0" smtClean="0">
                <a:solidFill>
                  <a:srgbClr val="CA6902"/>
                </a:solidFill>
                <a:latin typeface="Verdana" pitchFamily="34" charset="0"/>
              </a:rPr>
            </a:br>
            <a:r>
              <a:rPr lang="fr-FR" sz="2800" b="1" dirty="0" smtClean="0">
                <a:solidFill>
                  <a:srgbClr val="CA6902"/>
                </a:solidFill>
                <a:latin typeface="Verdana" pitchFamily="34" charset="0"/>
              </a:rPr>
              <a:t/>
            </a:r>
            <a:br>
              <a:rPr lang="fr-FR" sz="2800" b="1" dirty="0" smtClean="0">
                <a:solidFill>
                  <a:srgbClr val="CA6902"/>
                </a:solidFill>
                <a:latin typeface="Verdana" pitchFamily="34" charset="0"/>
              </a:rPr>
            </a:br>
            <a:r>
              <a:rPr lang="fr-FR" sz="2800" b="1" dirty="0" smtClean="0">
                <a:solidFill>
                  <a:srgbClr val="CA6902"/>
                </a:solidFill>
                <a:latin typeface="Verdana" pitchFamily="34" charset="0"/>
              </a:rPr>
              <a:t/>
            </a:r>
            <a:br>
              <a:rPr lang="fr-FR" sz="2800" b="1" dirty="0" smtClean="0">
                <a:solidFill>
                  <a:srgbClr val="CA6902"/>
                </a:solidFill>
                <a:latin typeface="Verdana" pitchFamily="34" charset="0"/>
              </a:rPr>
            </a:br>
            <a:r>
              <a:rPr lang="fr-FR" sz="2800" b="1" dirty="0" smtClean="0">
                <a:solidFill>
                  <a:srgbClr val="CA6902"/>
                </a:solidFill>
                <a:latin typeface="Verdana" pitchFamily="34" charset="0"/>
              </a:rPr>
              <a:t/>
            </a:r>
            <a:br>
              <a:rPr lang="fr-FR" sz="2800" b="1" dirty="0" smtClean="0">
                <a:solidFill>
                  <a:srgbClr val="CA6902"/>
                </a:solidFill>
                <a:latin typeface="Verdana" pitchFamily="34" charset="0"/>
              </a:rPr>
            </a:br>
            <a:r>
              <a:rPr lang="fr-FR" sz="2800" b="1" dirty="0" smtClean="0">
                <a:solidFill>
                  <a:srgbClr val="CA6902"/>
                </a:solidFill>
                <a:latin typeface="Verdana" pitchFamily="34" charset="0"/>
              </a:rPr>
              <a:t/>
            </a:r>
            <a:br>
              <a:rPr lang="fr-FR" sz="2800" b="1" dirty="0" smtClean="0">
                <a:solidFill>
                  <a:srgbClr val="CA6902"/>
                </a:solidFill>
                <a:latin typeface="Verdana" pitchFamily="34" charset="0"/>
              </a:rPr>
            </a:br>
            <a:r>
              <a:rPr lang="fr-FR" sz="3600" b="1" dirty="0" smtClean="0">
                <a:solidFill>
                  <a:srgbClr val="CA6902"/>
                </a:solidFill>
                <a:latin typeface="Verdana" pitchFamily="34" charset="0"/>
              </a:rPr>
              <a:t/>
            </a:r>
            <a:br>
              <a:rPr lang="fr-FR" sz="3600" b="1" dirty="0" smtClean="0">
                <a:solidFill>
                  <a:srgbClr val="CA6902"/>
                </a:solidFill>
                <a:latin typeface="Verdana" pitchFamily="34" charset="0"/>
              </a:rPr>
            </a:br>
            <a:r>
              <a:rPr lang="fr-FR" sz="2800" b="1" dirty="0" smtClean="0">
                <a:solidFill>
                  <a:srgbClr val="CA6902"/>
                </a:solidFill>
                <a:latin typeface="Verdana" pitchFamily="34" charset="0"/>
              </a:rPr>
              <a:t/>
            </a:r>
            <a:br>
              <a:rPr lang="fr-FR" sz="2800" b="1" dirty="0" smtClean="0">
                <a:solidFill>
                  <a:srgbClr val="CA6902"/>
                </a:solidFill>
                <a:latin typeface="Verdana" pitchFamily="34" charset="0"/>
              </a:rPr>
            </a:br>
            <a:r>
              <a:rPr lang="fr-FR" sz="2800" b="1" dirty="0" smtClean="0">
                <a:solidFill>
                  <a:srgbClr val="CA6902"/>
                </a:solidFill>
                <a:latin typeface="Verdana" pitchFamily="34" charset="0"/>
              </a:rPr>
              <a:t/>
            </a:r>
            <a:br>
              <a:rPr lang="fr-FR" sz="2800" b="1" dirty="0" smtClean="0">
                <a:solidFill>
                  <a:srgbClr val="CA6902"/>
                </a:solidFill>
                <a:latin typeface="Verdana" pitchFamily="34" charset="0"/>
              </a:rPr>
            </a:br>
            <a:r>
              <a:rPr lang="fr-FR" sz="2800" b="1" dirty="0" smtClean="0">
                <a:solidFill>
                  <a:srgbClr val="CA6902"/>
                </a:solidFill>
                <a:latin typeface="Verdana" pitchFamily="34" charset="0"/>
              </a:rPr>
              <a:t/>
            </a:r>
            <a:br>
              <a:rPr lang="fr-FR" sz="2800" b="1" dirty="0" smtClean="0">
                <a:solidFill>
                  <a:srgbClr val="CA6902"/>
                </a:solidFill>
                <a:latin typeface="Verdana" pitchFamily="34" charset="0"/>
              </a:rPr>
            </a:br>
            <a:r>
              <a:rPr lang="fr-FR" sz="2800" b="1" dirty="0" smtClean="0">
                <a:solidFill>
                  <a:srgbClr val="CA6902"/>
                </a:solidFill>
                <a:latin typeface="Verdana" pitchFamily="34" charset="0"/>
              </a:rPr>
              <a:t/>
            </a:r>
            <a:br>
              <a:rPr lang="fr-FR" sz="2800" b="1" dirty="0" smtClean="0">
                <a:solidFill>
                  <a:srgbClr val="CA6902"/>
                </a:solidFill>
                <a:latin typeface="Verdana" pitchFamily="34" charset="0"/>
              </a:rPr>
            </a:br>
            <a:endParaRPr lang="fr-FR" sz="2800" b="1" dirty="0">
              <a:solidFill>
                <a:srgbClr val="CA6902"/>
              </a:solidFill>
              <a:latin typeface="Verdana" pitchFamily="34" charset="0"/>
            </a:endParaRPr>
          </a:p>
          <a:p>
            <a:r>
              <a:rPr lang="fr-FR" sz="2400" b="1" i="1" dirty="0">
                <a:solidFill>
                  <a:srgbClr val="CA6902"/>
                </a:solidFill>
                <a:latin typeface="Verdana" pitchFamily="34" charset="0"/>
              </a:rPr>
              <a:t>by </a:t>
            </a:r>
            <a:r>
              <a:rPr lang="fr-FR" sz="2400" b="1" i="1" dirty="0" smtClean="0">
                <a:solidFill>
                  <a:srgbClr val="CA6902"/>
                </a:solidFill>
                <a:latin typeface="Verdana" pitchFamily="34" charset="0"/>
              </a:rPr>
              <a:t>the </a:t>
            </a:r>
            <a:r>
              <a:rPr lang="fr-FR" sz="2400" b="1" i="1" dirty="0" err="1" smtClean="0">
                <a:solidFill>
                  <a:srgbClr val="CA6902"/>
                </a:solidFill>
                <a:latin typeface="Verdana" pitchFamily="34" charset="0"/>
              </a:rPr>
              <a:t>Linked</a:t>
            </a:r>
            <a:r>
              <a:rPr lang="fr-FR" sz="2400" b="1" i="1" dirty="0" smtClean="0">
                <a:solidFill>
                  <a:srgbClr val="CA6902"/>
                </a:solidFill>
                <a:latin typeface="Verdana" pitchFamily="34" charset="0"/>
              </a:rPr>
              <a:t> </a:t>
            </a:r>
            <a:r>
              <a:rPr lang="fr-FR" sz="2400" b="1" i="1" dirty="0" err="1" smtClean="0">
                <a:solidFill>
                  <a:srgbClr val="CA6902"/>
                </a:solidFill>
                <a:latin typeface="Verdana" pitchFamily="34" charset="0"/>
              </a:rPr>
              <a:t>Otters</a:t>
            </a:r>
            <a:endParaRPr lang="fr-FR" sz="2400" i="1" dirty="0">
              <a:solidFill>
                <a:srgbClr val="CA690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31763" y="44450"/>
            <a:ext cx="350448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latin typeface="Verdana" pitchFamily="34" charset="0"/>
              </a:rPr>
              <a:t>Final </a:t>
            </a:r>
            <a:r>
              <a:rPr lang="fr-FR" sz="3200" b="1" dirty="0" err="1" smtClean="0">
                <a:solidFill>
                  <a:schemeClr val="bg1"/>
                </a:solidFill>
                <a:latin typeface="Verdana" pitchFamily="34" charset="0"/>
              </a:rPr>
              <a:t>thoughts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900113" y="908050"/>
            <a:ext cx="7704137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 algn="just"/>
            <a:endParaRPr lang="fr-FR" sz="2000" b="1" dirty="0">
              <a:solidFill>
                <a:srgbClr val="CA6902"/>
              </a:solidFill>
              <a:latin typeface="Verdana" pitchFamily="34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85787" y="1060450"/>
            <a:ext cx="7970864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endParaRPr lang="fr-FR" sz="2400" b="1" dirty="0" smtClean="0">
              <a:solidFill>
                <a:srgbClr val="CA6902"/>
              </a:solidFill>
              <a:latin typeface="Verdana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400" b="1" dirty="0" smtClean="0">
                <a:solidFill>
                  <a:srgbClr val="CA6902"/>
                </a:solidFill>
                <a:latin typeface="Verdana" pitchFamily="34" charset="0"/>
              </a:rPr>
              <a:t>More </a:t>
            </a:r>
            <a:r>
              <a:rPr lang="fr-FR" sz="2400" b="1" dirty="0" err="1" smtClean="0">
                <a:solidFill>
                  <a:srgbClr val="CA6902"/>
                </a:solidFill>
                <a:latin typeface="Verdana" pitchFamily="34" charset="0"/>
              </a:rPr>
              <a:t>statistics</a:t>
            </a:r>
            <a:r>
              <a:rPr lang="fr-FR" sz="2400" b="1" dirty="0" smtClean="0">
                <a:solidFill>
                  <a:srgbClr val="CA6902"/>
                </a:solidFill>
                <a:latin typeface="Verdana" pitchFamily="34" charset="0"/>
              </a:rPr>
              <a:t> to </a:t>
            </a:r>
            <a:r>
              <a:rPr lang="fr-FR" sz="2400" b="1" dirty="0" err="1" smtClean="0">
                <a:solidFill>
                  <a:srgbClr val="CA6902"/>
                </a:solidFill>
                <a:latin typeface="Verdana" pitchFamily="34" charset="0"/>
              </a:rPr>
              <a:t>be</a:t>
            </a:r>
            <a:r>
              <a:rPr lang="fr-FR" sz="2400" b="1" dirty="0" smtClean="0">
                <a:solidFill>
                  <a:srgbClr val="CA6902"/>
                </a:solidFill>
                <a:latin typeface="Verdana" pitchFamily="34" charset="0"/>
              </a:rPr>
              <a:t> </a:t>
            </a:r>
            <a:r>
              <a:rPr lang="fr-FR" sz="2400" b="1" dirty="0" err="1" smtClean="0">
                <a:solidFill>
                  <a:srgbClr val="CA6902"/>
                </a:solidFill>
                <a:latin typeface="Verdana" pitchFamily="34" charset="0"/>
              </a:rPr>
              <a:t>derived</a:t>
            </a:r>
            <a:endParaRPr lang="fr-FR" sz="2400" b="1" dirty="0" smtClean="0">
              <a:solidFill>
                <a:srgbClr val="CA6902"/>
              </a:solidFill>
              <a:latin typeface="Verdana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400" b="1" dirty="0" smtClean="0">
                <a:solidFill>
                  <a:srgbClr val="CA6902"/>
                </a:solidFill>
                <a:latin typeface="Verdana" pitchFamily="34" charset="0"/>
              </a:rPr>
              <a:t>LOD informations extraction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400" b="1" dirty="0" err="1" smtClean="0">
                <a:solidFill>
                  <a:srgbClr val="CA6902"/>
                </a:solidFill>
                <a:latin typeface="Verdana" pitchFamily="34" charset="0"/>
              </a:rPr>
              <a:t>Experiments</a:t>
            </a:r>
            <a:endParaRPr lang="fr-FR" sz="2400" b="1" dirty="0" smtClean="0">
              <a:solidFill>
                <a:srgbClr val="CA6902"/>
              </a:solidFill>
              <a:latin typeface="Verdana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400" b="1" dirty="0" smtClean="0">
                <a:solidFill>
                  <a:srgbClr val="CA6902"/>
                </a:solidFill>
                <a:latin typeface="Verdana" pitchFamily="34" charset="0"/>
              </a:rPr>
              <a:t>Continue sleeping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31763" y="44450"/>
            <a:ext cx="644050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fr-FR" sz="3200" b="1" dirty="0" err="1" smtClean="0">
                <a:solidFill>
                  <a:schemeClr val="bg1"/>
                </a:solidFill>
                <a:latin typeface="Verdana" pitchFamily="34" charset="0"/>
              </a:rPr>
              <a:t>Outline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900113" y="908050"/>
            <a:ext cx="7704137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3200" b="1" dirty="0" err="1" smtClean="0">
                <a:solidFill>
                  <a:srgbClr val="CA6902"/>
                </a:solidFill>
                <a:latin typeface="Verdana" pitchFamily="34" charset="0"/>
              </a:rPr>
              <a:t>Context</a:t>
            </a:r>
            <a:endParaRPr lang="fr-FR" sz="3200" b="1" dirty="0" smtClean="0">
              <a:solidFill>
                <a:srgbClr val="CA6902"/>
              </a:solidFill>
              <a:latin typeface="Verdana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3200" b="1" dirty="0" smtClean="0">
                <a:solidFill>
                  <a:srgbClr val="CA6902"/>
                </a:solidFill>
                <a:latin typeface="Verdana" pitchFamily="34" charset="0"/>
              </a:rPr>
              <a:t>State of the art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3200" b="1" dirty="0" smtClean="0">
                <a:solidFill>
                  <a:srgbClr val="CA6902"/>
                </a:solidFill>
                <a:latin typeface="Verdana" pitchFamily="34" charset="0"/>
              </a:rPr>
              <a:t>Our </a:t>
            </a:r>
            <a:r>
              <a:rPr lang="fr-FR" sz="3200" b="1" dirty="0" err="1" smtClean="0">
                <a:solidFill>
                  <a:srgbClr val="CA6902"/>
                </a:solidFill>
                <a:latin typeface="Verdana" pitchFamily="34" charset="0"/>
              </a:rPr>
              <a:t>proposal</a:t>
            </a:r>
            <a:endParaRPr lang="fr-FR" sz="3200" b="1" dirty="0" smtClean="0">
              <a:solidFill>
                <a:srgbClr val="CA6902"/>
              </a:solidFill>
              <a:latin typeface="Verdana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3200" b="1" dirty="0" err="1" smtClean="0">
                <a:solidFill>
                  <a:srgbClr val="CA6902"/>
                </a:solidFill>
                <a:latin typeface="Verdana" pitchFamily="34" charset="0"/>
              </a:rPr>
              <a:t>Example</a:t>
            </a:r>
            <a:endParaRPr lang="fr-FR" sz="3200" b="1" dirty="0" smtClean="0">
              <a:solidFill>
                <a:srgbClr val="CA6902"/>
              </a:solidFill>
              <a:latin typeface="Verdana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3200" b="1" dirty="0" smtClean="0">
                <a:solidFill>
                  <a:srgbClr val="CA6902"/>
                </a:solidFill>
                <a:latin typeface="Verdana" pitchFamily="34" charset="0"/>
              </a:rPr>
              <a:t>Final </a:t>
            </a:r>
            <a:r>
              <a:rPr lang="fr-FR" sz="3200" b="1" dirty="0" err="1" smtClean="0">
                <a:solidFill>
                  <a:srgbClr val="CA6902"/>
                </a:solidFill>
                <a:latin typeface="Verdana" pitchFamily="34" charset="0"/>
              </a:rPr>
              <a:t>thoughts</a:t>
            </a:r>
            <a:endParaRPr lang="fr-FR" sz="3200" b="1" dirty="0">
              <a:solidFill>
                <a:srgbClr val="CA690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31763" y="44450"/>
            <a:ext cx="197682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3200" b="1" dirty="0" err="1" smtClean="0">
                <a:solidFill>
                  <a:schemeClr val="bg1"/>
                </a:solidFill>
                <a:latin typeface="Verdana" pitchFamily="34" charset="0"/>
              </a:rPr>
              <a:t>Context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4" name="Picture 2" descr="C:\Users\nxp33280\Desktop\presentation\simple_weather_symbols_13.svg.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643314"/>
            <a:ext cx="1412605" cy="1371600"/>
          </a:xfrm>
          <a:prstGeom prst="rect">
            <a:avLst/>
          </a:prstGeom>
          <a:noFill/>
        </p:spPr>
      </p:pic>
      <p:pic>
        <p:nvPicPr>
          <p:cNvPr id="5" name="Picture 3" descr="C:\Users\nxp33280\Desktop\presentation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2357430"/>
            <a:ext cx="1828800" cy="1146220"/>
          </a:xfrm>
          <a:prstGeom prst="rect">
            <a:avLst/>
          </a:prstGeom>
          <a:noFill/>
        </p:spPr>
      </p:pic>
      <p:pic>
        <p:nvPicPr>
          <p:cNvPr id="6" name="Picture 5" descr="C:\Users\nxp33280\Desktop\presentation\100-speed-limit-round-sig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785794"/>
            <a:ext cx="1371600" cy="1371600"/>
          </a:xfrm>
          <a:prstGeom prst="rect">
            <a:avLst/>
          </a:prstGeom>
          <a:noFill/>
        </p:spPr>
      </p:pic>
      <p:pic>
        <p:nvPicPr>
          <p:cNvPr id="7" name="Picture 6" descr="C:\Users\nxp33280\Desktop\presentation\smartphone-th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600" y="5638800"/>
            <a:ext cx="1443967" cy="1039813"/>
          </a:xfrm>
          <a:prstGeom prst="rect">
            <a:avLst/>
          </a:prstGeom>
          <a:noFill/>
        </p:spPr>
      </p:pic>
      <p:sp>
        <p:nvSpPr>
          <p:cNvPr id="8" name="Can 7"/>
          <p:cNvSpPr/>
          <p:nvPr/>
        </p:nvSpPr>
        <p:spPr>
          <a:xfrm>
            <a:off x="4114800" y="1828800"/>
            <a:ext cx="1219200" cy="1524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724400" y="3581400"/>
            <a:ext cx="0" cy="1524000"/>
          </a:xfrm>
          <a:prstGeom prst="straightConnector1">
            <a:avLst/>
          </a:prstGeom>
          <a:ln w="1270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71670" y="1500174"/>
            <a:ext cx="1890730" cy="1014426"/>
          </a:xfrm>
          <a:prstGeom prst="straightConnector1">
            <a:avLst/>
          </a:prstGeom>
          <a:ln w="1270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357422" y="2667000"/>
            <a:ext cx="1452578" cy="333372"/>
          </a:xfrm>
          <a:prstGeom prst="straightConnector1">
            <a:avLst/>
          </a:prstGeom>
          <a:ln w="1270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2819392" y="2928934"/>
            <a:ext cx="1252542" cy="1033474"/>
          </a:xfrm>
          <a:prstGeom prst="straightConnector1">
            <a:avLst/>
          </a:prstGeom>
          <a:ln w="1270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638800" y="1600200"/>
            <a:ext cx="1219200" cy="914400"/>
          </a:xfrm>
          <a:prstGeom prst="straightConnector1">
            <a:avLst/>
          </a:prstGeom>
          <a:ln w="1270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638800" y="2971800"/>
            <a:ext cx="1447800" cy="1066800"/>
          </a:xfrm>
          <a:prstGeom prst="straightConnector1">
            <a:avLst/>
          </a:prstGeom>
          <a:ln w="1270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8" descr="C:\Users\nxp33280\Desktop\presentation\slow_car_club_18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88306" y="914400"/>
            <a:ext cx="2055694" cy="1143000"/>
          </a:xfrm>
          <a:prstGeom prst="rect">
            <a:avLst/>
          </a:prstGeom>
          <a:noFill/>
        </p:spPr>
      </p:pic>
      <p:pic>
        <p:nvPicPr>
          <p:cNvPr id="16" name="Picture 9" descr="C:\Users\nxp33280\Desktop\presentation\roadrage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67600" y="3581400"/>
            <a:ext cx="1314450" cy="1562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31763" y="44450"/>
            <a:ext cx="63690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latin typeface="Verdana" pitchFamily="34" charset="0"/>
              </a:rPr>
              <a:t>State of the art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900113" y="908050"/>
            <a:ext cx="7704137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r>
              <a:rPr lang="fr-FR" sz="2000" b="1" dirty="0" smtClean="0">
                <a:solidFill>
                  <a:srgbClr val="CA6902"/>
                </a:solidFill>
                <a:latin typeface="Verdana" pitchFamily="34" charset="0"/>
              </a:rPr>
              <a:t>[1] « </a:t>
            </a:r>
            <a:r>
              <a:rPr lang="fr-FR" sz="2000" b="1" dirty="0" err="1" smtClean="0">
                <a:solidFill>
                  <a:srgbClr val="CA6902"/>
                </a:solidFill>
                <a:latin typeface="Verdana" pitchFamily="34" charset="0"/>
              </a:rPr>
              <a:t>Ontology</a:t>
            </a:r>
            <a:r>
              <a:rPr lang="fr-FR" sz="2000" b="1" dirty="0" smtClean="0">
                <a:solidFill>
                  <a:srgbClr val="CA6902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CA6902"/>
                </a:solidFill>
                <a:latin typeface="Verdana" pitchFamily="34" charset="0"/>
              </a:rPr>
              <a:t>rules</a:t>
            </a:r>
            <a:r>
              <a:rPr lang="fr-FR" sz="2000" b="1" dirty="0" smtClean="0">
                <a:solidFill>
                  <a:srgbClr val="CA6902"/>
                </a:solidFill>
                <a:latin typeface="Verdana" pitchFamily="34" charset="0"/>
              </a:rPr>
              <a:t> are </a:t>
            </a:r>
            <a:r>
              <a:rPr lang="fr-FR" sz="2000" b="1" dirty="0" err="1" smtClean="0">
                <a:solidFill>
                  <a:srgbClr val="CA6902"/>
                </a:solidFill>
                <a:latin typeface="Verdana" pitchFamily="34" charset="0"/>
              </a:rPr>
              <a:t>very</a:t>
            </a:r>
            <a:r>
              <a:rPr lang="fr-FR" sz="2000" b="1" dirty="0" smtClean="0">
                <a:solidFill>
                  <a:srgbClr val="CA6902"/>
                </a:solidFill>
                <a:latin typeface="Verdana" pitchFamily="34" charset="0"/>
              </a:rPr>
              <a:t> cool, but … » </a:t>
            </a:r>
            <a:r>
              <a:rPr lang="fr-FR" sz="2000" b="1" i="1" dirty="0" smtClean="0">
                <a:solidFill>
                  <a:srgbClr val="CA6902"/>
                </a:solidFill>
                <a:latin typeface="Verdana" pitchFamily="34" charset="0"/>
              </a:rPr>
              <a:t>- Fabio</a:t>
            </a:r>
          </a:p>
          <a:p>
            <a:endParaRPr lang="fr-FR" sz="2000" b="1" dirty="0">
              <a:solidFill>
                <a:srgbClr val="CA6902"/>
              </a:solidFill>
              <a:latin typeface="Verdana" pitchFamily="34" charset="0"/>
            </a:endParaRPr>
          </a:p>
          <a:p>
            <a:r>
              <a:rPr lang="fr-FR" sz="2000" b="1" dirty="0" smtClean="0">
                <a:solidFill>
                  <a:srgbClr val="CA6902"/>
                </a:solidFill>
                <a:latin typeface="Verdana" pitchFamily="34" charset="0"/>
              </a:rPr>
              <a:t>[2] « </a:t>
            </a:r>
            <a:r>
              <a:rPr lang="fr-FR" sz="2000" b="1" dirty="0" smtClean="0">
                <a:solidFill>
                  <a:srgbClr val="CA6902"/>
                </a:solidFill>
                <a:latin typeface="Verdana" pitchFamily="34" charset="0"/>
              </a:rPr>
              <a:t>I </a:t>
            </a:r>
            <a:r>
              <a:rPr lang="fr-FR" sz="2000" b="1" dirty="0" err="1" smtClean="0">
                <a:solidFill>
                  <a:srgbClr val="CA6902"/>
                </a:solidFill>
                <a:latin typeface="Verdana" pitchFamily="34" charset="0"/>
              </a:rPr>
              <a:t>don’t</a:t>
            </a:r>
            <a:r>
              <a:rPr lang="fr-FR" sz="2000" b="1" dirty="0" smtClean="0">
                <a:solidFill>
                  <a:srgbClr val="CA6902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CA6902"/>
                </a:solidFill>
                <a:latin typeface="Verdana" pitchFamily="34" charset="0"/>
              </a:rPr>
              <a:t>believe</a:t>
            </a:r>
            <a:r>
              <a:rPr lang="fr-FR" sz="2000" b="1" dirty="0" smtClean="0">
                <a:solidFill>
                  <a:srgbClr val="CA6902"/>
                </a:solidFill>
                <a:latin typeface="Verdana" pitchFamily="34" charset="0"/>
              </a:rPr>
              <a:t> in </a:t>
            </a:r>
            <a:r>
              <a:rPr lang="fr-FR" sz="2000" b="1" dirty="0" err="1" smtClean="0">
                <a:solidFill>
                  <a:srgbClr val="CA6902"/>
                </a:solidFill>
                <a:latin typeface="Verdana" pitchFamily="34" charset="0"/>
              </a:rPr>
              <a:t>it</a:t>
            </a:r>
            <a:r>
              <a:rPr lang="fr-FR" sz="2000" b="1" dirty="0" smtClean="0">
                <a:solidFill>
                  <a:srgbClr val="CA6902"/>
                </a:solidFill>
                <a:latin typeface="Verdana" pitchFamily="34" charset="0"/>
              </a:rPr>
              <a:t>.</a:t>
            </a:r>
            <a:r>
              <a:rPr lang="fr-FR" sz="2000" b="1" dirty="0" smtClean="0">
                <a:solidFill>
                  <a:srgbClr val="CA6902"/>
                </a:solidFill>
                <a:latin typeface="Verdana" pitchFamily="34" charset="0"/>
              </a:rPr>
              <a:t> » </a:t>
            </a:r>
            <a:r>
              <a:rPr lang="fr-FR" sz="2000" b="1" i="1" dirty="0" smtClean="0">
                <a:solidFill>
                  <a:srgbClr val="CA6902"/>
                </a:solidFill>
                <a:latin typeface="Verdana" pitchFamily="34" charset="0"/>
              </a:rPr>
              <a:t>- Fabio</a:t>
            </a:r>
          </a:p>
          <a:p>
            <a:endParaRPr lang="fr-FR" sz="2000" b="1" dirty="0">
              <a:solidFill>
                <a:srgbClr val="CA6902"/>
              </a:solidFill>
              <a:latin typeface="Verdana" pitchFamily="34" charset="0"/>
            </a:endParaRPr>
          </a:p>
          <a:p>
            <a:r>
              <a:rPr lang="fr-FR" sz="2000" b="1" dirty="0" smtClean="0">
                <a:solidFill>
                  <a:srgbClr val="CA6902"/>
                </a:solidFill>
                <a:latin typeface="Verdana" pitchFamily="34" charset="0"/>
              </a:rPr>
              <a:t>[3] « </a:t>
            </a:r>
            <a:r>
              <a:rPr lang="fr-FR" sz="2000" b="1" dirty="0" err="1" smtClean="0">
                <a:solidFill>
                  <a:srgbClr val="CA6902"/>
                </a:solidFill>
                <a:latin typeface="Verdana" pitchFamily="34" charset="0"/>
              </a:rPr>
              <a:t>Statistical</a:t>
            </a:r>
            <a:r>
              <a:rPr lang="fr-FR" sz="2000" b="1" dirty="0" smtClean="0">
                <a:solidFill>
                  <a:srgbClr val="CA6902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CA6902"/>
                </a:solidFill>
                <a:latin typeface="Verdana" pitchFamily="34" charset="0"/>
              </a:rPr>
              <a:t>methods</a:t>
            </a:r>
            <a:r>
              <a:rPr lang="fr-FR" sz="2000" b="1" dirty="0" smtClean="0">
                <a:solidFill>
                  <a:srgbClr val="CA6902"/>
                </a:solidFill>
                <a:latin typeface="Verdana" pitchFamily="34" charset="0"/>
              </a:rPr>
              <a:t> are more efficient and </a:t>
            </a:r>
            <a:r>
              <a:rPr lang="fr-FR" sz="2000" b="1" dirty="0" err="1" smtClean="0">
                <a:solidFill>
                  <a:srgbClr val="CA6902"/>
                </a:solidFill>
                <a:latin typeface="Verdana" pitchFamily="34" charset="0"/>
              </a:rPr>
              <a:t>scalable</a:t>
            </a:r>
            <a:r>
              <a:rPr lang="fr-FR" sz="2000" b="1" dirty="0" smtClean="0">
                <a:solidFill>
                  <a:srgbClr val="CA6902"/>
                </a:solidFill>
                <a:latin typeface="Verdana" pitchFamily="34" charset="0"/>
              </a:rPr>
              <a:t> » </a:t>
            </a:r>
            <a:r>
              <a:rPr lang="fr-FR" sz="2000" b="1" i="1" dirty="0" smtClean="0">
                <a:solidFill>
                  <a:srgbClr val="CA6902"/>
                </a:solidFill>
                <a:latin typeface="Verdana" pitchFamily="34" charset="0"/>
              </a:rPr>
              <a:t>- Fabio</a:t>
            </a:r>
          </a:p>
          <a:p>
            <a:endParaRPr lang="fr-FR" sz="2000" b="1" dirty="0">
              <a:solidFill>
                <a:srgbClr val="CA6902"/>
              </a:solidFill>
              <a:latin typeface="Verdana" pitchFamily="34" charset="0"/>
            </a:endParaRPr>
          </a:p>
          <a:p>
            <a:r>
              <a:rPr lang="fr-FR" sz="2000" b="1" dirty="0" smtClean="0">
                <a:solidFill>
                  <a:srgbClr val="CA6902"/>
                </a:solidFill>
                <a:latin typeface="Verdana" pitchFamily="34" charset="0"/>
              </a:rPr>
              <a:t>[4] « But </a:t>
            </a:r>
            <a:r>
              <a:rPr lang="fr-FR" sz="2000" b="1" dirty="0" err="1" smtClean="0">
                <a:solidFill>
                  <a:srgbClr val="CA6902"/>
                </a:solidFill>
                <a:latin typeface="Verdana" pitchFamily="34" charset="0"/>
              </a:rPr>
              <a:t>ontology</a:t>
            </a:r>
            <a:r>
              <a:rPr lang="fr-FR" sz="2000" b="1" dirty="0" smtClean="0">
                <a:solidFill>
                  <a:srgbClr val="CA6902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CA6902"/>
                </a:solidFill>
                <a:latin typeface="Verdana" pitchFamily="34" charset="0"/>
              </a:rPr>
              <a:t>rules</a:t>
            </a:r>
            <a:r>
              <a:rPr lang="fr-FR" sz="2000" b="1" dirty="0" smtClean="0">
                <a:solidFill>
                  <a:srgbClr val="CA6902"/>
                </a:solidFill>
                <a:latin typeface="Verdana" pitchFamily="34" charset="0"/>
              </a:rPr>
              <a:t> are </a:t>
            </a:r>
            <a:r>
              <a:rPr lang="fr-FR" sz="2000" b="1" dirty="0" err="1" smtClean="0">
                <a:solidFill>
                  <a:srgbClr val="CA6902"/>
                </a:solidFill>
                <a:latin typeface="Verdana" pitchFamily="34" charset="0"/>
              </a:rPr>
              <a:t>really</a:t>
            </a:r>
            <a:r>
              <a:rPr lang="fr-FR" sz="2000" b="1" dirty="0" smtClean="0">
                <a:solidFill>
                  <a:srgbClr val="CA6902"/>
                </a:solidFill>
                <a:latin typeface="Verdana" pitchFamily="34" charset="0"/>
              </a:rPr>
              <a:t> cool, </a:t>
            </a:r>
            <a:r>
              <a:rPr lang="fr-FR" sz="2000" b="1" dirty="0" err="1" smtClean="0">
                <a:solidFill>
                  <a:srgbClr val="CA6902"/>
                </a:solidFill>
                <a:latin typeface="Verdana" pitchFamily="34" charset="0"/>
              </a:rPr>
              <a:t>so</a:t>
            </a:r>
            <a:r>
              <a:rPr lang="fr-FR" sz="2000" b="1" dirty="0" smtClean="0">
                <a:solidFill>
                  <a:srgbClr val="CA6902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CA6902"/>
                </a:solidFill>
                <a:latin typeface="Verdana" pitchFamily="34" charset="0"/>
              </a:rPr>
              <a:t>we</a:t>
            </a:r>
            <a:r>
              <a:rPr lang="fr-FR" sz="2000" b="1" dirty="0" smtClean="0">
                <a:solidFill>
                  <a:srgbClr val="CA6902"/>
                </a:solidFill>
                <a:latin typeface="Verdana" pitchFamily="34" charset="0"/>
              </a:rPr>
              <a:t> do </a:t>
            </a:r>
            <a:r>
              <a:rPr lang="fr-FR" sz="2000" b="1" dirty="0" err="1" smtClean="0">
                <a:solidFill>
                  <a:srgbClr val="CA6902"/>
                </a:solidFill>
                <a:latin typeface="Verdana" pitchFamily="34" charset="0"/>
              </a:rPr>
              <a:t>it</a:t>
            </a:r>
            <a:r>
              <a:rPr lang="fr-FR" sz="2000" b="1" dirty="0" smtClean="0">
                <a:solidFill>
                  <a:srgbClr val="CA6902"/>
                </a:solidFill>
                <a:latin typeface="Verdana" pitchFamily="34" charset="0"/>
              </a:rPr>
              <a:t> </a:t>
            </a:r>
            <a:r>
              <a:rPr lang="fr-FR" sz="2000" b="1" dirty="0" err="1" smtClean="0">
                <a:solidFill>
                  <a:srgbClr val="CA6902"/>
                </a:solidFill>
                <a:latin typeface="Verdana" pitchFamily="34" charset="0"/>
              </a:rPr>
              <a:t>anyway</a:t>
            </a:r>
            <a:r>
              <a:rPr lang="fr-FR" sz="2000" b="1" dirty="0" smtClean="0">
                <a:solidFill>
                  <a:srgbClr val="CA6902"/>
                </a:solidFill>
                <a:latin typeface="Verdana" pitchFamily="34" charset="0"/>
              </a:rPr>
              <a:t> » </a:t>
            </a:r>
            <a:r>
              <a:rPr lang="fr-FR" sz="2000" b="1" i="1" dirty="0" smtClean="0">
                <a:solidFill>
                  <a:srgbClr val="CA6902"/>
                </a:solidFill>
                <a:latin typeface="Verdana" pitchFamily="34" charset="0"/>
              </a:rPr>
              <a:t>- us</a:t>
            </a:r>
            <a:endParaRPr lang="fr-FR" sz="2000" b="1" i="1" dirty="0" smtClean="0">
              <a:solidFill>
                <a:srgbClr val="CA6902"/>
              </a:solidFill>
              <a:latin typeface="Verdana" pitchFamily="34" charset="0"/>
            </a:endParaRPr>
          </a:p>
          <a:p>
            <a:pPr algn="just"/>
            <a:endParaRPr lang="fr-FR" sz="2000" b="1" dirty="0" smtClean="0">
              <a:solidFill>
                <a:srgbClr val="CA6902"/>
              </a:solidFill>
              <a:latin typeface="Verdana" pitchFamily="34" charset="0"/>
            </a:endParaRPr>
          </a:p>
          <a:p>
            <a:pPr algn="just"/>
            <a:r>
              <a:rPr lang="fr-FR" sz="2000" b="1" dirty="0" smtClean="0">
                <a:solidFill>
                  <a:srgbClr val="CA6902"/>
                </a:solidFill>
                <a:latin typeface="Verdana" pitchFamily="34" charset="0"/>
              </a:rPr>
              <a:t>[5] « I </a:t>
            </a:r>
            <a:r>
              <a:rPr lang="fr-FR" sz="2000" b="1" dirty="0" err="1" smtClean="0">
                <a:solidFill>
                  <a:srgbClr val="CA6902"/>
                </a:solidFill>
                <a:latin typeface="Verdana" pitchFamily="34" charset="0"/>
              </a:rPr>
              <a:t>need</a:t>
            </a:r>
            <a:r>
              <a:rPr lang="fr-FR" sz="2000" b="1" dirty="0" smtClean="0">
                <a:solidFill>
                  <a:srgbClr val="CA6902"/>
                </a:solidFill>
                <a:latin typeface="Verdana" pitchFamily="34" charset="0"/>
              </a:rPr>
              <a:t> a coffee… » </a:t>
            </a:r>
            <a:r>
              <a:rPr lang="fr-FR" sz="2000" b="1" i="1" dirty="0" smtClean="0">
                <a:solidFill>
                  <a:srgbClr val="CA6902"/>
                </a:solidFill>
                <a:latin typeface="Verdana" pitchFamily="34" charset="0"/>
              </a:rPr>
              <a:t>- Fabio</a:t>
            </a:r>
            <a:endParaRPr lang="fr-FR" sz="2000" b="1" i="1" dirty="0">
              <a:solidFill>
                <a:srgbClr val="CA6902"/>
              </a:solidFill>
              <a:latin typeface="Verdana" pitchFamily="34" charset="0"/>
            </a:endParaRPr>
          </a:p>
        </p:txBody>
      </p:sp>
      <p:pic>
        <p:nvPicPr>
          <p:cNvPr id="19458" name="Picture 2" descr="http://www.rfi.fr/actufr/images/095/bush_432_09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4572008"/>
            <a:ext cx="3286148" cy="21907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31763" y="44450"/>
            <a:ext cx="6297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latin typeface="Verdana" pitchFamily="34" charset="0"/>
              </a:rPr>
              <a:t>Our </a:t>
            </a:r>
            <a:r>
              <a:rPr lang="fr-FR" sz="3200" b="1" dirty="0" err="1" smtClean="0">
                <a:solidFill>
                  <a:schemeClr val="bg1"/>
                </a:solidFill>
                <a:latin typeface="Verdana" pitchFamily="34" charset="0"/>
              </a:rPr>
              <a:t>proposal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4" name="Cloud 3"/>
          <p:cNvSpPr/>
          <p:nvPr/>
        </p:nvSpPr>
        <p:spPr>
          <a:xfrm>
            <a:off x="2285984" y="928670"/>
            <a:ext cx="4714908" cy="1571636"/>
          </a:xfrm>
          <a:prstGeom prst="cloud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3214678" y="1357298"/>
            <a:ext cx="1285884" cy="5715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Static</a:t>
            </a:r>
            <a:endParaRPr lang="nl-BE" dirty="0"/>
          </a:p>
        </p:txBody>
      </p:sp>
      <p:sp>
        <p:nvSpPr>
          <p:cNvPr id="6" name="Rectangle 5"/>
          <p:cNvSpPr/>
          <p:nvPr/>
        </p:nvSpPr>
        <p:spPr>
          <a:xfrm>
            <a:off x="4714876" y="1357298"/>
            <a:ext cx="1285884" cy="5715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Dynamic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6357950" y="7857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LOD</a:t>
            </a:r>
            <a:endParaRPr lang="nl-BE" dirty="0"/>
          </a:p>
        </p:txBody>
      </p:sp>
      <p:cxnSp>
        <p:nvCxnSpPr>
          <p:cNvPr id="10" name="Curved Connector 9"/>
          <p:cNvCxnSpPr>
            <a:stCxn id="4" idx="1"/>
            <a:endCxn id="8" idx="0"/>
          </p:cNvCxnSpPr>
          <p:nvPr/>
        </p:nvCxnSpPr>
        <p:spPr>
          <a:xfrm rot="5400000">
            <a:off x="3838924" y="2553048"/>
            <a:ext cx="858930" cy="750099"/>
          </a:xfrm>
          <a:prstGeom prst="curvedConnector3">
            <a:avLst>
              <a:gd name="adj1" fmla="val 50000"/>
            </a:avLst>
          </a:prstGeom>
          <a:ln>
            <a:headEnd w="lg" len="lg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4429132"/>
            <a:ext cx="3071802" cy="2428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4" name="Picture 13" descr="OLD-SCHOOL-cell-phone (1).png"/>
          <p:cNvPicPr>
            <a:picLocks noChangeAspect="1"/>
          </p:cNvPicPr>
          <p:nvPr/>
        </p:nvPicPr>
        <p:blipFill>
          <a:blip r:embed="rId2"/>
          <a:srcRect l="28269" t="31869" r="28386" b="38623"/>
          <a:stretch>
            <a:fillRect/>
          </a:stretch>
        </p:blipFill>
        <p:spPr>
          <a:xfrm>
            <a:off x="642910" y="4714884"/>
            <a:ext cx="1643074" cy="1785950"/>
          </a:xfrm>
          <a:prstGeom prst="rect">
            <a:avLst/>
          </a:prstGeom>
        </p:spPr>
      </p:pic>
      <p:cxnSp>
        <p:nvCxnSpPr>
          <p:cNvPr id="16" name="Curved Connector 15"/>
          <p:cNvCxnSpPr>
            <a:stCxn id="14" idx="3"/>
            <a:endCxn id="8" idx="2"/>
          </p:cNvCxnSpPr>
          <p:nvPr/>
        </p:nvCxnSpPr>
        <p:spPr>
          <a:xfrm flipV="1">
            <a:off x="2285984" y="4500570"/>
            <a:ext cx="1607355" cy="1107289"/>
          </a:xfrm>
          <a:prstGeom prst="curvedConnector2">
            <a:avLst/>
          </a:prstGeom>
          <a:ln>
            <a:headEnd w="lg" len="lg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86446" y="457200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Risk factor</a:t>
            </a:r>
            <a:endParaRPr lang="nl-BE" dirty="0"/>
          </a:p>
        </p:txBody>
      </p:sp>
      <p:pic>
        <p:nvPicPr>
          <p:cNvPr id="34818" name="Picture 2" descr="http://static.mijnwebwinkel.nl/client/e-commerce-blog/2012-03-26-factureer-als-een-professional/factuur-als-brandingmiddel-f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44" y="3714752"/>
            <a:ext cx="1285884" cy="18163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23" name="Curved Connector 15"/>
          <p:cNvCxnSpPr>
            <a:stCxn id="8" idx="3"/>
            <a:endCxn id="34818" idx="1"/>
          </p:cNvCxnSpPr>
          <p:nvPr/>
        </p:nvCxnSpPr>
        <p:spPr>
          <a:xfrm>
            <a:off x="5500694" y="3929066"/>
            <a:ext cx="1785950" cy="693857"/>
          </a:xfrm>
          <a:prstGeom prst="curvedConnector3">
            <a:avLst>
              <a:gd name="adj1" fmla="val 50000"/>
            </a:avLst>
          </a:prstGeom>
          <a:ln>
            <a:headEnd w="lg" len="lg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285984" y="3357562"/>
            <a:ext cx="3214710" cy="1143008"/>
          </a:xfrm>
          <a:prstGeom prst="rect">
            <a:avLst/>
          </a:prstGeom>
          <a:solidFill>
            <a:srgbClr val="FF921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tx1"/>
                </a:solidFill>
              </a:rPr>
              <a:t>Insurance Company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41" name="Curved Connector 40"/>
          <p:cNvCxnSpPr>
            <a:endCxn id="6" idx="2"/>
          </p:cNvCxnSpPr>
          <p:nvPr/>
        </p:nvCxnSpPr>
        <p:spPr>
          <a:xfrm rot="10800000" flipV="1">
            <a:off x="5357818" y="1643050"/>
            <a:ext cx="642942" cy="285752"/>
          </a:xfrm>
          <a:prstGeom prst="curvedConnector4">
            <a:avLst>
              <a:gd name="adj1" fmla="val -17488"/>
              <a:gd name="adj2" fmla="val 179999"/>
            </a:avLst>
          </a:prstGeom>
          <a:ln>
            <a:headEnd w="lg" len="lg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31763" y="44450"/>
            <a:ext cx="6297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latin typeface="Verdana" pitchFamily="34" charset="0"/>
              </a:rPr>
              <a:t>Our </a:t>
            </a:r>
            <a:r>
              <a:rPr lang="fr-FR" sz="3200" b="1" dirty="0" err="1" smtClean="0">
                <a:solidFill>
                  <a:schemeClr val="bg1"/>
                </a:solidFill>
                <a:latin typeface="Verdana" pitchFamily="34" charset="0"/>
              </a:rPr>
              <a:t>proposal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429132"/>
            <a:ext cx="3071802" cy="2428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Cloud 10"/>
          <p:cNvSpPr/>
          <p:nvPr/>
        </p:nvSpPr>
        <p:spPr>
          <a:xfrm>
            <a:off x="357158" y="1071546"/>
            <a:ext cx="1571636" cy="1143008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tx1"/>
                </a:solidFill>
              </a:rPr>
              <a:t>Map </a:t>
            </a:r>
            <a:r>
              <a:rPr lang="nl-BE" dirty="0" smtClean="0">
                <a:solidFill>
                  <a:schemeClr val="tx1"/>
                </a:solidFill>
              </a:rPr>
              <a:t>data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4" name="Cloud 13"/>
          <p:cNvSpPr/>
          <p:nvPr/>
        </p:nvSpPr>
        <p:spPr>
          <a:xfrm>
            <a:off x="6072198" y="857232"/>
            <a:ext cx="1643074" cy="1071570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tx1"/>
                </a:solidFill>
              </a:rPr>
              <a:t>Traffic</a:t>
            </a:r>
            <a:br>
              <a:rPr lang="nl-BE" dirty="0" smtClean="0">
                <a:solidFill>
                  <a:schemeClr val="tx1"/>
                </a:solidFill>
              </a:rPr>
            </a:br>
            <a:r>
              <a:rPr lang="nl-BE" dirty="0" smtClean="0">
                <a:solidFill>
                  <a:schemeClr val="tx1"/>
                </a:solidFill>
              </a:rPr>
              <a:t>data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2000232" y="857232"/>
            <a:ext cx="1812739" cy="1000132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tx1"/>
                </a:solidFill>
              </a:rPr>
              <a:t>Weather</a:t>
            </a:r>
            <a:br>
              <a:rPr lang="nl-BE" dirty="0" smtClean="0">
                <a:solidFill>
                  <a:schemeClr val="tx1"/>
                </a:solidFill>
              </a:rPr>
            </a:br>
            <a:r>
              <a:rPr lang="nl-BE" dirty="0" smtClean="0">
                <a:solidFill>
                  <a:schemeClr val="tx1"/>
                </a:solidFill>
              </a:rPr>
              <a:t>data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43108" y="2071678"/>
            <a:ext cx="6429420" cy="4286280"/>
          </a:xfrm>
          <a:prstGeom prst="rect">
            <a:avLst/>
          </a:prstGeom>
          <a:solidFill>
            <a:schemeClr val="accent6">
              <a:lumMod val="20000"/>
              <a:lumOff val="80000"/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tx1"/>
                </a:solidFill>
              </a:rPr>
              <a:t>Insurance company</a:t>
            </a:r>
            <a:br>
              <a:rPr lang="nl-BE" dirty="0" smtClean="0">
                <a:solidFill>
                  <a:schemeClr val="tx1"/>
                </a:solidFill>
              </a:rPr>
            </a:br>
            <a:r>
              <a:rPr lang="nl-BE" dirty="0" smtClean="0">
                <a:solidFill>
                  <a:schemeClr val="tx1"/>
                </a:solidFill>
              </a:rPr>
              <a:t/>
            </a:r>
            <a:br>
              <a:rPr lang="nl-BE" dirty="0" smtClean="0">
                <a:solidFill>
                  <a:schemeClr val="tx1"/>
                </a:solidFill>
              </a:rPr>
            </a:br>
            <a:r>
              <a:rPr lang="nl-BE" dirty="0" smtClean="0">
                <a:solidFill>
                  <a:schemeClr val="tx1"/>
                </a:solidFill>
              </a:rPr>
              <a:t/>
            </a:r>
            <a:br>
              <a:rPr lang="nl-BE" dirty="0" smtClean="0">
                <a:solidFill>
                  <a:schemeClr val="tx1"/>
                </a:solidFill>
              </a:rPr>
            </a:br>
            <a:r>
              <a:rPr lang="nl-BE" dirty="0" smtClean="0">
                <a:solidFill>
                  <a:schemeClr val="tx1"/>
                </a:solidFill>
              </a:rPr>
              <a:t/>
            </a:r>
            <a:br>
              <a:rPr lang="nl-BE" dirty="0" smtClean="0">
                <a:solidFill>
                  <a:schemeClr val="tx1"/>
                </a:solidFill>
              </a:rPr>
            </a:br>
            <a:r>
              <a:rPr lang="nl-BE" dirty="0" smtClean="0">
                <a:solidFill>
                  <a:schemeClr val="tx1"/>
                </a:solidFill>
              </a:rPr>
              <a:t/>
            </a:r>
            <a:br>
              <a:rPr lang="nl-BE" dirty="0" smtClean="0">
                <a:solidFill>
                  <a:schemeClr val="tx1"/>
                </a:solidFill>
              </a:rPr>
            </a:br>
            <a:r>
              <a:rPr lang="nl-BE" dirty="0" smtClean="0">
                <a:solidFill>
                  <a:schemeClr val="tx1"/>
                </a:solidFill>
              </a:rPr>
              <a:t/>
            </a:r>
            <a:br>
              <a:rPr lang="nl-BE" dirty="0" smtClean="0">
                <a:solidFill>
                  <a:schemeClr val="tx1"/>
                </a:solidFill>
              </a:rPr>
            </a:br>
            <a:r>
              <a:rPr lang="nl-BE" dirty="0" smtClean="0">
                <a:solidFill>
                  <a:schemeClr val="tx1"/>
                </a:solidFill>
              </a:rPr>
              <a:t/>
            </a:r>
            <a:br>
              <a:rPr lang="nl-BE" dirty="0" smtClean="0">
                <a:solidFill>
                  <a:schemeClr val="tx1"/>
                </a:solidFill>
              </a:rPr>
            </a:br>
            <a:r>
              <a:rPr lang="nl-BE" dirty="0" smtClean="0">
                <a:solidFill>
                  <a:schemeClr val="tx1"/>
                </a:solidFill>
              </a:rPr>
              <a:t/>
            </a:r>
            <a:br>
              <a:rPr lang="nl-BE" dirty="0" smtClean="0">
                <a:solidFill>
                  <a:schemeClr val="tx1"/>
                </a:solidFill>
              </a:rPr>
            </a:br>
            <a:r>
              <a:rPr lang="nl-BE" dirty="0" smtClean="0">
                <a:solidFill>
                  <a:schemeClr val="tx1"/>
                </a:solidFill>
              </a:rPr>
              <a:t/>
            </a:r>
            <a:br>
              <a:rPr lang="nl-BE" dirty="0" smtClean="0">
                <a:solidFill>
                  <a:schemeClr val="tx1"/>
                </a:solidFill>
              </a:rPr>
            </a:br>
            <a:r>
              <a:rPr lang="nl-BE" dirty="0" smtClean="0">
                <a:solidFill>
                  <a:schemeClr val="tx1"/>
                </a:solidFill>
              </a:rPr>
              <a:t/>
            </a:r>
            <a:br>
              <a:rPr lang="nl-BE" dirty="0" smtClean="0">
                <a:solidFill>
                  <a:schemeClr val="tx1"/>
                </a:solidFill>
              </a:rPr>
            </a:br>
            <a:r>
              <a:rPr lang="nl-BE" dirty="0" smtClean="0">
                <a:solidFill>
                  <a:schemeClr val="tx1"/>
                </a:solidFill>
              </a:rPr>
              <a:t/>
            </a:r>
            <a:br>
              <a:rPr lang="nl-BE" dirty="0" smtClean="0">
                <a:solidFill>
                  <a:schemeClr val="tx1"/>
                </a:solidFill>
              </a:rPr>
            </a:br>
            <a:r>
              <a:rPr lang="nl-BE" dirty="0" smtClean="0">
                <a:solidFill>
                  <a:schemeClr val="tx1"/>
                </a:solidFill>
              </a:rPr>
              <a:t/>
            </a:r>
            <a:br>
              <a:rPr lang="nl-BE" dirty="0" smtClean="0">
                <a:solidFill>
                  <a:schemeClr val="tx1"/>
                </a:solidFill>
              </a:rPr>
            </a:br>
            <a:r>
              <a:rPr lang="nl-BE" dirty="0" smtClean="0">
                <a:solidFill>
                  <a:schemeClr val="tx1"/>
                </a:solidFill>
              </a:rPr>
              <a:t/>
            </a:r>
            <a:br>
              <a:rPr lang="nl-BE" dirty="0" smtClean="0">
                <a:solidFill>
                  <a:schemeClr val="tx1"/>
                </a:solidFill>
              </a:rPr>
            </a:br>
            <a:r>
              <a:rPr lang="nl-BE" dirty="0" smtClean="0">
                <a:solidFill>
                  <a:schemeClr val="tx1"/>
                </a:solidFill>
              </a:rPr>
              <a:t/>
            </a:r>
            <a:br>
              <a:rPr lang="nl-BE" dirty="0" smtClean="0">
                <a:solidFill>
                  <a:schemeClr val="tx1"/>
                </a:solidFill>
              </a:rPr>
            </a:b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7" name="Can 16"/>
          <p:cNvSpPr/>
          <p:nvPr/>
        </p:nvSpPr>
        <p:spPr>
          <a:xfrm>
            <a:off x="5214942" y="3929066"/>
            <a:ext cx="1357322" cy="1071570"/>
          </a:xfrm>
          <a:prstGeom prst="can">
            <a:avLst>
              <a:gd name="adj" fmla="val 17855"/>
            </a:avLst>
          </a:prstGeom>
          <a:solidFill>
            <a:srgbClr val="FF9218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00" dirty="0" smtClean="0">
                <a:solidFill>
                  <a:schemeClr val="tx1"/>
                </a:solidFill>
              </a:rPr>
              <a:t>Rules</a:t>
            </a:r>
            <a:br>
              <a:rPr lang="nl-BE" sz="1400" dirty="0" smtClean="0">
                <a:solidFill>
                  <a:schemeClr val="tx1"/>
                </a:solidFill>
              </a:rPr>
            </a:br>
            <a:r>
              <a:rPr lang="nl-BE" sz="1400" dirty="0" smtClean="0">
                <a:solidFill>
                  <a:schemeClr val="tx1"/>
                </a:solidFill>
              </a:rPr>
              <a:t>engine</a:t>
            </a:r>
            <a:r>
              <a:rPr lang="nl-BE" sz="1400" dirty="0" smtClean="0">
                <a:solidFill>
                  <a:schemeClr val="tx1"/>
                </a:solidFill>
              </a:rPr>
              <a:t/>
            </a:r>
            <a:br>
              <a:rPr lang="nl-BE" sz="1400" dirty="0" smtClean="0">
                <a:solidFill>
                  <a:schemeClr val="tx1"/>
                </a:solidFill>
              </a:rPr>
            </a:br>
            <a:r>
              <a:rPr lang="nl-BE" sz="1400" dirty="0" smtClean="0">
                <a:solidFill>
                  <a:schemeClr val="tx1"/>
                </a:solidFill>
              </a:rPr>
              <a:t>(.5 </a:t>
            </a:r>
            <a:r>
              <a:rPr lang="nl-BE" sz="1400" dirty="0" smtClean="0">
                <a:solidFill>
                  <a:schemeClr val="tx1"/>
                </a:solidFill>
              </a:rPr>
              <a:t>seconds)</a:t>
            </a:r>
            <a:endParaRPr lang="nl-BE" sz="1400" dirty="0">
              <a:solidFill>
                <a:schemeClr val="tx1"/>
              </a:solidFill>
            </a:endParaRPr>
          </a:p>
        </p:txBody>
      </p:sp>
      <p:pic>
        <p:nvPicPr>
          <p:cNvPr id="18" name="Picture 2" descr="https://encrypted-tbn2.gstatic.com/images?q=tbn:ANd9GcSboNd36pcf4sKcUc4FGtPv3d-hhkeNTHuH9_5l2y1Me6iz2NseV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357694"/>
            <a:ext cx="928662" cy="1255859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000100" y="3714752"/>
            <a:ext cx="12144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nl-BE" sz="1200" dirty="0" smtClean="0"/>
              <a:t> ID</a:t>
            </a:r>
            <a:endParaRPr lang="nl-BE" sz="1200" dirty="0" smtClean="0"/>
          </a:p>
          <a:p>
            <a:pPr>
              <a:buFont typeface="Arial" pitchFamily="34" charset="0"/>
              <a:buChar char="•"/>
            </a:pPr>
            <a:r>
              <a:rPr lang="nl-BE" sz="1200" dirty="0" smtClean="0"/>
              <a:t> location</a:t>
            </a:r>
            <a:endParaRPr lang="nl-BE" sz="1200" dirty="0" smtClean="0"/>
          </a:p>
          <a:p>
            <a:pPr>
              <a:buFont typeface="Arial" pitchFamily="34" charset="0"/>
              <a:buChar char="•"/>
            </a:pPr>
            <a:r>
              <a:rPr lang="nl-BE" sz="1200" dirty="0" smtClean="0"/>
              <a:t> speed</a:t>
            </a:r>
            <a:endParaRPr lang="nl-BE" sz="1200" dirty="0" smtClean="0"/>
          </a:p>
          <a:p>
            <a:pPr>
              <a:buFont typeface="Arial" pitchFamily="34" charset="0"/>
              <a:buChar char="•"/>
            </a:pPr>
            <a:r>
              <a:rPr lang="nl-BE" sz="1200" dirty="0" smtClean="0"/>
              <a:t> acceleration</a:t>
            </a:r>
            <a:endParaRPr lang="nl-BE" sz="1200" dirty="0" smtClean="0"/>
          </a:p>
          <a:p>
            <a:pPr>
              <a:buFont typeface="Arial" pitchFamily="34" charset="0"/>
              <a:buChar char="•"/>
            </a:pPr>
            <a:r>
              <a:rPr lang="nl-BE" sz="1200" dirty="0" smtClean="0"/>
              <a:t> tip/tilt</a:t>
            </a:r>
            <a:endParaRPr lang="nl-B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715140" y="6000768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Risk </a:t>
            </a:r>
            <a:r>
              <a:rPr lang="nl-BE" dirty="0" smtClean="0"/>
              <a:t>factors</a:t>
            </a:r>
            <a:endParaRPr lang="nl-BE" dirty="0"/>
          </a:p>
        </p:txBody>
      </p:sp>
      <p:cxnSp>
        <p:nvCxnSpPr>
          <p:cNvPr id="21" name="Straight Arrow Connector 20"/>
          <p:cNvCxnSpPr>
            <a:stCxn id="51" idx="3"/>
            <a:endCxn id="20" idx="0"/>
          </p:cNvCxnSpPr>
          <p:nvPr/>
        </p:nvCxnSpPr>
        <p:spPr>
          <a:xfrm rot="5400000">
            <a:off x="7250925" y="557214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n 21"/>
          <p:cNvSpPr/>
          <p:nvPr/>
        </p:nvSpPr>
        <p:spPr>
          <a:xfrm>
            <a:off x="2357422" y="2786058"/>
            <a:ext cx="857256" cy="500066"/>
          </a:xfrm>
          <a:prstGeom prst="can">
            <a:avLst/>
          </a:prstGeom>
          <a:solidFill>
            <a:srgbClr val="FF9218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schemeClr val="tx1"/>
                </a:solidFill>
              </a:rPr>
              <a:t>3 months</a:t>
            </a:r>
            <a:endParaRPr lang="nl-BE" sz="1200" dirty="0">
              <a:solidFill>
                <a:schemeClr val="tx1"/>
              </a:solidFill>
            </a:endParaRPr>
          </a:p>
        </p:txBody>
      </p:sp>
      <p:sp>
        <p:nvSpPr>
          <p:cNvPr id="23" name="Can 22"/>
          <p:cNvSpPr/>
          <p:nvPr/>
        </p:nvSpPr>
        <p:spPr>
          <a:xfrm>
            <a:off x="4929190" y="2786058"/>
            <a:ext cx="857256" cy="500066"/>
          </a:xfrm>
          <a:prstGeom prst="can">
            <a:avLst/>
          </a:prstGeom>
          <a:solidFill>
            <a:srgbClr val="FF9218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schemeClr val="tx1"/>
                </a:solidFill>
              </a:rPr>
              <a:t>1 min</a:t>
            </a:r>
            <a:endParaRPr lang="nl-BE" sz="1200" dirty="0">
              <a:solidFill>
                <a:schemeClr val="tx1"/>
              </a:solidFill>
            </a:endParaRPr>
          </a:p>
        </p:txBody>
      </p:sp>
      <p:sp>
        <p:nvSpPr>
          <p:cNvPr id="24" name="Can 23"/>
          <p:cNvSpPr/>
          <p:nvPr/>
        </p:nvSpPr>
        <p:spPr>
          <a:xfrm>
            <a:off x="3643306" y="2786058"/>
            <a:ext cx="857256" cy="500066"/>
          </a:xfrm>
          <a:prstGeom prst="can">
            <a:avLst/>
          </a:prstGeom>
          <a:solidFill>
            <a:srgbClr val="FF9218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schemeClr val="tx1"/>
                </a:solidFill>
              </a:rPr>
              <a:t>10 min</a:t>
            </a:r>
            <a:endParaRPr lang="nl-BE" sz="12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2" idx="3"/>
          </p:cNvCxnSpPr>
          <p:nvPr/>
        </p:nvCxnSpPr>
        <p:spPr>
          <a:xfrm rot="16200000" flipH="1">
            <a:off x="3393273" y="2678901"/>
            <a:ext cx="1071570" cy="2286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</p:cNvCxnSpPr>
          <p:nvPr/>
        </p:nvCxnSpPr>
        <p:spPr>
          <a:xfrm rot="16200000" flipH="1">
            <a:off x="5214942" y="3429000"/>
            <a:ext cx="57150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3"/>
          </p:cNvCxnSpPr>
          <p:nvPr/>
        </p:nvCxnSpPr>
        <p:spPr>
          <a:xfrm rot="16200000" flipH="1">
            <a:off x="4214810" y="3143248"/>
            <a:ext cx="714380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1"/>
            <a:endCxn id="22" idx="1"/>
          </p:cNvCxnSpPr>
          <p:nvPr/>
        </p:nvCxnSpPr>
        <p:spPr>
          <a:xfrm rot="16200000" flipH="1">
            <a:off x="1678153" y="1678160"/>
            <a:ext cx="572721" cy="1643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1"/>
            <a:endCxn id="24" idx="1"/>
          </p:cNvCxnSpPr>
          <p:nvPr/>
        </p:nvCxnSpPr>
        <p:spPr>
          <a:xfrm rot="16200000" flipH="1">
            <a:off x="3024389" y="1738512"/>
            <a:ext cx="929759" cy="1165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1"/>
          </p:cNvCxnSpPr>
          <p:nvPr/>
        </p:nvCxnSpPr>
        <p:spPr>
          <a:xfrm rot="5400000">
            <a:off x="5803736" y="1696058"/>
            <a:ext cx="858397" cy="1321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loud 34"/>
          <p:cNvSpPr/>
          <p:nvPr/>
        </p:nvSpPr>
        <p:spPr>
          <a:xfrm>
            <a:off x="4071934" y="1000108"/>
            <a:ext cx="1928826" cy="857256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tx1"/>
                </a:solidFill>
              </a:rPr>
              <a:t>Accident</a:t>
            </a:r>
            <a:br>
              <a:rPr lang="nl-BE" dirty="0" smtClean="0">
                <a:solidFill>
                  <a:schemeClr val="tx1"/>
                </a:solidFill>
              </a:rPr>
            </a:br>
            <a:r>
              <a:rPr lang="nl-BE" dirty="0" smtClean="0">
                <a:solidFill>
                  <a:schemeClr val="tx1"/>
                </a:solidFill>
              </a:rPr>
              <a:t>reports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5" idx="1"/>
            <a:endCxn id="23" idx="1"/>
          </p:cNvCxnSpPr>
          <p:nvPr/>
        </p:nvCxnSpPr>
        <p:spPr>
          <a:xfrm rot="16200000" flipH="1">
            <a:off x="4732279" y="2160518"/>
            <a:ext cx="929607" cy="321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n 37"/>
          <p:cNvSpPr/>
          <p:nvPr/>
        </p:nvSpPr>
        <p:spPr>
          <a:xfrm>
            <a:off x="4286248" y="5286388"/>
            <a:ext cx="1571636" cy="928694"/>
          </a:xfrm>
          <a:prstGeom prst="can">
            <a:avLst/>
          </a:prstGeom>
          <a:solidFill>
            <a:srgbClr val="FF9218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schemeClr val="tx1"/>
                </a:solidFill>
              </a:rPr>
              <a:t>Driver </a:t>
            </a:r>
            <a:r>
              <a:rPr lang="nl-BE" sz="1200" dirty="0" smtClean="0">
                <a:solidFill>
                  <a:schemeClr val="tx1"/>
                </a:solidFill>
              </a:rPr>
              <a:t>profiles</a:t>
            </a:r>
            <a:endParaRPr lang="nl-BE" sz="12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5072066" y="5000636"/>
            <a:ext cx="357190" cy="285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n 46"/>
          <p:cNvSpPr/>
          <p:nvPr/>
        </p:nvSpPr>
        <p:spPr>
          <a:xfrm>
            <a:off x="2500298" y="3929066"/>
            <a:ext cx="1214446" cy="857256"/>
          </a:xfrm>
          <a:prstGeom prst="can">
            <a:avLst>
              <a:gd name="adj" fmla="val 19008"/>
            </a:avLst>
          </a:prstGeom>
          <a:solidFill>
            <a:srgbClr val="FF9218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schemeClr val="tx1"/>
                </a:solidFill>
              </a:rPr>
              <a:t>Real-time</a:t>
            </a:r>
          </a:p>
          <a:p>
            <a:pPr algn="ctr"/>
            <a:r>
              <a:rPr lang="nl-BE" sz="1200" dirty="0" smtClean="0">
                <a:solidFill>
                  <a:schemeClr val="tx1"/>
                </a:solidFill>
              </a:rPr>
              <a:t>phone data</a:t>
            </a:r>
            <a:br>
              <a:rPr lang="nl-BE" sz="1200" dirty="0" smtClean="0">
                <a:solidFill>
                  <a:schemeClr val="tx1"/>
                </a:solidFill>
              </a:rPr>
            </a:br>
            <a:r>
              <a:rPr lang="nl-BE" sz="1200" dirty="0" smtClean="0">
                <a:solidFill>
                  <a:schemeClr val="tx1"/>
                </a:solidFill>
              </a:rPr>
              <a:t>(.5 seconds)</a:t>
            </a:r>
            <a:endParaRPr lang="nl-BE" sz="12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18" idx="3"/>
          </p:cNvCxnSpPr>
          <p:nvPr/>
        </p:nvCxnSpPr>
        <p:spPr>
          <a:xfrm flipV="1">
            <a:off x="1142944" y="4536374"/>
            <a:ext cx="1255872" cy="449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857620" y="4429132"/>
            <a:ext cx="121444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n 50"/>
          <p:cNvSpPr/>
          <p:nvPr/>
        </p:nvSpPr>
        <p:spPr>
          <a:xfrm>
            <a:off x="7143768" y="3929066"/>
            <a:ext cx="1071570" cy="1214446"/>
          </a:xfrm>
          <a:prstGeom prst="can">
            <a:avLst/>
          </a:prstGeom>
          <a:solidFill>
            <a:srgbClr val="FF9218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schemeClr val="tx1"/>
                </a:solidFill>
              </a:rPr>
              <a:t>Long term historical database</a:t>
            </a:r>
            <a:endParaRPr lang="nl-BE" sz="12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17" idx="4"/>
          </p:cNvCxnSpPr>
          <p:nvPr/>
        </p:nvCxnSpPr>
        <p:spPr>
          <a:xfrm flipV="1">
            <a:off x="6572264" y="3500439"/>
            <a:ext cx="571504" cy="964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an 52"/>
          <p:cNvSpPr/>
          <p:nvPr/>
        </p:nvSpPr>
        <p:spPr>
          <a:xfrm>
            <a:off x="7143768" y="2357430"/>
            <a:ext cx="1071570" cy="1214446"/>
          </a:xfrm>
          <a:prstGeom prst="can">
            <a:avLst/>
          </a:prstGeom>
          <a:solidFill>
            <a:srgbClr val="FF9218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schemeClr val="tx1"/>
                </a:solidFill>
              </a:rPr>
              <a:t>Short term historical database</a:t>
            </a:r>
            <a:endParaRPr lang="nl-BE" sz="12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53" idx="3"/>
            <a:endCxn id="51" idx="1"/>
          </p:cNvCxnSpPr>
          <p:nvPr/>
        </p:nvCxnSpPr>
        <p:spPr>
          <a:xfrm rot="5400000">
            <a:off x="7500958" y="375047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643834" y="3643314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smtClean="0"/>
              <a:t>aggregations</a:t>
            </a:r>
            <a:endParaRPr lang="nl-BE" sz="1200" dirty="0"/>
          </a:p>
        </p:txBody>
      </p:sp>
      <p:pic>
        <p:nvPicPr>
          <p:cNvPr id="75" name="Picture 2" descr="https://encrypted-tbn2.gstatic.com/images?q=tbn:ANd9GcSboNd36pcf4sKcUc4FGtPv3d-hhkeNTHuH9_5l2y1Me6iz2Nse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290" y="5000636"/>
            <a:ext cx="357190" cy="483039"/>
          </a:xfrm>
          <a:prstGeom prst="rect">
            <a:avLst/>
          </a:prstGeom>
          <a:noFill/>
        </p:spPr>
      </p:pic>
      <p:pic>
        <p:nvPicPr>
          <p:cNvPr id="76" name="Picture 2" descr="https://encrypted-tbn2.gstatic.com/images?q=tbn:ANd9GcSboNd36pcf4sKcUc4FGtPv3d-hhkeNTHuH9_5l2y1Me6iz2Nse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480" y="5143512"/>
            <a:ext cx="357190" cy="483039"/>
          </a:xfrm>
          <a:prstGeom prst="rect">
            <a:avLst/>
          </a:prstGeom>
          <a:noFill/>
        </p:spPr>
      </p:pic>
      <p:pic>
        <p:nvPicPr>
          <p:cNvPr id="77" name="Picture 2" descr="https://encrypted-tbn2.gstatic.com/images?q=tbn:ANd9GcSboNd36pcf4sKcUc4FGtPv3d-hhkeNTHuH9_5l2y1Me6iz2Nse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1670" y="5072074"/>
            <a:ext cx="357190" cy="483039"/>
          </a:xfrm>
          <a:prstGeom prst="rect">
            <a:avLst/>
          </a:prstGeom>
          <a:noFill/>
        </p:spPr>
      </p:pic>
      <p:cxnSp>
        <p:nvCxnSpPr>
          <p:cNvPr id="78" name="Straight Arrow Connector 77"/>
          <p:cNvCxnSpPr>
            <a:stCxn id="77" idx="0"/>
          </p:cNvCxnSpPr>
          <p:nvPr/>
        </p:nvCxnSpPr>
        <p:spPr>
          <a:xfrm rot="5400000" flipH="1" flipV="1">
            <a:off x="2303844" y="4804181"/>
            <a:ext cx="214314" cy="3214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6" idx="0"/>
          </p:cNvCxnSpPr>
          <p:nvPr/>
        </p:nvCxnSpPr>
        <p:spPr>
          <a:xfrm rot="5400000" flipH="1" flipV="1">
            <a:off x="1982373" y="4697024"/>
            <a:ext cx="357190" cy="535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5" idx="0"/>
          </p:cNvCxnSpPr>
          <p:nvPr/>
        </p:nvCxnSpPr>
        <p:spPr>
          <a:xfrm rot="5400000" flipH="1" flipV="1">
            <a:off x="1803778" y="4375553"/>
            <a:ext cx="357190" cy="892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urved Connector 173"/>
          <p:cNvCxnSpPr>
            <a:stCxn id="51" idx="3"/>
            <a:endCxn id="38" idx="4"/>
          </p:cNvCxnSpPr>
          <p:nvPr/>
        </p:nvCxnSpPr>
        <p:spPr>
          <a:xfrm rot="5400000">
            <a:off x="6465108" y="4536289"/>
            <a:ext cx="607223" cy="182166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6" name="Can 185"/>
          <p:cNvSpPr/>
          <p:nvPr/>
        </p:nvSpPr>
        <p:spPr>
          <a:xfrm>
            <a:off x="3000364" y="5072074"/>
            <a:ext cx="928694" cy="785818"/>
          </a:xfrm>
          <a:prstGeom prst="can">
            <a:avLst>
              <a:gd name="adj" fmla="val 17444"/>
            </a:avLst>
          </a:prstGeom>
          <a:solidFill>
            <a:srgbClr val="FF9218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schemeClr val="tx1"/>
                </a:solidFill>
              </a:rPr>
              <a:t>Country</a:t>
            </a:r>
            <a:br>
              <a:rPr lang="nl-BE" sz="1200" dirty="0" smtClean="0">
                <a:solidFill>
                  <a:schemeClr val="tx1"/>
                </a:solidFill>
              </a:rPr>
            </a:br>
            <a:r>
              <a:rPr lang="nl-BE" sz="1200" dirty="0" smtClean="0">
                <a:solidFill>
                  <a:schemeClr val="tx1"/>
                </a:solidFill>
              </a:rPr>
              <a:t>profile</a:t>
            </a:r>
            <a:br>
              <a:rPr lang="nl-BE" sz="1200" dirty="0" smtClean="0">
                <a:solidFill>
                  <a:schemeClr val="tx1"/>
                </a:solidFill>
              </a:rPr>
            </a:br>
            <a:r>
              <a:rPr lang="nl-BE" sz="1200" dirty="0" smtClean="0">
                <a:solidFill>
                  <a:schemeClr val="tx1"/>
                </a:solidFill>
              </a:rPr>
              <a:t>(static)</a:t>
            </a:r>
            <a:endParaRPr lang="nl-BE" sz="1200" dirty="0">
              <a:solidFill>
                <a:schemeClr val="tx1"/>
              </a:solidFill>
            </a:endParaRPr>
          </a:p>
        </p:txBody>
      </p:sp>
      <p:cxnSp>
        <p:nvCxnSpPr>
          <p:cNvPr id="187" name="Straight Arrow Connector 186"/>
          <p:cNvCxnSpPr/>
          <p:nvPr/>
        </p:nvCxnSpPr>
        <p:spPr>
          <a:xfrm flipV="1">
            <a:off x="3929058" y="4857760"/>
            <a:ext cx="121444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6143636" y="5214950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smtClean="0"/>
              <a:t>Statistical</a:t>
            </a:r>
            <a:br>
              <a:rPr lang="nl-BE" sz="1200" dirty="0" smtClean="0"/>
            </a:br>
            <a:r>
              <a:rPr lang="nl-BE" sz="1200" dirty="0" smtClean="0"/>
              <a:t>analysis</a:t>
            </a:r>
            <a:endParaRPr lang="nl-BE" sz="1200" dirty="0"/>
          </a:p>
        </p:txBody>
      </p:sp>
      <p:sp>
        <p:nvSpPr>
          <p:cNvPr id="191" name="Rectangle 190"/>
          <p:cNvSpPr/>
          <p:nvPr/>
        </p:nvSpPr>
        <p:spPr>
          <a:xfrm>
            <a:off x="5715008" y="1928802"/>
            <a:ext cx="2786082" cy="31432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nl-BE" dirty="0" smtClean="0"/>
              <a:t> name</a:t>
            </a:r>
          </a:p>
          <a:p>
            <a:pPr>
              <a:buFont typeface="Arial" pitchFamily="34" charset="0"/>
              <a:buChar char="•"/>
            </a:pPr>
            <a:r>
              <a:rPr lang="nl-BE" dirty="0" smtClean="0"/>
              <a:t> age</a:t>
            </a:r>
          </a:p>
          <a:p>
            <a:pPr>
              <a:buFont typeface="Arial" pitchFamily="34" charset="0"/>
              <a:buChar char="•"/>
            </a:pPr>
            <a:r>
              <a:rPr lang="nl-BE" dirty="0" smtClean="0"/>
              <a:t> car model</a:t>
            </a:r>
          </a:p>
          <a:p>
            <a:pPr>
              <a:buFont typeface="Arial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...</a:t>
            </a:r>
          </a:p>
          <a:p>
            <a:pPr>
              <a:buFont typeface="Arial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total kms per year?</a:t>
            </a:r>
          </a:p>
          <a:p>
            <a:pPr>
              <a:buFont typeface="Arial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commuter?</a:t>
            </a:r>
          </a:p>
          <a:p>
            <a:pPr>
              <a:buFont typeface="Arial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frequent pub visitor?</a:t>
            </a:r>
          </a:p>
          <a:p>
            <a:pPr>
              <a:buFont typeface="Arial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often in traffic jams?</a:t>
            </a:r>
          </a:p>
          <a:p>
            <a:pPr>
              <a:buFont typeface="Arial" pitchFamily="34" charset="0"/>
              <a:buChar char="•"/>
            </a:pPr>
            <a:r>
              <a:rPr lang="nl-BE" dirty="0" smtClean="0"/>
              <a:t> likes to accelerate fast?</a:t>
            </a:r>
          </a:p>
          <a:p>
            <a:pPr>
              <a:buFont typeface="Arial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...</a:t>
            </a:r>
            <a:endParaRPr lang="nl-BE" dirty="0"/>
          </a:p>
        </p:txBody>
      </p:sp>
      <p:sp>
        <p:nvSpPr>
          <p:cNvPr id="192" name="Right Arrow 191"/>
          <p:cNvSpPr/>
          <p:nvPr/>
        </p:nvSpPr>
        <p:spPr>
          <a:xfrm rot="18396917">
            <a:off x="5399879" y="4964144"/>
            <a:ext cx="791915" cy="6429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91" grpId="1" animBg="1"/>
      <p:bldP spid="192" grpId="0" animBg="1"/>
      <p:bldP spid="19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31763" y="44450"/>
            <a:ext cx="21483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3200" b="1" dirty="0" err="1" smtClean="0">
                <a:solidFill>
                  <a:schemeClr val="bg1"/>
                </a:solidFill>
                <a:latin typeface="Verdana" pitchFamily="34" charset="0"/>
              </a:rPr>
              <a:t>Example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900113" y="908050"/>
            <a:ext cx="7704137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 algn="just"/>
            <a:endParaRPr lang="fr-FR" sz="2000" b="1" dirty="0">
              <a:solidFill>
                <a:srgbClr val="CA6902"/>
              </a:solidFill>
              <a:latin typeface="Verdana" pitchFamily="34" charset="0"/>
            </a:endParaRPr>
          </a:p>
        </p:txBody>
      </p:sp>
      <p:pic>
        <p:nvPicPr>
          <p:cNvPr id="4" name="Picture 3" descr="sssw_prote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356"/>
            <a:ext cx="9144000" cy="63214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43174" y="642918"/>
            <a:ext cx="2428892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Otters ontology</a:t>
            </a:r>
            <a:endParaRPr lang="nl-BE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1750199" y="1535893"/>
            <a:ext cx="1857388" cy="12144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143240" y="1857364"/>
            <a:ext cx="5786478" cy="15001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o:Weather(?weather), o:rainfall(?weather, ?rainfall), o:weatherOf(?weather, ?region), o:partOf(?region, ?country), o:hasCountryProfile(?country, ?profile), o:rainyLimit(?profile, ?limit), greaterThan(?r,?limit) </a:t>
            </a:r>
            <a:br>
              <a:rPr lang="nl-BE" dirty="0" smtClean="0"/>
            </a:br>
            <a:r>
              <a:rPr lang="nl-BE" dirty="0" smtClean="0"/>
              <a:t>-&gt; o:RainyWeather(?w)</a:t>
            </a:r>
            <a:endParaRPr lang="nl-BE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4429124" y="3500438"/>
            <a:ext cx="714381" cy="4286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31763" y="44450"/>
            <a:ext cx="21483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3200" b="1" dirty="0" err="1" smtClean="0">
                <a:solidFill>
                  <a:schemeClr val="bg1"/>
                </a:solidFill>
                <a:latin typeface="Verdana" pitchFamily="34" charset="0"/>
              </a:rPr>
              <a:t>Example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900113" y="908050"/>
            <a:ext cx="7704137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 algn="just"/>
            <a:endParaRPr lang="fr-FR" sz="2000" b="1" dirty="0">
              <a:solidFill>
                <a:srgbClr val="CA6902"/>
              </a:solidFill>
              <a:latin typeface="Verdana" pitchFamily="34" charset="0"/>
            </a:endParaRPr>
          </a:p>
        </p:txBody>
      </p:sp>
      <p:pic>
        <p:nvPicPr>
          <p:cNvPr id="5" name="Picture 4" descr="sssw_proteg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908" y="571480"/>
            <a:ext cx="9286908" cy="6420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31763" y="44450"/>
            <a:ext cx="21483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3200" b="1" dirty="0" err="1" smtClean="0">
                <a:solidFill>
                  <a:schemeClr val="bg1"/>
                </a:solidFill>
                <a:latin typeface="Verdana" pitchFamily="34" charset="0"/>
              </a:rPr>
              <a:t>Example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900113" y="908050"/>
            <a:ext cx="7704137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/>
          <a:lstStyle/>
          <a:p>
            <a:pPr algn="just"/>
            <a:endParaRPr lang="fr-FR" sz="2000" b="1" dirty="0">
              <a:solidFill>
                <a:srgbClr val="CA6902"/>
              </a:solidFill>
              <a:latin typeface="Verdana" pitchFamily="34" charset="0"/>
            </a:endParaRPr>
          </a:p>
        </p:txBody>
      </p:sp>
      <p:pic>
        <p:nvPicPr>
          <p:cNvPr id="5" name="Picture 4" descr="sssw_prote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336" y="642918"/>
            <a:ext cx="9247336" cy="63928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86116" y="3857628"/>
            <a:ext cx="3143272" cy="7858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190</Words>
  <Application>Microsoft PowerPoint</Application>
  <PresentationFormat>On-screen Show (4:3)</PresentationFormat>
  <Paragraphs>72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Verdana</vt:lpstr>
      <vt:lpstr>Modèle par défaut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Connected Social Network</dc:title>
  <dc:creator>www.powerpointstyles.com</dc:creator>
  <dc:description>Image credit to Danilo Rizzuti / FreeDigitalPhotos.net</dc:description>
  <cp:lastModifiedBy>wimpe</cp:lastModifiedBy>
  <cp:revision>58</cp:revision>
  <dcterms:created xsi:type="dcterms:W3CDTF">2009-03-23T15:23:24Z</dcterms:created>
  <dcterms:modified xsi:type="dcterms:W3CDTF">2013-07-12T17:51:17Z</dcterms:modified>
</cp:coreProperties>
</file>