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79" r:id="rId4"/>
    <p:sldId id="257" r:id="rId5"/>
    <p:sldId id="259" r:id="rId6"/>
    <p:sldId id="258" r:id="rId7"/>
    <p:sldId id="260" r:id="rId8"/>
    <p:sldId id="270" r:id="rId9"/>
    <p:sldId id="268" r:id="rId10"/>
    <p:sldId id="261" r:id="rId11"/>
    <p:sldId id="271" r:id="rId12"/>
    <p:sldId id="274" r:id="rId13"/>
    <p:sldId id="272" r:id="rId14"/>
    <p:sldId id="273" r:id="rId15"/>
    <p:sldId id="275" r:id="rId16"/>
    <p:sldId id="276" r:id="rId17"/>
    <p:sldId id="262" r:id="rId18"/>
    <p:sldId id="263" r:id="rId19"/>
    <p:sldId id="266" r:id="rId20"/>
    <p:sldId id="267" r:id="rId21"/>
    <p:sldId id="278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1" autoAdjust="0"/>
    <p:restoredTop sz="73776" autoAdjust="0"/>
  </p:normalViewPr>
  <p:slideViewPr>
    <p:cSldViewPr snapToGrid="0" snapToObjects="1">
      <p:cViewPr>
        <p:scale>
          <a:sx n="80" d="100"/>
          <a:sy n="80" d="100"/>
        </p:scale>
        <p:origin x="-8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838B2-0A1E-1148-81E6-FEA303AC567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D6FC2-F164-B04C-815D-FEC1AD6A17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35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The same domain of knowledge can be represented with different ontologies</a:t>
            </a:r>
          </a:p>
          <a:p>
            <a:pPr algn="l"/>
            <a:endParaRPr lang="en-GB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Ontology matching is the task of finding correspondences between two given ontologies, </a:t>
            </a:r>
            <a:r>
              <a:rPr lang="en-GB" sz="1200" i="1" dirty="0" smtClean="0">
                <a:latin typeface="Times New Roman"/>
                <a:cs typeface="Times New Roman"/>
              </a:rPr>
              <a:t>o</a:t>
            </a:r>
            <a:r>
              <a:rPr lang="en-GB" sz="1200" dirty="0" smtClean="0">
                <a:latin typeface="Times New Roman"/>
                <a:cs typeface="Times New Roman"/>
              </a:rPr>
              <a:t> and </a:t>
            </a:r>
            <a:r>
              <a:rPr lang="en-GB" sz="1200" i="1" dirty="0" smtClean="0">
                <a:latin typeface="Times New Roman"/>
                <a:cs typeface="Times New Roman"/>
              </a:rPr>
              <a:t>o</a:t>
            </a:r>
            <a:r>
              <a:rPr lang="en-GB" sz="1200" i="1" baseline="30000" dirty="0" smtClean="0">
                <a:latin typeface="Times New Roman"/>
                <a:cs typeface="Times New Roman"/>
              </a:rPr>
              <a:t>1, </a:t>
            </a:r>
            <a:r>
              <a:rPr lang="en-GB" sz="1200" dirty="0" smtClean="0">
                <a:latin typeface="Times New Roman"/>
                <a:cs typeface="Times New Roman"/>
              </a:rPr>
              <a:t>returning an alignment A </a:t>
            </a:r>
          </a:p>
          <a:p>
            <a:pPr algn="l"/>
            <a:endParaRPr lang="en-GB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Finding these correspondences means finding relationship between classes of different ontologies</a:t>
            </a:r>
            <a:r>
              <a:rPr lang="it-IT" sz="1200" dirty="0" smtClean="0">
                <a:latin typeface="Times New Roman"/>
                <a:cs typeface="Times New Roman"/>
              </a:rPr>
              <a:t>.</a:t>
            </a:r>
          </a:p>
          <a:p>
            <a:pPr algn="l"/>
            <a:endParaRPr lang="it-IT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A tomato is a fruit or a vegetable?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6FC2-F164-B04C-815D-FEC1AD6A17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9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The same domain of knowledge can be represented with different ontologies</a:t>
            </a:r>
          </a:p>
          <a:p>
            <a:pPr algn="l"/>
            <a:endParaRPr lang="en-GB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Ontology matching is the task of finding correspondences between two given ontologies, </a:t>
            </a:r>
            <a:r>
              <a:rPr lang="en-GB" sz="1200" i="1" dirty="0" smtClean="0">
                <a:latin typeface="Times New Roman"/>
                <a:cs typeface="Times New Roman"/>
              </a:rPr>
              <a:t>o</a:t>
            </a:r>
            <a:r>
              <a:rPr lang="en-GB" sz="1200" dirty="0" smtClean="0">
                <a:latin typeface="Times New Roman"/>
                <a:cs typeface="Times New Roman"/>
              </a:rPr>
              <a:t> and </a:t>
            </a:r>
            <a:r>
              <a:rPr lang="en-GB" sz="1200" i="1" dirty="0" smtClean="0">
                <a:latin typeface="Times New Roman"/>
                <a:cs typeface="Times New Roman"/>
              </a:rPr>
              <a:t>o</a:t>
            </a:r>
            <a:r>
              <a:rPr lang="en-GB" sz="1200" i="1" baseline="30000" dirty="0" smtClean="0">
                <a:latin typeface="Times New Roman"/>
                <a:cs typeface="Times New Roman"/>
              </a:rPr>
              <a:t>1, </a:t>
            </a:r>
            <a:r>
              <a:rPr lang="en-GB" sz="1200" dirty="0" smtClean="0">
                <a:latin typeface="Times New Roman"/>
                <a:cs typeface="Times New Roman"/>
              </a:rPr>
              <a:t>returning an alignment A </a:t>
            </a:r>
          </a:p>
          <a:p>
            <a:pPr algn="l"/>
            <a:endParaRPr lang="en-GB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Finding these correspondences means finding relationship between classes of different ontologies</a:t>
            </a:r>
            <a:r>
              <a:rPr lang="it-IT" sz="1200" dirty="0" smtClean="0">
                <a:latin typeface="Times New Roman"/>
                <a:cs typeface="Times New Roman"/>
              </a:rPr>
              <a:t>.</a:t>
            </a:r>
          </a:p>
          <a:p>
            <a:pPr algn="l"/>
            <a:endParaRPr lang="it-IT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A tomato is a fruit or a vegetable?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6FC2-F164-B04C-815D-FEC1AD6A17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9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The same domain of knowledge can be represented with different ontologies</a:t>
            </a:r>
          </a:p>
          <a:p>
            <a:pPr algn="l"/>
            <a:endParaRPr lang="en-GB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Ontology matching is the task of finding correspondences between two given ontologies, </a:t>
            </a:r>
            <a:r>
              <a:rPr lang="en-GB" sz="1200" i="1" dirty="0" smtClean="0">
                <a:latin typeface="Times New Roman"/>
                <a:cs typeface="Times New Roman"/>
              </a:rPr>
              <a:t>o</a:t>
            </a:r>
            <a:r>
              <a:rPr lang="en-GB" sz="1200" dirty="0" smtClean="0">
                <a:latin typeface="Times New Roman"/>
                <a:cs typeface="Times New Roman"/>
              </a:rPr>
              <a:t> and </a:t>
            </a:r>
            <a:r>
              <a:rPr lang="en-GB" sz="1200" i="1" dirty="0" smtClean="0">
                <a:latin typeface="Times New Roman"/>
                <a:cs typeface="Times New Roman"/>
              </a:rPr>
              <a:t>o</a:t>
            </a:r>
            <a:r>
              <a:rPr lang="en-GB" sz="1200" i="1" baseline="30000" dirty="0" smtClean="0">
                <a:latin typeface="Times New Roman"/>
                <a:cs typeface="Times New Roman"/>
              </a:rPr>
              <a:t>1, </a:t>
            </a:r>
            <a:r>
              <a:rPr lang="en-GB" sz="1200" dirty="0" smtClean="0">
                <a:latin typeface="Times New Roman"/>
                <a:cs typeface="Times New Roman"/>
              </a:rPr>
              <a:t>returning an alignment A </a:t>
            </a:r>
          </a:p>
          <a:p>
            <a:pPr algn="l"/>
            <a:endParaRPr lang="en-GB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Finding these correspondences means finding relationship between classes of different ontologies</a:t>
            </a:r>
            <a:r>
              <a:rPr lang="it-IT" sz="1200" dirty="0" smtClean="0">
                <a:latin typeface="Times New Roman"/>
                <a:cs typeface="Times New Roman"/>
              </a:rPr>
              <a:t>.</a:t>
            </a:r>
          </a:p>
          <a:p>
            <a:pPr algn="l"/>
            <a:endParaRPr lang="it-IT" sz="1200" dirty="0" smtClean="0">
              <a:latin typeface="Times New Roman"/>
              <a:cs typeface="Times New Roman"/>
            </a:endParaRPr>
          </a:p>
          <a:p>
            <a:pPr algn="l"/>
            <a:r>
              <a:rPr lang="en-GB" sz="1200" dirty="0" smtClean="0">
                <a:latin typeface="Times New Roman"/>
                <a:cs typeface="Times New Roman"/>
              </a:rPr>
              <a:t>A tomato is a fruit or a vegetable?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6FC2-F164-B04C-815D-FEC1AD6A17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9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>
                <a:latin typeface="Times New Roman"/>
                <a:cs typeface="Times New Roman"/>
              </a:rPr>
              <a:t>We have a wide variety of automatic methods to discover correspondences between ontologies but human contribution remain the key ingredient of the process.</a:t>
            </a:r>
          </a:p>
          <a:p>
            <a:endParaRPr lang="en-GB" sz="1200" dirty="0" smtClean="0">
              <a:latin typeface="Times New Roman"/>
              <a:cs typeface="Times New Roman"/>
            </a:endParaRPr>
          </a:p>
          <a:p>
            <a:r>
              <a:rPr lang="en-GB" sz="1200" dirty="0" smtClean="0">
                <a:latin typeface="Times New Roman"/>
                <a:cs typeface="Times New Roman"/>
              </a:rPr>
              <a:t>Currently </a:t>
            </a:r>
            <a:r>
              <a:rPr lang="en-GB" sz="1200" dirty="0" err="1" smtClean="0">
                <a:latin typeface="Times New Roman"/>
                <a:cs typeface="Times New Roman"/>
              </a:rPr>
              <a:t>CrowdMap</a:t>
            </a:r>
            <a:r>
              <a:rPr lang="en-GB" sz="1200" dirty="0" smtClean="0">
                <a:latin typeface="Times New Roman"/>
                <a:cs typeface="Times New Roman"/>
              </a:rPr>
              <a:t> is the state of the art in collecting human contributions for ontology alignment tasks  </a:t>
            </a:r>
          </a:p>
          <a:p>
            <a:endParaRPr lang="en-GB" sz="1200" dirty="0" smtClean="0">
              <a:latin typeface="Times New Roman"/>
              <a:cs typeface="Times New Roman"/>
            </a:endParaRPr>
          </a:p>
          <a:p>
            <a:r>
              <a:rPr lang="en-GB" sz="1200" dirty="0" smtClean="0">
                <a:latin typeface="Times New Roman"/>
                <a:cs typeface="Times New Roman"/>
              </a:rPr>
              <a:t>This model acquire such human contributions via </a:t>
            </a:r>
            <a:r>
              <a:rPr lang="en-GB" sz="1200" dirty="0" err="1" smtClean="0">
                <a:latin typeface="Times New Roman"/>
                <a:cs typeface="Times New Roman"/>
              </a:rPr>
              <a:t>microtasks</a:t>
            </a:r>
            <a:r>
              <a:rPr lang="en-GB" sz="1200" dirty="0" smtClean="0">
                <a:latin typeface="Times New Roman"/>
                <a:cs typeface="Times New Roman"/>
              </a:rPr>
              <a:t> crowdsourcing (where crowdsourcing is the fact of submitting task to a platform that will be performed by a pool of Human users)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6FC2-F164-B04C-815D-FEC1AD6A17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76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1200" dirty="0" smtClean="0">
                <a:cs typeface="Arial"/>
              </a:rPr>
              <a:t>Finding human users who perform tasks on a platform is an hard challenge</a:t>
            </a:r>
          </a:p>
          <a:p>
            <a:pPr algn="just"/>
            <a:endParaRPr lang="en-GB" sz="1200" dirty="0" smtClean="0">
              <a:cs typeface="Arial"/>
            </a:endParaRPr>
          </a:p>
          <a:p>
            <a:pPr algn="just"/>
            <a:r>
              <a:rPr lang="en-GB" sz="1200" dirty="0" smtClean="0">
                <a:cs typeface="Arial"/>
              </a:rPr>
              <a:t>Usually users need an incentive for performing such works (i.e. monetary, see Amazon Mechanical Turk) and this limits the opportunities of collecting data (research does not have money </a:t>
            </a:r>
            <a:r>
              <a:rPr lang="it-IT" sz="1200" dirty="0" smtClean="0">
                <a:cs typeface="Arial"/>
                <a:sym typeface="Wingdings"/>
              </a:rPr>
              <a:t></a:t>
            </a:r>
            <a:r>
              <a:rPr lang="it-IT" sz="1200" dirty="0" smtClean="0">
                <a:cs typeface="Arial"/>
                <a:sym typeface="Wingdings"/>
              </a:rPr>
              <a:t>)</a:t>
            </a:r>
          </a:p>
          <a:p>
            <a:pPr algn="just"/>
            <a:endParaRPr lang="it-IT" sz="1200" dirty="0" smtClean="0">
              <a:cs typeface="Arial"/>
              <a:sym typeface="Wingdings"/>
            </a:endParaRPr>
          </a:p>
          <a:p>
            <a:pPr algn="just"/>
            <a:r>
              <a:rPr lang="it-IT" sz="1200" dirty="0" smtClean="0">
                <a:cs typeface="Arial"/>
                <a:sym typeface="Wingdings"/>
              </a:rPr>
              <a:t>No</a:t>
            </a:r>
            <a:r>
              <a:rPr lang="it-IT" sz="1200" baseline="0" dirty="0" smtClean="0">
                <a:cs typeface="Arial"/>
                <a:sym typeface="Wingdings"/>
              </a:rPr>
              <a:t> </a:t>
            </a:r>
            <a:r>
              <a:rPr lang="it-IT" sz="1200" baseline="0" dirty="0" err="1" smtClean="0">
                <a:cs typeface="Arial"/>
                <a:sym typeface="Wingdings"/>
              </a:rPr>
              <a:t>money</a:t>
            </a:r>
            <a:r>
              <a:rPr lang="it-IT" sz="1200" baseline="0" dirty="0" smtClean="0">
                <a:cs typeface="Arial"/>
                <a:sym typeface="Wingdings"/>
              </a:rPr>
              <a:t>, no game </a:t>
            </a:r>
            <a:r>
              <a:rPr lang="it-IT" sz="1200" baseline="0" dirty="0" err="1" smtClean="0">
                <a:cs typeface="Arial"/>
                <a:sym typeface="Wingdings"/>
              </a:rPr>
              <a:t>developer</a:t>
            </a:r>
            <a:r>
              <a:rPr lang="it-IT" sz="1200" baseline="0" dirty="0" smtClean="0">
                <a:cs typeface="Arial"/>
                <a:sym typeface="Wingdings"/>
              </a:rPr>
              <a:t> &gt; </a:t>
            </a:r>
            <a:r>
              <a:rPr lang="it-IT" sz="1200" baseline="0" dirty="0" err="1" smtClean="0">
                <a:cs typeface="Arial"/>
                <a:sym typeface="Wingdings"/>
              </a:rPr>
              <a:t>need</a:t>
            </a:r>
            <a:r>
              <a:rPr lang="it-IT" sz="1200" baseline="0" dirty="0" smtClean="0">
                <a:cs typeface="Arial"/>
                <a:sym typeface="Wingdings"/>
              </a:rPr>
              <a:t> to be </a:t>
            </a:r>
            <a:r>
              <a:rPr lang="it-IT" sz="1200" baseline="0" dirty="0" err="1" smtClean="0">
                <a:cs typeface="Arial"/>
                <a:sym typeface="Wingdings"/>
              </a:rPr>
              <a:t>clever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6FC2-F164-B04C-815D-FEC1AD6A17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97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1200" dirty="0" smtClean="0">
                <a:cs typeface="Arial"/>
              </a:rPr>
              <a:t>Finding human users who perform tasks on a platform is an hard challenge</a:t>
            </a:r>
          </a:p>
          <a:p>
            <a:pPr algn="just"/>
            <a:endParaRPr lang="en-GB" sz="1200" dirty="0" smtClean="0">
              <a:cs typeface="Arial"/>
            </a:endParaRPr>
          </a:p>
          <a:p>
            <a:pPr algn="just"/>
            <a:r>
              <a:rPr lang="en-GB" sz="1200" dirty="0" smtClean="0">
                <a:cs typeface="Arial"/>
              </a:rPr>
              <a:t>Usually users need an incentive for performing such works (i.e. monetary, see Amazon Mechanical Turk) and this limits the opportunities of collecting data (research does not have money </a:t>
            </a:r>
            <a:r>
              <a:rPr lang="it-IT" sz="1200" dirty="0" smtClean="0">
                <a:cs typeface="Arial"/>
                <a:sym typeface="Wingdings"/>
              </a:rPr>
              <a:t></a:t>
            </a:r>
            <a:r>
              <a:rPr lang="it-IT" sz="1200" dirty="0" smtClean="0">
                <a:cs typeface="Arial"/>
                <a:sym typeface="Wingdings"/>
              </a:rPr>
              <a:t>)</a:t>
            </a:r>
          </a:p>
          <a:p>
            <a:pPr algn="just"/>
            <a:endParaRPr lang="it-IT" sz="1200" dirty="0" smtClean="0">
              <a:cs typeface="Arial"/>
              <a:sym typeface="Wingdings"/>
            </a:endParaRPr>
          </a:p>
          <a:p>
            <a:pPr algn="just"/>
            <a:r>
              <a:rPr lang="it-IT" sz="1200" dirty="0" smtClean="0">
                <a:cs typeface="Arial"/>
                <a:sym typeface="Wingdings"/>
              </a:rPr>
              <a:t>No</a:t>
            </a:r>
            <a:r>
              <a:rPr lang="it-IT" sz="1200" baseline="0" dirty="0" smtClean="0">
                <a:cs typeface="Arial"/>
                <a:sym typeface="Wingdings"/>
              </a:rPr>
              <a:t> </a:t>
            </a:r>
            <a:r>
              <a:rPr lang="it-IT" sz="1200" baseline="0" dirty="0" err="1" smtClean="0">
                <a:cs typeface="Arial"/>
                <a:sym typeface="Wingdings"/>
              </a:rPr>
              <a:t>money</a:t>
            </a:r>
            <a:r>
              <a:rPr lang="it-IT" sz="1200" baseline="0" dirty="0" smtClean="0">
                <a:cs typeface="Arial"/>
                <a:sym typeface="Wingdings"/>
              </a:rPr>
              <a:t>, no game </a:t>
            </a:r>
            <a:r>
              <a:rPr lang="it-IT" sz="1200" baseline="0" dirty="0" err="1" smtClean="0">
                <a:cs typeface="Arial"/>
                <a:sym typeface="Wingdings"/>
              </a:rPr>
              <a:t>developer</a:t>
            </a:r>
            <a:r>
              <a:rPr lang="it-IT" sz="1200" baseline="0" dirty="0" smtClean="0">
                <a:cs typeface="Arial"/>
                <a:sym typeface="Wingdings"/>
              </a:rPr>
              <a:t> &gt; </a:t>
            </a:r>
            <a:r>
              <a:rPr lang="it-IT" sz="1200" baseline="0" dirty="0" err="1" smtClean="0">
                <a:cs typeface="Arial"/>
                <a:sym typeface="Wingdings"/>
              </a:rPr>
              <a:t>need</a:t>
            </a:r>
            <a:r>
              <a:rPr lang="it-IT" sz="1200" baseline="0" dirty="0" smtClean="0">
                <a:cs typeface="Arial"/>
                <a:sym typeface="Wingdings"/>
              </a:rPr>
              <a:t> to be </a:t>
            </a:r>
            <a:r>
              <a:rPr lang="it-IT" sz="1200" baseline="0" dirty="0" err="1" smtClean="0">
                <a:cs typeface="Arial"/>
                <a:sym typeface="Wingdings"/>
              </a:rPr>
              <a:t>clever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6FC2-F164-B04C-815D-FEC1AD6A17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97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21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50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69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39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72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91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3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6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14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8CA0-0214-164E-81A1-4E0E98CD3B66}" type="datetimeFigureOut">
              <a:rPr lang="it-IT" smtClean="0"/>
              <a:t>12/07/2013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2641-2CC2-4F44-BD56-B97D32CAE2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31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1733797" y="3406247"/>
            <a:ext cx="7410203" cy="70788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lang="it-IT" sz="4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tool</a:t>
            </a:r>
            <a:r>
              <a:rPr lang="it-IT" sz="4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for mass </a:t>
            </a:r>
            <a:r>
              <a:rPr lang="it-IT" sz="4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participation</a:t>
            </a:r>
            <a:r>
              <a:rPr lang="it-IT" sz="4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…</a:t>
            </a:r>
            <a:endParaRPr lang="en-GB" sz="40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286001" y="1567543"/>
            <a:ext cx="4572000" cy="1015663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OntoCaptcha</a:t>
            </a:r>
            <a:endParaRPr lang="en-GB" sz="6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" y="4349658"/>
            <a:ext cx="7208322" cy="707886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… in </a:t>
            </a:r>
            <a:r>
              <a:rPr lang="it-IT" sz="4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ontology</a:t>
            </a:r>
            <a:r>
              <a:rPr lang="it-IT" sz="4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it-IT" sz="4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alignment</a:t>
            </a:r>
            <a:r>
              <a:rPr lang="it-IT" sz="4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!</a:t>
            </a:r>
            <a:endParaRPr lang="en-GB" sz="40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" y="6457890"/>
            <a:ext cx="9144000" cy="40011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A. Antonini</a:t>
            </a:r>
            <a:r>
              <a:rPr lang="it-IT" sz="2000" dirty="0">
                <a:solidFill>
                  <a:srgbClr val="C00000"/>
                </a:solidFill>
                <a:latin typeface="Times New Roman"/>
                <a:cs typeface="Times New Roman"/>
              </a:rPr>
              <a:t>, M. Fiorelli, M</a:t>
            </a:r>
            <a:r>
              <a:rPr lang="it-IT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. </a:t>
            </a:r>
            <a:r>
              <a:rPr lang="it-IT" sz="2000" dirty="0">
                <a:solidFill>
                  <a:srgbClr val="C00000"/>
                </a:solidFill>
                <a:latin typeface="Times New Roman"/>
                <a:cs typeface="Times New Roman"/>
              </a:rPr>
              <a:t>Fumagalli, </a:t>
            </a:r>
            <a:r>
              <a:rPr lang="it-IT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lang="it-IT" sz="2000" dirty="0">
                <a:solidFill>
                  <a:srgbClr val="C00000"/>
                </a:solidFill>
                <a:latin typeface="Times New Roman"/>
                <a:cs typeface="Times New Roman"/>
              </a:rPr>
              <a:t>. </a:t>
            </a:r>
            <a:r>
              <a:rPr lang="it-IT" sz="2000" dirty="0" err="1">
                <a:solidFill>
                  <a:srgbClr val="C00000"/>
                </a:solidFill>
                <a:latin typeface="Times New Roman"/>
                <a:cs typeface="Times New Roman"/>
              </a:rPr>
              <a:t>Humphreys</a:t>
            </a:r>
            <a:r>
              <a:rPr lang="it-IT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, </a:t>
            </a:r>
            <a:r>
              <a:rPr lang="it-IT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T. </a:t>
            </a:r>
            <a:r>
              <a:rPr lang="it-IT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Tang</a:t>
            </a:r>
            <a:r>
              <a:rPr lang="it-IT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– Tutor: J. </a:t>
            </a:r>
            <a:r>
              <a:rPr lang="it-IT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Euzenat</a:t>
            </a:r>
            <a:endParaRPr lang="it-IT" sz="2000" dirty="0" smtClean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ttangolo 106"/>
          <p:cNvSpPr/>
          <p:nvPr/>
        </p:nvSpPr>
        <p:spPr>
          <a:xfrm>
            <a:off x="510717" y="1615033"/>
            <a:ext cx="8087024" cy="49282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Design: from tasks to </a:t>
            </a:r>
            <a:r>
              <a:rPr lang="en-GB" sz="4000" dirty="0" err="1" smtClean="0">
                <a:latin typeface="Times New Roman"/>
                <a:cs typeface="Times New Roman"/>
              </a:rPr>
              <a:t>OntoCaptcha</a:t>
            </a:r>
            <a:r>
              <a:rPr lang="it-IT" sz="4000" dirty="0" smtClean="0">
                <a:effectLst/>
                <a:latin typeface="Times New Roman"/>
                <a:cs typeface="Times New Roman"/>
              </a:rPr>
              <a:t> 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20" name="Oval 3"/>
          <p:cNvSpPr/>
          <p:nvPr/>
        </p:nvSpPr>
        <p:spPr>
          <a:xfrm>
            <a:off x="2006447" y="2122721"/>
            <a:ext cx="1371600" cy="9467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5"/>
          <p:cNvSpPr/>
          <p:nvPr/>
        </p:nvSpPr>
        <p:spPr>
          <a:xfrm>
            <a:off x="2485272" y="2318051"/>
            <a:ext cx="152400" cy="135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2199402" y="2528462"/>
            <a:ext cx="152400" cy="135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2561472" y="2788043"/>
            <a:ext cx="152400" cy="135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8"/>
          <p:cNvSpPr/>
          <p:nvPr/>
        </p:nvSpPr>
        <p:spPr>
          <a:xfrm>
            <a:off x="2994374" y="2634830"/>
            <a:ext cx="152400" cy="135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9"/>
          <p:cNvSpPr/>
          <p:nvPr/>
        </p:nvSpPr>
        <p:spPr>
          <a:xfrm>
            <a:off x="2764785" y="2367634"/>
            <a:ext cx="152400" cy="135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75"/>
          <p:cNvSpPr txBox="1"/>
          <p:nvPr/>
        </p:nvSpPr>
        <p:spPr>
          <a:xfrm>
            <a:off x="2298425" y="1687953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5" name="TextBox 76"/>
          <p:cNvSpPr txBox="1"/>
          <p:nvPr/>
        </p:nvSpPr>
        <p:spPr>
          <a:xfrm>
            <a:off x="4125131" y="168376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40" name="Oval 3"/>
          <p:cNvSpPr/>
          <p:nvPr/>
        </p:nvSpPr>
        <p:spPr>
          <a:xfrm>
            <a:off x="3800000" y="2150796"/>
            <a:ext cx="1358020" cy="94673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5"/>
          <p:cNvSpPr/>
          <p:nvPr/>
        </p:nvSpPr>
        <p:spPr>
          <a:xfrm>
            <a:off x="4272790" y="2346126"/>
            <a:ext cx="150891" cy="135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6"/>
          <p:cNvSpPr/>
          <p:nvPr/>
        </p:nvSpPr>
        <p:spPr>
          <a:xfrm>
            <a:off x="3986920" y="2556537"/>
            <a:ext cx="150891" cy="135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7"/>
          <p:cNvSpPr/>
          <p:nvPr/>
        </p:nvSpPr>
        <p:spPr>
          <a:xfrm>
            <a:off x="4348990" y="2816118"/>
            <a:ext cx="150891" cy="135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8"/>
          <p:cNvSpPr/>
          <p:nvPr/>
        </p:nvSpPr>
        <p:spPr>
          <a:xfrm>
            <a:off x="4781892" y="2662905"/>
            <a:ext cx="150891" cy="135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9"/>
          <p:cNvSpPr/>
          <p:nvPr/>
        </p:nvSpPr>
        <p:spPr>
          <a:xfrm>
            <a:off x="4552303" y="2395709"/>
            <a:ext cx="150891" cy="135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76"/>
          <p:cNvSpPr txBox="1"/>
          <p:nvPr/>
        </p:nvSpPr>
        <p:spPr>
          <a:xfrm>
            <a:off x="7203603" y="1674534"/>
            <a:ext cx="97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47" name="Oval 3"/>
          <p:cNvSpPr/>
          <p:nvPr/>
        </p:nvSpPr>
        <p:spPr>
          <a:xfrm>
            <a:off x="7003597" y="2141568"/>
            <a:ext cx="1358020" cy="94673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5"/>
          <p:cNvSpPr/>
          <p:nvPr/>
        </p:nvSpPr>
        <p:spPr>
          <a:xfrm>
            <a:off x="7476387" y="2336898"/>
            <a:ext cx="150891" cy="135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6"/>
          <p:cNvSpPr/>
          <p:nvPr/>
        </p:nvSpPr>
        <p:spPr>
          <a:xfrm>
            <a:off x="7190517" y="2547309"/>
            <a:ext cx="150891" cy="135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7"/>
          <p:cNvSpPr/>
          <p:nvPr/>
        </p:nvSpPr>
        <p:spPr>
          <a:xfrm>
            <a:off x="7552587" y="2806890"/>
            <a:ext cx="150891" cy="135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8"/>
          <p:cNvSpPr/>
          <p:nvPr/>
        </p:nvSpPr>
        <p:spPr>
          <a:xfrm>
            <a:off x="7985489" y="2653677"/>
            <a:ext cx="150891" cy="135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9"/>
          <p:cNvSpPr/>
          <p:nvPr/>
        </p:nvSpPr>
        <p:spPr>
          <a:xfrm>
            <a:off x="7755900" y="2386481"/>
            <a:ext cx="150891" cy="135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75"/>
          <p:cNvSpPr txBox="1"/>
          <p:nvPr/>
        </p:nvSpPr>
        <p:spPr>
          <a:xfrm>
            <a:off x="513003" y="2148164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Ontology </a:t>
            </a:r>
          </a:p>
          <a:p>
            <a:pPr algn="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54" name="Parentesi graffa aperta 53"/>
          <p:cNvSpPr/>
          <p:nvPr/>
        </p:nvSpPr>
        <p:spPr>
          <a:xfrm>
            <a:off x="1607020" y="1687953"/>
            <a:ext cx="399427" cy="15043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75"/>
          <p:cNvSpPr txBox="1"/>
          <p:nvPr/>
        </p:nvSpPr>
        <p:spPr>
          <a:xfrm>
            <a:off x="5748659" y="2162117"/>
            <a:ext cx="87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Control</a:t>
            </a:r>
          </a:p>
          <a:p>
            <a:pPr algn="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8" name="Parentesi graffa aperta 57"/>
          <p:cNvSpPr/>
          <p:nvPr/>
        </p:nvSpPr>
        <p:spPr>
          <a:xfrm>
            <a:off x="6640551" y="1701906"/>
            <a:ext cx="399427" cy="15043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DrPollo\Desktop\presentazione\mok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22" y="4238841"/>
            <a:ext cx="3916479" cy="212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ttangolo 58"/>
          <p:cNvSpPr/>
          <p:nvPr/>
        </p:nvSpPr>
        <p:spPr>
          <a:xfrm>
            <a:off x="2745519" y="4684232"/>
            <a:ext cx="401255" cy="34650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ttore 7 60"/>
          <p:cNvCxnSpPr>
            <a:stCxn id="53" idx="2"/>
            <a:endCxn id="59" idx="1"/>
          </p:cNvCxnSpPr>
          <p:nvPr/>
        </p:nvCxnSpPr>
        <p:spPr>
          <a:xfrm rot="16200000" flipH="1">
            <a:off x="871269" y="2983237"/>
            <a:ext cx="2062992" cy="1685507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224572" y="4703482"/>
            <a:ext cx="401255" cy="1732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7 63"/>
          <p:cNvCxnSpPr>
            <a:stCxn id="53" idx="2"/>
            <a:endCxn id="63" idx="0"/>
          </p:cNvCxnSpPr>
          <p:nvPr/>
        </p:nvCxnSpPr>
        <p:spPr>
          <a:xfrm rot="16200000" flipH="1">
            <a:off x="1788113" y="2066394"/>
            <a:ext cx="1908987" cy="336518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656709" y="5375647"/>
            <a:ext cx="790819" cy="1732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ttore 7 67"/>
          <p:cNvCxnSpPr>
            <a:stCxn id="50" idx="4"/>
            <a:endCxn id="67" idx="3"/>
          </p:cNvCxnSpPr>
          <p:nvPr/>
        </p:nvCxnSpPr>
        <p:spPr>
          <a:xfrm rot="5400000">
            <a:off x="5277713" y="3111954"/>
            <a:ext cx="2520137" cy="2180505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ettangolo 70"/>
          <p:cNvSpPr/>
          <p:nvPr/>
        </p:nvSpPr>
        <p:spPr>
          <a:xfrm>
            <a:off x="4656709" y="5710930"/>
            <a:ext cx="790819" cy="1732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ttore 7 71"/>
          <p:cNvCxnSpPr>
            <a:stCxn id="22" idx="4"/>
            <a:endCxn id="100" idx="1"/>
          </p:cNvCxnSpPr>
          <p:nvPr/>
        </p:nvCxnSpPr>
        <p:spPr>
          <a:xfrm rot="16200000" flipH="1">
            <a:off x="992171" y="3947140"/>
            <a:ext cx="3132244" cy="565383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2825908" y="5382068"/>
            <a:ext cx="790819" cy="1732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ttore 7 84"/>
          <p:cNvCxnSpPr>
            <a:stCxn id="43" idx="4"/>
            <a:endCxn id="84" idx="3"/>
          </p:cNvCxnSpPr>
          <p:nvPr/>
        </p:nvCxnSpPr>
        <p:spPr>
          <a:xfrm rot="5400000">
            <a:off x="2761917" y="3806177"/>
            <a:ext cx="2517330" cy="807709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Rettangolo 90"/>
          <p:cNvSpPr/>
          <p:nvPr/>
        </p:nvSpPr>
        <p:spPr>
          <a:xfrm>
            <a:off x="4415472" y="4875132"/>
            <a:ext cx="401255" cy="1732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ttore 7 91"/>
          <p:cNvCxnSpPr>
            <a:stCxn id="40" idx="6"/>
            <a:endCxn id="91" idx="3"/>
          </p:cNvCxnSpPr>
          <p:nvPr/>
        </p:nvCxnSpPr>
        <p:spPr>
          <a:xfrm flipH="1">
            <a:off x="4816727" y="2624162"/>
            <a:ext cx="341293" cy="2337598"/>
          </a:xfrm>
          <a:prstGeom prst="curvedConnector3">
            <a:avLst>
              <a:gd name="adj1" fmla="val -23055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2840985" y="5707723"/>
            <a:ext cx="959015" cy="17646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ttore 7 100"/>
          <p:cNvCxnSpPr>
            <a:stCxn id="23" idx="4"/>
          </p:cNvCxnSpPr>
          <p:nvPr/>
        </p:nvCxnSpPr>
        <p:spPr>
          <a:xfrm rot="16200000" flipH="1">
            <a:off x="2278217" y="3282746"/>
            <a:ext cx="2784432" cy="206552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CasellaDiTesto 107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Building a task for </a:t>
            </a:r>
            <a:r>
              <a:rPr lang="it-IT" sz="2600" dirty="0" err="1" smtClean="0">
                <a:latin typeface="Times New Roman"/>
                <a:cs typeface="Times New Roman"/>
              </a:rPr>
              <a:t>OntoCaptcha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0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latin typeface="Times New Roman"/>
                <a:cs typeface="Times New Roman"/>
              </a:rPr>
              <a:t>How </a:t>
            </a:r>
            <a:r>
              <a:rPr lang="it-IT" sz="4000" dirty="0" err="1" smtClean="0">
                <a:latin typeface="Times New Roman"/>
                <a:cs typeface="Times New Roman"/>
              </a:rPr>
              <a:t>does</a:t>
            </a:r>
            <a:r>
              <a:rPr lang="it-IT" sz="4000" dirty="0" smtClean="0">
                <a:latin typeface="Times New Roman"/>
                <a:cs typeface="Times New Roman"/>
              </a:rPr>
              <a:t> </a:t>
            </a:r>
            <a:r>
              <a:rPr lang="it-IT" sz="4000" dirty="0" err="1" smtClean="0">
                <a:latin typeface="Times New Roman"/>
                <a:cs typeface="Times New Roman"/>
              </a:rPr>
              <a:t>OntoCaptcha</a:t>
            </a:r>
            <a:r>
              <a:rPr lang="it-IT" sz="4000" dirty="0" smtClean="0">
                <a:latin typeface="Times New Roman"/>
                <a:cs typeface="Times New Roman"/>
              </a:rPr>
              <a:t> work?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4 </a:t>
            </a:r>
            <a:r>
              <a:rPr lang="it-IT" sz="2600" dirty="0" err="1" smtClean="0">
                <a:latin typeface="Times New Roman"/>
                <a:cs typeface="Times New Roman"/>
              </a:rPr>
              <a:t>clicks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without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errors</a:t>
            </a:r>
            <a:r>
              <a:rPr lang="it-IT" sz="2600" dirty="0" smtClean="0">
                <a:latin typeface="Times New Roman"/>
                <a:cs typeface="Times New Roman"/>
              </a:rPr>
              <a:t> to solve </a:t>
            </a:r>
            <a:r>
              <a:rPr lang="it-IT" sz="2600" dirty="0" err="1" smtClean="0">
                <a:latin typeface="Times New Roman"/>
                <a:cs typeface="Times New Roman"/>
              </a:rPr>
              <a:t>it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pic>
        <p:nvPicPr>
          <p:cNvPr id="4098" name="Picture 2" descr="C:\Users\DrPollo\Desktop\presentazione\mok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6" y="1885214"/>
            <a:ext cx="6017143" cy="3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9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latin typeface="Times New Roman"/>
                <a:cs typeface="Times New Roman"/>
              </a:rPr>
              <a:t>How </a:t>
            </a:r>
            <a:r>
              <a:rPr lang="it-IT" sz="4000" dirty="0" err="1" smtClean="0">
                <a:latin typeface="Times New Roman"/>
                <a:cs typeface="Times New Roman"/>
              </a:rPr>
              <a:t>does</a:t>
            </a:r>
            <a:r>
              <a:rPr lang="it-IT" sz="4000" dirty="0" smtClean="0">
                <a:latin typeface="Times New Roman"/>
                <a:cs typeface="Times New Roman"/>
              </a:rPr>
              <a:t> </a:t>
            </a:r>
            <a:r>
              <a:rPr lang="it-IT" sz="4000" dirty="0" err="1" smtClean="0">
                <a:latin typeface="Times New Roman"/>
                <a:cs typeface="Times New Roman"/>
              </a:rPr>
              <a:t>OntoCaptcha</a:t>
            </a:r>
            <a:r>
              <a:rPr lang="it-IT" sz="4000" dirty="0" smtClean="0">
                <a:latin typeface="Times New Roman"/>
                <a:cs typeface="Times New Roman"/>
              </a:rPr>
              <a:t> work?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587988" y="922782"/>
            <a:ext cx="4556012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Context</a:t>
            </a:r>
            <a:r>
              <a:rPr lang="it-IT" sz="2600" dirty="0" smtClean="0">
                <a:latin typeface="Times New Roman"/>
                <a:cs typeface="Times New Roman"/>
              </a:rPr>
              <a:t> and </a:t>
            </a:r>
            <a:r>
              <a:rPr lang="it-IT" sz="2600" dirty="0" err="1" smtClean="0">
                <a:latin typeface="Times New Roman"/>
                <a:cs typeface="Times New Roman"/>
              </a:rPr>
              <a:t>user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aware</a:t>
            </a:r>
            <a:r>
              <a:rPr lang="it-IT" sz="2600" dirty="0" smtClean="0">
                <a:latin typeface="Times New Roman"/>
                <a:cs typeface="Times New Roman"/>
              </a:rPr>
              <a:t>!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pic>
        <p:nvPicPr>
          <p:cNvPr id="4098" name="Picture 2" descr="C:\Users\DrPollo\Desktop\presentazione\mok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6" y="1885214"/>
            <a:ext cx="6017143" cy="3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1769005" y="2569624"/>
            <a:ext cx="582310" cy="54171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1769005" y="4714504"/>
            <a:ext cx="879192" cy="2968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-1" y="922782"/>
            <a:ext cx="3348843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Click to </a:t>
            </a:r>
            <a:r>
              <a:rPr lang="it-IT" sz="2600" dirty="0" err="1" smtClean="0">
                <a:latin typeface="Times New Roman"/>
                <a:cs typeface="Times New Roman"/>
              </a:rPr>
              <a:t>change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smtClean="0">
                <a:latin typeface="Times New Roman"/>
                <a:cs typeface="Times New Roman"/>
              </a:rPr>
              <a:t>domain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28" y="5483316"/>
            <a:ext cx="3058105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Click to </a:t>
            </a:r>
            <a:r>
              <a:rPr lang="it-IT" sz="2600" dirty="0" err="1" smtClean="0">
                <a:latin typeface="Times New Roman"/>
                <a:cs typeface="Times New Roman"/>
              </a:rPr>
              <a:t>change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smtClean="0">
                <a:latin typeface="Times New Roman"/>
                <a:cs typeface="Times New Roman"/>
              </a:rPr>
              <a:t>task</a:t>
            </a:r>
          </a:p>
        </p:txBody>
      </p:sp>
      <p:cxnSp>
        <p:nvCxnSpPr>
          <p:cNvPr id="10" name="Connettore 7 9"/>
          <p:cNvCxnSpPr>
            <a:endCxn id="6" idx="1"/>
          </p:cNvCxnSpPr>
          <p:nvPr/>
        </p:nvCxnSpPr>
        <p:spPr>
          <a:xfrm rot="16200000" flipH="1">
            <a:off x="765539" y="1837013"/>
            <a:ext cx="1425253" cy="58168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7 11"/>
          <p:cNvCxnSpPr>
            <a:endCxn id="7" idx="1"/>
          </p:cNvCxnSpPr>
          <p:nvPr/>
        </p:nvCxnSpPr>
        <p:spPr>
          <a:xfrm rot="5400000" flipH="1" flipV="1">
            <a:off x="1269024" y="4983335"/>
            <a:ext cx="620370" cy="37959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latin typeface="Times New Roman"/>
                <a:cs typeface="Times New Roman"/>
              </a:rPr>
              <a:t>How </a:t>
            </a:r>
            <a:r>
              <a:rPr lang="it-IT" sz="4000" dirty="0" err="1" smtClean="0">
                <a:latin typeface="Times New Roman"/>
                <a:cs typeface="Times New Roman"/>
              </a:rPr>
              <a:t>does</a:t>
            </a:r>
            <a:r>
              <a:rPr lang="it-IT" sz="4000" dirty="0" smtClean="0">
                <a:latin typeface="Times New Roman"/>
                <a:cs typeface="Times New Roman"/>
              </a:rPr>
              <a:t> </a:t>
            </a:r>
            <a:r>
              <a:rPr lang="it-IT" sz="4000" dirty="0" err="1" smtClean="0">
                <a:latin typeface="Times New Roman"/>
                <a:cs typeface="Times New Roman"/>
              </a:rPr>
              <a:t>OntoCaptcha</a:t>
            </a:r>
            <a:r>
              <a:rPr lang="it-IT" sz="4000" dirty="0" smtClean="0">
                <a:latin typeface="Times New Roman"/>
                <a:cs typeface="Times New Roman"/>
              </a:rPr>
              <a:t> work?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Click to </a:t>
            </a:r>
            <a:r>
              <a:rPr lang="it-IT" sz="2600" dirty="0" err="1" smtClean="0">
                <a:latin typeface="Times New Roman"/>
                <a:cs typeface="Times New Roman"/>
              </a:rPr>
              <a:t>choose</a:t>
            </a:r>
            <a:r>
              <a:rPr lang="it-IT" sz="2600" dirty="0" smtClean="0">
                <a:latin typeface="Times New Roman"/>
                <a:cs typeface="Times New Roman"/>
              </a:rPr>
              <a:t> an «</a:t>
            </a:r>
            <a:r>
              <a:rPr lang="it-IT" sz="2600" dirty="0" err="1" smtClean="0">
                <a:latin typeface="Times New Roman"/>
                <a:cs typeface="Times New Roman"/>
              </a:rPr>
              <a:t>actor</a:t>
            </a:r>
            <a:r>
              <a:rPr lang="it-IT" sz="2600" dirty="0" smtClean="0">
                <a:latin typeface="Times New Roman"/>
                <a:cs typeface="Times New Roman"/>
              </a:rPr>
              <a:t>»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pic>
        <p:nvPicPr>
          <p:cNvPr id="4098" name="Picture 2" descr="C:\Users\DrPollo\Desktop\presentazione\moka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6" y="1885214"/>
            <a:ext cx="6017143" cy="3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DrPollo\Desktop\presentazione\moka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92" y="1897089"/>
            <a:ext cx="5993356" cy="32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latin typeface="Times New Roman"/>
                <a:cs typeface="Times New Roman"/>
              </a:rPr>
              <a:t>How </a:t>
            </a:r>
            <a:r>
              <a:rPr lang="it-IT" sz="4000" dirty="0" err="1" smtClean="0">
                <a:latin typeface="Times New Roman"/>
                <a:cs typeface="Times New Roman"/>
              </a:rPr>
              <a:t>does</a:t>
            </a:r>
            <a:r>
              <a:rPr lang="it-IT" sz="4000" dirty="0" smtClean="0">
                <a:latin typeface="Times New Roman"/>
                <a:cs typeface="Times New Roman"/>
              </a:rPr>
              <a:t> </a:t>
            </a:r>
            <a:r>
              <a:rPr lang="it-IT" sz="4000" dirty="0" err="1" smtClean="0">
                <a:latin typeface="Times New Roman"/>
                <a:cs typeface="Times New Roman"/>
              </a:rPr>
              <a:t>OntoCaptcha</a:t>
            </a:r>
            <a:r>
              <a:rPr lang="it-IT" sz="4000" dirty="0" smtClean="0">
                <a:latin typeface="Times New Roman"/>
                <a:cs typeface="Times New Roman"/>
              </a:rPr>
              <a:t> work?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Options</a:t>
            </a:r>
            <a:r>
              <a:rPr lang="it-IT" sz="2600" dirty="0" smtClean="0">
                <a:latin typeface="Times New Roman"/>
                <a:cs typeface="Times New Roman"/>
              </a:rPr>
              <a:t> are </a:t>
            </a:r>
            <a:r>
              <a:rPr lang="it-IT" sz="2600" dirty="0" err="1" smtClean="0">
                <a:latin typeface="Times New Roman"/>
                <a:cs typeface="Times New Roman"/>
              </a:rPr>
              <a:t>replaced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after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being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used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pic>
        <p:nvPicPr>
          <p:cNvPr id="11" name="Picture 4" descr="C:\Users\DrPollo\Desktop\presentazione\Senzan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6" y="1861656"/>
            <a:ext cx="6005036" cy="33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1812326" y="3541340"/>
            <a:ext cx="1983598" cy="45858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latin typeface="Times New Roman"/>
                <a:cs typeface="Times New Roman"/>
              </a:rPr>
              <a:t>How </a:t>
            </a:r>
            <a:r>
              <a:rPr lang="it-IT" sz="4000" dirty="0" err="1" smtClean="0">
                <a:latin typeface="Times New Roman"/>
                <a:cs typeface="Times New Roman"/>
              </a:rPr>
              <a:t>does</a:t>
            </a:r>
            <a:r>
              <a:rPr lang="it-IT" sz="4000" dirty="0" smtClean="0">
                <a:latin typeface="Times New Roman"/>
                <a:cs typeface="Times New Roman"/>
              </a:rPr>
              <a:t> </a:t>
            </a:r>
            <a:r>
              <a:rPr lang="it-IT" sz="4000" dirty="0" err="1" smtClean="0">
                <a:latin typeface="Times New Roman"/>
                <a:cs typeface="Times New Roman"/>
              </a:rPr>
              <a:t>OntoCaptcha</a:t>
            </a:r>
            <a:r>
              <a:rPr lang="it-IT" sz="4000" dirty="0" smtClean="0">
                <a:latin typeface="Times New Roman"/>
                <a:cs typeface="Times New Roman"/>
              </a:rPr>
              <a:t> work?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Positive </a:t>
            </a:r>
            <a:r>
              <a:rPr lang="it-IT" sz="2600" dirty="0" err="1" smtClean="0">
                <a:latin typeface="Times New Roman"/>
                <a:cs typeface="Times New Roman"/>
              </a:rPr>
              <a:t>associations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pic>
        <p:nvPicPr>
          <p:cNvPr id="7170" name="Picture 2" descr="C:\Users\DrPollo\Desktop\presentazione\moka4b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2" y="1897090"/>
            <a:ext cx="6005036" cy="3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8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latin typeface="Times New Roman"/>
                <a:cs typeface="Times New Roman"/>
              </a:rPr>
              <a:t>How </a:t>
            </a:r>
            <a:r>
              <a:rPr lang="it-IT" sz="4000" dirty="0" err="1" smtClean="0">
                <a:latin typeface="Times New Roman"/>
                <a:cs typeface="Times New Roman"/>
              </a:rPr>
              <a:t>does</a:t>
            </a:r>
            <a:r>
              <a:rPr lang="it-IT" sz="4000" dirty="0" smtClean="0">
                <a:latin typeface="Times New Roman"/>
                <a:cs typeface="Times New Roman"/>
              </a:rPr>
              <a:t> </a:t>
            </a:r>
            <a:r>
              <a:rPr lang="it-IT" sz="4000" dirty="0" err="1" smtClean="0">
                <a:latin typeface="Times New Roman"/>
                <a:cs typeface="Times New Roman"/>
              </a:rPr>
              <a:t>OntoCaptcha</a:t>
            </a:r>
            <a:r>
              <a:rPr lang="it-IT" sz="4000" dirty="0" smtClean="0">
                <a:latin typeface="Times New Roman"/>
                <a:cs typeface="Times New Roman"/>
              </a:rPr>
              <a:t> work?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Negative </a:t>
            </a:r>
            <a:r>
              <a:rPr lang="it-IT" sz="2600" dirty="0" err="1" smtClean="0">
                <a:latin typeface="Times New Roman"/>
                <a:cs typeface="Times New Roman"/>
              </a:rPr>
              <a:t>associations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pic>
        <p:nvPicPr>
          <p:cNvPr id="8194" name="Picture 2" descr="C:\Users\DrPollo\Desktop\presentazione\mok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7" y="1897090"/>
            <a:ext cx="6005036" cy="326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22592" y="1781294"/>
            <a:ext cx="8087024" cy="47382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70"/>
          <p:cNvCxnSpPr/>
          <p:nvPr/>
        </p:nvCxnSpPr>
        <p:spPr>
          <a:xfrm>
            <a:off x="3325734" y="3376325"/>
            <a:ext cx="2639291" cy="730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0" y="0"/>
            <a:ext cx="8393229" cy="707886"/>
          </a:xfrm>
          <a:prstGeom prst="rect">
            <a:avLst/>
          </a:prstGeom>
          <a:solidFill>
            <a:srgbClr val="FFFFFF">
              <a:alpha val="71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/>
                <a:cs typeface="Times New Roman"/>
              </a:rPr>
              <a:t>How do we use collected data?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8" name="Oval 35"/>
          <p:cNvSpPr/>
          <p:nvPr/>
        </p:nvSpPr>
        <p:spPr>
          <a:xfrm>
            <a:off x="5897650" y="2842925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9" name="Oval 36"/>
          <p:cNvSpPr/>
          <p:nvPr/>
        </p:nvSpPr>
        <p:spPr>
          <a:xfrm>
            <a:off x="6019372" y="51111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7"/>
          <p:cNvSpPr/>
          <p:nvPr/>
        </p:nvSpPr>
        <p:spPr>
          <a:xfrm>
            <a:off x="6174741" y="55158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38"/>
          <p:cNvSpPr/>
          <p:nvPr/>
        </p:nvSpPr>
        <p:spPr>
          <a:xfrm>
            <a:off x="6517146" y="53050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9"/>
          <p:cNvSpPr/>
          <p:nvPr/>
        </p:nvSpPr>
        <p:spPr>
          <a:xfrm>
            <a:off x="7088151" y="55920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40"/>
          <p:cNvSpPr/>
          <p:nvPr/>
        </p:nvSpPr>
        <p:spPr>
          <a:xfrm>
            <a:off x="6760095" y="56623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41"/>
          <p:cNvSpPr/>
          <p:nvPr/>
        </p:nvSpPr>
        <p:spPr>
          <a:xfrm>
            <a:off x="7340996" y="52635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42"/>
          <p:cNvCxnSpPr>
            <a:stCxn id="9" idx="0"/>
            <a:endCxn id="8" idx="4"/>
          </p:cNvCxnSpPr>
          <p:nvPr/>
        </p:nvCxnSpPr>
        <p:spPr>
          <a:xfrm flipV="1">
            <a:off x="6095572" y="3909725"/>
            <a:ext cx="564078" cy="1201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3"/>
          <p:cNvCxnSpPr>
            <a:stCxn id="10" idx="0"/>
            <a:endCxn id="8" idx="4"/>
          </p:cNvCxnSpPr>
          <p:nvPr/>
        </p:nvCxnSpPr>
        <p:spPr>
          <a:xfrm flipV="1">
            <a:off x="6250941" y="3909725"/>
            <a:ext cx="408709" cy="1606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4"/>
          <p:cNvCxnSpPr>
            <a:stCxn id="13" idx="0"/>
            <a:endCxn id="8" idx="4"/>
          </p:cNvCxnSpPr>
          <p:nvPr/>
        </p:nvCxnSpPr>
        <p:spPr>
          <a:xfrm flipH="1" flipV="1">
            <a:off x="6659650" y="3909725"/>
            <a:ext cx="176645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5"/>
          <p:cNvCxnSpPr>
            <a:stCxn id="14" idx="1"/>
            <a:endCxn id="8" idx="4"/>
          </p:cNvCxnSpPr>
          <p:nvPr/>
        </p:nvCxnSpPr>
        <p:spPr>
          <a:xfrm flipH="1" flipV="1">
            <a:off x="6659650" y="3909725"/>
            <a:ext cx="703664" cy="137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6"/>
          <p:cNvCxnSpPr>
            <a:stCxn id="12" idx="0"/>
            <a:endCxn id="8" idx="4"/>
          </p:cNvCxnSpPr>
          <p:nvPr/>
        </p:nvCxnSpPr>
        <p:spPr>
          <a:xfrm flipH="1" flipV="1">
            <a:off x="6659650" y="3909725"/>
            <a:ext cx="504701" cy="168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7"/>
          <p:cNvCxnSpPr>
            <a:stCxn id="11" idx="0"/>
            <a:endCxn id="8" idx="4"/>
          </p:cNvCxnSpPr>
          <p:nvPr/>
        </p:nvCxnSpPr>
        <p:spPr>
          <a:xfrm flipV="1">
            <a:off x="6593346" y="3909725"/>
            <a:ext cx="66304" cy="1395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1886759" y="2842925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2" name="Oval 5"/>
          <p:cNvSpPr/>
          <p:nvPr/>
        </p:nvSpPr>
        <p:spPr>
          <a:xfrm>
            <a:off x="2087650" y="517642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6"/>
          <p:cNvSpPr/>
          <p:nvPr/>
        </p:nvSpPr>
        <p:spPr>
          <a:xfrm>
            <a:off x="2190569" y="547528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7"/>
          <p:cNvSpPr/>
          <p:nvPr/>
        </p:nvSpPr>
        <p:spPr>
          <a:xfrm>
            <a:off x="2392450" y="57385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8"/>
          <p:cNvSpPr/>
          <p:nvPr/>
        </p:nvSpPr>
        <p:spPr>
          <a:xfrm>
            <a:off x="2850639" y="57385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9"/>
          <p:cNvSpPr/>
          <p:nvPr/>
        </p:nvSpPr>
        <p:spPr>
          <a:xfrm>
            <a:off x="2621050" y="547132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13"/>
          <p:cNvCxnSpPr>
            <a:stCxn id="22" idx="0"/>
            <a:endCxn id="21" idx="4"/>
          </p:cNvCxnSpPr>
          <p:nvPr/>
        </p:nvCxnSpPr>
        <p:spPr>
          <a:xfrm flipV="1">
            <a:off x="2163850" y="3909725"/>
            <a:ext cx="408709" cy="1266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7"/>
          <p:cNvCxnSpPr>
            <a:stCxn id="23" idx="0"/>
            <a:endCxn id="21" idx="4"/>
          </p:cNvCxnSpPr>
          <p:nvPr/>
        </p:nvCxnSpPr>
        <p:spPr>
          <a:xfrm flipV="1">
            <a:off x="2266769" y="3909725"/>
            <a:ext cx="305790" cy="156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"/>
          <p:cNvCxnSpPr>
            <a:stCxn id="26" idx="0"/>
            <a:endCxn id="21" idx="4"/>
          </p:cNvCxnSpPr>
          <p:nvPr/>
        </p:nvCxnSpPr>
        <p:spPr>
          <a:xfrm flipH="1" flipV="1">
            <a:off x="2572559" y="3909725"/>
            <a:ext cx="124691" cy="156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6"/>
          <p:cNvCxnSpPr>
            <a:stCxn id="25" idx="0"/>
            <a:endCxn id="21" idx="4"/>
          </p:cNvCxnSpPr>
          <p:nvPr/>
        </p:nvCxnSpPr>
        <p:spPr>
          <a:xfrm flipH="1" flipV="1">
            <a:off x="2572559" y="3909725"/>
            <a:ext cx="35428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8"/>
          <p:cNvCxnSpPr>
            <a:stCxn id="24" idx="0"/>
            <a:endCxn id="21" idx="4"/>
          </p:cNvCxnSpPr>
          <p:nvPr/>
        </p:nvCxnSpPr>
        <p:spPr>
          <a:xfrm flipV="1">
            <a:off x="2468650" y="3909725"/>
            <a:ext cx="10390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78"/>
          <p:cNvCxnSpPr>
            <a:stCxn id="25" idx="6"/>
            <a:endCxn id="8" idx="3"/>
          </p:cNvCxnSpPr>
          <p:nvPr/>
        </p:nvCxnSpPr>
        <p:spPr>
          <a:xfrm flipV="1">
            <a:off x="3003039" y="3753496"/>
            <a:ext cx="3117796" cy="2061229"/>
          </a:xfrm>
          <a:prstGeom prst="curvedConnector2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71"/>
          <p:cNvSpPr txBox="1"/>
          <p:nvPr/>
        </p:nvSpPr>
        <p:spPr>
          <a:xfrm>
            <a:off x="5132182" y="1958695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cxnSp>
        <p:nvCxnSpPr>
          <p:cNvPr id="34" name="Curved Connector 78"/>
          <p:cNvCxnSpPr>
            <a:stCxn id="9" idx="2"/>
            <a:endCxn id="21" idx="5"/>
          </p:cNvCxnSpPr>
          <p:nvPr/>
        </p:nvCxnSpPr>
        <p:spPr>
          <a:xfrm rot="10800000">
            <a:off x="3057494" y="3753497"/>
            <a:ext cx="2961879" cy="1433815"/>
          </a:xfrm>
          <a:prstGeom prst="curvedConnector2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78"/>
          <p:cNvCxnSpPr>
            <a:stCxn id="26" idx="6"/>
            <a:endCxn id="8" idx="3"/>
          </p:cNvCxnSpPr>
          <p:nvPr/>
        </p:nvCxnSpPr>
        <p:spPr>
          <a:xfrm flipV="1">
            <a:off x="2773450" y="3753496"/>
            <a:ext cx="3347385" cy="1794033"/>
          </a:xfrm>
          <a:prstGeom prst="curved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78"/>
          <p:cNvCxnSpPr>
            <a:stCxn id="22" idx="6"/>
            <a:endCxn id="8" idx="3"/>
          </p:cNvCxnSpPr>
          <p:nvPr/>
        </p:nvCxnSpPr>
        <p:spPr>
          <a:xfrm flipV="1">
            <a:off x="2240050" y="3753496"/>
            <a:ext cx="3880785" cy="1499130"/>
          </a:xfrm>
          <a:prstGeom prst="curvedConnector2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78"/>
          <p:cNvCxnSpPr>
            <a:stCxn id="13" idx="2"/>
            <a:endCxn id="21" idx="5"/>
          </p:cNvCxnSpPr>
          <p:nvPr/>
        </p:nvCxnSpPr>
        <p:spPr>
          <a:xfrm rot="10800000">
            <a:off x="3057493" y="3753497"/>
            <a:ext cx="3702602" cy="1985029"/>
          </a:xfrm>
          <a:prstGeom prst="curved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ccia in su 37"/>
          <p:cNvSpPr/>
          <p:nvPr/>
        </p:nvSpPr>
        <p:spPr>
          <a:xfrm>
            <a:off x="4232496" y="3798226"/>
            <a:ext cx="652812" cy="6070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ttangolo 38"/>
          <p:cNvSpPr/>
          <p:nvPr/>
        </p:nvSpPr>
        <p:spPr>
          <a:xfrm>
            <a:off x="3325734" y="1878238"/>
            <a:ext cx="21962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Equivalence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Disjointedness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Less general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Overlap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Inferring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class</a:t>
            </a:r>
            <a:r>
              <a:rPr lang="it-IT" sz="2600" dirty="0" smtClean="0">
                <a:latin typeface="Times New Roman"/>
                <a:cs typeface="Times New Roman"/>
              </a:rPr>
              <a:t> relations from task </a:t>
            </a:r>
            <a:r>
              <a:rPr lang="it-IT" sz="2600" dirty="0" err="1" smtClean="0">
                <a:latin typeface="Times New Roman"/>
                <a:cs typeface="Times New Roman"/>
              </a:rPr>
              <a:t>results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1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7992581" cy="707886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Evaluation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35" name="CasellaDiTesto 3"/>
          <p:cNvSpPr txBox="1">
            <a:spLocks noChangeArrowheads="1"/>
          </p:cNvSpPr>
          <p:nvPr/>
        </p:nvSpPr>
        <p:spPr bwMode="auto">
          <a:xfrm>
            <a:off x="3681350" y="1743877"/>
            <a:ext cx="5462649" cy="3693319"/>
          </a:xfrm>
          <a:prstGeom prst="rect">
            <a:avLst/>
          </a:prstGeom>
          <a:solidFill>
            <a:srgbClr val="FFFFFF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600" dirty="0" err="1">
                <a:latin typeface="Times New Roman" pitchFamily="18" charset="0"/>
                <a:cs typeface="Times New Roman" pitchFamily="18" charset="0"/>
              </a:rPr>
              <a:t>alignment</a:t>
            </a:r>
            <a:r>
              <a:rPr lang="it-IT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600" i="1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endParaRPr lang="it-IT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Precision of </a:t>
            </a:r>
            <a:r>
              <a:rPr lang="it-IT" sz="2400" dirty="0">
                <a:latin typeface="Times New Roman" pitchFamily="18" charset="0"/>
              </a:rPr>
              <a:t>an</a:t>
            </a:r>
            <a:r>
              <a:rPr lang="it-IT" sz="2400" i="1" dirty="0">
                <a:latin typeface="Times New Roman" pitchFamily="18" charset="0"/>
              </a:rPr>
              <a:t> </a:t>
            </a:r>
            <a:r>
              <a:rPr lang="it-IT" sz="2400" dirty="0" err="1">
                <a:latin typeface="Times New Roman" pitchFamily="18" charset="0"/>
              </a:rPr>
              <a:t>alignment</a:t>
            </a:r>
            <a:r>
              <a:rPr lang="it-IT" sz="2400" i="1" dirty="0">
                <a:latin typeface="Times New Roman" pitchFamily="18" charset="0"/>
              </a:rPr>
              <a:t> A</a:t>
            </a:r>
            <a:r>
              <a:rPr lang="it-IT" sz="2400" dirty="0">
                <a:latin typeface="Times New Roman" pitchFamily="18" charset="0"/>
              </a:rPr>
              <a:t> </a:t>
            </a: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6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600" dirty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it-IT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14" y="3042452"/>
            <a:ext cx="2066925" cy="72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14" y="4298164"/>
            <a:ext cx="2066925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3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8326140" cy="707886"/>
          </a:xfrm>
          <a:prstGeom prst="rect">
            <a:avLst/>
          </a:prstGeom>
          <a:solidFill>
            <a:srgbClr val="FFFFFF">
              <a:alpha val="68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err="1" smtClean="0">
                <a:latin typeface="Times New Roman"/>
                <a:cs typeface="Times New Roman"/>
              </a:rPr>
              <a:t>Perspective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3" name="CasellaDiTesto 3"/>
          <p:cNvSpPr txBox="1">
            <a:spLocks noChangeArrowheads="1"/>
          </p:cNvSpPr>
          <p:nvPr/>
        </p:nvSpPr>
        <p:spPr bwMode="auto">
          <a:xfrm>
            <a:off x="1966912" y="2413784"/>
            <a:ext cx="7177088" cy="2749471"/>
          </a:xfrm>
          <a:prstGeom prst="rect">
            <a:avLst/>
          </a:prstGeom>
          <a:solidFill>
            <a:srgbClr val="FFFFFF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 Generating the next </a:t>
            </a:r>
            <a:r>
              <a:rPr lang="en-US" sz="2600" dirty="0" err="1" smtClean="0">
                <a:latin typeface="Times New Roman" pitchFamily="18" charset="0"/>
              </a:rPr>
              <a:t>microtask</a:t>
            </a:r>
            <a:r>
              <a:rPr lang="en-US" sz="2600" dirty="0" smtClean="0">
                <a:latin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</a:rPr>
              <a:t>depending </a:t>
            </a:r>
            <a:r>
              <a:rPr lang="en-US" sz="2600" dirty="0" smtClean="0">
                <a:latin typeface="Times New Roman" pitchFamily="18" charset="0"/>
              </a:rPr>
              <a:t>on </a:t>
            </a:r>
            <a:r>
              <a:rPr lang="en-US" sz="2600" dirty="0">
                <a:latin typeface="Times New Roman" pitchFamily="18" charset="0"/>
              </a:rPr>
              <a:t>previous </a:t>
            </a:r>
            <a:r>
              <a:rPr lang="en-US" sz="2600" dirty="0" smtClean="0">
                <a:latin typeface="Times New Roman" pitchFamily="18" charset="0"/>
              </a:rPr>
              <a:t>answers. </a:t>
            </a:r>
            <a:endParaRPr lang="en-US" sz="2600" dirty="0">
              <a:latin typeface="Times New Roman" pitchFamily="18" charset="0"/>
            </a:endParaRPr>
          </a:p>
          <a:p>
            <a:pPr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 Providing users more information about the context.</a:t>
            </a:r>
          </a:p>
          <a:p>
            <a:pPr>
              <a:spcAft>
                <a:spcPts val="1000"/>
              </a:spcAft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</a:rPr>
              <a:t> Selecting the good users based on their profile and performance history</a:t>
            </a:r>
            <a:r>
              <a:rPr lang="en-US" sz="2600" dirty="0" smtClean="0">
                <a:latin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1187532" y="2193407"/>
            <a:ext cx="7956468" cy="49244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Problem</a:t>
            </a:r>
            <a:r>
              <a:rPr lang="it-IT" sz="2600" dirty="0" smtClean="0">
                <a:latin typeface="Times New Roman"/>
                <a:cs typeface="Times New Roman"/>
              </a:rPr>
              <a:t>: </a:t>
            </a:r>
            <a:r>
              <a:rPr lang="it-IT" sz="2600" dirty="0" err="1" smtClean="0">
                <a:latin typeface="Times New Roman"/>
                <a:cs typeface="Times New Roman"/>
              </a:rPr>
              <a:t>involving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people</a:t>
            </a:r>
            <a:r>
              <a:rPr lang="it-IT" sz="2600" dirty="0" smtClean="0">
                <a:latin typeface="Times New Roman"/>
                <a:cs typeface="Times New Roman"/>
              </a:rPr>
              <a:t> in </a:t>
            </a:r>
            <a:r>
              <a:rPr lang="it-IT" sz="2600" dirty="0" err="1" smtClean="0">
                <a:latin typeface="Times New Roman"/>
                <a:cs typeface="Times New Roman"/>
              </a:rPr>
              <a:t>ontology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matching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87532" y="3058333"/>
            <a:ext cx="7956468" cy="2092881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Solution: </a:t>
            </a: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design a </a:t>
            </a:r>
            <a:r>
              <a:rPr lang="it-IT" sz="2600" dirty="0" err="1" smtClean="0">
                <a:latin typeface="Times New Roman"/>
                <a:cs typeface="Times New Roman"/>
              </a:rPr>
              <a:t>captcha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tool</a:t>
            </a:r>
            <a:endParaRPr lang="it-IT" sz="2600" dirty="0" smtClean="0">
              <a:latin typeface="Times New Roman"/>
              <a:cs typeface="Times New Roman"/>
            </a:endParaRP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offering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simple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reclassification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tasks</a:t>
            </a:r>
            <a:endParaRPr lang="it-IT" sz="2600" dirty="0" smtClean="0">
              <a:latin typeface="Times New Roman"/>
              <a:cs typeface="Times New Roman"/>
            </a:endParaRP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generated</a:t>
            </a:r>
            <a:r>
              <a:rPr lang="it-IT" sz="2600" dirty="0" smtClean="0">
                <a:latin typeface="Times New Roman"/>
                <a:cs typeface="Times New Roman"/>
              </a:rPr>
              <a:t> from </a:t>
            </a:r>
            <a:r>
              <a:rPr lang="it-IT" sz="2600" dirty="0" err="1" smtClean="0">
                <a:latin typeface="Times New Roman"/>
                <a:cs typeface="Times New Roman"/>
              </a:rPr>
              <a:t>linked</a:t>
            </a:r>
            <a:r>
              <a:rPr lang="it-IT" sz="2600" dirty="0" smtClean="0">
                <a:latin typeface="Times New Roman"/>
                <a:cs typeface="Times New Roman"/>
              </a:rPr>
              <a:t> data</a:t>
            </a: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allowing</a:t>
            </a:r>
            <a:r>
              <a:rPr lang="it-IT" sz="2600" dirty="0" smtClean="0">
                <a:latin typeface="Times New Roman"/>
                <a:cs typeface="Times New Roman"/>
              </a:rPr>
              <a:t> for </a:t>
            </a:r>
            <a:r>
              <a:rPr lang="it-IT" sz="2600" dirty="0" err="1" smtClean="0">
                <a:latin typeface="Times New Roman"/>
                <a:cs typeface="Times New Roman"/>
              </a:rPr>
              <a:t>inferring</a:t>
            </a:r>
            <a:r>
              <a:rPr lang="it-IT" sz="2600" dirty="0" smtClean="0">
                <a:latin typeface="Times New Roman"/>
                <a:cs typeface="Times New Roman"/>
              </a:rPr>
              <a:t> relations </a:t>
            </a:r>
            <a:r>
              <a:rPr lang="it-IT" sz="2600" dirty="0" err="1" smtClean="0">
                <a:latin typeface="Times New Roman"/>
                <a:cs typeface="Times New Roman"/>
              </a:rPr>
              <a:t>between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classes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0" y="0"/>
            <a:ext cx="3977047" cy="707886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Research question </a:t>
            </a:r>
            <a:endParaRPr lang="en-GB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7992581" cy="707886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err="1" smtClean="0">
                <a:latin typeface="Times New Roman"/>
                <a:cs typeface="Times New Roman"/>
              </a:rPr>
              <a:t>Conclusion</a:t>
            </a:r>
            <a:r>
              <a:rPr lang="it-IT" sz="4000" dirty="0" smtClean="0">
                <a:effectLst/>
                <a:latin typeface="Times New Roman"/>
                <a:cs typeface="Times New Roman"/>
              </a:rPr>
              <a:t> 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87532" y="1160282"/>
            <a:ext cx="7956468" cy="49244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Problem</a:t>
            </a:r>
            <a:r>
              <a:rPr lang="it-IT" sz="2600" dirty="0" smtClean="0">
                <a:latin typeface="Times New Roman"/>
                <a:cs typeface="Times New Roman"/>
              </a:rPr>
              <a:t>: </a:t>
            </a:r>
            <a:r>
              <a:rPr lang="it-IT" sz="2600" dirty="0" err="1" smtClean="0">
                <a:latin typeface="Times New Roman"/>
                <a:cs typeface="Times New Roman"/>
              </a:rPr>
              <a:t>involving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people</a:t>
            </a:r>
            <a:r>
              <a:rPr lang="it-IT" sz="2600" dirty="0" smtClean="0">
                <a:latin typeface="Times New Roman"/>
                <a:cs typeface="Times New Roman"/>
              </a:rPr>
              <a:t> for </a:t>
            </a:r>
            <a:r>
              <a:rPr lang="it-IT" sz="2600" dirty="0" err="1" smtClean="0">
                <a:latin typeface="Times New Roman"/>
                <a:cs typeface="Times New Roman"/>
              </a:rPr>
              <a:t>helping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ontology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matching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187532" y="2025208"/>
            <a:ext cx="7956468" cy="2092881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Solution: </a:t>
            </a: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design a </a:t>
            </a:r>
            <a:r>
              <a:rPr lang="it-IT" sz="2600" i="1" dirty="0" err="1" smtClean="0">
                <a:latin typeface="Times New Roman"/>
                <a:cs typeface="Times New Roman"/>
              </a:rPr>
              <a:t>captcha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tool</a:t>
            </a:r>
            <a:endParaRPr lang="it-IT" sz="2600" dirty="0" smtClean="0">
              <a:latin typeface="Times New Roman"/>
              <a:cs typeface="Times New Roman"/>
            </a:endParaRP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offering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simple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reclassification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tasks</a:t>
            </a:r>
            <a:endParaRPr lang="it-IT" sz="2600" dirty="0" smtClean="0">
              <a:latin typeface="Times New Roman"/>
              <a:cs typeface="Times New Roman"/>
            </a:endParaRP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generated</a:t>
            </a:r>
            <a:r>
              <a:rPr lang="it-IT" sz="2600" dirty="0" smtClean="0">
                <a:latin typeface="Times New Roman"/>
                <a:cs typeface="Times New Roman"/>
              </a:rPr>
              <a:t> from </a:t>
            </a:r>
            <a:r>
              <a:rPr lang="it-IT" sz="2600" dirty="0" err="1" smtClean="0">
                <a:latin typeface="Times New Roman"/>
                <a:cs typeface="Times New Roman"/>
              </a:rPr>
              <a:t>linked</a:t>
            </a:r>
            <a:r>
              <a:rPr lang="it-IT" sz="2600" dirty="0" smtClean="0">
                <a:latin typeface="Times New Roman"/>
                <a:cs typeface="Times New Roman"/>
              </a:rPr>
              <a:t> data</a:t>
            </a: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allowing</a:t>
            </a:r>
            <a:r>
              <a:rPr lang="it-IT" sz="2600" dirty="0" smtClean="0">
                <a:latin typeface="Times New Roman"/>
                <a:cs typeface="Times New Roman"/>
              </a:rPr>
              <a:t> for </a:t>
            </a:r>
            <a:r>
              <a:rPr lang="it-IT" sz="2600" dirty="0" err="1" smtClean="0">
                <a:latin typeface="Times New Roman"/>
                <a:cs typeface="Times New Roman"/>
              </a:rPr>
              <a:t>inferring</a:t>
            </a:r>
            <a:r>
              <a:rPr lang="it-IT" sz="2600" dirty="0" smtClean="0">
                <a:latin typeface="Times New Roman"/>
                <a:cs typeface="Times New Roman"/>
              </a:rPr>
              <a:t> relations </a:t>
            </a:r>
            <a:r>
              <a:rPr lang="it-IT" sz="2600" dirty="0" err="1" smtClean="0">
                <a:latin typeface="Times New Roman"/>
                <a:cs typeface="Times New Roman"/>
              </a:rPr>
              <a:t>between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classes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68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0"/>
            <a:ext cx="7992581" cy="707886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err="1" smtClean="0">
                <a:latin typeface="Times New Roman"/>
                <a:cs typeface="Times New Roman"/>
              </a:rPr>
              <a:t>Conclusion</a:t>
            </a:r>
            <a:r>
              <a:rPr lang="it-IT" sz="4000" dirty="0" smtClean="0">
                <a:effectLst/>
                <a:latin typeface="Times New Roman"/>
                <a:cs typeface="Times New Roman"/>
              </a:rPr>
              <a:t> 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87532" y="1160282"/>
            <a:ext cx="7956468" cy="49244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Problem</a:t>
            </a:r>
            <a:r>
              <a:rPr lang="it-IT" sz="2600" dirty="0" smtClean="0">
                <a:latin typeface="Times New Roman"/>
                <a:cs typeface="Times New Roman"/>
              </a:rPr>
              <a:t>: </a:t>
            </a:r>
            <a:r>
              <a:rPr lang="it-IT" sz="2600" dirty="0" err="1" smtClean="0">
                <a:latin typeface="Times New Roman"/>
                <a:cs typeface="Times New Roman"/>
              </a:rPr>
              <a:t>involving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people</a:t>
            </a:r>
            <a:r>
              <a:rPr lang="it-IT" sz="2600" dirty="0" smtClean="0">
                <a:latin typeface="Times New Roman"/>
                <a:cs typeface="Times New Roman"/>
              </a:rPr>
              <a:t> for </a:t>
            </a:r>
            <a:r>
              <a:rPr lang="it-IT" sz="2600" dirty="0" err="1" smtClean="0">
                <a:latin typeface="Times New Roman"/>
                <a:cs typeface="Times New Roman"/>
              </a:rPr>
              <a:t>helping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ontology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matching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187532" y="2025208"/>
            <a:ext cx="7956468" cy="2092881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Solution: </a:t>
            </a: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design a </a:t>
            </a:r>
            <a:r>
              <a:rPr lang="it-IT" sz="2600" i="1" dirty="0" err="1" smtClean="0">
                <a:latin typeface="Times New Roman"/>
                <a:cs typeface="Times New Roman"/>
              </a:rPr>
              <a:t>captcha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tool</a:t>
            </a:r>
            <a:endParaRPr lang="it-IT" sz="2600" dirty="0" smtClean="0">
              <a:latin typeface="Times New Roman"/>
              <a:cs typeface="Times New Roman"/>
            </a:endParaRP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offering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simple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reclassification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tasks</a:t>
            </a:r>
            <a:endParaRPr lang="it-IT" sz="2600" dirty="0" smtClean="0">
              <a:latin typeface="Times New Roman"/>
              <a:cs typeface="Times New Roman"/>
            </a:endParaRP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generated</a:t>
            </a:r>
            <a:r>
              <a:rPr lang="it-IT" sz="2600" dirty="0" smtClean="0">
                <a:latin typeface="Times New Roman"/>
                <a:cs typeface="Times New Roman"/>
              </a:rPr>
              <a:t> from </a:t>
            </a:r>
            <a:r>
              <a:rPr lang="it-IT" sz="2600" dirty="0" err="1" smtClean="0">
                <a:latin typeface="Times New Roman"/>
                <a:cs typeface="Times New Roman"/>
              </a:rPr>
              <a:t>linked</a:t>
            </a:r>
            <a:r>
              <a:rPr lang="it-IT" sz="2600" dirty="0" smtClean="0">
                <a:latin typeface="Times New Roman"/>
                <a:cs typeface="Times New Roman"/>
              </a:rPr>
              <a:t> data</a:t>
            </a:r>
          </a:p>
          <a:p>
            <a:r>
              <a:rPr lang="it-IT" sz="2600" dirty="0">
                <a:latin typeface="Times New Roman"/>
                <a:cs typeface="Times New Roman"/>
              </a:rPr>
              <a:t>	</a:t>
            </a:r>
            <a:r>
              <a:rPr lang="it-IT" sz="2600" dirty="0" smtClean="0">
                <a:latin typeface="Times New Roman"/>
                <a:cs typeface="Times New Roman"/>
              </a:rPr>
              <a:t>	- </a:t>
            </a:r>
            <a:r>
              <a:rPr lang="it-IT" sz="2600" dirty="0" err="1" smtClean="0">
                <a:latin typeface="Times New Roman"/>
                <a:cs typeface="Times New Roman"/>
              </a:rPr>
              <a:t>allowing</a:t>
            </a:r>
            <a:r>
              <a:rPr lang="it-IT" sz="2600" dirty="0" smtClean="0">
                <a:latin typeface="Times New Roman"/>
                <a:cs typeface="Times New Roman"/>
              </a:rPr>
              <a:t> for </a:t>
            </a:r>
            <a:r>
              <a:rPr lang="it-IT" sz="2600" dirty="0" err="1" smtClean="0">
                <a:latin typeface="Times New Roman"/>
                <a:cs typeface="Times New Roman"/>
              </a:rPr>
              <a:t>inferring</a:t>
            </a:r>
            <a:r>
              <a:rPr lang="it-IT" sz="2600" dirty="0" smtClean="0">
                <a:latin typeface="Times New Roman"/>
                <a:cs typeface="Times New Roman"/>
              </a:rPr>
              <a:t> relations </a:t>
            </a:r>
            <a:r>
              <a:rPr lang="it-IT" sz="2600" dirty="0" err="1" smtClean="0">
                <a:latin typeface="Times New Roman"/>
                <a:cs typeface="Times New Roman"/>
              </a:rPr>
              <a:t>between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classes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6883" y="5436914"/>
            <a:ext cx="8847117" cy="707886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4000" dirty="0" smtClean="0">
                <a:latin typeface="Times New Roman"/>
                <a:cs typeface="Times New Roman"/>
              </a:rPr>
              <a:t>So… </a:t>
            </a:r>
            <a:r>
              <a:rPr lang="it-IT" sz="4000" dirty="0" err="1" smtClean="0">
                <a:latin typeface="Times New Roman"/>
                <a:cs typeface="Times New Roman"/>
              </a:rPr>
              <a:t>tomatoes</a:t>
            </a:r>
            <a:r>
              <a:rPr lang="it-IT" sz="4000" dirty="0" smtClean="0">
                <a:latin typeface="Times New Roman"/>
                <a:cs typeface="Times New Roman"/>
              </a:rPr>
              <a:t> are </a:t>
            </a:r>
            <a:r>
              <a:rPr lang="it-IT" sz="4000" dirty="0" err="1" smtClean="0">
                <a:latin typeface="Times New Roman"/>
                <a:cs typeface="Times New Roman"/>
              </a:rPr>
              <a:t>vegetables</a:t>
            </a:r>
            <a:r>
              <a:rPr lang="it-IT" sz="4000" dirty="0" smtClean="0">
                <a:latin typeface="Times New Roman"/>
                <a:cs typeface="Times New Roman"/>
              </a:rPr>
              <a:t>. NO TAX!</a:t>
            </a:r>
            <a:r>
              <a:rPr lang="it-IT" sz="4000" dirty="0" smtClean="0">
                <a:effectLst/>
                <a:latin typeface="Times New Roman"/>
                <a:cs typeface="Times New Roman"/>
              </a:rPr>
              <a:t> </a:t>
            </a:r>
            <a:endParaRPr lang="en-GB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2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16925" y="2155053"/>
            <a:ext cx="7339903" cy="249299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600" dirty="0" smtClean="0">
                <a:latin typeface="Times New Roman"/>
                <a:cs typeface="Times New Roman"/>
              </a:rPr>
              <a:t>We have different ontologies for the same domain of knowledge</a:t>
            </a:r>
            <a:endParaRPr lang="en-GB" sz="2600" dirty="0">
              <a:latin typeface="Times New Roman"/>
              <a:cs typeface="Times New Roman"/>
            </a:endParaRPr>
          </a:p>
          <a:p>
            <a:endParaRPr lang="en-GB" sz="2600" dirty="0" smtClean="0">
              <a:latin typeface="Times New Roman"/>
              <a:cs typeface="Times New Roman"/>
            </a:endParaRPr>
          </a:p>
          <a:p>
            <a:r>
              <a:rPr lang="en-GB" sz="2600" dirty="0" smtClean="0">
                <a:latin typeface="Times New Roman"/>
                <a:cs typeface="Times New Roman"/>
              </a:rPr>
              <a:t>How to find correspondences between ontologies?</a:t>
            </a:r>
          </a:p>
          <a:p>
            <a:endParaRPr lang="en-GB" sz="2600" dirty="0">
              <a:latin typeface="Times New Roman"/>
              <a:cs typeface="Times New Roman"/>
            </a:endParaRPr>
          </a:p>
          <a:p>
            <a:r>
              <a:rPr lang="en-GB" sz="2600" dirty="0" smtClean="0">
                <a:latin typeface="Times New Roman"/>
                <a:cs typeface="Times New Roman"/>
              </a:rPr>
              <a:t>Is a </a:t>
            </a:r>
            <a:r>
              <a:rPr lang="en-GB" sz="2600" dirty="0">
                <a:latin typeface="Times New Roman"/>
                <a:cs typeface="Times New Roman"/>
              </a:rPr>
              <a:t>tomato </a:t>
            </a:r>
            <a:r>
              <a:rPr lang="en-GB" sz="2600" dirty="0" smtClean="0">
                <a:latin typeface="Times New Roman"/>
                <a:cs typeface="Times New Roman"/>
              </a:rPr>
              <a:t>a </a:t>
            </a:r>
            <a:r>
              <a:rPr lang="en-GB" sz="2600" dirty="0">
                <a:latin typeface="Times New Roman"/>
                <a:cs typeface="Times New Roman"/>
              </a:rPr>
              <a:t>fruit or a vegetable?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3977047" cy="707886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Research question </a:t>
            </a:r>
            <a:endParaRPr lang="en-GB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7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" y="2873420"/>
            <a:ext cx="3925729" cy="3693318"/>
          </a:xfrm>
          <a:prstGeom prst="rect">
            <a:avLst/>
          </a:prstGeom>
          <a:solidFill>
            <a:srgbClr val="FFFFFF">
              <a:alpha val="68000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O</a:t>
            </a:r>
            <a:r>
              <a:rPr lang="en-GB" sz="2600" dirty="0" err="1" smtClean="0">
                <a:latin typeface="Times New Roman"/>
                <a:cs typeface="Times New Roman"/>
              </a:rPr>
              <a:t>ntology</a:t>
            </a:r>
            <a:r>
              <a:rPr lang="en-GB" sz="2600" dirty="0" smtClean="0">
                <a:latin typeface="Times New Roman"/>
                <a:cs typeface="Times New Roman"/>
              </a:rPr>
              <a:t> matching needs  human contributions </a:t>
            </a:r>
          </a:p>
          <a:p>
            <a:endParaRPr lang="en-GB" sz="2600" dirty="0">
              <a:latin typeface="Times New Roman"/>
              <a:cs typeface="Times New Roman"/>
            </a:endParaRPr>
          </a:p>
          <a:p>
            <a:r>
              <a:rPr lang="en-GB" sz="2600" dirty="0" smtClean="0">
                <a:latin typeface="Times New Roman"/>
                <a:cs typeface="Times New Roman"/>
              </a:rPr>
              <a:t>How to match ontology with human contributions?</a:t>
            </a:r>
          </a:p>
          <a:p>
            <a:endParaRPr lang="en-GB" sz="2600" dirty="0">
              <a:latin typeface="Times New Roman"/>
              <a:cs typeface="Times New Roman"/>
            </a:endParaRPr>
          </a:p>
          <a:p>
            <a:r>
              <a:rPr lang="en-GB" sz="2600" i="1" dirty="0" err="1" smtClean="0">
                <a:latin typeface="Times New Roman"/>
                <a:cs typeface="Times New Roman"/>
              </a:rPr>
              <a:t>CrowdMap</a:t>
            </a:r>
            <a:r>
              <a:rPr lang="en-GB" sz="2600" i="1" dirty="0" smtClean="0">
                <a:latin typeface="Times New Roman"/>
                <a:cs typeface="Times New Roman"/>
              </a:rPr>
              <a:t>: Crowdsourcing Ontology Alignment with </a:t>
            </a:r>
            <a:r>
              <a:rPr lang="en-GB" sz="2600" i="1" dirty="0" err="1" smtClean="0">
                <a:latin typeface="Times New Roman"/>
                <a:cs typeface="Times New Roman"/>
              </a:rPr>
              <a:t>Microtasks</a:t>
            </a:r>
            <a:endParaRPr lang="en-GB" sz="2600" dirty="0" smtClean="0">
              <a:latin typeface="Times New Roman"/>
              <a:cs typeface="Times New Roman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948857" y="0"/>
            <a:ext cx="4195143" cy="707886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What we have now</a:t>
            </a:r>
            <a:endParaRPr lang="en-GB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889018" y="1277566"/>
            <a:ext cx="5254982" cy="5289947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2600" dirty="0" smtClean="0">
                <a:latin typeface="Times New Roman"/>
                <a:cs typeface="Times New Roman"/>
              </a:rPr>
              <a:t>Finding </a:t>
            </a:r>
            <a:r>
              <a:rPr lang="en-GB" sz="2600" dirty="0">
                <a:latin typeface="Times New Roman"/>
                <a:cs typeface="Times New Roman"/>
              </a:rPr>
              <a:t>correspondences between two given ontologies, </a:t>
            </a:r>
            <a:r>
              <a:rPr lang="en-GB" sz="2600" i="1" dirty="0">
                <a:latin typeface="Times New Roman"/>
                <a:cs typeface="Times New Roman"/>
              </a:rPr>
              <a:t>o</a:t>
            </a:r>
            <a:r>
              <a:rPr lang="en-GB" sz="2600" dirty="0">
                <a:latin typeface="Times New Roman"/>
                <a:cs typeface="Times New Roman"/>
              </a:rPr>
              <a:t> and </a:t>
            </a:r>
            <a:r>
              <a:rPr lang="en-GB" sz="2600" i="1" dirty="0" smtClean="0">
                <a:latin typeface="Times New Roman"/>
                <a:cs typeface="Times New Roman"/>
              </a:rPr>
              <a:t>o</a:t>
            </a:r>
            <a:r>
              <a:rPr lang="en-GB" sz="2600" i="1" baseline="30000" dirty="0" smtClean="0">
                <a:latin typeface="Times New Roman"/>
                <a:cs typeface="Times New Roman"/>
              </a:rPr>
              <a:t>1</a:t>
            </a:r>
            <a:r>
              <a:rPr lang="en-GB" sz="2600" i="1" dirty="0" smtClean="0">
                <a:latin typeface="Times New Roman"/>
                <a:cs typeface="Times New Roman"/>
              </a:rPr>
              <a:t>,</a:t>
            </a:r>
            <a:r>
              <a:rPr lang="en-GB" sz="2600" i="1" baseline="30000" dirty="0" smtClean="0">
                <a:latin typeface="Times New Roman"/>
                <a:cs typeface="Times New Roman"/>
              </a:rPr>
              <a:t> </a:t>
            </a:r>
            <a:r>
              <a:rPr lang="en-GB" sz="2600" dirty="0">
                <a:latin typeface="Times New Roman"/>
                <a:cs typeface="Times New Roman"/>
              </a:rPr>
              <a:t>returning an </a:t>
            </a:r>
            <a:r>
              <a:rPr lang="en-GB" sz="2600" dirty="0" smtClean="0">
                <a:latin typeface="Times New Roman"/>
                <a:cs typeface="Times New Roman"/>
              </a:rPr>
              <a:t>alignment (</a:t>
            </a:r>
            <a:r>
              <a:rPr lang="en-GB" sz="2600" i="1" dirty="0" smtClean="0">
                <a:latin typeface="Times New Roman"/>
                <a:cs typeface="Times New Roman"/>
              </a:rPr>
              <a:t>A</a:t>
            </a:r>
            <a:r>
              <a:rPr lang="en-GB" sz="2600" i="1" baseline="30000" dirty="0" smtClean="0">
                <a:latin typeface="Times New Roman"/>
                <a:cs typeface="Times New Roman"/>
              </a:rPr>
              <a:t>1</a:t>
            </a:r>
            <a:r>
              <a:rPr lang="en-GB" sz="2600" dirty="0" smtClean="0">
                <a:latin typeface="Times New Roman"/>
                <a:cs typeface="Times New Roman"/>
              </a:rPr>
              <a:t>), collecting human contributions with </a:t>
            </a:r>
            <a:r>
              <a:rPr lang="en-GB" sz="2600" dirty="0" err="1" smtClean="0">
                <a:latin typeface="Times New Roman"/>
                <a:cs typeface="Times New Roman"/>
              </a:rPr>
              <a:t>microtasks</a:t>
            </a:r>
            <a:r>
              <a:rPr lang="en-GB" sz="2600" dirty="0" smtClean="0">
                <a:latin typeface="Times New Roman"/>
                <a:cs typeface="Times New Roman"/>
              </a:rPr>
              <a:t>  </a:t>
            </a:r>
          </a:p>
          <a:p>
            <a:endParaRPr lang="en-GB" sz="2600" dirty="0">
              <a:latin typeface="Times New Roman"/>
              <a:cs typeface="Times New Roman"/>
            </a:endParaRPr>
          </a:p>
          <a:p>
            <a:endParaRPr lang="en-GB" sz="2600" dirty="0" smtClean="0">
              <a:latin typeface="Times New Roman"/>
              <a:cs typeface="Times New Roman"/>
            </a:endParaRPr>
          </a:p>
          <a:p>
            <a:endParaRPr lang="en-GB" sz="2600" dirty="0">
              <a:latin typeface="Times New Roman"/>
              <a:cs typeface="Times New Roman"/>
            </a:endParaRPr>
          </a:p>
          <a:p>
            <a:endParaRPr lang="en-GB" sz="2600" dirty="0" smtClean="0">
              <a:latin typeface="Times New Roman"/>
              <a:cs typeface="Times New Roman"/>
            </a:endParaRPr>
          </a:p>
          <a:p>
            <a:endParaRPr lang="en-GB" sz="2600" dirty="0">
              <a:latin typeface="Times New Roman"/>
              <a:cs typeface="Times New Roman"/>
            </a:endParaRPr>
          </a:p>
          <a:p>
            <a:endParaRPr lang="en-GB" sz="2600" dirty="0" smtClean="0">
              <a:latin typeface="Times New Roman"/>
              <a:cs typeface="Times New Roman"/>
            </a:endParaRPr>
          </a:p>
          <a:p>
            <a:endParaRPr lang="en-GB" sz="2600" dirty="0">
              <a:latin typeface="Times New Roman"/>
              <a:cs typeface="Times New Roman"/>
            </a:endParaRPr>
          </a:p>
          <a:p>
            <a:endParaRPr lang="en-GB" sz="2600" dirty="0" smtClean="0">
              <a:latin typeface="Times New Roman"/>
              <a:cs typeface="Times New Roman"/>
            </a:endParaRPr>
          </a:p>
          <a:p>
            <a:endParaRPr lang="en-GB" sz="2600" dirty="0">
              <a:latin typeface="Times New Roman"/>
              <a:cs typeface="Times New Roman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6183666" cy="707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The </a:t>
            </a:r>
            <a:r>
              <a:rPr lang="en-GB" sz="4000" dirty="0" smtClean="0">
                <a:latin typeface="Times New Roman"/>
                <a:cs typeface="Times New Roman"/>
              </a:rPr>
              <a:t>Framework</a:t>
            </a:r>
            <a:endParaRPr lang="en-GB" sz="4000" dirty="0">
              <a:latin typeface="Times New Roman"/>
              <a:cs typeface="Times New Roman"/>
            </a:endParaRPr>
          </a:p>
        </p:txBody>
      </p:sp>
      <p:pic>
        <p:nvPicPr>
          <p:cNvPr id="2" name="Immagine 1" descr="Screen Shot 2013-07-12 at 10.39.01 AM.png"/>
          <p:cNvPicPr>
            <a:picLocks noChangeAspect="1"/>
          </p:cNvPicPr>
          <p:nvPr/>
        </p:nvPicPr>
        <p:blipFill>
          <a:blip r:embed="rId3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47" y="3261379"/>
            <a:ext cx="5242153" cy="3229166"/>
          </a:xfrm>
          <a:prstGeom prst="rect">
            <a:avLst/>
          </a:prstGeom>
          <a:ln>
            <a:noFill/>
          </a:ln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968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2809301"/>
            <a:ext cx="9144000" cy="2893100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GB" sz="2600" dirty="0" smtClean="0">
                <a:latin typeface="Times New Roman"/>
                <a:cs typeface="Times New Roman"/>
              </a:rPr>
              <a:t>Finding humans who perform tasks is </a:t>
            </a:r>
            <a:r>
              <a:rPr lang="en-GB" sz="2600" dirty="0" smtClean="0">
                <a:latin typeface="Times New Roman"/>
                <a:cs typeface="Times New Roman"/>
              </a:rPr>
              <a:t>a </a:t>
            </a:r>
            <a:r>
              <a:rPr lang="en-GB" sz="2600" dirty="0" smtClean="0">
                <a:latin typeface="Times New Roman"/>
                <a:cs typeface="Times New Roman"/>
              </a:rPr>
              <a:t>hard challenge</a:t>
            </a:r>
          </a:p>
          <a:p>
            <a:pPr marL="342900" indent="-342900" algn="just">
              <a:buFont typeface="Wingdings" charset="2"/>
              <a:buChar char="q"/>
            </a:pPr>
            <a:endParaRPr lang="en-GB" sz="2600" dirty="0">
              <a:latin typeface="Times New Roman"/>
              <a:cs typeface="Times New Roman"/>
            </a:endParaRPr>
          </a:p>
          <a:p>
            <a:pPr algn="just"/>
            <a:r>
              <a:rPr lang="en-GB" sz="2600" dirty="0" smtClean="0">
                <a:latin typeface="Times New Roman"/>
                <a:cs typeface="Times New Roman"/>
              </a:rPr>
              <a:t>They need </a:t>
            </a:r>
            <a:r>
              <a:rPr lang="en-GB" sz="2600" dirty="0" smtClean="0">
                <a:latin typeface="Times New Roman"/>
                <a:cs typeface="Times New Roman"/>
              </a:rPr>
              <a:t>incentives</a:t>
            </a:r>
            <a:r>
              <a:rPr lang="en-GB" sz="2600" dirty="0" smtClean="0">
                <a:latin typeface="Times New Roman"/>
                <a:cs typeface="Times New Roman"/>
              </a:rPr>
              <a:t>.</a:t>
            </a:r>
          </a:p>
          <a:p>
            <a:pPr algn="just"/>
            <a:endParaRPr lang="en-GB" sz="2600" dirty="0">
              <a:latin typeface="Times New Roman"/>
              <a:cs typeface="Times New Roman"/>
            </a:endParaRPr>
          </a:p>
          <a:p>
            <a:pPr algn="just"/>
            <a:r>
              <a:rPr lang="en-GB" sz="2600" dirty="0" smtClean="0">
                <a:latin typeface="Times New Roman"/>
                <a:cs typeface="Times New Roman"/>
              </a:rPr>
              <a:t>Mechanical Turk:</a:t>
            </a:r>
            <a:r>
              <a:rPr lang="en-GB" sz="2600" dirty="0" smtClean="0">
                <a:latin typeface="Times New Roman"/>
                <a:cs typeface="Times New Roman"/>
              </a:rPr>
              <a:t> need </a:t>
            </a:r>
            <a:r>
              <a:rPr lang="en-GB" sz="2600" dirty="0" smtClean="0">
                <a:latin typeface="Times New Roman"/>
                <a:cs typeface="Times New Roman"/>
              </a:rPr>
              <a:t>money</a:t>
            </a:r>
            <a:r>
              <a:rPr lang="it-IT" sz="2600" dirty="0" smtClean="0">
                <a:latin typeface="Times New Roman"/>
                <a:cs typeface="Times New Roman"/>
              </a:rPr>
              <a:t>…</a:t>
            </a:r>
            <a:endParaRPr lang="en-GB" sz="2600" dirty="0">
              <a:latin typeface="Times New Roman"/>
              <a:cs typeface="Times New Roman"/>
            </a:endParaRPr>
          </a:p>
          <a:p>
            <a:pPr algn="just"/>
            <a:endParaRPr lang="en-GB" sz="2600" dirty="0" smtClean="0">
              <a:latin typeface="Times New Roman"/>
              <a:cs typeface="Times New Roman"/>
            </a:endParaRPr>
          </a:p>
          <a:p>
            <a:pPr algn="just"/>
            <a:r>
              <a:rPr lang="en-GB" sz="2600" dirty="0" smtClean="0">
                <a:latin typeface="Times New Roman"/>
                <a:cs typeface="Times New Roman"/>
              </a:rPr>
              <a:t>Game with a purpose: need to be engaging…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927759" y="0"/>
            <a:ext cx="2216241" cy="707886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But</a:t>
            </a:r>
            <a:r>
              <a:rPr lang="it-IT" sz="4000" dirty="0" smtClean="0">
                <a:latin typeface="Times New Roman"/>
                <a:cs typeface="Times New Roman"/>
              </a:rPr>
              <a:t>…</a:t>
            </a:r>
            <a:endParaRPr lang="en-GB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57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92510" y="3127990"/>
            <a:ext cx="5051490" cy="492443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Sustainable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process</a:t>
            </a:r>
            <a:r>
              <a:rPr lang="it-IT" sz="2600" dirty="0" smtClean="0">
                <a:latin typeface="Times New Roman"/>
                <a:cs typeface="Times New Roman"/>
              </a:rPr>
              <a:t>!</a:t>
            </a:r>
            <a:endParaRPr lang="en-GB" sz="2600" dirty="0" smtClean="0">
              <a:latin typeface="Times New Roman"/>
              <a:cs typeface="Times New Roman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0" y="0"/>
            <a:ext cx="8185019" cy="70788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Our Proposal: </a:t>
            </a:r>
            <a:r>
              <a:rPr lang="it-IT" sz="4000" dirty="0" smtClean="0">
                <a:latin typeface="Times New Roman"/>
                <a:cs typeface="Times New Roman"/>
              </a:rPr>
              <a:t>Access Control Service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092509" y="1200329"/>
            <a:ext cx="5051490" cy="492443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600" dirty="0" smtClean="0">
                <a:latin typeface="Times New Roman"/>
                <a:cs typeface="Times New Roman"/>
              </a:rPr>
              <a:t>Data for free!</a:t>
            </a:r>
            <a:endParaRPr lang="en-GB" sz="2600" dirty="0" smtClean="0">
              <a:latin typeface="Times New Roman"/>
              <a:cs typeface="Times New Roman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0" y="2165699"/>
            <a:ext cx="5051490" cy="492443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2600" dirty="0" smtClean="0">
                <a:latin typeface="Times New Roman"/>
                <a:cs typeface="Times New Roman"/>
              </a:rPr>
              <a:t>Large </a:t>
            </a:r>
            <a:r>
              <a:rPr lang="it-IT" sz="2600" dirty="0" err="1" smtClean="0">
                <a:latin typeface="Times New Roman"/>
                <a:cs typeface="Times New Roman"/>
              </a:rPr>
              <a:t>amount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>
                <a:latin typeface="Times New Roman"/>
                <a:cs typeface="Times New Roman"/>
              </a:rPr>
              <a:t>of </a:t>
            </a:r>
            <a:r>
              <a:rPr lang="it-IT" sz="2600" dirty="0" smtClean="0">
                <a:latin typeface="Times New Roman"/>
                <a:cs typeface="Times New Roman"/>
              </a:rPr>
              <a:t>information!</a:t>
            </a:r>
            <a:endParaRPr lang="it-IT" sz="2600" dirty="0">
              <a:latin typeface="Times New Roman"/>
              <a:cs typeface="Times New Roman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0" y="3992090"/>
            <a:ext cx="5051490" cy="492443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it-IT" sz="2600" dirty="0" err="1" smtClean="0">
                <a:latin typeface="Times New Roman"/>
                <a:cs typeface="Times New Roman"/>
              </a:rPr>
              <a:t>Attractiveness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>
                <a:latin typeface="Times New Roman"/>
                <a:cs typeface="Times New Roman"/>
              </a:rPr>
              <a:t>provided</a:t>
            </a:r>
            <a:r>
              <a:rPr lang="it-IT" sz="2600" dirty="0">
                <a:latin typeface="Times New Roman"/>
                <a:cs typeface="Times New Roman"/>
              </a:rPr>
              <a:t> </a:t>
            </a:r>
            <a:r>
              <a:rPr lang="it-IT" sz="2600" dirty="0" smtClean="0">
                <a:latin typeface="Times New Roman"/>
                <a:cs typeface="Times New Roman"/>
              </a:rPr>
              <a:t>by clients!</a:t>
            </a:r>
            <a:endParaRPr lang="en-GB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47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0" y="0"/>
            <a:ext cx="8185019" cy="707886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Our Proposal: </a:t>
            </a:r>
            <a:r>
              <a:rPr lang="en-GB" sz="4000" dirty="0" err="1" smtClean="0">
                <a:latin typeface="Times New Roman"/>
                <a:cs typeface="Times New Roman"/>
              </a:rPr>
              <a:t>OntoCaptcha</a:t>
            </a:r>
            <a:endParaRPr lang="en-GB" sz="4000" dirty="0">
              <a:latin typeface="Times New Roman"/>
              <a:cs typeface="Times New Roman"/>
            </a:endParaRPr>
          </a:p>
        </p:txBody>
      </p:sp>
      <p:pic>
        <p:nvPicPr>
          <p:cNvPr id="3075" name="Picture 3" descr="C:\Users\DrPollo\Desktop\presentazione\moka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683" y="2145217"/>
            <a:ext cx="5591133" cy="30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510717" y="1638796"/>
            <a:ext cx="8087024" cy="47144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2863500" y="922782"/>
            <a:ext cx="6280500" cy="49244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600" dirty="0" err="1" smtClean="0">
                <a:latin typeface="Times New Roman"/>
                <a:cs typeface="Times New Roman"/>
              </a:rPr>
              <a:t>Automated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smtClean="0">
                <a:latin typeface="Times New Roman"/>
                <a:cs typeface="Times New Roman"/>
              </a:rPr>
              <a:t>generator </a:t>
            </a:r>
            <a:r>
              <a:rPr lang="it-IT" sz="2600" dirty="0">
                <a:latin typeface="Times New Roman"/>
                <a:cs typeface="Times New Roman"/>
              </a:rPr>
              <a:t>of </a:t>
            </a:r>
            <a:r>
              <a:rPr lang="it-IT" sz="2600" dirty="0" err="1" smtClean="0">
                <a:latin typeface="Times New Roman"/>
                <a:cs typeface="Times New Roman"/>
              </a:rPr>
              <a:t>reclassification</a:t>
            </a:r>
            <a:r>
              <a:rPr lang="it-IT" sz="2600" dirty="0" smtClean="0">
                <a:latin typeface="Times New Roman"/>
                <a:cs typeface="Times New Roman"/>
              </a:rPr>
              <a:t> </a:t>
            </a:r>
            <a:r>
              <a:rPr lang="it-IT" sz="2600" dirty="0" err="1" smtClean="0">
                <a:latin typeface="Times New Roman"/>
                <a:cs typeface="Times New Roman"/>
              </a:rPr>
              <a:t>tasks</a:t>
            </a:r>
            <a:endParaRPr lang="it-IT" sz="2600" dirty="0" smtClean="0">
              <a:latin typeface="Times New Roman"/>
              <a:cs typeface="Times New Roman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0" y="0"/>
            <a:ext cx="8185019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/>
                <a:cs typeface="Times New Roman"/>
              </a:rPr>
              <a:t>Task design</a:t>
            </a:r>
            <a:r>
              <a:rPr lang="en-GB" sz="4000" dirty="0" smtClean="0">
                <a:latin typeface="Times New Roman"/>
                <a:cs typeface="Times New Roman"/>
              </a:rPr>
              <a:t>: entity reclassification</a:t>
            </a:r>
            <a:endParaRPr lang="en-GB" sz="4000" dirty="0">
              <a:latin typeface="Times New Roman"/>
              <a:cs typeface="Times New Roman"/>
            </a:endParaRPr>
          </a:p>
        </p:txBody>
      </p:sp>
      <p:sp>
        <p:nvSpPr>
          <p:cNvPr id="6" name="Rectangle 73"/>
          <p:cNvSpPr/>
          <p:nvPr/>
        </p:nvSpPr>
        <p:spPr>
          <a:xfrm>
            <a:off x="1629175" y="2552689"/>
            <a:ext cx="1799924" cy="15304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5"/>
          <p:cNvSpPr/>
          <p:nvPr/>
        </p:nvSpPr>
        <p:spPr>
          <a:xfrm>
            <a:off x="5873900" y="2771675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8" name="Oval 36"/>
          <p:cNvSpPr/>
          <p:nvPr/>
        </p:nvSpPr>
        <p:spPr>
          <a:xfrm>
            <a:off x="5995622" y="50398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37"/>
          <p:cNvSpPr/>
          <p:nvPr/>
        </p:nvSpPr>
        <p:spPr>
          <a:xfrm>
            <a:off x="6150991" y="54446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8"/>
          <p:cNvSpPr/>
          <p:nvPr/>
        </p:nvSpPr>
        <p:spPr>
          <a:xfrm>
            <a:off x="6493396" y="52338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39"/>
          <p:cNvSpPr/>
          <p:nvPr/>
        </p:nvSpPr>
        <p:spPr>
          <a:xfrm>
            <a:off x="7064401" y="55208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40"/>
          <p:cNvSpPr/>
          <p:nvPr/>
        </p:nvSpPr>
        <p:spPr>
          <a:xfrm>
            <a:off x="6736345" y="55910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41"/>
          <p:cNvSpPr/>
          <p:nvPr/>
        </p:nvSpPr>
        <p:spPr>
          <a:xfrm>
            <a:off x="7317246" y="51922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42"/>
          <p:cNvCxnSpPr>
            <a:stCxn id="8" idx="0"/>
            <a:endCxn id="7" idx="4"/>
          </p:cNvCxnSpPr>
          <p:nvPr/>
        </p:nvCxnSpPr>
        <p:spPr>
          <a:xfrm flipV="1">
            <a:off x="6071822" y="3838475"/>
            <a:ext cx="564078" cy="1201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3"/>
          <p:cNvCxnSpPr>
            <a:stCxn id="9" idx="0"/>
            <a:endCxn id="7" idx="4"/>
          </p:cNvCxnSpPr>
          <p:nvPr/>
        </p:nvCxnSpPr>
        <p:spPr>
          <a:xfrm flipV="1">
            <a:off x="6227191" y="3838475"/>
            <a:ext cx="408709" cy="1606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4"/>
          <p:cNvCxnSpPr>
            <a:stCxn id="12" idx="0"/>
            <a:endCxn id="7" idx="4"/>
          </p:cNvCxnSpPr>
          <p:nvPr/>
        </p:nvCxnSpPr>
        <p:spPr>
          <a:xfrm flipH="1" flipV="1">
            <a:off x="6635900" y="3838475"/>
            <a:ext cx="176645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5"/>
          <p:cNvCxnSpPr>
            <a:stCxn id="13" idx="1"/>
            <a:endCxn id="7" idx="4"/>
          </p:cNvCxnSpPr>
          <p:nvPr/>
        </p:nvCxnSpPr>
        <p:spPr>
          <a:xfrm flipH="1" flipV="1">
            <a:off x="6635900" y="3838475"/>
            <a:ext cx="703664" cy="137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6"/>
          <p:cNvCxnSpPr>
            <a:stCxn id="11" idx="0"/>
            <a:endCxn id="7" idx="4"/>
          </p:cNvCxnSpPr>
          <p:nvPr/>
        </p:nvCxnSpPr>
        <p:spPr>
          <a:xfrm flipH="1" flipV="1">
            <a:off x="6635900" y="3838475"/>
            <a:ext cx="504701" cy="1682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7"/>
          <p:cNvCxnSpPr>
            <a:stCxn id="10" idx="0"/>
            <a:endCxn id="7" idx="4"/>
          </p:cNvCxnSpPr>
          <p:nvPr/>
        </p:nvCxnSpPr>
        <p:spPr>
          <a:xfrm flipV="1">
            <a:off x="6569596" y="3838475"/>
            <a:ext cx="66304" cy="1395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3"/>
          <p:cNvSpPr/>
          <p:nvPr/>
        </p:nvSpPr>
        <p:spPr>
          <a:xfrm>
            <a:off x="1863009" y="2771675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1" name="Oval 5"/>
          <p:cNvSpPr/>
          <p:nvPr/>
        </p:nvSpPr>
        <p:spPr>
          <a:xfrm>
            <a:off x="2063900" y="510517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2166819" y="54040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2368700" y="56672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8"/>
          <p:cNvSpPr/>
          <p:nvPr/>
        </p:nvSpPr>
        <p:spPr>
          <a:xfrm>
            <a:off x="2826889" y="566727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9"/>
          <p:cNvSpPr/>
          <p:nvPr/>
        </p:nvSpPr>
        <p:spPr>
          <a:xfrm>
            <a:off x="2597300" y="540007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13"/>
          <p:cNvCxnSpPr>
            <a:stCxn id="21" idx="0"/>
            <a:endCxn id="20" idx="4"/>
          </p:cNvCxnSpPr>
          <p:nvPr/>
        </p:nvCxnSpPr>
        <p:spPr>
          <a:xfrm flipV="1">
            <a:off x="2140100" y="3838475"/>
            <a:ext cx="408709" cy="1266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7"/>
          <p:cNvCxnSpPr>
            <a:stCxn id="22" idx="0"/>
            <a:endCxn id="20" idx="4"/>
          </p:cNvCxnSpPr>
          <p:nvPr/>
        </p:nvCxnSpPr>
        <p:spPr>
          <a:xfrm flipV="1">
            <a:off x="2243019" y="3838475"/>
            <a:ext cx="305790" cy="156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"/>
          <p:cNvCxnSpPr>
            <a:stCxn id="25" idx="0"/>
            <a:endCxn id="20" idx="4"/>
          </p:cNvCxnSpPr>
          <p:nvPr/>
        </p:nvCxnSpPr>
        <p:spPr>
          <a:xfrm flipH="1" flipV="1">
            <a:off x="2548809" y="3838475"/>
            <a:ext cx="124691" cy="1561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6"/>
          <p:cNvCxnSpPr>
            <a:stCxn id="24" idx="0"/>
            <a:endCxn id="20" idx="4"/>
          </p:cNvCxnSpPr>
          <p:nvPr/>
        </p:nvCxnSpPr>
        <p:spPr>
          <a:xfrm flipH="1" flipV="1">
            <a:off x="2548809" y="3838475"/>
            <a:ext cx="35428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8"/>
          <p:cNvCxnSpPr>
            <a:stCxn id="23" idx="0"/>
            <a:endCxn id="20" idx="4"/>
          </p:cNvCxnSpPr>
          <p:nvPr/>
        </p:nvCxnSpPr>
        <p:spPr>
          <a:xfrm flipV="1">
            <a:off x="2444900" y="3838475"/>
            <a:ext cx="103909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2"/>
          <p:cNvSpPr txBox="1"/>
          <p:nvPr/>
        </p:nvSpPr>
        <p:spPr>
          <a:xfrm>
            <a:off x="2081341" y="4295675"/>
            <a:ext cx="93493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df:type</a:t>
            </a:r>
            <a:endParaRPr lang="en-US" dirty="0"/>
          </a:p>
        </p:txBody>
      </p:sp>
      <p:sp>
        <p:nvSpPr>
          <p:cNvPr id="32" name="TextBox 66"/>
          <p:cNvSpPr txBox="1"/>
          <p:nvPr/>
        </p:nvSpPr>
        <p:spPr>
          <a:xfrm>
            <a:off x="6204305" y="4295675"/>
            <a:ext cx="93493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df:type</a:t>
            </a:r>
            <a:endParaRPr lang="en-US" dirty="0"/>
          </a:p>
        </p:txBody>
      </p:sp>
      <p:sp>
        <p:nvSpPr>
          <p:cNvPr id="33" name="Rectangle 74"/>
          <p:cNvSpPr/>
          <p:nvPr/>
        </p:nvSpPr>
        <p:spPr>
          <a:xfrm>
            <a:off x="5700661" y="2552689"/>
            <a:ext cx="1896178" cy="15304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75"/>
          <p:cNvSpPr txBox="1"/>
          <p:nvPr/>
        </p:nvSpPr>
        <p:spPr>
          <a:xfrm>
            <a:off x="1663108" y="2169352"/>
            <a:ext cx="17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School Ontology</a:t>
            </a:r>
            <a:endParaRPr lang="en-US" dirty="0"/>
          </a:p>
        </p:txBody>
      </p:sp>
      <p:sp>
        <p:nvSpPr>
          <p:cNvPr id="35" name="TextBox 76"/>
          <p:cNvSpPr txBox="1"/>
          <p:nvPr/>
        </p:nvSpPr>
        <p:spPr>
          <a:xfrm>
            <a:off x="5842734" y="2103943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FOAF Ontology</a:t>
            </a:r>
            <a:endParaRPr lang="en-US" dirty="0"/>
          </a:p>
        </p:txBody>
      </p:sp>
      <p:cxnSp>
        <p:nvCxnSpPr>
          <p:cNvPr id="36" name="Curved Connector 78"/>
          <p:cNvCxnSpPr>
            <a:stCxn id="24" idx="0"/>
            <a:endCxn id="7" idx="3"/>
          </p:cNvCxnSpPr>
          <p:nvPr/>
        </p:nvCxnSpPr>
        <p:spPr>
          <a:xfrm rot="5400000" flipH="1" flipV="1">
            <a:off x="3507573" y="3077763"/>
            <a:ext cx="1985029" cy="3193996"/>
          </a:xfrm>
          <a:prstGeom prst="curvedConnector3">
            <a:avLst>
              <a:gd name="adj1" fmla="val 66751"/>
            </a:avLst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744</Words>
  <Application>Microsoft Office PowerPoint</Application>
  <PresentationFormat>Presentazione su schermo (4:3)</PresentationFormat>
  <Paragraphs>156</Paragraphs>
  <Slides>21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Alessio Antonini</cp:lastModifiedBy>
  <cp:revision>81</cp:revision>
  <cp:lastPrinted>2013-07-12T17:55:07Z</cp:lastPrinted>
  <dcterms:created xsi:type="dcterms:W3CDTF">2013-07-11T14:53:49Z</dcterms:created>
  <dcterms:modified xsi:type="dcterms:W3CDTF">2013-07-12T17:57:47Z</dcterms:modified>
</cp:coreProperties>
</file>