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83" r:id="rId4"/>
    <p:sldId id="259" r:id="rId5"/>
    <p:sldId id="266" r:id="rId6"/>
    <p:sldId id="284" r:id="rId7"/>
    <p:sldId id="274" r:id="rId8"/>
    <p:sldId id="257" r:id="rId9"/>
    <p:sldId id="261" r:id="rId10"/>
    <p:sldId id="262" r:id="rId11"/>
    <p:sldId id="273" r:id="rId12"/>
    <p:sldId id="269" r:id="rId13"/>
    <p:sldId id="279" r:id="rId14"/>
    <p:sldId id="278" r:id="rId15"/>
    <p:sldId id="265" r:id="rId16"/>
    <p:sldId id="270" r:id="rId17"/>
    <p:sldId id="280" r:id="rId18"/>
    <p:sldId id="281" r:id="rId19"/>
    <p:sldId id="271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2" autoAdjust="0"/>
    <p:restoredTop sz="71981" autoAdjust="0"/>
  </p:normalViewPr>
  <p:slideViewPr>
    <p:cSldViewPr>
      <p:cViewPr>
        <p:scale>
          <a:sx n="81" d="100"/>
          <a:sy n="81" d="100"/>
        </p:scale>
        <p:origin x="-198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E52A2-5021-46D6-8B41-69571AF28F6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A260ACE-E35F-47CC-AC47-46439320B7C0}">
      <dgm:prSet phldrT="[Texto]" custT="1"/>
      <dgm:spPr/>
      <dgm:t>
        <a:bodyPr/>
        <a:lstStyle/>
        <a:p>
          <a:r>
            <a:rPr lang="es-ES" sz="2400" dirty="0" err="1" smtClean="0"/>
            <a:t>Calculate</a:t>
          </a:r>
          <a:r>
            <a:rPr lang="es-ES" sz="2400" dirty="0" smtClean="0"/>
            <a:t> </a:t>
          </a:r>
          <a:r>
            <a:rPr lang="es-ES" sz="2400" dirty="0" err="1" smtClean="0"/>
            <a:t>RelevantClasses</a:t>
          </a:r>
          <a:endParaRPr lang="es-ES" sz="2400" dirty="0"/>
        </a:p>
      </dgm:t>
    </dgm:pt>
    <dgm:pt modelId="{80BC3A27-A1BA-4503-ACFA-9621AB1E8624}" type="parTrans" cxnId="{D4EBC2E1-7DED-4618-8D60-E0CCB3BC68C2}">
      <dgm:prSet/>
      <dgm:spPr/>
      <dgm:t>
        <a:bodyPr/>
        <a:lstStyle/>
        <a:p>
          <a:endParaRPr lang="es-ES"/>
        </a:p>
      </dgm:t>
    </dgm:pt>
    <dgm:pt modelId="{FC1AA117-8FCF-436C-AA5B-AF376349857A}" type="sibTrans" cxnId="{D4EBC2E1-7DED-4618-8D60-E0CCB3BC68C2}">
      <dgm:prSet/>
      <dgm:spPr/>
      <dgm:t>
        <a:bodyPr/>
        <a:lstStyle/>
        <a:p>
          <a:endParaRPr lang="es-ES"/>
        </a:p>
      </dgm:t>
    </dgm:pt>
    <dgm:pt modelId="{67E9BC84-04A5-4DA8-8DA4-FE0D542090E3}">
      <dgm:prSet phldrT="[Texto]"/>
      <dgm:spPr/>
      <dgm:t>
        <a:bodyPr/>
        <a:lstStyle/>
        <a:p>
          <a:r>
            <a:rPr lang="es-ES" dirty="0" err="1" smtClean="0"/>
            <a:t>Check</a:t>
          </a:r>
          <a:r>
            <a:rPr lang="es-ES" dirty="0" smtClean="0"/>
            <a:t>  </a:t>
          </a:r>
          <a:r>
            <a:rPr lang="es-ES" dirty="0" err="1" smtClean="0"/>
            <a:t>Properties</a:t>
          </a:r>
          <a:r>
            <a:rPr lang="es-ES" dirty="0" smtClean="0"/>
            <a:t> per </a:t>
          </a:r>
          <a:r>
            <a:rPr lang="es-ES" dirty="0" err="1" smtClean="0"/>
            <a:t>Class</a:t>
          </a:r>
          <a:endParaRPr lang="es-ES" dirty="0"/>
        </a:p>
      </dgm:t>
    </dgm:pt>
    <dgm:pt modelId="{A97FD2DA-F700-4220-8628-4E82F746E93E}" type="parTrans" cxnId="{553C3616-5037-46BE-AF47-9B96703BDEE1}">
      <dgm:prSet/>
      <dgm:spPr/>
      <dgm:t>
        <a:bodyPr/>
        <a:lstStyle/>
        <a:p>
          <a:endParaRPr lang="es-ES"/>
        </a:p>
      </dgm:t>
    </dgm:pt>
    <dgm:pt modelId="{0271DF85-0B5D-4A7D-BD6D-411B41F3EA88}" type="sibTrans" cxnId="{553C3616-5037-46BE-AF47-9B96703BDEE1}">
      <dgm:prSet/>
      <dgm:spPr/>
      <dgm:t>
        <a:bodyPr/>
        <a:lstStyle/>
        <a:p>
          <a:endParaRPr lang="es-ES"/>
        </a:p>
      </dgm:t>
    </dgm:pt>
    <dgm:pt modelId="{891C387E-EA89-4637-A747-CA497F68DDE3}">
      <dgm:prSet phldrT="[Texto]"/>
      <dgm:spPr/>
      <dgm:t>
        <a:bodyPr/>
        <a:lstStyle/>
        <a:p>
          <a:r>
            <a:rPr lang="es-ES" dirty="0" err="1" smtClean="0"/>
            <a:t>Calculate</a:t>
          </a:r>
          <a:r>
            <a:rPr lang="es-ES" dirty="0" smtClean="0"/>
            <a:t> </a:t>
          </a:r>
          <a:r>
            <a:rPr lang="es-ES" dirty="0" err="1" smtClean="0"/>
            <a:t>Confidence</a:t>
          </a:r>
          <a:endParaRPr lang="es-ES" dirty="0"/>
        </a:p>
      </dgm:t>
    </dgm:pt>
    <dgm:pt modelId="{EDDD9CB9-C6C2-49E7-911B-97E6934840DA}" type="parTrans" cxnId="{39976740-E5F8-41E9-85E8-E6CB2C4FC917}">
      <dgm:prSet/>
      <dgm:spPr/>
      <dgm:t>
        <a:bodyPr/>
        <a:lstStyle/>
        <a:p>
          <a:endParaRPr lang="es-ES"/>
        </a:p>
      </dgm:t>
    </dgm:pt>
    <dgm:pt modelId="{70CAC004-ADDD-4CA7-BCB5-67D759E849F1}" type="sibTrans" cxnId="{39976740-E5F8-41E9-85E8-E6CB2C4FC917}">
      <dgm:prSet/>
      <dgm:spPr/>
      <dgm:t>
        <a:bodyPr/>
        <a:lstStyle/>
        <a:p>
          <a:endParaRPr lang="es-ES"/>
        </a:p>
      </dgm:t>
    </dgm:pt>
    <dgm:pt modelId="{F32DB5F6-20F7-489E-8CE6-0BBFEB428690}">
      <dgm:prSet phldrT="[Texto]"/>
      <dgm:spPr/>
      <dgm:t>
        <a:bodyPr/>
        <a:lstStyle/>
        <a:p>
          <a:r>
            <a:rPr lang="es-ES" dirty="0" err="1" smtClean="0"/>
            <a:t>Cardinality</a:t>
          </a:r>
          <a:endParaRPr lang="es-ES" dirty="0"/>
        </a:p>
      </dgm:t>
    </dgm:pt>
    <dgm:pt modelId="{1FFF5115-88FF-424B-9C17-7FF038F05726}" type="parTrans" cxnId="{47CD1B99-2041-42F2-899C-14E8C2C150AB}">
      <dgm:prSet/>
      <dgm:spPr/>
      <dgm:t>
        <a:bodyPr/>
        <a:lstStyle/>
        <a:p>
          <a:endParaRPr lang="es-ES"/>
        </a:p>
      </dgm:t>
    </dgm:pt>
    <dgm:pt modelId="{E762FB76-5492-4A37-9D5D-DDD2369D72BC}" type="sibTrans" cxnId="{47CD1B99-2041-42F2-899C-14E8C2C150AB}">
      <dgm:prSet/>
      <dgm:spPr/>
      <dgm:t>
        <a:bodyPr/>
        <a:lstStyle/>
        <a:p>
          <a:endParaRPr lang="es-ES"/>
        </a:p>
      </dgm:t>
    </dgm:pt>
    <dgm:pt modelId="{80D1A638-5382-433F-8689-6C7FB612E363}" type="pres">
      <dgm:prSet presAssocID="{042E52A2-5021-46D6-8B41-69571AF28F6B}" presName="Name0" presStyleCnt="0">
        <dgm:presLayoutVars>
          <dgm:dir/>
          <dgm:resizeHandles val="exact"/>
        </dgm:presLayoutVars>
      </dgm:prSet>
      <dgm:spPr/>
    </dgm:pt>
    <dgm:pt modelId="{ACFE09C4-E713-42E3-8144-2750A17F67B9}" type="pres">
      <dgm:prSet presAssocID="{9A260ACE-E35F-47CC-AC47-46439320B7C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0974E2-F2A0-441C-93FF-690FE007D846}" type="pres">
      <dgm:prSet presAssocID="{FC1AA117-8FCF-436C-AA5B-AF376349857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9C27AD9-A128-44CC-8E58-BF0104A2BCCF}" type="pres">
      <dgm:prSet presAssocID="{FC1AA117-8FCF-436C-AA5B-AF376349857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45E6012-B25B-4631-A802-3FD306F82A11}" type="pres">
      <dgm:prSet presAssocID="{67E9BC84-04A5-4DA8-8DA4-FE0D542090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4E35E5-0F0F-4409-9EEA-319487082A9B}" type="pres">
      <dgm:prSet presAssocID="{0271DF85-0B5D-4A7D-BD6D-411B41F3EA8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FB019D-3D7D-480C-B211-B7DB7411F044}" type="pres">
      <dgm:prSet presAssocID="{0271DF85-0B5D-4A7D-BD6D-411B41F3EA8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D076A21-EF1B-4474-991E-F28DB549355D}" type="pres">
      <dgm:prSet presAssocID="{891C387E-EA89-4637-A747-CA497F68DDE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2F152-388B-4BEA-A936-2690E39FCDCF}" type="pres">
      <dgm:prSet presAssocID="{70CAC004-ADDD-4CA7-BCB5-67D759E849F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1FD125B-D34A-4051-BAB0-1B33347186CB}" type="pres">
      <dgm:prSet presAssocID="{70CAC004-ADDD-4CA7-BCB5-67D759E849F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140F788-E13D-488A-A031-4B37087BB19B}" type="pres">
      <dgm:prSet presAssocID="{F32DB5F6-20F7-489E-8CE6-0BBFEB42869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9976740-E5F8-41E9-85E8-E6CB2C4FC917}" srcId="{042E52A2-5021-46D6-8B41-69571AF28F6B}" destId="{891C387E-EA89-4637-A747-CA497F68DDE3}" srcOrd="2" destOrd="0" parTransId="{EDDD9CB9-C6C2-49E7-911B-97E6934840DA}" sibTransId="{70CAC004-ADDD-4CA7-BCB5-67D759E849F1}"/>
    <dgm:cxn modelId="{47CD1B99-2041-42F2-899C-14E8C2C150AB}" srcId="{042E52A2-5021-46D6-8B41-69571AF28F6B}" destId="{F32DB5F6-20F7-489E-8CE6-0BBFEB428690}" srcOrd="3" destOrd="0" parTransId="{1FFF5115-88FF-424B-9C17-7FF038F05726}" sibTransId="{E762FB76-5492-4A37-9D5D-DDD2369D72BC}"/>
    <dgm:cxn modelId="{C47A4DA7-C26F-47B6-B7F9-ABFC119A8E92}" type="presOf" srcId="{70CAC004-ADDD-4CA7-BCB5-67D759E849F1}" destId="{C1FD125B-D34A-4051-BAB0-1B33347186CB}" srcOrd="1" destOrd="0" presId="urn:microsoft.com/office/officeart/2005/8/layout/process1"/>
    <dgm:cxn modelId="{5CC0110B-0519-4797-AF4F-8F681E6A592D}" type="presOf" srcId="{042E52A2-5021-46D6-8B41-69571AF28F6B}" destId="{80D1A638-5382-433F-8689-6C7FB612E363}" srcOrd="0" destOrd="0" presId="urn:microsoft.com/office/officeart/2005/8/layout/process1"/>
    <dgm:cxn modelId="{AC2EC5B4-D8FC-4D87-852C-068955E8D007}" type="presOf" srcId="{FC1AA117-8FCF-436C-AA5B-AF376349857A}" destId="{C70974E2-F2A0-441C-93FF-690FE007D846}" srcOrd="0" destOrd="0" presId="urn:microsoft.com/office/officeart/2005/8/layout/process1"/>
    <dgm:cxn modelId="{3B72A28C-7439-4BE5-9F85-4FC4399F0FC1}" type="presOf" srcId="{67E9BC84-04A5-4DA8-8DA4-FE0D542090E3}" destId="{145E6012-B25B-4631-A802-3FD306F82A11}" srcOrd="0" destOrd="0" presId="urn:microsoft.com/office/officeart/2005/8/layout/process1"/>
    <dgm:cxn modelId="{DDDE0E44-EC2A-4D02-9FAE-D251E999A83A}" type="presOf" srcId="{891C387E-EA89-4637-A747-CA497F68DDE3}" destId="{0D076A21-EF1B-4474-991E-F28DB549355D}" srcOrd="0" destOrd="0" presId="urn:microsoft.com/office/officeart/2005/8/layout/process1"/>
    <dgm:cxn modelId="{8060FF90-29DF-46CE-8EB5-4AECDC395EAE}" type="presOf" srcId="{9A260ACE-E35F-47CC-AC47-46439320B7C0}" destId="{ACFE09C4-E713-42E3-8144-2750A17F67B9}" srcOrd="0" destOrd="0" presId="urn:microsoft.com/office/officeart/2005/8/layout/process1"/>
    <dgm:cxn modelId="{D4EBC2E1-7DED-4618-8D60-E0CCB3BC68C2}" srcId="{042E52A2-5021-46D6-8B41-69571AF28F6B}" destId="{9A260ACE-E35F-47CC-AC47-46439320B7C0}" srcOrd="0" destOrd="0" parTransId="{80BC3A27-A1BA-4503-ACFA-9621AB1E8624}" sibTransId="{FC1AA117-8FCF-436C-AA5B-AF376349857A}"/>
    <dgm:cxn modelId="{4EE2053D-74CE-47FA-9A5A-6C9032A85060}" type="presOf" srcId="{F32DB5F6-20F7-489E-8CE6-0BBFEB428690}" destId="{4140F788-E13D-488A-A031-4B37087BB19B}" srcOrd="0" destOrd="0" presId="urn:microsoft.com/office/officeart/2005/8/layout/process1"/>
    <dgm:cxn modelId="{553C3616-5037-46BE-AF47-9B96703BDEE1}" srcId="{042E52A2-5021-46D6-8B41-69571AF28F6B}" destId="{67E9BC84-04A5-4DA8-8DA4-FE0D542090E3}" srcOrd="1" destOrd="0" parTransId="{A97FD2DA-F700-4220-8628-4E82F746E93E}" sibTransId="{0271DF85-0B5D-4A7D-BD6D-411B41F3EA88}"/>
    <dgm:cxn modelId="{855ABA4D-4EFA-40A8-ACFB-89F965C51E6A}" type="presOf" srcId="{FC1AA117-8FCF-436C-AA5B-AF376349857A}" destId="{59C27AD9-A128-44CC-8E58-BF0104A2BCCF}" srcOrd="1" destOrd="0" presId="urn:microsoft.com/office/officeart/2005/8/layout/process1"/>
    <dgm:cxn modelId="{CAD53253-1AC8-4099-B9DA-B9B810A0368B}" type="presOf" srcId="{0271DF85-0B5D-4A7D-BD6D-411B41F3EA88}" destId="{E24E35E5-0F0F-4409-9EEA-319487082A9B}" srcOrd="0" destOrd="0" presId="urn:microsoft.com/office/officeart/2005/8/layout/process1"/>
    <dgm:cxn modelId="{33E57BCD-7194-4170-81AE-0569C145BC62}" type="presOf" srcId="{0271DF85-0B5D-4A7D-BD6D-411B41F3EA88}" destId="{B5FB019D-3D7D-480C-B211-B7DB7411F044}" srcOrd="1" destOrd="0" presId="urn:microsoft.com/office/officeart/2005/8/layout/process1"/>
    <dgm:cxn modelId="{D5B8F828-FE03-4270-B9FE-47C4A723C4D3}" type="presOf" srcId="{70CAC004-ADDD-4CA7-BCB5-67D759E849F1}" destId="{2312F152-388B-4BEA-A936-2690E39FCDCF}" srcOrd="0" destOrd="0" presId="urn:microsoft.com/office/officeart/2005/8/layout/process1"/>
    <dgm:cxn modelId="{05E3AC39-A9D7-4E05-983C-0FB6656A7571}" type="presParOf" srcId="{80D1A638-5382-433F-8689-6C7FB612E363}" destId="{ACFE09C4-E713-42E3-8144-2750A17F67B9}" srcOrd="0" destOrd="0" presId="urn:microsoft.com/office/officeart/2005/8/layout/process1"/>
    <dgm:cxn modelId="{D038BF8A-BD50-43BC-9EA6-20FC75A90BF7}" type="presParOf" srcId="{80D1A638-5382-433F-8689-6C7FB612E363}" destId="{C70974E2-F2A0-441C-93FF-690FE007D846}" srcOrd="1" destOrd="0" presId="urn:microsoft.com/office/officeart/2005/8/layout/process1"/>
    <dgm:cxn modelId="{DC449015-FF47-4CB6-94D3-1D2F78A768D7}" type="presParOf" srcId="{C70974E2-F2A0-441C-93FF-690FE007D846}" destId="{59C27AD9-A128-44CC-8E58-BF0104A2BCCF}" srcOrd="0" destOrd="0" presId="urn:microsoft.com/office/officeart/2005/8/layout/process1"/>
    <dgm:cxn modelId="{3D5470F1-C138-4250-8C93-33F7951D7807}" type="presParOf" srcId="{80D1A638-5382-433F-8689-6C7FB612E363}" destId="{145E6012-B25B-4631-A802-3FD306F82A11}" srcOrd="2" destOrd="0" presId="urn:microsoft.com/office/officeart/2005/8/layout/process1"/>
    <dgm:cxn modelId="{EE17C4D9-B4C8-4BC4-9879-8948C0E40E78}" type="presParOf" srcId="{80D1A638-5382-433F-8689-6C7FB612E363}" destId="{E24E35E5-0F0F-4409-9EEA-319487082A9B}" srcOrd="3" destOrd="0" presId="urn:microsoft.com/office/officeart/2005/8/layout/process1"/>
    <dgm:cxn modelId="{1CB8913F-8E8D-43A9-AD97-4BDEC5E3EC98}" type="presParOf" srcId="{E24E35E5-0F0F-4409-9EEA-319487082A9B}" destId="{B5FB019D-3D7D-480C-B211-B7DB7411F044}" srcOrd="0" destOrd="0" presId="urn:microsoft.com/office/officeart/2005/8/layout/process1"/>
    <dgm:cxn modelId="{50585E95-FC34-4E29-84BD-F0007F8F4715}" type="presParOf" srcId="{80D1A638-5382-433F-8689-6C7FB612E363}" destId="{0D076A21-EF1B-4474-991E-F28DB549355D}" srcOrd="4" destOrd="0" presId="urn:microsoft.com/office/officeart/2005/8/layout/process1"/>
    <dgm:cxn modelId="{CCDDEB0B-B923-4B97-AB55-33AE25DC545E}" type="presParOf" srcId="{80D1A638-5382-433F-8689-6C7FB612E363}" destId="{2312F152-388B-4BEA-A936-2690E39FCDCF}" srcOrd="5" destOrd="0" presId="urn:microsoft.com/office/officeart/2005/8/layout/process1"/>
    <dgm:cxn modelId="{59B37C02-A93E-4C31-B2CF-D54FE57C81F7}" type="presParOf" srcId="{2312F152-388B-4BEA-A936-2690E39FCDCF}" destId="{C1FD125B-D34A-4051-BAB0-1B33347186CB}" srcOrd="0" destOrd="0" presId="urn:microsoft.com/office/officeart/2005/8/layout/process1"/>
    <dgm:cxn modelId="{3A0F1EAB-3D95-47F9-8747-282380E3ED61}" type="presParOf" srcId="{80D1A638-5382-433F-8689-6C7FB612E363}" destId="{4140F788-E13D-488A-A031-4B37087BB1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2E52A2-5021-46D6-8B41-69571AF28F6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A260ACE-E35F-47CC-AC47-46439320B7C0}">
      <dgm:prSet phldrT="[Texto]" custT="1"/>
      <dgm:spPr/>
      <dgm:t>
        <a:bodyPr/>
        <a:lstStyle/>
        <a:p>
          <a:r>
            <a:rPr lang="es-ES" sz="1800" dirty="0" err="1" smtClean="0"/>
            <a:t>Calculate</a:t>
          </a:r>
          <a:r>
            <a:rPr lang="es-ES" sz="1800" dirty="0" smtClean="0"/>
            <a:t> </a:t>
          </a:r>
          <a:r>
            <a:rPr lang="es-ES" sz="1800" dirty="0" err="1" smtClean="0"/>
            <a:t>RelevantClasses</a:t>
          </a:r>
          <a:endParaRPr lang="es-ES" sz="1800" dirty="0"/>
        </a:p>
      </dgm:t>
    </dgm:pt>
    <dgm:pt modelId="{80BC3A27-A1BA-4503-ACFA-9621AB1E8624}" type="parTrans" cxnId="{D4EBC2E1-7DED-4618-8D60-E0CCB3BC68C2}">
      <dgm:prSet/>
      <dgm:spPr/>
      <dgm:t>
        <a:bodyPr/>
        <a:lstStyle/>
        <a:p>
          <a:endParaRPr lang="es-ES"/>
        </a:p>
      </dgm:t>
    </dgm:pt>
    <dgm:pt modelId="{FC1AA117-8FCF-436C-AA5B-AF376349857A}" type="sibTrans" cxnId="{D4EBC2E1-7DED-4618-8D60-E0CCB3BC68C2}">
      <dgm:prSet/>
      <dgm:spPr/>
      <dgm:t>
        <a:bodyPr/>
        <a:lstStyle/>
        <a:p>
          <a:endParaRPr lang="es-ES"/>
        </a:p>
      </dgm:t>
    </dgm:pt>
    <dgm:pt modelId="{67E9BC84-04A5-4DA8-8DA4-FE0D542090E3}">
      <dgm:prSet phldrT="[Texto]"/>
      <dgm:spPr/>
      <dgm:t>
        <a:bodyPr/>
        <a:lstStyle/>
        <a:p>
          <a:r>
            <a:rPr lang="es-ES" dirty="0" err="1" smtClean="0"/>
            <a:t>Check</a:t>
          </a:r>
          <a:r>
            <a:rPr lang="es-ES" dirty="0" smtClean="0"/>
            <a:t>  </a:t>
          </a:r>
          <a:r>
            <a:rPr lang="es-ES" dirty="0" err="1" smtClean="0"/>
            <a:t>Properties</a:t>
          </a:r>
          <a:r>
            <a:rPr lang="es-ES" dirty="0" smtClean="0"/>
            <a:t> per </a:t>
          </a:r>
          <a:r>
            <a:rPr lang="es-ES" dirty="0" err="1" smtClean="0"/>
            <a:t>Class</a:t>
          </a:r>
          <a:endParaRPr lang="es-ES" dirty="0"/>
        </a:p>
      </dgm:t>
    </dgm:pt>
    <dgm:pt modelId="{A97FD2DA-F700-4220-8628-4E82F746E93E}" type="parTrans" cxnId="{553C3616-5037-46BE-AF47-9B96703BDEE1}">
      <dgm:prSet/>
      <dgm:spPr/>
      <dgm:t>
        <a:bodyPr/>
        <a:lstStyle/>
        <a:p>
          <a:endParaRPr lang="es-ES"/>
        </a:p>
      </dgm:t>
    </dgm:pt>
    <dgm:pt modelId="{0271DF85-0B5D-4A7D-BD6D-411B41F3EA88}" type="sibTrans" cxnId="{553C3616-5037-46BE-AF47-9B96703BDEE1}">
      <dgm:prSet/>
      <dgm:spPr/>
      <dgm:t>
        <a:bodyPr/>
        <a:lstStyle/>
        <a:p>
          <a:endParaRPr lang="es-ES"/>
        </a:p>
      </dgm:t>
    </dgm:pt>
    <dgm:pt modelId="{80D1A638-5382-433F-8689-6C7FB612E363}" type="pres">
      <dgm:prSet presAssocID="{042E52A2-5021-46D6-8B41-69571AF28F6B}" presName="Name0" presStyleCnt="0">
        <dgm:presLayoutVars>
          <dgm:dir/>
          <dgm:resizeHandles val="exact"/>
        </dgm:presLayoutVars>
      </dgm:prSet>
      <dgm:spPr/>
    </dgm:pt>
    <dgm:pt modelId="{ACFE09C4-E713-42E3-8144-2750A17F67B9}" type="pres">
      <dgm:prSet presAssocID="{9A260ACE-E35F-47CC-AC47-46439320B7C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0974E2-F2A0-441C-93FF-690FE007D846}" type="pres">
      <dgm:prSet presAssocID="{FC1AA117-8FCF-436C-AA5B-AF376349857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9C27AD9-A128-44CC-8E58-BF0104A2BCCF}" type="pres">
      <dgm:prSet presAssocID="{FC1AA117-8FCF-436C-AA5B-AF376349857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45E6012-B25B-4631-A802-3FD306F82A11}" type="pres">
      <dgm:prSet presAssocID="{67E9BC84-04A5-4DA8-8DA4-FE0D542090E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EBC2E1-7DED-4618-8D60-E0CCB3BC68C2}" srcId="{042E52A2-5021-46D6-8B41-69571AF28F6B}" destId="{9A260ACE-E35F-47CC-AC47-46439320B7C0}" srcOrd="0" destOrd="0" parTransId="{80BC3A27-A1BA-4503-ACFA-9621AB1E8624}" sibTransId="{FC1AA117-8FCF-436C-AA5B-AF376349857A}"/>
    <dgm:cxn modelId="{2782F0C5-8636-44FA-BAA3-350458D08590}" type="presOf" srcId="{FC1AA117-8FCF-436C-AA5B-AF376349857A}" destId="{C70974E2-F2A0-441C-93FF-690FE007D846}" srcOrd="0" destOrd="0" presId="urn:microsoft.com/office/officeart/2005/8/layout/process1"/>
    <dgm:cxn modelId="{0B672DC9-8461-4AC7-8DA8-CC7529B3695E}" type="presOf" srcId="{67E9BC84-04A5-4DA8-8DA4-FE0D542090E3}" destId="{145E6012-B25B-4631-A802-3FD306F82A11}" srcOrd="0" destOrd="0" presId="urn:microsoft.com/office/officeart/2005/8/layout/process1"/>
    <dgm:cxn modelId="{15AA5648-0ACE-4E37-B0F4-E7B8605C36E5}" type="presOf" srcId="{FC1AA117-8FCF-436C-AA5B-AF376349857A}" destId="{59C27AD9-A128-44CC-8E58-BF0104A2BCCF}" srcOrd="1" destOrd="0" presId="urn:microsoft.com/office/officeart/2005/8/layout/process1"/>
    <dgm:cxn modelId="{5EBD892D-4A11-4E51-A204-4C4646FAD70F}" type="presOf" srcId="{9A260ACE-E35F-47CC-AC47-46439320B7C0}" destId="{ACFE09C4-E713-42E3-8144-2750A17F67B9}" srcOrd="0" destOrd="0" presId="urn:microsoft.com/office/officeart/2005/8/layout/process1"/>
    <dgm:cxn modelId="{6F35B0C6-3D92-40A5-933E-AFB89D96C1A0}" type="presOf" srcId="{042E52A2-5021-46D6-8B41-69571AF28F6B}" destId="{80D1A638-5382-433F-8689-6C7FB612E363}" srcOrd="0" destOrd="0" presId="urn:microsoft.com/office/officeart/2005/8/layout/process1"/>
    <dgm:cxn modelId="{553C3616-5037-46BE-AF47-9B96703BDEE1}" srcId="{042E52A2-5021-46D6-8B41-69571AF28F6B}" destId="{67E9BC84-04A5-4DA8-8DA4-FE0D542090E3}" srcOrd="1" destOrd="0" parTransId="{A97FD2DA-F700-4220-8628-4E82F746E93E}" sibTransId="{0271DF85-0B5D-4A7D-BD6D-411B41F3EA88}"/>
    <dgm:cxn modelId="{C66EB759-5EB3-4F63-A5CF-B321003F0F34}" type="presParOf" srcId="{80D1A638-5382-433F-8689-6C7FB612E363}" destId="{ACFE09C4-E713-42E3-8144-2750A17F67B9}" srcOrd="0" destOrd="0" presId="urn:microsoft.com/office/officeart/2005/8/layout/process1"/>
    <dgm:cxn modelId="{7090AE3A-A754-4D15-AE48-F51847B13295}" type="presParOf" srcId="{80D1A638-5382-433F-8689-6C7FB612E363}" destId="{C70974E2-F2A0-441C-93FF-690FE007D846}" srcOrd="1" destOrd="0" presId="urn:microsoft.com/office/officeart/2005/8/layout/process1"/>
    <dgm:cxn modelId="{ADE78697-E05E-4164-A998-84BE61DE8258}" type="presParOf" srcId="{C70974E2-F2A0-441C-93FF-690FE007D846}" destId="{59C27AD9-A128-44CC-8E58-BF0104A2BCCF}" srcOrd="0" destOrd="0" presId="urn:microsoft.com/office/officeart/2005/8/layout/process1"/>
    <dgm:cxn modelId="{B0E6E4E1-8403-492A-94F5-7E9D7970B164}" type="presParOf" srcId="{80D1A638-5382-433F-8689-6C7FB612E363}" destId="{145E6012-B25B-4631-A802-3FD306F82A1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09C4-E713-42E3-8144-2750A17F67B9}">
      <dsp:nvSpPr>
        <dsp:cNvPr id="0" name=""/>
        <dsp:cNvSpPr/>
      </dsp:nvSpPr>
      <dsp:spPr>
        <a:xfrm>
          <a:off x="8055" y="2102277"/>
          <a:ext cx="1667440" cy="12818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Calculate</a:t>
          </a:r>
          <a:r>
            <a:rPr lang="es-ES" sz="2400" kern="1200" dirty="0" smtClean="0"/>
            <a:t> </a:t>
          </a:r>
          <a:r>
            <a:rPr lang="es-ES" sz="2400" kern="1200" dirty="0" err="1" smtClean="0"/>
            <a:t>RelevantClasses</a:t>
          </a:r>
          <a:endParaRPr lang="es-ES" sz="2400" kern="1200" dirty="0"/>
        </a:p>
      </dsp:txBody>
      <dsp:txXfrm>
        <a:off x="45599" y="2139821"/>
        <a:ext cx="1592352" cy="1206756"/>
      </dsp:txXfrm>
    </dsp:sp>
    <dsp:sp modelId="{C70974E2-F2A0-441C-93FF-690FE007D846}">
      <dsp:nvSpPr>
        <dsp:cNvPr id="0" name=""/>
        <dsp:cNvSpPr/>
      </dsp:nvSpPr>
      <dsp:spPr>
        <a:xfrm>
          <a:off x="1842239" y="2536437"/>
          <a:ext cx="353497" cy="41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1842239" y="2619142"/>
        <a:ext cx="247448" cy="248115"/>
      </dsp:txXfrm>
    </dsp:sp>
    <dsp:sp modelId="{145E6012-B25B-4631-A802-3FD306F82A11}">
      <dsp:nvSpPr>
        <dsp:cNvPr id="0" name=""/>
        <dsp:cNvSpPr/>
      </dsp:nvSpPr>
      <dsp:spPr>
        <a:xfrm>
          <a:off x="2342471" y="2102277"/>
          <a:ext cx="1667440" cy="12818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Check</a:t>
          </a:r>
          <a:r>
            <a:rPr lang="es-ES" sz="2100" kern="1200" dirty="0" smtClean="0"/>
            <a:t>  </a:t>
          </a:r>
          <a:r>
            <a:rPr lang="es-ES" sz="2100" kern="1200" dirty="0" err="1" smtClean="0"/>
            <a:t>Properties</a:t>
          </a:r>
          <a:r>
            <a:rPr lang="es-ES" sz="2100" kern="1200" dirty="0" smtClean="0"/>
            <a:t> per </a:t>
          </a:r>
          <a:r>
            <a:rPr lang="es-ES" sz="2100" kern="1200" dirty="0" err="1" smtClean="0"/>
            <a:t>Class</a:t>
          </a:r>
          <a:endParaRPr lang="es-ES" sz="2100" kern="1200" dirty="0"/>
        </a:p>
      </dsp:txBody>
      <dsp:txXfrm>
        <a:off x="2380015" y="2139821"/>
        <a:ext cx="1592352" cy="1206756"/>
      </dsp:txXfrm>
    </dsp:sp>
    <dsp:sp modelId="{E24E35E5-0F0F-4409-9EEA-319487082A9B}">
      <dsp:nvSpPr>
        <dsp:cNvPr id="0" name=""/>
        <dsp:cNvSpPr/>
      </dsp:nvSpPr>
      <dsp:spPr>
        <a:xfrm>
          <a:off x="4176655" y="2536437"/>
          <a:ext cx="353497" cy="41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4176655" y="2619142"/>
        <a:ext cx="247448" cy="248115"/>
      </dsp:txXfrm>
    </dsp:sp>
    <dsp:sp modelId="{0D076A21-EF1B-4474-991E-F28DB549355D}">
      <dsp:nvSpPr>
        <dsp:cNvPr id="0" name=""/>
        <dsp:cNvSpPr/>
      </dsp:nvSpPr>
      <dsp:spPr>
        <a:xfrm>
          <a:off x="4676888" y="2102277"/>
          <a:ext cx="1667440" cy="12818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Calculate</a:t>
          </a:r>
          <a:r>
            <a:rPr lang="es-ES" sz="2100" kern="1200" dirty="0" smtClean="0"/>
            <a:t> </a:t>
          </a:r>
          <a:r>
            <a:rPr lang="es-ES" sz="2100" kern="1200" dirty="0" err="1" smtClean="0"/>
            <a:t>Confidence</a:t>
          </a:r>
          <a:endParaRPr lang="es-ES" sz="2100" kern="1200" dirty="0"/>
        </a:p>
      </dsp:txBody>
      <dsp:txXfrm>
        <a:off x="4714432" y="2139821"/>
        <a:ext cx="1592352" cy="1206756"/>
      </dsp:txXfrm>
    </dsp:sp>
    <dsp:sp modelId="{2312F152-388B-4BEA-A936-2690E39FCDCF}">
      <dsp:nvSpPr>
        <dsp:cNvPr id="0" name=""/>
        <dsp:cNvSpPr/>
      </dsp:nvSpPr>
      <dsp:spPr>
        <a:xfrm>
          <a:off x="6511072" y="2536437"/>
          <a:ext cx="353497" cy="41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6511072" y="2619142"/>
        <a:ext cx="247448" cy="248115"/>
      </dsp:txXfrm>
    </dsp:sp>
    <dsp:sp modelId="{4140F788-E13D-488A-A031-4B37087BB19B}">
      <dsp:nvSpPr>
        <dsp:cNvPr id="0" name=""/>
        <dsp:cNvSpPr/>
      </dsp:nvSpPr>
      <dsp:spPr>
        <a:xfrm>
          <a:off x="7011304" y="2102277"/>
          <a:ext cx="1667440" cy="12818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Cardinality</a:t>
          </a:r>
          <a:endParaRPr lang="es-ES" sz="2100" kern="1200" dirty="0"/>
        </a:p>
      </dsp:txBody>
      <dsp:txXfrm>
        <a:off x="7048848" y="2139821"/>
        <a:ext cx="1592352" cy="1206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09C4-E713-42E3-8144-2750A17F67B9}">
      <dsp:nvSpPr>
        <dsp:cNvPr id="0" name=""/>
        <dsp:cNvSpPr/>
      </dsp:nvSpPr>
      <dsp:spPr>
        <a:xfrm>
          <a:off x="2109" y="84337"/>
          <a:ext cx="1284117" cy="951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Calculate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RelevantClasses</a:t>
          </a:r>
          <a:endParaRPr lang="es-ES" sz="1800" kern="1200" dirty="0"/>
        </a:p>
      </dsp:txBody>
      <dsp:txXfrm>
        <a:off x="29964" y="112192"/>
        <a:ext cx="1228407" cy="895339"/>
      </dsp:txXfrm>
    </dsp:sp>
    <dsp:sp modelId="{C70974E2-F2A0-441C-93FF-690FE007D846}">
      <dsp:nvSpPr>
        <dsp:cNvPr id="0" name=""/>
        <dsp:cNvSpPr/>
      </dsp:nvSpPr>
      <dsp:spPr>
        <a:xfrm>
          <a:off x="1414638" y="400631"/>
          <a:ext cx="272232" cy="318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414638" y="464323"/>
        <a:ext cx="190562" cy="191077"/>
      </dsp:txXfrm>
    </dsp:sp>
    <dsp:sp modelId="{145E6012-B25B-4631-A802-3FD306F82A11}">
      <dsp:nvSpPr>
        <dsp:cNvPr id="0" name=""/>
        <dsp:cNvSpPr/>
      </dsp:nvSpPr>
      <dsp:spPr>
        <a:xfrm>
          <a:off x="1799873" y="84337"/>
          <a:ext cx="1284117" cy="9510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Check</a:t>
          </a:r>
          <a:r>
            <a:rPr lang="es-ES" sz="1700" kern="1200" dirty="0" smtClean="0"/>
            <a:t>  </a:t>
          </a:r>
          <a:r>
            <a:rPr lang="es-ES" sz="1700" kern="1200" dirty="0" err="1" smtClean="0"/>
            <a:t>Properties</a:t>
          </a:r>
          <a:r>
            <a:rPr lang="es-ES" sz="1700" kern="1200" dirty="0" smtClean="0"/>
            <a:t> per </a:t>
          </a:r>
          <a:r>
            <a:rPr lang="es-ES" sz="1700" kern="1200" dirty="0" err="1" smtClean="0"/>
            <a:t>Class</a:t>
          </a:r>
          <a:endParaRPr lang="es-ES" sz="1700" kern="1200" dirty="0"/>
        </a:p>
      </dsp:txBody>
      <dsp:txXfrm>
        <a:off x="1827728" y="112192"/>
        <a:ext cx="1228407" cy="89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8CB-1415-46DC-97D4-601706C57702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5279C-EF5F-488E-9A68-C0E3FCCE9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5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5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the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– if the data doesn’t include types</a:t>
            </a:r>
            <a:r>
              <a:rPr lang="en-US" baseline="0" dirty="0" smtClean="0"/>
              <a:t> i.e. they are left to be inferred from the ontology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– if the data doesn’t include types</a:t>
            </a:r>
            <a:r>
              <a:rPr lang="en-US" baseline="0" dirty="0" smtClean="0"/>
              <a:t> i.e. they are left to be inferred from the ontology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– if the data doesn’t include types</a:t>
            </a:r>
            <a:r>
              <a:rPr lang="en-US" baseline="0" dirty="0" smtClean="0"/>
              <a:t> i.e. they are left to be inferred from the ontology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279C-EF5F-488E-9A68-C0E3FCCE94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8017F2-AC2E-4426-81E8-7E3B8A949A4C}" type="datetimeFigureOut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F546183-0A1D-4A98-A51A-EDFD917E86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What’s the ontology of a Linked Dataset?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4572000"/>
            <a:ext cx="6498159" cy="1447800"/>
          </a:xfrm>
        </p:spPr>
        <p:txBody>
          <a:bodyPr>
            <a:normAutofit/>
          </a:bodyPr>
          <a:lstStyle/>
          <a:p>
            <a:r>
              <a:rPr lang="en-US" dirty="0" err="1"/>
              <a:t>Nandana</a:t>
            </a:r>
            <a:r>
              <a:rPr lang="en-US" dirty="0"/>
              <a:t> </a:t>
            </a:r>
            <a:r>
              <a:rPr lang="en-US" dirty="0" err="1" smtClean="0"/>
              <a:t>Mihindukulasooriya</a:t>
            </a:r>
            <a:r>
              <a:rPr lang="en-US" dirty="0" smtClean="0"/>
              <a:t>, </a:t>
            </a:r>
            <a:r>
              <a:rPr lang="en-US" dirty="0" err="1" smtClean="0"/>
              <a:t>Fadhela</a:t>
            </a:r>
            <a:r>
              <a:rPr lang="en-US" dirty="0"/>
              <a:t> </a:t>
            </a:r>
            <a:r>
              <a:rPr lang="en-US" dirty="0" err="1" smtClean="0"/>
              <a:t>Kerdjoudj</a:t>
            </a:r>
            <a:r>
              <a:rPr lang="en-US" dirty="0" smtClean="0"/>
              <a:t>, Jose Luis Redondo, Alejandro </a:t>
            </a:r>
            <a:r>
              <a:rPr lang="en-US" dirty="0" err="1" smtClean="0"/>
              <a:t>Caparros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Tutor: Mathieu </a:t>
            </a:r>
            <a:r>
              <a:rPr lang="en-US" sz="2400" dirty="0" err="1" smtClean="0"/>
              <a:t>d’Aquin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6945167" cy="1336956"/>
          </a:xfrm>
        </p:spPr>
        <p:txBody>
          <a:bodyPr/>
          <a:lstStyle/>
          <a:p>
            <a:r>
              <a:rPr lang="en-US" dirty="0" smtClean="0"/>
              <a:t>Example for the confidence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?x  e:involvedAgent ?y         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290798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087747"/>
            <a:ext cx="5486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?x  e:involvedAgent ?y .       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289150</a:t>
            </a:r>
          </a:p>
          <a:p>
            <a:r>
              <a:rPr lang="en-US" sz="2000" dirty="0" smtClean="0"/>
              <a:t>?y a ?type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895600"/>
            <a:ext cx="434340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?x  e:involvedAgent ?y .   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994</a:t>
            </a:r>
          </a:p>
          <a:p>
            <a:r>
              <a:rPr lang="en-US" sz="2000" dirty="0" smtClean="0"/>
              <a:t>?y a </a:t>
            </a:r>
            <a:r>
              <a:rPr lang="en-US" sz="2000" dirty="0" err="1" smtClean="0"/>
              <a:t>reve:Teacher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038600"/>
            <a:ext cx="434340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?x  e:involvedAgent ?y .     </a:t>
            </a:r>
            <a:r>
              <a:rPr lang="en-US" sz="2000" dirty="0" smtClean="0">
                <a:sym typeface="Wingdings" pitchFamily="2" charset="2"/>
              </a:rPr>
              <a:t> 1008</a:t>
            </a:r>
            <a:endParaRPr lang="en-US" sz="2000" dirty="0" smtClean="0"/>
          </a:p>
          <a:p>
            <a:r>
              <a:rPr lang="en-US" sz="2000" dirty="0" smtClean="0"/>
              <a:t>?y a </a:t>
            </a:r>
            <a:r>
              <a:rPr lang="en-US" sz="2000" dirty="0" err="1" smtClean="0"/>
              <a:t>foaf:Person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5159514"/>
            <a:ext cx="434340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?x  e:involvedAgent ?y .  </a:t>
            </a:r>
            <a:r>
              <a:rPr lang="en-US" sz="2000" dirty="0" smtClean="0">
                <a:sym typeface="Wingdings" pitchFamily="2" charset="2"/>
              </a:rPr>
              <a:t> 288142</a:t>
            </a:r>
            <a:endParaRPr lang="en-US" sz="2000" dirty="0" smtClean="0"/>
          </a:p>
          <a:p>
            <a:r>
              <a:rPr lang="en-US" sz="2000" dirty="0" smtClean="0"/>
              <a:t>?y a </a:t>
            </a:r>
            <a:r>
              <a:rPr lang="en-US" sz="2000" dirty="0" err="1" smtClean="0"/>
              <a:t>foaf:Agent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2895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0.0034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412838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0.0034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412838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0.0049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086601" y="4137368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1445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595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0.9908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400" y="51595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289150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7200" y="51595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0.9943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1371600"/>
            <a:ext cx="5562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" y="2057400"/>
            <a:ext cx="51816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</a:t>
            </a:r>
            <a:endParaRPr lang="en-US" dirty="0"/>
          </a:p>
        </p:txBody>
      </p:sp>
      <p:grpSp>
        <p:nvGrpSpPr>
          <p:cNvPr id="23" name="22 Grupo"/>
          <p:cNvGrpSpPr/>
          <p:nvPr/>
        </p:nvGrpSpPr>
        <p:grpSpPr>
          <a:xfrm>
            <a:off x="7458272" y="0"/>
            <a:ext cx="1667440" cy="1234947"/>
            <a:chOff x="4676888" y="2125726"/>
            <a:chExt cx="1667440" cy="1234947"/>
          </a:xfrm>
        </p:grpSpPr>
        <p:sp>
          <p:nvSpPr>
            <p:cNvPr id="24" name="23 Rectángulo redondeado"/>
            <p:cNvSpPr/>
            <p:nvPr/>
          </p:nvSpPr>
          <p:spPr>
            <a:xfrm>
              <a:off x="4676888" y="2125726"/>
              <a:ext cx="1667440" cy="12349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713058" y="2161896"/>
              <a:ext cx="1595100" cy="116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00" kern="1200" dirty="0" err="1" smtClean="0"/>
                <a:t>Calculate</a:t>
              </a:r>
              <a:r>
                <a:rPr lang="es-ES" sz="2100" kern="1200" dirty="0" smtClean="0"/>
                <a:t> </a:t>
              </a:r>
              <a:r>
                <a:rPr lang="es-ES" sz="2100" kern="1200" dirty="0" err="1" smtClean="0"/>
                <a:t>Confidence</a:t>
              </a:r>
              <a:endParaRPr lang="es-ES" sz="2100" kern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7044"/>
            <a:ext cx="6994525" cy="1336956"/>
          </a:xfrm>
        </p:spPr>
        <p:txBody>
          <a:bodyPr/>
          <a:lstStyle/>
          <a:p>
            <a:pPr algn="l"/>
            <a:r>
              <a:rPr lang="en-US" dirty="0" smtClean="0"/>
              <a:t>Weighted confidence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42276" cy="3505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Two confidence levels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Direct confidence level  (DCL)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Inherited confidence level (ICL)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Weighted confidence level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	  WCL = </a:t>
            </a:r>
            <a:r>
              <a:rPr lang="en-US" b="1" dirty="0"/>
              <a:t>X</a:t>
            </a:r>
            <a:r>
              <a:rPr lang="en-US" dirty="0" smtClean="0"/>
              <a:t> DCL + </a:t>
            </a:r>
            <a:r>
              <a:rPr lang="en-US" b="1" dirty="0"/>
              <a:t>Y</a:t>
            </a:r>
            <a:r>
              <a:rPr lang="en-US" dirty="0" smtClean="0"/>
              <a:t> ICL</a:t>
            </a:r>
          </a:p>
          <a:p>
            <a:pPr lvl="1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7476560" y="0"/>
            <a:ext cx="1667440" cy="1234947"/>
            <a:chOff x="4676888" y="2125726"/>
            <a:chExt cx="1667440" cy="1234947"/>
          </a:xfrm>
        </p:grpSpPr>
        <p:sp>
          <p:nvSpPr>
            <p:cNvPr id="5" name="4 Rectángulo redondeado"/>
            <p:cNvSpPr/>
            <p:nvPr/>
          </p:nvSpPr>
          <p:spPr>
            <a:xfrm>
              <a:off x="4676888" y="2125726"/>
              <a:ext cx="1667440" cy="12349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4713058" y="2161896"/>
              <a:ext cx="1595100" cy="116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00" kern="1200" dirty="0" err="1" smtClean="0"/>
                <a:t>Calculate</a:t>
              </a:r>
              <a:r>
                <a:rPr lang="es-ES" sz="2100" kern="1200" dirty="0" smtClean="0"/>
                <a:t> </a:t>
              </a:r>
              <a:r>
                <a:rPr lang="es-ES" sz="2100" kern="1200" dirty="0" err="1" smtClean="0"/>
                <a:t>Confidence</a:t>
              </a:r>
              <a:endParaRPr lang="es-ES" sz="2100" kern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Calculating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Common patterns </a:t>
            </a:r>
          </a:p>
          <a:p>
            <a:pPr lvl="1"/>
            <a:r>
              <a:rPr lang="en-US" dirty="0" smtClean="0"/>
              <a:t>Min cardinality zero</a:t>
            </a:r>
          </a:p>
          <a:p>
            <a:pPr lvl="1"/>
            <a:r>
              <a:rPr lang="en-US" dirty="0" smtClean="0"/>
              <a:t>Max cardinality one</a:t>
            </a:r>
          </a:p>
          <a:p>
            <a:pPr lvl="1"/>
            <a:r>
              <a:rPr lang="en-US" dirty="0" smtClean="0"/>
              <a:t>Exact cardinality one</a:t>
            </a:r>
          </a:p>
          <a:p>
            <a:r>
              <a:rPr lang="en-US" dirty="0" smtClean="0"/>
              <a:t>Possible  combinations </a:t>
            </a:r>
          </a:p>
          <a:p>
            <a:pPr lvl="1"/>
            <a:r>
              <a:rPr lang="en-US" dirty="0" smtClean="0"/>
              <a:t>Min 0 Max 1</a:t>
            </a:r>
          </a:p>
          <a:p>
            <a:pPr lvl="1"/>
            <a:r>
              <a:rPr lang="en-US" dirty="0" smtClean="0"/>
              <a:t>Min 0 </a:t>
            </a:r>
          </a:p>
          <a:p>
            <a:pPr lvl="1"/>
            <a:r>
              <a:rPr lang="en-US" dirty="0" smtClean="0"/>
              <a:t>Exact 1</a:t>
            </a:r>
          </a:p>
          <a:p>
            <a:r>
              <a:rPr lang="en-US" dirty="0" smtClean="0"/>
              <a:t>Contradicting combinations</a:t>
            </a:r>
          </a:p>
          <a:p>
            <a:pPr lvl="1"/>
            <a:r>
              <a:rPr lang="en-US" dirty="0" smtClean="0"/>
              <a:t>Min 0 Exact 1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" name="6 Grupo"/>
          <p:cNvGrpSpPr/>
          <p:nvPr/>
        </p:nvGrpSpPr>
        <p:grpSpPr>
          <a:xfrm>
            <a:off x="7476560" y="-6096"/>
            <a:ext cx="1667440" cy="1234947"/>
            <a:chOff x="7011304" y="2125726"/>
            <a:chExt cx="1667440" cy="1234947"/>
          </a:xfrm>
        </p:grpSpPr>
        <p:sp>
          <p:nvSpPr>
            <p:cNvPr id="8" name="7 Rectángulo redondeado"/>
            <p:cNvSpPr/>
            <p:nvPr/>
          </p:nvSpPr>
          <p:spPr>
            <a:xfrm>
              <a:off x="7011304" y="2125726"/>
              <a:ext cx="1667440" cy="12349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7047474" y="2161896"/>
              <a:ext cx="1595100" cy="116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 err="1" smtClean="0"/>
                <a:t>Cardinality</a:t>
              </a:r>
              <a:endParaRPr lang="es-ES" sz="2200" kern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Pattern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05000"/>
            <a:ext cx="8042276" cy="4343400"/>
          </a:xfrm>
        </p:spPr>
        <p:txBody>
          <a:bodyPr/>
          <a:lstStyle/>
          <a:p>
            <a:r>
              <a:rPr lang="en-US" sz="2800" dirty="0" smtClean="0"/>
              <a:t>Related patterns grouped together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cardinality patterns </a:t>
            </a:r>
          </a:p>
          <a:p>
            <a:r>
              <a:rPr lang="en-US" sz="2800" dirty="0" smtClean="0"/>
              <a:t>Different  rules </a:t>
            </a:r>
          </a:p>
          <a:p>
            <a:pPr lvl="1"/>
            <a:r>
              <a:rPr lang="en-US" dirty="0" smtClean="0"/>
              <a:t> Configurable pattern  ranking / precedence </a:t>
            </a:r>
          </a:p>
          <a:p>
            <a:pPr lvl="1"/>
            <a:r>
              <a:rPr lang="en-US" dirty="0" smtClean="0"/>
              <a:t>Predefined combinations 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7" name="6 Grupo"/>
          <p:cNvGrpSpPr/>
          <p:nvPr/>
        </p:nvGrpSpPr>
        <p:grpSpPr>
          <a:xfrm>
            <a:off x="7476560" y="-3048"/>
            <a:ext cx="1667440" cy="1234947"/>
            <a:chOff x="7011304" y="2125726"/>
            <a:chExt cx="1667440" cy="1234947"/>
          </a:xfrm>
        </p:grpSpPr>
        <p:sp>
          <p:nvSpPr>
            <p:cNvPr id="8" name="7 Rectángulo redondeado"/>
            <p:cNvSpPr/>
            <p:nvPr/>
          </p:nvSpPr>
          <p:spPr>
            <a:xfrm>
              <a:off x="7011304" y="2125726"/>
              <a:ext cx="1667440" cy="12349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7047474" y="2161896"/>
              <a:ext cx="1595100" cy="116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 err="1" smtClean="0"/>
                <a:t>Cardinality</a:t>
              </a:r>
              <a:endParaRPr lang="es-ES" sz="2200" kern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86000"/>
            <a:ext cx="8042276" cy="3276601"/>
          </a:xfrm>
        </p:spPr>
        <p:txBody>
          <a:bodyPr/>
          <a:lstStyle/>
          <a:p>
            <a:r>
              <a:rPr lang="en-US" sz="2800" dirty="0" smtClean="0"/>
              <a:t>Partially done:</a:t>
            </a:r>
          </a:p>
          <a:p>
            <a:pPr lvl="1"/>
            <a:r>
              <a:rPr lang="en-US" dirty="0" smtClean="0"/>
              <a:t>Relevant classes, properties, and ranges</a:t>
            </a:r>
            <a:r>
              <a:rPr lang="en-US" dirty="0" smtClean="0"/>
              <a:t>.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sz="2800" dirty="0" smtClean="0"/>
              <a:t>Available at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acaparros</a:t>
            </a:r>
            <a:r>
              <a:rPr lang="en-US" b="1" dirty="0"/>
              <a:t>/</a:t>
            </a:r>
            <a:r>
              <a:rPr lang="en-US" b="1" dirty="0" err="1"/>
              <a:t>RdfToOwl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represent patterns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OWL </a:t>
            </a:r>
          </a:p>
          <a:p>
            <a:endParaRPr lang="en-US" dirty="0"/>
          </a:p>
        </p:txBody>
      </p:sp>
      <p:pic>
        <p:nvPicPr>
          <p:cNvPr id="4" name="Picture 3" descr="Screen Shot 2013-07-12 at 6.1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4" y="2209800"/>
            <a:ext cx="7866916" cy="414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28600"/>
            <a:ext cx="8042276" cy="1336956"/>
          </a:xfrm>
        </p:spPr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839200" cy="4754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Generated ontology (with some manual steps)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100% classes from referred in LODE ontology </a:t>
            </a:r>
          </a:p>
          <a:p>
            <a:pPr lvl="1"/>
            <a:r>
              <a:rPr lang="en-US" dirty="0" smtClean="0"/>
              <a:t>properties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2" name="Oval 3"/>
          <p:cNvSpPr/>
          <p:nvPr/>
        </p:nvSpPr>
        <p:spPr>
          <a:xfrm>
            <a:off x="838200" y="3200400"/>
            <a:ext cx="4876800" cy="297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4"/>
          <p:cNvSpPr/>
          <p:nvPr/>
        </p:nvSpPr>
        <p:spPr>
          <a:xfrm>
            <a:off x="3200400" y="3276600"/>
            <a:ext cx="38862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810000" y="3733800"/>
            <a:ext cx="2057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e:atPlace</a:t>
            </a:r>
            <a:endParaRPr lang="en-US" dirty="0"/>
          </a:p>
          <a:p>
            <a:r>
              <a:rPr lang="en-US" dirty="0" err="1"/>
              <a:t>e:atTime</a:t>
            </a:r>
            <a:endParaRPr lang="en-US" dirty="0"/>
          </a:p>
          <a:p>
            <a:r>
              <a:rPr lang="en-US" dirty="0" err="1"/>
              <a:t>e:inSpace</a:t>
            </a:r>
            <a:endParaRPr lang="en-US" dirty="0"/>
          </a:p>
          <a:p>
            <a:r>
              <a:rPr lang="en-US" dirty="0" err="1"/>
              <a:t>e:involved</a:t>
            </a:r>
            <a:endParaRPr lang="en-US" dirty="0"/>
          </a:p>
          <a:p>
            <a:r>
              <a:rPr lang="en-US" dirty="0" err="1"/>
              <a:t>e:involvedAgent</a:t>
            </a:r>
            <a:endParaRPr lang="en-US" dirty="0"/>
          </a:p>
          <a:p>
            <a:r>
              <a:rPr lang="en-US" dirty="0" err="1"/>
              <a:t>e:inSpace</a:t>
            </a:r>
            <a:endParaRPr lang="en-US" dirty="0"/>
          </a:p>
          <a:p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638800" y="4800600"/>
            <a:ext cx="1520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e:hasCategory</a:t>
            </a: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6200" y="3276600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/>
              <a:t>LODE Ontology</a:t>
            </a: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6629400" y="3352800"/>
            <a:ext cx="2119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/>
              <a:t>Generated Ontology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447800" y="41148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dul:hasLocation</a:t>
            </a:r>
          </a:p>
          <a:p>
            <a:r>
              <a:rPr lang="en-US">
                <a:latin typeface="Calibri" pitchFamily="34" charset="0"/>
              </a:rPr>
              <a:t>dul:hasRegion </a:t>
            </a:r>
          </a:p>
          <a:p>
            <a:r>
              <a:rPr lang="en-US">
                <a:latin typeface="Calibri" pitchFamily="34" charset="0"/>
              </a:rPr>
              <a:t>e:isObserableAt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7239000" y="4114800"/>
            <a:ext cx="16764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dc:title</a:t>
            </a:r>
          </a:p>
          <a:p>
            <a:r>
              <a:rPr lang="en-US"/>
              <a:t>dc:publisher</a:t>
            </a:r>
          </a:p>
          <a:p>
            <a:r>
              <a:rPr lang="en-US"/>
              <a:t>dc:description</a:t>
            </a:r>
          </a:p>
          <a:p>
            <a:r>
              <a:rPr lang="en-US"/>
              <a:t>dc:issued</a:t>
            </a:r>
          </a:p>
          <a:p>
            <a:r>
              <a:rPr lang="en-US"/>
              <a:t>dc:subject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3581400"/>
            <a:ext cx="2057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movie:Film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9800" y="1676400"/>
            <a:ext cx="2133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movie:Actor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4"/>
          </p:cNvCxnSpPr>
          <p:nvPr/>
        </p:nvCxnSpPr>
        <p:spPr>
          <a:xfrm flipH="1">
            <a:off x="4267200" y="4343400"/>
            <a:ext cx="1905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581400" y="2209800"/>
            <a:ext cx="533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b:movie:writer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LinkedMDB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2743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db:movie:actor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00400" y="4876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db:movie:relatedBook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db:movie:genre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905000" y="1524000"/>
            <a:ext cx="26670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ovie:Writer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19800" y="5029200"/>
            <a:ext cx="2667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ovie:Director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4" idx="5"/>
            <a:endCxn id="61" idx="1"/>
          </p:cNvCxnSpPr>
          <p:nvPr/>
        </p:nvCxnSpPr>
        <p:spPr>
          <a:xfrm>
            <a:off x="5185101" y="4231808"/>
            <a:ext cx="1225272" cy="908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57200" y="3733800"/>
            <a:ext cx="230679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ovie:Genre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4" idx="2"/>
            <a:endCxn id="70" idx="6"/>
          </p:cNvCxnSpPr>
          <p:nvPr/>
        </p:nvCxnSpPr>
        <p:spPr>
          <a:xfrm flipH="1">
            <a:off x="2763990" y="3962400"/>
            <a:ext cx="66501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" idx="3"/>
          </p:cNvCxnSpPr>
          <p:nvPr/>
        </p:nvCxnSpPr>
        <p:spPr>
          <a:xfrm flipV="1">
            <a:off x="5077338" y="2196726"/>
            <a:ext cx="1254920" cy="1496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600200" y="5638800"/>
            <a:ext cx="3429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ovie:RelatedBook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2600" y="3810000"/>
            <a:ext cx="18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db:movie:actor</a:t>
            </a:r>
            <a:endParaRPr lang="en-US" dirty="0" smtClean="0"/>
          </a:p>
        </p:txBody>
      </p:sp>
      <p:sp>
        <p:nvSpPr>
          <p:cNvPr id="75" name="Oval 74"/>
          <p:cNvSpPr/>
          <p:nvPr/>
        </p:nvSpPr>
        <p:spPr>
          <a:xfrm>
            <a:off x="6553200" y="3352800"/>
            <a:ext cx="2133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oaf</a:t>
            </a:r>
            <a:r>
              <a:rPr lang="en-US" dirty="0" err="1" smtClean="0">
                <a:solidFill>
                  <a:schemeClr val="tx1"/>
                </a:solidFill>
              </a:rPr>
              <a:t>:Person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0757" y="1371600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05800" y="3124200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2500</a:t>
            </a:r>
          </a:p>
        </p:txBody>
      </p:sp>
      <p:cxnSp>
        <p:nvCxnSpPr>
          <p:cNvPr id="30" name="Straight Arrow Connector 29"/>
          <p:cNvCxnSpPr>
            <a:stCxn id="4" idx="6"/>
            <a:endCxn id="75" idx="2"/>
          </p:cNvCxnSpPr>
          <p:nvPr/>
        </p:nvCxnSpPr>
        <p:spPr>
          <a:xfrm flipV="1">
            <a:off x="5486400" y="3657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52600" y="1307068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2500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0800" y="525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 0 max 1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61650"/>
            <a:ext cx="3327400" cy="5813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57400" y="3516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 1 max 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 1 max n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172200" y="464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Min 1 max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57800" y="3276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 1 max n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2484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 1 max n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762000" y="4419600"/>
            <a:ext cx="53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231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77200" y="5638800"/>
            <a:ext cx="65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2500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00200" y="6260068"/>
            <a:ext cx="53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564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0" y="434340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db:movie:director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1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Evaluation: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No Ontology available </a:t>
            </a:r>
          </a:p>
          <a:p>
            <a:pPr marL="457200" lvl="1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sz="2000" dirty="0" smtClean="0"/>
              <a:t>No Evaluation possible</a:t>
            </a:r>
          </a:p>
          <a:p>
            <a:r>
              <a:rPr lang="en-US" dirty="0" smtClean="0"/>
              <a:t>Restrictions accessing the Data:</a:t>
            </a:r>
          </a:p>
          <a:p>
            <a:pPr lvl="1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09800" y="2514600"/>
            <a:ext cx="5181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Entity</a:t>
            </a:r>
            <a:r>
              <a:rPr lang="en-US" dirty="0" smtClean="0"/>
              <a:t>				</a:t>
            </a:r>
            <a:r>
              <a:rPr lang="en-US" b="1" dirty="0" smtClean="0"/>
              <a:t>Count</a:t>
            </a:r>
            <a:endParaRPr lang="en-US" b="1" dirty="0"/>
          </a:p>
          <a:p>
            <a:r>
              <a:rPr lang="en-US" dirty="0"/>
              <a:t>Film	</a:t>
            </a:r>
            <a:r>
              <a:rPr lang="en-US" dirty="0" smtClean="0"/>
              <a:t>			85.620</a:t>
            </a:r>
            <a:endParaRPr lang="en-US" dirty="0"/>
          </a:p>
          <a:p>
            <a:r>
              <a:rPr lang="en-US" dirty="0"/>
              <a:t>Actor	</a:t>
            </a:r>
            <a:r>
              <a:rPr lang="en-US" dirty="0" smtClean="0"/>
              <a:t>			50.603</a:t>
            </a:r>
            <a:endParaRPr lang="en-US" dirty="0"/>
          </a:p>
          <a:p>
            <a:r>
              <a:rPr lang="en-US" dirty="0"/>
              <a:t>Director	 </a:t>
            </a:r>
            <a:r>
              <a:rPr lang="en-US" dirty="0" smtClean="0"/>
              <a:t>			17.156</a:t>
            </a:r>
            <a:endParaRPr lang="en-US" dirty="0"/>
          </a:p>
          <a:p>
            <a:r>
              <a:rPr lang="en-US" dirty="0"/>
              <a:t>Writer	 </a:t>
            </a:r>
            <a:r>
              <a:rPr lang="en-US" dirty="0" smtClean="0"/>
              <a:t>			17.335</a:t>
            </a:r>
            <a:endParaRPr lang="en-US" dirty="0"/>
          </a:p>
          <a:p>
            <a:r>
              <a:rPr lang="en-US" dirty="0" smtClean="0"/>
              <a:t>Producer			14.882</a:t>
            </a:r>
            <a:endParaRPr lang="en-US" dirty="0"/>
          </a:p>
          <a:p>
            <a:r>
              <a:rPr lang="en-US" dirty="0"/>
              <a:t>Music Contributor	 </a:t>
            </a:r>
            <a:r>
              <a:rPr lang="en-US" dirty="0" smtClean="0"/>
              <a:t>	4.529</a:t>
            </a:r>
            <a:endParaRPr lang="en-US" dirty="0"/>
          </a:p>
          <a:p>
            <a:r>
              <a:rPr lang="en-US" dirty="0" smtClean="0"/>
              <a:t>Cinematographer		3.263</a:t>
            </a:r>
            <a:endParaRPr lang="en-US" dirty="0"/>
          </a:p>
          <a:p>
            <a:r>
              <a:rPr lang="en-US" dirty="0"/>
              <a:t>Interlink	 </a:t>
            </a:r>
            <a:r>
              <a:rPr lang="en-US" dirty="0" smtClean="0"/>
              <a:t>			162.199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578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5486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0"/>
              <a:buChar char="è"/>
            </a:pPr>
            <a:r>
              <a:rPr lang="en-US" sz="2000" dirty="0" smtClean="0"/>
              <a:t> Some </a:t>
            </a:r>
            <a:r>
              <a:rPr lang="en-US" sz="2000" dirty="0" smtClean="0"/>
              <a:t>of the inferred patterns are then wrong:</a:t>
            </a:r>
          </a:p>
          <a:p>
            <a:pPr marL="457200" lvl="1" indent="0">
              <a:buNone/>
            </a:pPr>
            <a:r>
              <a:rPr lang="en-US" sz="2000" dirty="0" smtClean="0"/>
              <a:t>	- Min cardinality in (Film, Director)  != 1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93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 smtClean="0"/>
              <a:t>More parameterization of the algorithms 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Filter instances recent ontology version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Filter instances based on provenance information 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Automatic comparison of the created ontology with the former one.</a:t>
            </a:r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735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Extracting core knowledge from Linked Data</a:t>
            </a:r>
          </a:p>
          <a:p>
            <a:pPr lvl="1"/>
            <a:r>
              <a:rPr lang="en-US" sz="1800" dirty="0" err="1" smtClean="0"/>
              <a:t>Valentina</a:t>
            </a:r>
            <a:r>
              <a:rPr lang="en-US" sz="1800" dirty="0" smtClean="0"/>
              <a:t> </a:t>
            </a:r>
            <a:r>
              <a:rPr lang="en-US" sz="1800" dirty="0" err="1" smtClean="0"/>
              <a:t>Presutti</a:t>
            </a:r>
            <a:r>
              <a:rPr lang="en-US" sz="1800" dirty="0" smtClean="0"/>
              <a:t>, Lora </a:t>
            </a:r>
            <a:r>
              <a:rPr lang="en-US" sz="1800" dirty="0" err="1" smtClean="0"/>
              <a:t>Aroyo</a:t>
            </a:r>
            <a:r>
              <a:rPr lang="en-US" sz="1800" dirty="0" smtClean="0"/>
              <a:t>, Alessandro Adamou, </a:t>
            </a:r>
            <a:r>
              <a:rPr lang="en-US" sz="1800" dirty="0" err="1" smtClean="0"/>
              <a:t>Balthasar</a:t>
            </a:r>
            <a:r>
              <a:rPr lang="en-US" sz="1800" dirty="0" smtClean="0"/>
              <a:t> </a:t>
            </a:r>
            <a:r>
              <a:rPr lang="en-US" sz="1800" dirty="0" err="1" smtClean="0"/>
              <a:t>Schopman</a:t>
            </a:r>
            <a:r>
              <a:rPr lang="en-US" sz="1800" dirty="0" smtClean="0"/>
              <a:t>, Aldo </a:t>
            </a:r>
            <a:r>
              <a:rPr lang="en-US" sz="1800" dirty="0" err="1" smtClean="0"/>
              <a:t>Gangemi</a:t>
            </a:r>
            <a:r>
              <a:rPr lang="en-US" sz="1800" dirty="0" smtClean="0"/>
              <a:t>, and </a:t>
            </a:r>
            <a:r>
              <a:rPr lang="en-US" sz="1800" dirty="0" err="1" smtClean="0"/>
              <a:t>Guus</a:t>
            </a:r>
            <a:r>
              <a:rPr lang="en-US" sz="1800" dirty="0" smtClean="0"/>
              <a:t> Schreiber</a:t>
            </a:r>
          </a:p>
          <a:p>
            <a:r>
              <a:rPr lang="en-US" sz="2400" dirty="0" smtClean="0"/>
              <a:t>Combining Data Mining and Ontology Engineering to enrich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 and Linked Data</a:t>
            </a:r>
          </a:p>
          <a:p>
            <a:pPr lvl="1"/>
            <a:r>
              <a:rPr lang="en-US" sz="1800" dirty="0" smtClean="0"/>
              <a:t>Mathieu </a:t>
            </a:r>
            <a:r>
              <a:rPr lang="en-US" sz="1800" dirty="0" err="1" smtClean="0"/>
              <a:t>d’Aquin</a:t>
            </a:r>
            <a:r>
              <a:rPr lang="en-US" sz="1800" dirty="0" smtClean="0"/>
              <a:t>, Gabriel </a:t>
            </a:r>
            <a:r>
              <a:rPr lang="en-US" sz="1800" dirty="0" err="1" smtClean="0"/>
              <a:t>Kronbergerb</a:t>
            </a:r>
            <a:r>
              <a:rPr lang="en-US" sz="1800" dirty="0" smtClean="0"/>
              <a:t>, and Mari Carmen </a:t>
            </a:r>
            <a:r>
              <a:rPr lang="en-US" sz="1800" dirty="0" err="1" smtClean="0"/>
              <a:t>Suárez-Figueroac</a:t>
            </a:r>
            <a:endParaRPr lang="en-US" sz="1800" dirty="0" smtClean="0"/>
          </a:p>
          <a:p>
            <a:r>
              <a:rPr lang="en-US" sz="2400" dirty="0" smtClean="0"/>
              <a:t>Ontology Learning from Open Linked Data and Web Snippets</a:t>
            </a:r>
          </a:p>
          <a:p>
            <a:pPr lvl="1"/>
            <a:r>
              <a:rPr lang="en-US" sz="1800" dirty="0" err="1" smtClean="0"/>
              <a:t>Ilaria</a:t>
            </a:r>
            <a:r>
              <a:rPr lang="en-US" sz="1800" dirty="0" smtClean="0"/>
              <a:t> </a:t>
            </a:r>
            <a:r>
              <a:rPr lang="en-US" sz="1800" dirty="0" err="1" smtClean="0"/>
              <a:t>Tiddi</a:t>
            </a:r>
            <a:r>
              <a:rPr lang="en-US" sz="1800" dirty="0" smtClean="0"/>
              <a:t>, </a:t>
            </a:r>
            <a:r>
              <a:rPr lang="en-US" sz="1800" dirty="0" err="1" smtClean="0"/>
              <a:t>Nesrine</a:t>
            </a:r>
            <a:r>
              <a:rPr lang="en-US" sz="1800" dirty="0" smtClean="0"/>
              <a:t> Ben Mustapha, Yves </a:t>
            </a:r>
            <a:r>
              <a:rPr lang="en-US" sz="1800" dirty="0" err="1" smtClean="0"/>
              <a:t>Vanrompay</a:t>
            </a:r>
            <a:r>
              <a:rPr lang="en-US" sz="1800" dirty="0" smtClean="0"/>
              <a:t>, and Marie-</a:t>
            </a:r>
            <a:r>
              <a:rPr lang="en-US" sz="1800" dirty="0" err="1" smtClean="0"/>
              <a:t>Aude</a:t>
            </a:r>
            <a:r>
              <a:rPr lang="en-US" sz="1800" dirty="0" smtClean="0"/>
              <a:t> </a:t>
            </a:r>
            <a:r>
              <a:rPr lang="en-US" sz="1800" dirty="0" err="1" smtClean="0"/>
              <a:t>Aufaure</a:t>
            </a:r>
            <a:endParaRPr lang="en-US" sz="1800" dirty="0" smtClean="0"/>
          </a:p>
          <a:p>
            <a:r>
              <a:rPr lang="en-US" sz="2400" dirty="0" smtClean="0"/>
              <a:t>Ontology Design Pattern Language Expressivity Requirements</a:t>
            </a:r>
          </a:p>
          <a:p>
            <a:pPr lvl="1"/>
            <a:r>
              <a:rPr lang="en-US" sz="1800" dirty="0" smtClean="0"/>
              <a:t>Matthew </a:t>
            </a:r>
            <a:r>
              <a:rPr lang="en-US" sz="1800" dirty="0" err="1" smtClean="0"/>
              <a:t>Horridge</a:t>
            </a:r>
            <a:r>
              <a:rPr lang="en-US" sz="1800" dirty="0" smtClean="0"/>
              <a:t>, </a:t>
            </a:r>
            <a:r>
              <a:rPr lang="en-US" sz="1800" dirty="0" err="1" smtClean="0"/>
              <a:t>Mikel</a:t>
            </a:r>
            <a:r>
              <a:rPr lang="en-US" sz="1800" dirty="0" smtClean="0"/>
              <a:t> </a:t>
            </a:r>
            <a:r>
              <a:rPr lang="en-US" sz="1800" dirty="0" err="1" smtClean="0"/>
              <a:t>Ega~na</a:t>
            </a:r>
            <a:r>
              <a:rPr lang="en-US" sz="1800" dirty="0" smtClean="0"/>
              <a:t> </a:t>
            </a:r>
            <a:r>
              <a:rPr lang="en-US" sz="1800" dirty="0" err="1" smtClean="0"/>
              <a:t>Aranguren</a:t>
            </a:r>
            <a:r>
              <a:rPr lang="en-US" sz="1800" dirty="0" smtClean="0"/>
              <a:t>, Jonathan Mortensen, Mark </a:t>
            </a:r>
            <a:r>
              <a:rPr lang="en-US" sz="1800" dirty="0" err="1" smtClean="0"/>
              <a:t>Musen</a:t>
            </a:r>
            <a:r>
              <a:rPr lang="en-US" sz="1800" dirty="0" smtClean="0"/>
              <a:t> and Natalya F. </a:t>
            </a:r>
            <a:r>
              <a:rPr lang="en-US" sz="1800" dirty="0" err="1" smtClean="0"/>
              <a:t>Noy</a:t>
            </a:r>
            <a:endParaRPr lang="en-US" sz="1800" dirty="0" smtClean="0"/>
          </a:p>
          <a:p>
            <a:r>
              <a:rPr lang="en-US" sz="2200" dirty="0" smtClean="0"/>
              <a:t>Comparing </a:t>
            </a:r>
            <a:r>
              <a:rPr lang="en-US" sz="2200" dirty="0" err="1" smtClean="0"/>
              <a:t>Ontologies</a:t>
            </a:r>
            <a:r>
              <a:rPr lang="en-US" sz="2200" dirty="0" smtClean="0"/>
              <a:t> — Similarity Measures and a Comparison Study</a:t>
            </a:r>
          </a:p>
          <a:p>
            <a:pPr lvl="1"/>
            <a:r>
              <a:rPr lang="de-DE" sz="1800" dirty="0" smtClean="0"/>
              <a:t>Alexander Maedche and Steffen Staab</a:t>
            </a:r>
            <a:endParaRPr lang="en-US" sz="1800" dirty="0" smtClean="0"/>
          </a:p>
          <a:p>
            <a:r>
              <a:rPr lang="en-US" sz="2200" dirty="0" smtClean="0"/>
              <a:t>Semantic diff as the basis for knowledge base versioning</a:t>
            </a:r>
          </a:p>
          <a:p>
            <a:pPr lvl="1"/>
            <a:r>
              <a:rPr lang="es-ES" sz="1800" dirty="0"/>
              <a:t>Enrico </a:t>
            </a:r>
            <a:r>
              <a:rPr lang="es-ES" sz="1800" dirty="0" err="1"/>
              <a:t>Franconi</a:t>
            </a:r>
            <a:r>
              <a:rPr lang="es-ES" sz="1800" dirty="0"/>
              <a:t> , Thomas Meyer , </a:t>
            </a:r>
            <a:r>
              <a:rPr lang="es-ES" sz="1800" dirty="0" err="1"/>
              <a:t>Ivan</a:t>
            </a:r>
            <a:r>
              <a:rPr lang="es-ES" sz="1800" dirty="0"/>
              <a:t> </a:t>
            </a:r>
            <a:r>
              <a:rPr lang="es-ES" sz="1800" dirty="0" err="1"/>
              <a:t>Varzinczak</a:t>
            </a:r>
            <a:endParaRPr lang="en-US" sz="20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33599"/>
            <a:ext cx="8042276" cy="3048001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30000"/>
              </a:lnSpc>
            </a:pPr>
            <a:r>
              <a:rPr lang="en-US" sz="3000" dirty="0" smtClean="0"/>
              <a:t>Diverse Datasets </a:t>
            </a:r>
          </a:p>
          <a:p>
            <a:pPr lvl="2">
              <a:lnSpc>
                <a:spcPct val="130000"/>
              </a:lnSpc>
            </a:pPr>
            <a:r>
              <a:rPr lang="en-US" sz="2800" dirty="0" smtClean="0"/>
              <a:t>Different domains</a:t>
            </a:r>
            <a:endParaRPr lang="en-US" sz="2800" dirty="0"/>
          </a:p>
          <a:p>
            <a:pPr lvl="2">
              <a:lnSpc>
                <a:spcPct val="13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ifferent </a:t>
            </a:r>
            <a:r>
              <a:rPr lang="en-US" sz="2800" dirty="0"/>
              <a:t>granularity, descriptiveness, in </a:t>
            </a:r>
            <a:r>
              <a:rPr lang="en-US" sz="2800" dirty="0" smtClean="0"/>
              <a:t>size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/>
              <a:t>Absence of valid ontology 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/>
              <a:t>Harder to extract information </a:t>
            </a:r>
            <a:endParaRPr lang="en-US" sz="3000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042276" cy="3581399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patterns in the data</a:t>
            </a:r>
          </a:p>
          <a:p>
            <a:pPr lvl="1"/>
            <a:r>
              <a:rPr lang="en-US" dirty="0" smtClean="0"/>
              <a:t>Which information can be found?</a:t>
            </a:r>
          </a:p>
          <a:p>
            <a:pPr lvl="1"/>
            <a:r>
              <a:rPr lang="en-US" dirty="0" smtClean="0"/>
              <a:t>Querying data with no prior knowledge of the vocabulary</a:t>
            </a:r>
          </a:p>
          <a:p>
            <a:r>
              <a:rPr lang="en-US" b="1" dirty="0" smtClean="0"/>
              <a:t>Convert those patterns to ontological axioms</a:t>
            </a:r>
          </a:p>
          <a:p>
            <a:pPr lvl="1"/>
            <a:r>
              <a:rPr lang="en-US" dirty="0" smtClean="0"/>
              <a:t>Enrich existing ontology</a:t>
            </a:r>
          </a:p>
          <a:p>
            <a:pPr lvl="1"/>
            <a:r>
              <a:rPr lang="en-US" dirty="0" smtClean="0"/>
              <a:t>Build the ontology from the scratch</a:t>
            </a:r>
          </a:p>
          <a:p>
            <a:pPr lvl="2"/>
            <a:r>
              <a:rPr lang="en-US" dirty="0" smtClean="0"/>
              <a:t>Ontology doesn’t exist / not formalized / not disclosed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smtClean="0"/>
              <a:t>What features are we interested in?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Class hierarchy 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Range, Domain</a:t>
            </a:r>
          </a:p>
          <a:p>
            <a:r>
              <a:rPr lang="en-US" dirty="0" smtClean="0"/>
              <a:t>Cardinalities </a:t>
            </a:r>
          </a:p>
          <a:p>
            <a:pPr lvl="1"/>
            <a:r>
              <a:rPr lang="en-US" dirty="0" smtClean="0"/>
              <a:t>min, max, exact</a:t>
            </a:r>
          </a:p>
          <a:p>
            <a:pPr lvl="1"/>
            <a:r>
              <a:rPr lang="en-US" dirty="0" smtClean="0"/>
              <a:t>qualified cardinalities </a:t>
            </a:r>
          </a:p>
          <a:p>
            <a:r>
              <a:rPr lang="en-US" dirty="0" smtClean="0"/>
              <a:t>Universal quantifiers </a:t>
            </a:r>
          </a:p>
          <a:p>
            <a:r>
              <a:rPr lang="en-US" dirty="0" smtClean="0"/>
              <a:t>Disjoint / equivalent / complement classes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94373573"/>
              </p:ext>
            </p:extLst>
          </p:nvPr>
        </p:nvGraphicFramePr>
        <p:xfrm>
          <a:off x="152400" y="12192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54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EventMedia</a:t>
            </a:r>
            <a:r>
              <a:rPr lang="en-US" sz="4000" baseline="30000" dirty="0" smtClean="0"/>
              <a:t>1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and media descriptions</a:t>
            </a:r>
          </a:p>
          <a:p>
            <a:r>
              <a:rPr lang="en-US" dirty="0" smtClean="0"/>
              <a:t>LODE ontology and W3C Media Ontology</a:t>
            </a:r>
          </a:p>
          <a:p>
            <a:r>
              <a:rPr lang="en-US" dirty="0" smtClean="0"/>
              <a:t>SPARQL endpoint </a:t>
            </a:r>
          </a:p>
          <a:p>
            <a:pPr lvl="1"/>
            <a:r>
              <a:rPr lang="en-US" dirty="0" smtClean="0"/>
              <a:t>http://eventmedia.eurecom.fr/sparql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http://datahub.io/dataset/event-media</a:t>
            </a:r>
          </a:p>
          <a:p>
            <a:endParaRPr lang="en-US" dirty="0"/>
          </a:p>
        </p:txBody>
      </p:sp>
      <p:pic>
        <p:nvPicPr>
          <p:cNvPr id="5" name="Picture 4" descr="eventmedia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648200"/>
            <a:ext cx="38100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2200" y="3124200"/>
            <a:ext cx="17526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e:Event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1600200"/>
            <a:ext cx="34290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3733800"/>
            <a:ext cx="17526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1600200"/>
            <a:ext cx="2438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19400" y="5053798"/>
            <a:ext cx="143256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5400" y="4267200"/>
            <a:ext cx="19812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7"/>
            <a:endCxn id="6" idx="3"/>
          </p:cNvCxnSpPr>
          <p:nvPr/>
        </p:nvCxnSpPr>
        <p:spPr>
          <a:xfrm flipV="1">
            <a:off x="3858138" y="2315648"/>
            <a:ext cx="225427" cy="920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14800" y="3657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1"/>
            <a:endCxn id="8" idx="5"/>
          </p:cNvCxnSpPr>
          <p:nvPr/>
        </p:nvCxnSpPr>
        <p:spPr>
          <a:xfrm flipH="1" flipV="1">
            <a:off x="2538505" y="2250608"/>
            <a:ext cx="80357" cy="98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7" idx="6"/>
          </p:cNvCxnSpPr>
          <p:nvPr/>
        </p:nvCxnSpPr>
        <p:spPr>
          <a:xfrm flipH="1">
            <a:off x="1752600" y="3774608"/>
            <a:ext cx="86626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9" idx="0"/>
          </p:cNvCxnSpPr>
          <p:nvPr/>
        </p:nvCxnSpPr>
        <p:spPr>
          <a:xfrm>
            <a:off x="3238500" y="3886200"/>
            <a:ext cx="297180" cy="1167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7200" y="2667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e:atPlace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71600" y="2667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e:atTime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c:title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90800" y="4343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e:involvedAgent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196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dc: subject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67200" y="5401270"/>
            <a:ext cx="21336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foaf:Agent</a:t>
            </a:r>
            <a:endParaRPr lang="en-US" dirty="0" smtClean="0"/>
          </a:p>
          <a:p>
            <a:r>
              <a:rPr lang="en-US" dirty="0" err="1" smtClean="0"/>
              <a:t>reve:Teacher</a:t>
            </a:r>
            <a:endParaRPr lang="en-US" dirty="0"/>
          </a:p>
          <a:p>
            <a:r>
              <a:rPr lang="en-US" dirty="0" err="1" smtClean="0"/>
              <a:t>foaf:Person</a:t>
            </a:r>
            <a:r>
              <a:rPr lang="en-US" dirty="0" smtClean="0"/>
              <a:t>`</a:t>
            </a:r>
          </a:p>
        </p:txBody>
      </p:sp>
      <p:sp>
        <p:nvSpPr>
          <p:cNvPr id="50" name="Oval 49"/>
          <p:cNvSpPr/>
          <p:nvPr/>
        </p:nvSpPr>
        <p:spPr>
          <a:xfrm>
            <a:off x="7010400" y="5181600"/>
            <a:ext cx="20574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reve:Teacher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7086600" y="3505200"/>
            <a:ext cx="1828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foaf:Person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7086600" y="1828800"/>
            <a:ext cx="1828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foaf:Agent</a:t>
            </a:r>
            <a:endParaRPr lang="en-US" sz="1600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Exploring the patterns 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1" idx="0"/>
            <a:endCxn id="52" idx="4"/>
          </p:cNvCxnSpPr>
          <p:nvPr/>
        </p:nvCxnSpPr>
        <p:spPr>
          <a:xfrm rot="5400000" flipH="1" flipV="1">
            <a:off x="7505700" y="3009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0"/>
            <a:endCxn id="51" idx="4"/>
          </p:cNvCxnSpPr>
          <p:nvPr/>
        </p:nvCxnSpPr>
        <p:spPr>
          <a:xfrm flipH="1" flipV="1">
            <a:off x="80010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91400" y="2819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subClassOf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91400" y="4495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subClassOf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94076" y="521660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oaf:Agent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86200" y="18288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dul:Place</a:t>
            </a:r>
            <a:r>
              <a:rPr lang="en-US" dirty="0" smtClean="0"/>
              <a:t> UNION p:Place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3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time:ProperInterval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886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xsd:string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86400" y="4431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xsd:string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752600" y="3821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exact card 1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7239000" y="2209800"/>
            <a:ext cx="1828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p:Place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162800" y="1219200"/>
            <a:ext cx="1828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</a:t>
            </a:r>
            <a:r>
              <a:rPr lang="en-US" dirty="0" err="1" smtClean="0"/>
              <a:t>dul:Place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19600" y="3200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 card 1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6324600" y="457200"/>
            <a:ext cx="7620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924800" y="1143000"/>
            <a:ext cx="7620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8001000" y="2514600"/>
            <a:ext cx="7620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" idx="7"/>
            <a:endCxn id="48" idx="4"/>
          </p:cNvCxnSpPr>
          <p:nvPr/>
        </p:nvCxnSpPr>
        <p:spPr>
          <a:xfrm flipV="1">
            <a:off x="6508235" y="990600"/>
            <a:ext cx="197365" cy="73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6"/>
            <a:endCxn id="49" idx="3"/>
          </p:cNvCxnSpPr>
          <p:nvPr/>
        </p:nvCxnSpPr>
        <p:spPr>
          <a:xfrm flipV="1">
            <a:off x="7010400" y="1598285"/>
            <a:ext cx="1025992" cy="42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5"/>
            <a:endCxn id="54" idx="2"/>
          </p:cNvCxnSpPr>
          <p:nvPr/>
        </p:nvCxnSpPr>
        <p:spPr>
          <a:xfrm>
            <a:off x="6508235" y="2315648"/>
            <a:ext cx="1492765" cy="465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44 Diagrama"/>
          <p:cNvGraphicFramePr/>
          <p:nvPr>
            <p:extLst>
              <p:ext uri="{D42A27DB-BD31-4B8C-83A1-F6EECF244321}">
                <p14:modId xmlns:p14="http://schemas.microsoft.com/office/powerpoint/2010/main" val="3751997911"/>
              </p:ext>
            </p:extLst>
          </p:nvPr>
        </p:nvGraphicFramePr>
        <p:xfrm>
          <a:off x="0" y="5738276"/>
          <a:ext cx="3086100" cy="111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40" grpId="0"/>
      <p:bldP spid="41" grpId="0"/>
      <p:bldP spid="42" grpId="0"/>
      <p:bldP spid="43" grpId="0"/>
      <p:bldP spid="44" grpId="0"/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8" grpId="0"/>
      <p:bldP spid="58" grpId="1"/>
      <p:bldP spid="59" grpId="0"/>
      <p:bldP spid="59" grpId="1"/>
      <p:bldP spid="60" grpId="0"/>
      <p:bldP spid="62" grpId="0"/>
      <p:bldP spid="63" grpId="0"/>
      <p:bldP spid="66" grpId="0"/>
      <p:bldP spid="67" grpId="0"/>
      <p:bldP spid="68" grpId="0"/>
      <p:bldP spid="33" grpId="0" animBg="1"/>
      <p:bldP spid="33" grpId="1" animBg="1"/>
      <p:bldP spid="34" grpId="0" animBg="1"/>
      <p:bldP spid="34" grpId="1" animBg="1"/>
      <p:bldP spid="56" grpId="0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4" grpId="0" animBg="1"/>
      <p:bldP spid="54" grpId="1" animBg="1"/>
      <p:bldP spid="54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onfidence level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371600"/>
          <a:ext cx="209073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cuación" r:id="rId3" imgW="571320" imgH="393480" progId="Equation.3">
                  <p:embed/>
                </p:oleObj>
              </mc:Choice>
              <mc:Fallback>
                <p:oleObj name="Ecuación" r:id="rId3" imgW="571320" imgH="3934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1600"/>
                        <a:ext cx="209073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0480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 – Number of triples matching the pattern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L – Total Number of triples relevant to the pattern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114800"/>
            <a:ext cx="8153400" cy="225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buFontTx/>
              <a:buChar char="-"/>
            </a:pPr>
            <a:r>
              <a:rPr lang="en-US" sz="3200" dirty="0" smtClean="0"/>
              <a:t> </a:t>
            </a:r>
            <a:r>
              <a:rPr lang="en-US" sz="3200" dirty="0" smtClean="0"/>
              <a:t>As </a:t>
            </a:r>
            <a:r>
              <a:rPr lang="en-US" sz="3200" dirty="0" smtClean="0"/>
              <a:t>an indicator of how widely spread the pattern in the dataset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US" sz="3200" dirty="0" smtClean="0"/>
              <a:t> </a:t>
            </a:r>
            <a:r>
              <a:rPr lang="en-US" sz="3200" dirty="0" smtClean="0"/>
              <a:t>Configurable </a:t>
            </a:r>
            <a:r>
              <a:rPr lang="en-US" sz="3200" dirty="0" smtClean="0"/>
              <a:t>threshold for filtering the patterns  </a:t>
            </a:r>
            <a:endParaRPr lang="en-US" sz="3200" dirty="0"/>
          </a:p>
        </p:txBody>
      </p:sp>
      <p:grpSp>
        <p:nvGrpSpPr>
          <p:cNvPr id="9" name="8 Grupo"/>
          <p:cNvGrpSpPr/>
          <p:nvPr/>
        </p:nvGrpSpPr>
        <p:grpSpPr>
          <a:xfrm>
            <a:off x="7449128" y="0"/>
            <a:ext cx="1667440" cy="1234947"/>
            <a:chOff x="4676888" y="2125726"/>
            <a:chExt cx="1667440" cy="1234947"/>
          </a:xfrm>
        </p:grpSpPr>
        <p:sp>
          <p:nvSpPr>
            <p:cNvPr id="10" name="9 Rectángulo redondeado"/>
            <p:cNvSpPr/>
            <p:nvPr/>
          </p:nvSpPr>
          <p:spPr>
            <a:xfrm>
              <a:off x="4676888" y="2125726"/>
              <a:ext cx="1667440" cy="12349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4713058" y="2161896"/>
              <a:ext cx="1595100" cy="1162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00" kern="1200" dirty="0" err="1" smtClean="0"/>
                <a:t>Calculate</a:t>
              </a:r>
              <a:r>
                <a:rPr lang="es-ES" sz="2100" kern="1200" dirty="0" smtClean="0"/>
                <a:t> </a:t>
              </a:r>
              <a:r>
                <a:rPr lang="es-ES" sz="2100" kern="1200" dirty="0" err="1" smtClean="0"/>
                <a:t>Confidence</a:t>
              </a:r>
              <a:endParaRPr lang="es-ES" sz="2100" kern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1453</TotalTime>
  <Words>763</Words>
  <Application>Microsoft Macintosh PowerPoint</Application>
  <PresentationFormat>On-screen Show (4:3)</PresentationFormat>
  <Paragraphs>221</Paragraphs>
  <Slides>20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Breeze</vt:lpstr>
      <vt:lpstr>Ecuación</vt:lpstr>
      <vt:lpstr>What’s the ontology of a Linked Dataset?</vt:lpstr>
      <vt:lpstr>Problem</vt:lpstr>
      <vt:lpstr>Problem</vt:lpstr>
      <vt:lpstr>Objectives</vt:lpstr>
      <vt:lpstr>What features are we interested in?</vt:lpstr>
      <vt:lpstr>Approach:</vt:lpstr>
      <vt:lpstr>EventMedia1 dataset</vt:lpstr>
      <vt:lpstr>Exploring the patterns </vt:lpstr>
      <vt:lpstr>Confidence level</vt:lpstr>
      <vt:lpstr>Example for the confidence level</vt:lpstr>
      <vt:lpstr>Weighted confidence level</vt:lpstr>
      <vt:lpstr>Calculating Cardinality</vt:lpstr>
      <vt:lpstr>Pattern groups</vt:lpstr>
      <vt:lpstr>Implementation</vt:lpstr>
      <vt:lpstr>How to represent patterns ?</vt:lpstr>
      <vt:lpstr>Evaluation</vt:lpstr>
      <vt:lpstr>LinkedMDB</vt:lpstr>
      <vt:lpstr>Evaluation:</vt:lpstr>
      <vt:lpstr>Future Work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Nandana</dc:creator>
  <cp:lastModifiedBy>IT Service</cp:lastModifiedBy>
  <cp:revision>145</cp:revision>
  <dcterms:created xsi:type="dcterms:W3CDTF">2013-07-11T05:00:13Z</dcterms:created>
  <dcterms:modified xsi:type="dcterms:W3CDTF">2013-07-13T09:55:33Z</dcterms:modified>
</cp:coreProperties>
</file>