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1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embeddedFontLst>
    <p:embeddedFont>
      <p:font typeface="Poppins"/>
      <p:boldItalic r:id="rId18"/>
      <p:regular r:id="rId19"/>
      <p:italic r:id="rId20"/>
      <p:bold r:id="rId21"/>
    </p:embeddedFont>
    <p:embeddedFont>
      <p:font typeface="Rany"/>
      <p:regular r:id="rId2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Poppins-boldItalic.fntdata"/><Relationship Id="rId19" Type="http://schemas.openxmlformats.org/officeDocument/2006/relationships/font" Target="fonts/Poppins-regular.fntdata"/><Relationship Id="rId20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2" Type="http://schemas.openxmlformats.org/officeDocument/2006/relationships/font" Target="fonts/Rany-regular.fntdata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area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Label</c:v>
                </c:pt>
              </c:strCache>
            </c:strRef>
          </c:tx>
          <c:spPr>
            <a:solidFill>
              <a:srgbClr val="5797F7">
                <a:alpha val="47000"/>
              </a:srgbClr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111111"/>
                    </a:solidFill>
                    <a:latin typeface="Poppi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Sheet1!$A$2:$A$9</c:f>
              <c:multiLvlStrCache>
                <c:ptCount val="8"/>
                <c:lvl>
                  <c:pt idx="0">
                    <c:v>First value</c:v>
                  </c:pt>
                  <c:pt idx="1">
                    <c:v>Second value</c:v>
                  </c:pt>
                  <c:pt idx="2">
                    <c:v>Third value</c:v>
                  </c:pt>
                  <c:pt idx="3">
                    <c:v>Fourth value</c:v>
                  </c:pt>
                  <c:pt idx="4">
                    <c:v>Fifth value</c:v>
                  </c:pt>
                  <c:pt idx="5">
                    <c:v>Sixth value</c:v>
                  </c:pt>
                  <c:pt idx="6">
                    <c:v>Seventh value</c:v>
                  </c:pt>
                  <c:pt idx="7">
                    <c:v>First value</c:v>
                  </c:pt>
                </c:lvl>
              </c:multiLvlStrCache>
            </c:multiLvl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74</c:v>
                </c:pt>
                <c:pt idx="2">
                  <c:v>98</c:v>
                </c:pt>
                <c:pt idx="3">
                  <c:v>59</c:v>
                </c:pt>
                <c:pt idx="4">
                  <c:v>53</c:v>
                </c:pt>
                <c:pt idx="5">
                  <c:v>81</c:v>
                </c:pt>
                <c:pt idx="6">
                  <c:v>64</c:v>
                </c:pt>
                <c:pt idx="7">
                  <c:v>101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Label</c:v>
                </c:pt>
              </c:strCache>
            </c:strRef>
          </c:tx>
          <c:spPr>
            <a:solidFill>
              <a:srgbClr val="9BD4BC">
                <a:alpha val="47000"/>
              </a:srgbClr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111111"/>
                    </a:solidFill>
                    <a:latin typeface="Poppi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Sheet1!$A$2:$A$9</c:f>
              <c:multiLvlStrCache>
                <c:ptCount val="8"/>
                <c:lvl>
                  <c:pt idx="0">
                    <c:v>First value</c:v>
                  </c:pt>
                  <c:pt idx="1">
                    <c:v>Second value</c:v>
                  </c:pt>
                  <c:pt idx="2">
                    <c:v>Third value</c:v>
                  </c:pt>
                  <c:pt idx="3">
                    <c:v>Fourth value</c:v>
                  </c:pt>
                  <c:pt idx="4">
                    <c:v>Fifth value</c:v>
                  </c:pt>
                  <c:pt idx="5">
                    <c:v>Sixth value</c:v>
                  </c:pt>
                  <c:pt idx="6">
                    <c:v>Seventh value</c:v>
                  </c:pt>
                  <c:pt idx="7">
                    <c:v>First value</c:v>
                  </c:pt>
                </c:lvl>
              </c:multiLvlStrCache>
            </c:multiLvl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72</c:v>
                </c:pt>
                <c:pt idx="2">
                  <c:v>87</c:v>
                </c:pt>
                <c:pt idx="3">
                  <c:v>14</c:v>
                </c:pt>
                <c:pt idx="4">
                  <c:v>29</c:v>
                </c:pt>
                <c:pt idx="5">
                  <c:v>64</c:v>
                </c:pt>
                <c:pt idx="6">
                  <c:v>21</c:v>
                </c:pt>
                <c:pt idx="7">
                  <c:v>98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111111"/>
                  </a:solidFill>
                  <a:latin typeface="Poppins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area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6350" cap="flat">
            <a:noFill/>
            <a:prstDash val="solid"/>
            <a:round/>
          </a:ln>
        </c:spPr>
        <c:txPr>
          <a:bodyPr/>
          <a:lstStyle/>
          <a:p>
            <a:pPr>
              <a:defRPr sz="825" b="0" i="0" u="none" strike="noStrike">
                <a:solidFill>
                  <a:srgbClr val="5E606F"/>
                </a:solidFill>
                <a:latin typeface="Poppins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d3d4da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6350" cap="flat">
            <a:noFill/>
            <a:prstDash val="solid"/>
            <a:round/>
          </a:ln>
        </c:spPr>
        <c:txPr>
          <a:bodyPr/>
          <a:lstStyle/>
          <a:p>
            <a:pPr>
              <a:defRPr sz="713" b="0" i="0" u="none" strike="noStrike">
                <a:solidFill>
                  <a:srgbClr val="5E606F"/>
                </a:solidFill>
                <a:latin typeface="Poppins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legend>
      <c:legendPos val="t"/>
      <c:overlay val="0"/>
      <c:txPr>
        <a:bodyPr/>
        <a:lstStyle/>
        <a:p>
          <a:pPr>
            <a:defRPr sz="750">
              <a:solidFill>
                <a:srgbClr val="5E606F"/>
              </a:solidFill>
              <a:latin typeface="Poppins"/>
              <a:cs typeface="Poppins"/>
      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9a1a7ba-ecaa-41a8-9763-36b0da73cdf4&amp;utm_term=PDF-PPTX-lastslide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a1a7ba-ecaa-41a8-9763-36b0da73cdf4&amp;utm_term=PDF-PPTX-lastslide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/?utm_medium=product-presentation&amp;utm_source=powerpoint-export&amp;utm_campaign=last_slide&amp;utm_content=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9a1a7ba-ecaa-41a8-9763-36b0da73cdf4&amp;utm_term=PDF-PPTX-lastslide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hyperlink" Target="https://pitch.com?utm_medium=product-presentation&amp;utm_source=powerpoint-export&amp;utm_campaign=bottom_bar_cta&amp;utm_content=b9a1a7ba-ecaa-41a8-9763-36b0da73cdf4&amp;utm_term=PDF-PPTX-lastslide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9a1a7ba-ecaa-41a8-9763-36b0da73cdf4&amp;utm_term=PDF-PPTX-lastslide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9a1a7ba-ecaa-41a8-9763-36b0da73cdf4&amp;utm_term=PDF-PPTX-lastslide" TargetMode="External"/><Relationship Id="rId1" Type="http://schemas.openxmlformats.org/officeDocument/2006/relationships/chart" Target="/ppt/charts/chart1.xml"/><Relationship Id="rId2" Type="http://schemas.openxmlformats.org/officeDocument/2006/relationships/image" Target="../media/image-5-1.png"/><Relationship Id="rId3" Type="http://schemas.openxmlformats.org/officeDocument/2006/relationships/image" Target="../media/image-5-2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9a1a7ba-ecaa-41a8-9763-36b0da73cdf4&amp;utm_term=PDF-PPTX-lastslide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a1a7ba-ecaa-41a8-9763-36b0da73cdf4&amp;utm_term=PDF-PPTX-lastslide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b9a1a7ba-ecaa-41a8-9763-36b0da73cdf4&amp;utm_term=PDF-PPTX-lastslide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b9a1a7ba-ecaa-41a8-9763-36b0da73cdf4&amp;utm_term=PDF-PPTX-lastslide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2ef8aa72-eca2-4d30-ba44-fc153a61b0c7?pitch-bytes=91365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139438" y="1088979"/>
            <a:ext cx="1040633" cy="96913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119988" y="2056418"/>
            <a:ext cx="4869002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i="1" spc="-12" kern="0" dirty="0">
                <a:solidFill>
                  <a:srgbClr val="111111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endParaRPr lang="en-US" sz="1125" dirty="0"/>
          </a:p>
          <a:p>
            <a:pPr algn="l">
              <a:lnSpc>
                <a:spcPts val="1800"/>
              </a:lnSpc>
            </a:pPr>
            <a:r>
              <a:rPr lang="en-US" sz="1100" b="1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 of the Student : Ahmad Mohamed Aslam</a:t>
            </a:r>
            <a:endParaRPr lang="en-US" sz="1125" dirty="0"/>
          </a:p>
          <a:p>
            <a:pPr algn="l">
              <a:lnSpc>
                <a:spcPts val="1800"/>
              </a:lnSpc>
            </a:pPr>
            <a:r>
              <a:rPr lang="en-US" sz="1100" b="1" spc="-12" kern="0" dirty="0">
                <a:solidFill>
                  <a:srgbClr val="111111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 of the Supervisor : DR. Jawed Ahmed</a:t>
            </a:r>
            <a:endParaRPr lang="en-US" sz="1125" dirty="0"/>
          </a:p>
          <a:p>
            <a:pPr algn="l">
              <a:lnSpc>
                <a:spcPts val="1800"/>
              </a:lnSpc>
            </a:pPr>
            <a:r>
              <a:rPr lang="en-US" sz="1100" b="1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Enrollment Number  : 2021-310-025</a:t>
            </a:r>
            <a:endParaRPr lang="en-US" sz="1125" dirty="0"/>
          </a:p>
          <a:p>
            <a:pPr algn="l">
              <a:lnSpc>
                <a:spcPts val="1800"/>
              </a:lnSpc>
            </a:pPr>
            <a:r>
              <a:rPr lang="en-US" sz="1100" b="1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Course:BTECH  CSE  </a:t>
            </a:r>
            <a:endParaRPr lang="en-US" sz="1125" dirty="0"/>
          </a:p>
          <a:p>
            <a:pPr algn="l">
              <a:lnSpc>
                <a:spcPts val="1800"/>
              </a:lnSpc>
            </a:pPr>
            <a:r>
              <a:rPr lang="en-US" sz="1100" b="1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 </a:t>
            </a:r>
            <a:pPr algn="l">
              <a:lnSpc>
                <a:spcPts val="1800"/>
              </a:lnSpc>
            </a:pPr>
            <a:r>
              <a:rPr lang="en-US" sz="1100" b="1" i="1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SUBMITTED TO: </a:t>
            </a:r>
            <a:pPr algn="l">
              <a:lnSpc>
                <a:spcPts val="1800"/>
              </a:lnSpc>
            </a:pPr>
            <a:r>
              <a:rPr lang="en-US" sz="1100" b="1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Department of Computer Science &amp; Engineering School of Engineering Sciences &amp; Technology</a:t>
            </a:r>
            <a:endParaRPr lang="en-US" sz="1125" dirty="0"/>
          </a:p>
          <a:p>
            <a:pPr algn="l">
              <a:lnSpc>
                <a:spcPts val="1800"/>
              </a:lnSpc>
            </a:pPr>
            <a:r>
              <a:rPr lang="en-US" sz="1100" b="1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JAMIA HAMDARD</a:t>
            </a:r>
            <a:endParaRPr lang="en-US" sz="1125" dirty="0"/>
          </a:p>
          <a:p>
            <a:pPr algn="l">
              <a:lnSpc>
                <a:spcPts val="1800"/>
              </a:lnSpc>
            </a:pPr>
            <a:r>
              <a:rPr lang="en-US" sz="1100" b="1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endParaRPr lang="en-US" sz="1125" dirty="0"/>
          </a:p>
          <a:p>
            <a:pPr algn="l">
              <a:lnSpc>
                <a:spcPts val="1800"/>
              </a:lnSpc>
            </a:pPr>
            <a:r>
              <a:rPr lang="en-US" sz="1100" b="1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​</a:t>
            </a:r>
            <a:endParaRPr lang="en-US" sz="1125" dirty="0"/>
          </a:p>
        </p:txBody>
      </p:sp>
      <p:sp>
        <p:nvSpPr>
          <p:cNvPr id="5" name="Text 1"/>
          <p:cNvSpPr/>
          <p:nvPr/>
        </p:nvSpPr>
        <p:spPr>
          <a:xfrm>
            <a:off x="476250" y="1289685"/>
            <a:ext cx="264664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100" b="0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CSGO Player Performance Dashboard</a:t>
            </a:r>
            <a:endParaRPr lang="en-US" sz="1125" dirty="0"/>
          </a:p>
        </p:txBody>
      </p:sp>
      <p:sp>
        <p:nvSpPr>
          <p:cNvPr id="6" name="Text 2"/>
          <p:cNvSpPr/>
          <p:nvPr/>
        </p:nvSpPr>
        <p:spPr>
          <a:xfrm>
            <a:off x="2119988" y="476250"/>
            <a:ext cx="40957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400"/>
              </a:lnSpc>
            </a:pPr>
            <a:r>
              <a:rPr lang="en-US" sz="2400" b="1" spc="-12" kern="0" dirty="0">
                <a:solidFill>
                  <a:srgbClr val="111111"/>
                </a:solidFill>
                <a:latin typeface="Rany" pitchFamily="34" charset="0"/>
                <a:ea typeface="Rany" pitchFamily="34" charset="-122"/>
                <a:cs typeface="Rany" pitchFamily="34" charset="-120"/>
              </a:rPr>
              <a:t>CSGO Player Performance Dashboard</a:t>
            </a:r>
            <a:endParaRPr lang="en-US" sz="2400" dirty="0"/>
          </a:p>
        </p:txBody>
      </p:sp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6930368" y="3405889"/>
            <a:ext cx="3475222" cy="0"/>
          </a:xfrm>
          <a:prstGeom prst="line">
            <a:avLst/>
          </a:prstGeom>
          <a:solidFill>
            <a:srgbClr val="FFFFFF">
              <a:alpha val="30000"/>
            </a:srgbClr>
          </a:solidFill>
          <a:ln w="5292">
            <a:solidFill>
              <a:srgbClr val="FFFFFF">
                <a:alpha val="30000"/>
              </a:srgbClr>
            </a:solidFill>
            <a:prstDash val="solid"/>
            <a:headEnd type="none"/>
            <a:tailEnd type="none"/>
          </a:ln>
        </p:spPr>
      </p:sp>
      <p:sp>
        <p:nvSpPr>
          <p:cNvPr id="4" name="Text 1"/>
          <p:cNvSpPr/>
          <p:nvPr/>
        </p:nvSpPr>
        <p:spPr>
          <a:xfrm>
            <a:off x="476250" y="476250"/>
            <a:ext cx="4972824" cy="7620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 spc="-12" kern="0" dirty="0">
                <a:solidFill>
                  <a:srgbClr val="FFFFFF"/>
                </a:solidFill>
                <a:latin typeface="Rany" pitchFamily="34" charset="0"/>
                <a:ea typeface="Rany" pitchFamily="34" charset="-122"/>
                <a:cs typeface="Rany" pitchFamily="34" charset="-120"/>
              </a:rPr>
              <a:t>CONCLUSION</a:t>
            </a:r>
            <a:endParaRPr lang="en-US" sz="6000" dirty="0"/>
          </a:p>
        </p:txBody>
      </p:sp>
      <p:sp>
        <p:nvSpPr>
          <p:cNvPr id="5" name="Text 2"/>
          <p:cNvSpPr/>
          <p:nvPr/>
        </p:nvSpPr>
        <p:spPr>
          <a:xfrm>
            <a:off x="476250" y="1289685"/>
            <a:ext cx="8191501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1800"/>
              </a:lnSpc>
              <a:buSzPct val="100000"/>
              <a:buChar char="☐"/>
            </a:pPr>
            <a:r>
              <a:rPr lang="en-US" sz="1100" b="1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Data Loading</a:t>
            </a:r>
            <a:pPr algn="l">
              <a:lnSpc>
                <a:spcPts val="1800"/>
              </a:lnSpc>
            </a:pPr>
            <a:r>
              <a:rPr lang="en-US" sz="1100" b="0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Loads player stats from a CSV file.</a:t>
            </a:r>
            <a:endParaRPr lang="en-US" sz="1125" dirty="0"/>
          </a:p>
          <a:p>
            <a:pPr algn="l" marL="190500" indent="-190500">
              <a:lnSpc>
                <a:spcPts val="1800"/>
              </a:lnSpc>
              <a:buSzPct val="100000"/>
              <a:buChar char="☐"/>
            </a:pPr>
            <a:r>
              <a:rPr lang="en-US" sz="1100" b="1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Layout</a:t>
            </a:r>
            <a:pPr algn="l">
              <a:lnSpc>
                <a:spcPts val="1800"/>
              </a:lnSpc>
            </a:pPr>
            <a:r>
              <a:rPr lang="en-US" sz="1100" b="0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Constructs a user interface with dropdowns for selecting player names and stats, and a submit button.</a:t>
            </a:r>
            <a:endParaRPr lang="en-US" sz="1125" dirty="0"/>
          </a:p>
          <a:p>
            <a:pPr algn="l" marL="190500" indent="-190500">
              <a:lnSpc>
                <a:spcPts val="1800"/>
              </a:lnSpc>
              <a:buSzPct val="100000"/>
              <a:buChar char="☐"/>
            </a:pPr>
            <a:r>
              <a:rPr lang="en-US" sz="1100" b="1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Callback Function</a:t>
            </a:r>
            <a:pPr algn="l">
              <a:lnSpc>
                <a:spcPts val="1800"/>
              </a:lnSpc>
            </a:pPr>
            <a:r>
              <a:rPr lang="en-US" sz="1100" b="0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Defines a callback that triggers when the submit button is clicked, generating a bar graph comparing selected player stats.</a:t>
            </a:r>
            <a:endParaRPr lang="en-US" sz="1125" dirty="0"/>
          </a:p>
          <a:p>
            <a:pPr algn="l" marL="190500" indent="-190500">
              <a:lnSpc>
                <a:spcPts val="1800"/>
              </a:lnSpc>
              <a:buSzPct val="100000"/>
              <a:buChar char="☐"/>
            </a:pPr>
            <a:r>
              <a:rPr lang="en-US" sz="1100" b="1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Visualization</a:t>
            </a:r>
            <a:pPr algn="l">
              <a:lnSpc>
                <a:spcPts val="1800"/>
              </a:lnSpc>
            </a:pPr>
            <a:r>
              <a:rPr lang="en-US" sz="1100" b="0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Displays the comparison graph.</a:t>
            </a:r>
            <a:endParaRPr lang="en-US" sz="1125" dirty="0"/>
          </a:p>
          <a:p>
            <a:pPr algn="l" marL="190500" indent="-190500">
              <a:lnSpc>
                <a:spcPts val="1800"/>
              </a:lnSpc>
              <a:buSzPct val="100000"/>
              <a:buChar char="☐"/>
            </a:pPr>
            <a:r>
              <a:rPr lang="en-US" sz="1100" b="1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Interactivity</a:t>
            </a:r>
            <a:pPr algn="l">
              <a:lnSpc>
                <a:spcPts val="1800"/>
              </a:lnSpc>
            </a:pPr>
            <a:r>
              <a:rPr lang="en-US" sz="1100" b="0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Users can select multiple players and stats for comparison</a:t>
            </a:r>
            <a:endParaRPr lang="en-US" sz="1125" dirty="0"/>
          </a:p>
        </p:txBody>
      </p:sp>
      <p:pic>
        <p:nvPicPr>
          <p:cNvPr id="6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D0E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e77ace16-0c5d-4c12-bf3a-c8e5ee38c03e?pitch-bytes=1023888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2f9e2d8e-590b-4ba5-bf4d-045861e91daa?pitch-bytes=202963&amp;pitch-content-type=image%2F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144376" y="3373067"/>
            <a:ext cx="2856374" cy="457020"/>
          </a:xfrm>
          <a:prstGeom prst="rect">
            <a:avLst/>
          </a:prstGeom>
          <a:effectLst>
            <a:outerShdw sx="100000" sy="100000" kx="0" ky="0" algn="bl" rotWithShape="0" blurRad="152400" dist="50800" dir="378000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6489883829-6700f952496f?crop=entropy&amp;cs=tinysrgb&amp;fit=max&amp;fm=jpg&amp;ixid=M3wyMTIyMnwwfDF8c2VhcmNofDF8fENTR08lMjBnYW1lJTIwcGxheWVyfGVufDF8MXx8fDE3MTQ5MDk5NTd8MA&amp;ixlib=rb-4.0.3&amp;q=80&amp;w=1080">    </p:cNvPr>
          <p:cNvPicPr>
            <a:picLocks noChangeAspect="1"/>
          </p:cNvPicPr>
          <p:nvPr/>
        </p:nvPicPr>
        <p:blipFill>
          <a:blip r:embed="rId1"/>
          <a:srcRect l="6167" r="6259" t="0" b="0"/>
          <a:stretch/>
        </p:blipFill>
        <p:spPr>
          <a:xfrm>
            <a:off x="6142837" y="-261"/>
            <a:ext cx="2997528" cy="514376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85436" y="840311"/>
            <a:ext cx="5098137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750"/>
              </a:lnSpc>
            </a:pPr>
            <a:r>
              <a:rPr lang="en-US" sz="3000" b="1" spc="-24" kern="0" dirty="0">
                <a:solidFill>
                  <a:srgbClr val="FFFFFF"/>
                </a:solidFill>
                <a:latin typeface="Rany" pitchFamily="34" charset="0"/>
                <a:ea typeface="Rany" pitchFamily="34" charset="-122"/>
                <a:cs typeface="Rany" pitchFamily="34" charset="-120"/>
              </a:rPr>
              <a:t>Creating a dashboard for CSGO player performance</a:t>
            </a:r>
            <a:endParaRPr lang="en-US" sz="3000" dirty="0"/>
          </a:p>
        </p:txBody>
      </p:sp>
      <p:sp>
        <p:nvSpPr>
          <p:cNvPr id="5" name="Text 1"/>
          <p:cNvSpPr/>
          <p:nvPr/>
        </p:nvSpPr>
        <p:spPr>
          <a:xfrm>
            <a:off x="385436" y="2147232"/>
            <a:ext cx="5381030" cy="188976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marL="190500" indent="-190500">
              <a:lnSpc>
                <a:spcPts val="1800"/>
              </a:lnSpc>
              <a:buSzPct val="100000"/>
              <a:buChar char="•"/>
            </a:pPr>
            <a:r>
              <a:rPr lang="en-US" sz="1100" b="0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Explore CS:GO player performance through data-driven insights.</a:t>
            </a:r>
            <a:endParaRPr lang="en-US" sz="1125" dirty="0"/>
          </a:p>
          <a:p>
            <a:pPr algn="l" marL="190500" indent="-190500">
              <a:lnSpc>
                <a:spcPts val="1800"/>
              </a:lnSpc>
              <a:buSzPct val="100000"/>
              <a:buChar char="•"/>
            </a:pPr>
            <a:r>
              <a:rPr lang="en-US" sz="1100" b="0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Python empowers us to create an interactive dashboard for analysis.</a:t>
            </a:r>
            <a:endParaRPr lang="en-US" sz="1125" dirty="0"/>
          </a:p>
          <a:p>
            <a:pPr algn="l" marL="190500" indent="-190500">
              <a:lnSpc>
                <a:spcPts val="1800"/>
              </a:lnSpc>
              <a:buSzPct val="100000"/>
              <a:buChar char="•"/>
            </a:pPr>
            <a:r>
              <a:rPr lang="en-US" sz="1100" b="0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Uncover player strengths and areas for improvement.</a:t>
            </a:r>
            <a:endParaRPr lang="en-US" sz="1125" dirty="0"/>
          </a:p>
          <a:p>
            <a:pPr algn="l" marL="190500" indent="-190500">
              <a:lnSpc>
                <a:spcPts val="1800"/>
              </a:lnSpc>
              <a:buSzPct val="100000"/>
              <a:buChar char="•"/>
            </a:pPr>
            <a:r>
              <a:rPr lang="en-US" sz="1100" b="0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Utilize Pandas, Matplotlib, and Plotly for data aggregation and visualization.</a:t>
            </a:r>
            <a:endParaRPr lang="en-US" sz="1125" dirty="0"/>
          </a:p>
          <a:p>
            <a:pPr algn="l" marL="190500" indent="-190500">
              <a:lnSpc>
                <a:spcPts val="1800"/>
              </a:lnSpc>
              <a:buSzPct val="100000"/>
              <a:buChar char="•"/>
            </a:pPr>
            <a:r>
              <a:rPr lang="en-US" sz="1100" b="0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Track kill-death ratios, accuracy, map-specific performance, and weapon preferences.</a:t>
            </a:r>
            <a:endParaRPr lang="en-US" sz="1125" dirty="0"/>
          </a:p>
          <a:p>
            <a:pPr algn="l" marL="190500" indent="-190500">
              <a:lnSpc>
                <a:spcPts val="1800"/>
              </a:lnSpc>
              <a:buSzPct val="100000"/>
              <a:buChar char="•"/>
            </a:pPr>
            <a:r>
              <a:rPr lang="en-US" sz="1100" b="0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Empower esports enthusiasts, players, and coaches with valuable insights.</a:t>
            </a:r>
            <a:endParaRPr lang="en-US" sz="1125" dirty="0"/>
          </a:p>
          <a:p>
            <a:pPr algn="l" marL="190500" indent="-190500">
              <a:lnSpc>
                <a:spcPts val="1800"/>
              </a:lnSpc>
              <a:buSzPct val="100000"/>
              <a:buChar char="•"/>
            </a:pPr>
            <a:r>
              <a:rPr lang="en-US" sz="1100" b="0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Elevate gameplay strategies and refine performance through informed decisions.</a:t>
            </a:r>
            <a:endParaRPr lang="en-US" sz="1125" dirty="0"/>
          </a:p>
          <a:p>
            <a:pPr algn="l" marL="190500" indent="-190500">
              <a:lnSpc>
                <a:spcPts val="1800"/>
              </a:lnSpc>
              <a:buSzPct val="100000"/>
              <a:buChar char="•"/>
            </a:pPr>
            <a:r>
              <a:rPr lang="en-US" sz="1100" b="0" spc="-12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Unlock the secrets hidden within the data of CS:GO to enhance gameplay.</a:t>
            </a:r>
            <a:endParaRPr lang="en-US" sz="1125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367" y="476567"/>
            <a:ext cx="819096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3000" b="1" spc="-24" kern="0" dirty="0">
                <a:solidFill>
                  <a:srgbClr val="FFFFFF"/>
                </a:solidFill>
                <a:latin typeface="Rany" pitchFamily="34" charset="0"/>
                <a:ea typeface="Rany" pitchFamily="34" charset="-122"/>
                <a:cs typeface="Rany" pitchFamily="34" charset="-120"/>
              </a:rPr>
              <a:t>Python Libraries</a:t>
            </a:r>
            <a:endParaRPr lang="en-US" sz="3000" dirty="0"/>
          </a:p>
        </p:txBody>
      </p:sp>
      <p:pic>
        <p:nvPicPr>
          <p:cNvPr id="4" name="Image 0" descr="https://images.unsplash.com/photo-1555949963-ff9fe0c870eb?crop=entropy&amp;cs=tinysrgb&amp;fit=max&amp;fm=jpg&amp;ixid=M3wyMTIyMnwwfDF8c2VhcmNofDN8fFB5dGhvbiUyMHByb2dyYW1taW5nJTIwbGlicmFyaWVzfGVufDF8MHx8fDE3MTQ5MDk5NTd8MA&amp;ixlib=rb-4.0.3&amp;q=80&amp;w=1080">    </p:cNvPr>
          <p:cNvPicPr>
            <a:picLocks noChangeAspect="1"/>
          </p:cNvPicPr>
          <p:nvPr/>
        </p:nvPicPr>
        <p:blipFill>
          <a:blip r:embed="rId1"/>
          <a:srcRect l="8546" r="8546" t="0" b="0"/>
          <a:stretch/>
        </p:blipFill>
        <p:spPr>
          <a:xfrm>
            <a:off x="4948465" y="1570862"/>
            <a:ext cx="1895289" cy="1524000"/>
          </a:xfrm>
          <a:prstGeom prst="rect">
            <a:avLst/>
          </a:prstGeom>
        </p:spPr>
      </p:pic>
      <p:pic>
        <p:nvPicPr>
          <p:cNvPr id="5" name="Image 1" descr="https://images.unsplash.com/photo-1526374870839-e155464bb9b2?crop=entropy&amp;cs=tinysrgb&amp;fit=max&amp;fm=jpg&amp;ixid=M3wyMTIyMnwwfDF8c2VhcmNofDF8fFB5dGhvbiUyMHByb2dyYW1taW5nJTIwbGlicmFyaWVzfGVufDF8MHx8fDE3MTQ5MDk5NTd8MA&amp;ixlib=rb-4.0.3&amp;q=80&amp;w=1080">    </p:cNvPr>
          <p:cNvPicPr>
            <a:picLocks noChangeAspect="1"/>
          </p:cNvPicPr>
          <p:nvPr/>
        </p:nvPicPr>
        <p:blipFill>
          <a:blip r:embed="rId2"/>
          <a:srcRect l="18787" r="9555" t="0" b="0"/>
          <a:stretch/>
        </p:blipFill>
        <p:spPr>
          <a:xfrm>
            <a:off x="2473165" y="1573863"/>
            <a:ext cx="2098835" cy="1952625"/>
          </a:xfrm>
          <a:prstGeom prst="rect">
            <a:avLst/>
          </a:prstGeom>
        </p:spPr>
      </p:pic>
      <p:pic>
        <p:nvPicPr>
          <p:cNvPr id="6" name="Image 2" descr="https://images.unsplash.com/photo-1498050108023-c5249f4df085?crop=entropy&amp;cs=tinysrgb&amp;fit=max&amp;fm=jpg&amp;ixid=M3wyMTIyMnwwfDF8c2VhcmNofDV8fFB5dGhvbiUyMHByb2dyYW1taW5nJTIwbGlicmFyaWVzfGVufDF8MHx8fDE3MTQ5MDk5NTd8MA&amp;ixlib=rb-4.0.3&amp;q=80&amp;w=1080">    </p:cNvPr>
          <p:cNvPicPr>
            <a:picLocks noChangeAspect="1"/>
          </p:cNvPicPr>
          <p:nvPr/>
        </p:nvPicPr>
        <p:blipFill>
          <a:blip r:embed="rId3"/>
          <a:srcRect l="7810" r="7810" t="0" b="0"/>
          <a:stretch/>
        </p:blipFill>
        <p:spPr>
          <a:xfrm>
            <a:off x="247470" y="1573863"/>
            <a:ext cx="1931615" cy="15240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48831" y="3572387"/>
            <a:ext cx="1930182" cy="198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r>
              <a:rPr lang="en-US" sz="1000" b="0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Interactive web apps</a:t>
            </a:r>
            <a:endParaRPr lang="en-US" sz="975" dirty="0"/>
          </a:p>
        </p:txBody>
      </p:sp>
      <p:sp>
        <p:nvSpPr>
          <p:cNvPr id="8" name="Text 2"/>
          <p:cNvSpPr/>
          <p:nvPr/>
        </p:nvSpPr>
        <p:spPr>
          <a:xfrm>
            <a:off x="4949520" y="3572387"/>
            <a:ext cx="1893868" cy="198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r>
              <a:rPr lang="en-US" sz="1000" b="0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visualization</a:t>
            </a:r>
            <a:endParaRPr lang="en-US" sz="975" dirty="0"/>
          </a:p>
        </p:txBody>
      </p:sp>
      <p:sp>
        <p:nvSpPr>
          <p:cNvPr id="9" name="Text 3"/>
          <p:cNvSpPr/>
          <p:nvPr/>
        </p:nvSpPr>
        <p:spPr>
          <a:xfrm>
            <a:off x="2473165" y="3990334"/>
            <a:ext cx="2098000" cy="198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r>
              <a:rPr lang="en-US" sz="1000" b="0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manipulation</a:t>
            </a:r>
            <a:endParaRPr lang="en-US" sz="975" dirty="0"/>
          </a:p>
        </p:txBody>
      </p:sp>
      <p:sp>
        <p:nvSpPr>
          <p:cNvPr id="10" name="Text 4"/>
          <p:cNvSpPr/>
          <p:nvPr/>
        </p:nvSpPr>
        <p:spPr>
          <a:xfrm>
            <a:off x="248831" y="3267191"/>
            <a:ext cx="193024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Dash for Web</a:t>
            </a:r>
            <a:endParaRPr lang="en-US" sz="1125" dirty="0"/>
          </a:p>
        </p:txBody>
      </p:sp>
      <p:sp>
        <p:nvSpPr>
          <p:cNvPr id="11" name="Text 5"/>
          <p:cNvSpPr/>
          <p:nvPr/>
        </p:nvSpPr>
        <p:spPr>
          <a:xfrm>
            <a:off x="2473930" y="3685005"/>
            <a:ext cx="2098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Pandas for Data</a:t>
            </a:r>
            <a:endParaRPr lang="en-US" sz="1125" dirty="0"/>
          </a:p>
        </p:txBody>
      </p:sp>
      <p:sp>
        <p:nvSpPr>
          <p:cNvPr id="12" name="Text 6"/>
          <p:cNvSpPr/>
          <p:nvPr/>
        </p:nvSpPr>
        <p:spPr>
          <a:xfrm>
            <a:off x="4949726" y="3267058"/>
            <a:ext cx="189392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Plotly for Graphs</a:t>
            </a:r>
            <a:endParaRPr lang="en-US" sz="1125" dirty="0"/>
          </a:p>
        </p:txBody>
      </p:sp>
      <p:pic>
        <p:nvPicPr>
          <p:cNvPr id="13" name="Image 3" descr="https://pitch-assets-ccb95893-de3f-4266-973c-20049231b248.s3.eu-west-1.amazonaws.com/721b30b2-2adc-47b0-80af-6b5e33363d73?pitch-bytes=2246&amp;pitch-content-type=image%2F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230358" y="1570294"/>
            <a:ext cx="1666899" cy="166689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228957" y="3712965"/>
            <a:ext cx="1893868" cy="198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r>
              <a:rPr lang="en-US" sz="1000" b="0" spc="-12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Calculations</a:t>
            </a:r>
            <a:endParaRPr lang="en-US" sz="975" dirty="0"/>
          </a:p>
        </p:txBody>
      </p:sp>
      <p:sp>
        <p:nvSpPr>
          <p:cNvPr id="15" name="Text 8"/>
          <p:cNvSpPr/>
          <p:nvPr/>
        </p:nvSpPr>
        <p:spPr>
          <a:xfrm>
            <a:off x="7229163" y="3407636"/>
            <a:ext cx="189392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Numpy for Maths</a:t>
            </a:r>
            <a:endParaRPr lang="en-US" sz="1125" dirty="0"/>
          </a:p>
        </p:txBody>
      </p:sp>
      <p:pic>
        <p:nvPicPr>
          <p:cNvPr id="16" name="Image 4" descr="https://pitch-assets-ccb95893-de3f-4266-973c-20049231b248.s3.eu-west-1.amazonaws.com/try-pitch-pdf-export-logo.svg">
            <a:hlinkClick r:id="rId7" tooltip="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5035" y="476504"/>
            <a:ext cx="514082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4500" b="1" spc="-12" kern="0" dirty="0">
                <a:solidFill>
                  <a:srgbClr val="111111"/>
                </a:solidFill>
                <a:latin typeface="Rany" pitchFamily="34" charset="0"/>
                <a:ea typeface="Rany" pitchFamily="34" charset="-122"/>
                <a:cs typeface="Rany" pitchFamily="34" charset="-120"/>
              </a:rPr>
              <a:t>Data Source</a:t>
            </a:r>
            <a:endParaRPr lang="en-US" sz="4500" dirty="0"/>
          </a:p>
        </p:txBody>
      </p:sp>
      <p:pic>
        <p:nvPicPr>
          <p:cNvPr id="4" name="Image 0" descr="https://images.unsplash.com/photo-1579226905180-636b76d96082?crop=entropy&amp;cs=tinysrgb&amp;fit=max&amp;fm=jpg&amp;ixid=M3wyMTIyMnwwfDF8c2VhcmNofDF8fERhdGElMjBhbmFseXNpcyUyMGRhdGFzZXR8ZW58MXwxfHx8MTcxNDkwOTk1N3ww&amp;ixlib=rb-4.0.3&amp;q=80&amp;w=1080">    </p:cNvPr>
          <p:cNvPicPr>
            <a:picLocks noChangeAspect="1"/>
          </p:cNvPicPr>
          <p:nvPr/>
        </p:nvPicPr>
        <p:blipFill>
          <a:blip r:embed="rId1"/>
          <a:srcRect l="0" r="12477" t="0" b="0"/>
          <a:stretch/>
        </p:blipFill>
        <p:spPr>
          <a:xfrm>
            <a:off x="6142837" y="0"/>
            <a:ext cx="3001163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4280" y="4426898"/>
            <a:ext cx="5143143" cy="24288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913"/>
              </a:lnSpc>
            </a:pPr>
            <a:r>
              <a:rPr lang="en-US" sz="11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CS:GO stats dataset for analysis</a:t>
            </a:r>
            <a:endParaRPr lang="en-US" sz="1125" dirty="0"/>
          </a:p>
        </p:txBody>
      </p:sp>
      <p:sp>
        <p:nvSpPr>
          <p:cNvPr id="6" name="Text 2"/>
          <p:cNvSpPr/>
          <p:nvPr/>
        </p:nvSpPr>
        <p:spPr>
          <a:xfrm>
            <a:off x="358191" y="1436528"/>
            <a:ext cx="5539680" cy="2468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111111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Utilized web scraping techniques to gather player performance data from online CS:GO databases.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111111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Employed Python libraries like BeautifulSoup and Requests to extract player statistics from multiple sources.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111111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Designed a script to iterate through player profiles, retrieving information such as kill-death ratios, accuracy, and match history.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111111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Structured the collected data into a structured format, ensuring consistency and relevance across all entries.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111111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Implemented data parsing and cleaning methods to handle inconsistencies and missing values.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111111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Stored the cleaned dataset in a suitable format, such as CSV or JSON, for easy access and manipulation within the Python program.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111111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Integrated the dataset into the dashboard program using Pandas for data manipulation and visualization libraries like Matplotlib and Plotly for generating interactive visualizations.</a:t>
            </a:r>
            <a:endParaRPr lang="en-US" sz="975" dirty="0"/>
          </a:p>
        </p:txBody>
      </p:sp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9779" y="4436980"/>
            <a:ext cx="3333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00"/>
              </a:lnSpc>
            </a:pPr>
            <a:r>
              <a:rPr lang="en-US" sz="11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Utilizing plotly.graph_objs for interactive visuals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477418" y="478326"/>
            <a:ext cx="333375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00"/>
              </a:lnSpc>
            </a:pPr>
            <a:r>
              <a:rPr lang="en-US" sz="3000" b="1" spc="-24" kern="0" dirty="0">
                <a:solidFill>
                  <a:srgbClr val="111111"/>
                </a:solidFill>
                <a:latin typeface="Rany" pitchFamily="34" charset="0"/>
                <a:ea typeface="Rany" pitchFamily="34" charset="-122"/>
                <a:cs typeface="Rany" pitchFamily="34" charset="-120"/>
              </a:rPr>
              <a:t>Visualizing Data</a:t>
            </a:r>
            <a:endParaRPr lang="en-US" sz="3000" dirty="0"/>
          </a:p>
        </p:txBody>
      </p:sp>
      <p:graphicFrame>
        <p:nvGraphicFramePr>
          <p:cNvPr id="5" name="Chart 0" descr=""/>
          <p:cNvGraphicFramePr/>
          <p:nvPr/>
        </p:nvGraphicFramePr>
        <p:xfrm>
          <a:off x="5001409" y="1436750"/>
          <a:ext cx="3313297" cy="226764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6" name="Text 2"/>
          <p:cNvSpPr/>
          <p:nvPr/>
        </p:nvSpPr>
        <p:spPr>
          <a:xfrm>
            <a:off x="476250" y="1022985"/>
            <a:ext cx="3894237" cy="2674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Utilize Pandas to import the dataset of 800 players into the Python program.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Utilize Matplotlib and Plotly to create various visualizations such as bar charts, scatter plots, and heatmaps.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Implement interactive features like dropdown menus and sliders to allow users to customize the displayed data.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Group players based on different criteria such as rank, playing style, or preferred weapons for comparative analysis.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Plot performance metrics over time to identify trends and patterns.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Incorporate tooltips to provide additional information upon hovering over data points.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Ensure the dashboard is user-friendly and visually appealing for easy interpretation of player performance insights.</a:t>
            </a:r>
            <a:endParaRPr lang="en-US" sz="975" dirty="0"/>
          </a:p>
        </p:txBody>
      </p:sp>
      <p:pic>
        <p:nvPicPr>
          <p:cNvPr id="7" name="Image 0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5035" y="476504"/>
            <a:ext cx="514082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4500" b="1" spc="-12" kern="0" dirty="0">
                <a:solidFill>
                  <a:srgbClr val="111111"/>
                </a:solidFill>
                <a:latin typeface="Rany" pitchFamily="34" charset="0"/>
                <a:ea typeface="Rany" pitchFamily="34" charset="-122"/>
                <a:cs typeface="Rany" pitchFamily="34" charset="-120"/>
              </a:rPr>
              <a:t>Code Explanation</a:t>
            </a:r>
            <a:endParaRPr lang="en-US" sz="4500" dirty="0"/>
          </a:p>
        </p:txBody>
      </p:sp>
      <p:pic>
        <p:nvPicPr>
          <p:cNvPr id="4" name="Image 0" descr="https://images.unsplash.com/photo-1509966756634-9c23dd6e6815?crop=entropy&amp;cs=tinysrgb&amp;fit=max&amp;fm=jpg&amp;ixid=M3wyMTIyMnwwfDF8c2VhcmNofDN8fFB5dGhvbiUyMGNvZGUlMjBzbmlwcGV0fGVufDF8MXx8fDE3MTQ5MDk5NTZ8MA&amp;ixlib=rb-4.0.3&amp;q=80&amp;w=1080">    </p:cNvPr>
          <p:cNvPicPr>
            <a:picLocks noChangeAspect="1"/>
          </p:cNvPicPr>
          <p:nvPr/>
        </p:nvPicPr>
        <p:blipFill>
          <a:blip r:embed="rId1"/>
          <a:srcRect l="24837" r="3956" t="0" b="0"/>
          <a:stretch/>
        </p:blipFill>
        <p:spPr>
          <a:xfrm>
            <a:off x="6142837" y="0"/>
            <a:ext cx="3001163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4280" y="4426898"/>
            <a:ext cx="5143143" cy="24288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913"/>
              </a:lnSpc>
            </a:pPr>
            <a:r>
              <a:rPr lang="en-US" sz="11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Python code for dashboard creation</a:t>
            </a:r>
            <a:endParaRPr lang="en-US" sz="1125" dirty="0"/>
          </a:p>
        </p:txBody>
      </p:sp>
      <p:sp>
        <p:nvSpPr>
          <p:cNvPr id="6" name="Text 2"/>
          <p:cNvSpPr/>
          <p:nvPr/>
        </p:nvSpPr>
        <p:spPr>
          <a:xfrm>
            <a:off x="476250" y="1263981"/>
            <a:ext cx="5022056" cy="23774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code sets up a web-based dashboard using Dash for comparing CS:GO player performance.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imports necessary libraries including Dash, Plotly, NumPy, and Pandas for data manipulation and visualization.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Player data is loaded from a CSV file and structured into a Pandas DataFrame.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dashboard layout includes HTML components for title, dropdowns, and buttons to select players and stats for comparison.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callback function triggers when the submit button is clicked, generating a bar plot comparing selected stats for chosen players.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application runs locally using app.run_server().</a:t>
            </a:r>
            <a:endParaRPr lang="en-US" sz="975" dirty="0"/>
          </a:p>
          <a:p>
            <a:pPr algn="l" marL="190500" indent="-190500">
              <a:lnSpc>
                <a:spcPts val="1560"/>
              </a:lnSpc>
              <a:buSzPct val="100000"/>
              <a:buChar char="•"/>
            </a:pPr>
            <a:r>
              <a:rPr lang="en-US" sz="10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Overall, it provides an interactive platform for analyzing and comparing CS:GO player performance dynamically.</a:t>
            </a:r>
            <a:endParaRPr lang="en-US" sz="975" dirty="0"/>
          </a:p>
        </p:txBody>
      </p:sp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4906" y="3755596"/>
            <a:ext cx="37147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Incorporate interactive elements with the powerful Dash library for dynamic user experience.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476432" y="476567"/>
            <a:ext cx="8190979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00"/>
              </a:lnSpc>
            </a:pPr>
            <a:r>
              <a:rPr lang="en-US" sz="3000" b="1" spc="-24" kern="0" dirty="0">
                <a:solidFill>
                  <a:srgbClr val="111111"/>
                </a:solidFill>
                <a:latin typeface="Rany" pitchFamily="34" charset="0"/>
                <a:ea typeface="Rany" pitchFamily="34" charset="-122"/>
                <a:cs typeface="Rany" pitchFamily="34" charset="-120"/>
              </a:rPr>
              <a:t>Interactive Elements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664906" y="1670255"/>
            <a:ext cx="238125" cy="238125"/>
          </a:xfrm>
          <a:prstGeom prst="ellipse">
            <a:avLst/>
          </a:prstGeom>
          <a:solidFill>
            <a:srgbClr val="5797F7"/>
          </a:solidFill>
          <a:ln/>
        </p:spPr>
        <p:txBody>
          <a:bodyPr wrap="square" lIns="13229" tIns="28112" rIns="13229" bIns="28112" rtlCol="0" anchor="ctr"/>
          <a:lstStyle/>
          <a:p>
            <a:pPr algn="ctr">
              <a:lnSpc>
                <a:spcPts val="1560"/>
              </a:lnSpc>
            </a:pPr>
            <a:r>
              <a:rPr lang="en-US" sz="1000" spc="-12" kern="0" dirty="0">
                <a:solidFill>
                  <a:srgbClr val="FFFFFF"/>
                </a:solidFill>
              </a:rPr>
              <a:t>1</a:t>
            </a:r>
            <a:endParaRPr lang="en-US" sz="975" dirty="0"/>
          </a:p>
        </p:txBody>
      </p:sp>
      <p:sp>
        <p:nvSpPr>
          <p:cNvPr id="6" name="Text 3"/>
          <p:cNvSpPr/>
          <p:nvPr/>
        </p:nvSpPr>
        <p:spPr>
          <a:xfrm>
            <a:off x="4764333" y="3755596"/>
            <a:ext cx="37147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 user engagement by enabling interactive features that make the dashboard come alive.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764333" y="1670255"/>
            <a:ext cx="238125" cy="238125"/>
          </a:xfrm>
          <a:prstGeom prst="ellipse">
            <a:avLst/>
          </a:prstGeom>
          <a:solidFill>
            <a:srgbClr val="5797F7"/>
          </a:solidFill>
          <a:ln/>
        </p:spPr>
        <p:txBody>
          <a:bodyPr wrap="square" lIns="13229" tIns="28112" rIns="13229" bIns="28112" rtlCol="0" anchor="ctr"/>
          <a:lstStyle/>
          <a:p>
            <a:pPr algn="ctr">
              <a:lnSpc>
                <a:spcPts val="1560"/>
              </a:lnSpc>
            </a:pPr>
            <a:r>
              <a:rPr lang="en-US" sz="1000" spc="-12" kern="0" dirty="0">
                <a:solidFill>
                  <a:srgbClr val="FFFFFF"/>
                </a:solidFill>
              </a:rPr>
              <a:t>2</a:t>
            </a:r>
            <a:endParaRPr lang="en-US" sz="975" dirty="0"/>
          </a:p>
        </p:txBody>
      </p:sp>
      <p:sp>
        <p:nvSpPr>
          <p:cNvPr id="8" name="Shape 5"/>
          <p:cNvSpPr/>
          <p:nvPr/>
        </p:nvSpPr>
        <p:spPr>
          <a:xfrm rot="5400000">
            <a:off x="-1357678" y="3502356"/>
            <a:ext cx="3664200" cy="0"/>
          </a:xfrm>
          <a:prstGeom prst="line">
            <a:avLst/>
          </a:prstGeom>
          <a:solidFill>
            <a:srgbClr val="5797F7">
              <a:alpha val="30000"/>
            </a:srgbClr>
          </a:solidFill>
          <a:ln w="5292">
            <a:solidFill>
              <a:srgbClr val="5E606F">
                <a:alpha val="30000"/>
              </a:srgbClr>
            </a:solidFill>
            <a:prstDash val="solid"/>
            <a:headEnd type="none"/>
            <a:tailEnd type="none"/>
          </a:ln>
        </p:spPr>
      </p:sp>
      <p:sp>
        <p:nvSpPr>
          <p:cNvPr id="9" name="Shape 6"/>
          <p:cNvSpPr/>
          <p:nvPr/>
        </p:nvSpPr>
        <p:spPr>
          <a:xfrm rot="5400000">
            <a:off x="2743248" y="3502356"/>
            <a:ext cx="3664200" cy="0"/>
          </a:xfrm>
          <a:prstGeom prst="line">
            <a:avLst/>
          </a:prstGeom>
          <a:solidFill>
            <a:srgbClr val="5797F7">
              <a:alpha val="30000"/>
            </a:srgbClr>
          </a:solidFill>
          <a:ln w="5292">
            <a:solidFill>
              <a:srgbClr val="5E606F">
                <a:alpha val="30000"/>
              </a:srgbClr>
            </a:solidFill>
            <a:prstDash val="solid"/>
            <a:headEnd type="none"/>
            <a:tailEnd type="none"/>
          </a:ln>
        </p:spPr>
      </p:sp>
      <p:sp>
        <p:nvSpPr>
          <p:cNvPr id="10" name="Shape 7"/>
          <p:cNvSpPr/>
          <p:nvPr/>
        </p:nvSpPr>
        <p:spPr>
          <a:xfrm rot="5400000">
            <a:off x="6840825" y="3502356"/>
            <a:ext cx="3664200" cy="0"/>
          </a:xfrm>
          <a:prstGeom prst="line">
            <a:avLst/>
          </a:prstGeom>
          <a:solidFill>
            <a:srgbClr val="5797F7">
              <a:alpha val="30000"/>
            </a:srgbClr>
          </a:solidFill>
          <a:ln w="5292">
            <a:solidFill>
              <a:srgbClr val="5E606F">
                <a:alpha val="30000"/>
              </a:srgbClr>
            </a:solidFill>
            <a:prstDash val="solid"/>
            <a:headEnd type="none"/>
            <a:tailEnd type="none"/>
          </a:ln>
        </p:spPr>
      </p:sp>
      <p:sp>
        <p:nvSpPr>
          <p:cNvPr id="11" name="Text 8"/>
          <p:cNvSpPr/>
          <p:nvPr/>
        </p:nvSpPr>
        <p:spPr>
          <a:xfrm>
            <a:off x="664906" y="3344957"/>
            <a:ext cx="3714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111111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Dash Library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764333" y="3344957"/>
            <a:ext cx="3714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111111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Engage Users</a:t>
            </a:r>
            <a:endParaRPr lang="en-US" sz="1125" dirty="0"/>
          </a:p>
        </p:txBody>
      </p:sp>
      <p:pic>
        <p:nvPicPr>
          <p:cNvPr id="13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367" y="476567"/>
            <a:ext cx="8191016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00"/>
              </a:lnSpc>
            </a:pPr>
            <a:r>
              <a:rPr lang="en-US" sz="3000" b="1" spc="-24" kern="0" dirty="0">
                <a:solidFill>
                  <a:srgbClr val="111111"/>
                </a:solidFill>
                <a:latin typeface="Rany" pitchFamily="34" charset="0"/>
                <a:ea typeface="Rany" pitchFamily="34" charset="-122"/>
                <a:cs typeface="Rany" pitchFamily="34" charset="-120"/>
              </a:rPr>
              <a:t>User Input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77331" y="3759211"/>
            <a:ext cx="390484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111111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Interactive Features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4763748" y="3762052"/>
            <a:ext cx="390312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111111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Engage Users</a:t>
            </a:r>
            <a:endParaRPr lang="en-US" sz="1125" dirty="0"/>
          </a:p>
        </p:txBody>
      </p:sp>
      <p:pic>
        <p:nvPicPr>
          <p:cNvPr id="6" name="Image 0" descr="https://images.unsplash.com/photo-1710993011875-38d2f3ecf0be?crop=entropy&amp;cs=tinysrgb&amp;fit=max&amp;fm=jpg&amp;ixid=M3wyMTIyMnwwfDF8c2VhcmNofDEwfHxVc2VyJTIwaW50ZXJhY3Rpb258ZW58MXwwfHx8MTcxNDkwOTk1N3ww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21181" b="135"/>
          <a:stretch/>
        </p:blipFill>
        <p:spPr>
          <a:xfrm>
            <a:off x="4765806" y="1573863"/>
            <a:ext cx="3903989" cy="2047875"/>
          </a:xfrm>
          <a:prstGeom prst="rect">
            <a:avLst/>
          </a:prstGeom>
        </p:spPr>
      </p:pic>
      <p:pic>
        <p:nvPicPr>
          <p:cNvPr id="7" name="Image 1" descr="https://images.unsplash.com/photo-1627983580226-eb18c793d9cd?crop=entropy&amp;cs=tinysrgb&amp;fit=max&amp;fm=jpg&amp;ixid=M3wyMTIyMnwwfDF8c2VhcmNofDN8fFVzZXIlMjBpbnRlcmFjdGlvbnxlbnwxfDB8fHwxNzE0OTA5OTU3fDA&amp;ixlib=rb-4.0.3&amp;q=80&amp;w=1080">    </p:cNvPr>
          <p:cNvPicPr>
            <a:picLocks noChangeAspect="1"/>
          </p:cNvPicPr>
          <p:nvPr/>
        </p:nvPicPr>
        <p:blipFill>
          <a:blip r:embed="rId2"/>
          <a:srcRect l="0" r="0" t="18236" b="3107"/>
          <a:stretch/>
        </p:blipFill>
        <p:spPr>
          <a:xfrm>
            <a:off x="474506" y="1573863"/>
            <a:ext cx="3905328" cy="2047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7331" y="4071913"/>
            <a:ext cx="390484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Utilize Input, Output, and State for dynamic user experience</a:t>
            </a:r>
            <a:endParaRPr lang="en-US" sz="1125" dirty="0"/>
          </a:p>
        </p:txBody>
      </p:sp>
      <p:sp>
        <p:nvSpPr>
          <p:cNvPr id="9" name="Text 4"/>
          <p:cNvSpPr/>
          <p:nvPr/>
        </p:nvSpPr>
        <p:spPr>
          <a:xfrm>
            <a:off x="4765599" y="4072893"/>
            <a:ext cx="390350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spc="-12" kern="0" dirty="0">
                <a:solidFill>
                  <a:srgbClr val="5E606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 engagement through personalized interactions</a:t>
            </a:r>
            <a:endParaRPr lang="en-US" sz="1125" dirty="0"/>
          </a:p>
        </p:txBody>
      </p:sp>
      <p:pic>
        <p:nvPicPr>
          <p:cNvPr id="10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09557252125-f21c1be939c3?crop=entropy&amp;cs=tinysrgb&amp;fit=max&amp;fm=jpg&amp;ixid=M3wyMTIyMnwwfDF8c2VhcmNofDh8fERhc2hib2FyZCUyMGRlbW98ZW58MXwxfHx8MTcxNDkwOTk1Nnww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31845" b="52"/>
          <a:stretch/>
        </p:blipFill>
        <p:spPr>
          <a:xfrm>
            <a:off x="0" y="0"/>
            <a:ext cx="428625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4203" y="3179350"/>
            <a:ext cx="3905190" cy="14859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900"/>
              </a:lnSpc>
            </a:pPr>
            <a:r>
              <a:rPr lang="en-US" sz="3000" b="1" spc="-24" kern="0" dirty="0">
                <a:solidFill>
                  <a:srgbClr val="111111"/>
                </a:solidFill>
                <a:latin typeface="Rany" pitchFamily="34" charset="0"/>
                <a:ea typeface="Rany" pitchFamily="34" charset="-122"/>
                <a:cs typeface="Rany" pitchFamily="34" charset="-120"/>
              </a:rPr>
              <a:t>Showcasing the live dashboard functionality</a:t>
            </a:r>
            <a:endParaRPr lang="en-US" sz="3000" dirty="0"/>
          </a:p>
        </p:txBody>
      </p:sp>
      <p:sp>
        <p:nvSpPr>
          <p:cNvPr id="5" name="Text 1"/>
          <p:cNvSpPr/>
          <p:nvPr/>
        </p:nvSpPr>
        <p:spPr>
          <a:xfrm>
            <a:off x="4764262" y="475231"/>
            <a:ext cx="39052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111111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Dashboard Demo</a:t>
            </a:r>
            <a:endParaRPr lang="en-US" sz="1125" dirty="0"/>
          </a:p>
        </p:txBody>
      </p:sp>
      <p:pic>
        <p:nvPicPr>
          <p:cNvPr id="6" name="Image 1" descr="https://pitch-assets-ccb95893-de3f-4266-973c-20049231b248.s3.eu-west-1.amazonaws.com/119121b7-ff6e-450f-9b93-c9ddd78ac783?pitch-bytes=75044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573552" y="842806"/>
            <a:ext cx="4164179" cy="2013716"/>
          </a:xfrm>
          <a:prstGeom prst="rect">
            <a:avLst/>
          </a:prstGeom>
        </p:spPr>
      </p:pic>
      <p:pic>
        <p:nvPicPr>
          <p:cNvPr id="7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CSGO Player Performance Dashboard</dc:title>
  <dc:subject>PptxGenJS Presentation</dc:subject>
  <dc:creator>Pitch Software GmbH</dc:creator>
  <cp:lastModifiedBy>Pitch Software GmbH</cp:lastModifiedBy>
  <cp:revision>1</cp:revision>
  <dcterms:created xsi:type="dcterms:W3CDTF">2024-05-06T08:14:10Z</dcterms:created>
  <dcterms:modified xsi:type="dcterms:W3CDTF">2024-05-06T08:14:10Z</dcterms:modified>
</cp:coreProperties>
</file>