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Raleway ExtraBold" panose="020B0604020202020204" charset="0"/>
      <p:bold r:id="rId38"/>
      <p:boldItalic r:id="rId39"/>
    </p:embeddedFont>
    <p:embeddedFont>
      <p:font typeface="Raleway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/u3KlDRE/Uq8u0sCrad67+D2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27817-8826-404C-8EBD-9A0230C7902D}">
  <a:tblStyle styleId="{9DE27817-8826-404C-8EBD-9A0230C790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document.asp?doc_id=127697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iopowerelectronics.blogspot.com/2016/03/digital-to-analog-converter-dac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landindustrial.com/wp-content/uploads/sites/197/2015/12/Sink-Source-Open-Colector-Fact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in/en/articles/techzone/2017/dec/how-select-galvanic-isolation-technology-for-iot-sensor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3caac85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613caac85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3caac85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613caac85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3caac8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13caac85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3d017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13d017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3caac85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13caac85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3caac85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613caac85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3caac85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613caac85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https://www.eetimes.com/document.asp?doc_id=1276974#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3caac8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613caac8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http://riopowerelectronics.blogspot.com/2016/03/digital-to-analog-converter-dac.html</a:t>
            </a:r>
            <a:r>
              <a:rPr lang="en-US"/>
              <a:t>  (sumber)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3caac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3caac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https://www.hollandindustrial.com/wp-content/uploads/sites/197/2015/12/Sink-Source-Open-Colector-Facts.pdf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3caac8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613caac8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3caac8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13caac8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3caac85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3caac85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https://www.digikey.in/en/articles/techzone/2017/dec/how-select-galvanic-isolation-technology-for-iot-sensors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595959"/>
                </a:solidFill>
              </a:rPr>
              <a:t>Digital I/O</a:t>
            </a:r>
            <a:r>
              <a:rPr lang="en-US"/>
              <a:t> Interface and </a:t>
            </a:r>
            <a:br>
              <a:rPr lang="en-US"/>
            </a:br>
            <a:r>
              <a:rPr lang="en-US">
                <a:solidFill>
                  <a:srgbClr val="595959"/>
                </a:solidFill>
              </a:rPr>
              <a:t>AD/DA</a:t>
            </a:r>
            <a:r>
              <a:rPr lang="en-US"/>
              <a:t> Converter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2" name="Google Shape;42;p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3caac85a_0_4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digital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electrical path between sensor and system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23" name="Google Shape;123;g613caac85a_0_4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24" name="Google Shape;124;g613caac85a_0_45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25" name="Google Shape;125;g613caac85a_0_4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613caac85a_0_4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613caac85a_0_4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613caac85a_0_4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613caac85a_0_4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g613caac85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25" y="2232700"/>
            <a:ext cx="3555800" cy="1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613caac85a_0_45"/>
          <p:cNvSpPr txBox="1"/>
          <p:nvPr/>
        </p:nvSpPr>
        <p:spPr>
          <a:xfrm>
            <a:off x="4842125" y="1968100"/>
            <a:ext cx="29439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aleway"/>
                <a:ea typeface="Raleway"/>
                <a:cs typeface="Raleway"/>
                <a:sym typeface="Raleway"/>
              </a:rPr>
              <a:t>reason</a:t>
            </a:r>
            <a:r>
              <a:rPr lang="en-US" sz="2400">
                <a:latin typeface="Raleway Light"/>
                <a:ea typeface="Raleway Light"/>
                <a:cs typeface="Raleway Light"/>
                <a:sym typeface="Raleway Light"/>
              </a:rPr>
              <a:t> :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ground sensor berbeda dengan ground sistem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menghindari tegangan tinggi pada output yang dapat merusak sistem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menghindari tegangan tinggi yang diberikan rangkaian terhadap sensor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3caac85a_0_5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magnetic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menggunakan solenoida</a:t>
            </a:r>
            <a:endParaRPr sz="14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37" name="Google Shape;137;g613caac85a_0_5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38" name="Google Shape;138;g613caac85a_0_58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39" name="Google Shape;139;g613caac85a_0_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613caac85a_0_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613caac85a_0_5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613caac85a_0_5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613caac85a_0_5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g613caac85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2274050"/>
            <a:ext cx="4630750" cy="22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3caac85a_0_7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optical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menggunakan phototransistor</a:t>
            </a:r>
            <a:endParaRPr sz="14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50" name="Google Shape;150;g613caac85a_0_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51" name="Google Shape;151;g613caac85a_0_71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52" name="Google Shape;152;g613caac85a_0_7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613caac85a_0_7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613caac85a_0_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613caac85a_0_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613caac85a_0_7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g613caac85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24" y="2307450"/>
            <a:ext cx="3735500" cy="2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3d017c28_0_0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digital interface</a:t>
            </a:r>
            <a:endParaRPr/>
          </a:p>
        </p:txBody>
      </p:sp>
      <p:sp>
        <p:nvSpPr>
          <p:cNvPr id="163" name="Google Shape;163;g613d017c28_0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1749175"/>
            <a:ext cx="2951525" cy="29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keypad</a:t>
            </a: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00" y="1500775"/>
            <a:ext cx="2737794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3caac85a_2_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seven segment</a:t>
            </a:r>
            <a:endParaRPr/>
          </a:p>
        </p:txBody>
      </p:sp>
      <p:sp>
        <p:nvSpPr>
          <p:cNvPr id="177" name="Google Shape;177;g613caac85a_2_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78" name="Google Shape;178;g613caac85a_2_6" descr="Hasil gambar untuk seven segment common cath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8" y="1749175"/>
            <a:ext cx="2909887" cy="247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13caac85a_2_6" descr="common cathode 7-segment displ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1050" y="2238429"/>
            <a:ext cx="2909887" cy="213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lcd display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7" name="Google Shape;187;p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p7" descr="16 x 2 LCD PinOut | 16x2 Character LCD Module Pin diagram"/>
          <p:cNvPicPr preferRelativeResize="0"/>
          <p:nvPr/>
        </p:nvPicPr>
        <p:blipFill rotWithShape="1">
          <a:blip r:embed="rId3">
            <a:alphaModFix/>
          </a:blip>
          <a:srcRect l="1685" t="3708" r="1789" b="25525"/>
          <a:stretch/>
        </p:blipFill>
        <p:spPr>
          <a:xfrm>
            <a:off x="817225" y="1893884"/>
            <a:ext cx="4288175" cy="23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5251545" y="1868884"/>
            <a:ext cx="15440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data pins: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fpga</a:t>
            </a: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200" name="Google Shape;200;p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1" name="Google Shape;201;p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8" descr="Hasil gambar untuk fpga altera"/>
          <p:cNvPicPr preferRelativeResize="0"/>
          <p:nvPr/>
        </p:nvPicPr>
        <p:blipFill rotWithShape="1">
          <a:blip r:embed="rId3">
            <a:alphaModFix/>
          </a:blip>
          <a:srcRect l="4640" r="5360" b="11320"/>
          <a:stretch/>
        </p:blipFill>
        <p:spPr>
          <a:xfrm>
            <a:off x="4993225" y="1796781"/>
            <a:ext cx="2950625" cy="2651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922000" y="1868884"/>
            <a:ext cx="15472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-push button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-lcd display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-seven segment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-vga display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/>
              <a:t>Analog to Digital Converter</a:t>
            </a:r>
            <a:endParaRPr sz="4400"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mengubah sinyal analog menjadi digital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cara </a:t>
            </a:r>
            <a:r>
              <a:rPr lang="en-US">
                <a:solidFill>
                  <a:srgbClr val="FFB600"/>
                </a:solidFill>
              </a:rPr>
              <a:t>kerja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22" name="Google Shape;222;p1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800" y="1774667"/>
            <a:ext cx="78486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ctrTitle" idx="4294967295"/>
          </p:nvPr>
        </p:nvSpPr>
        <p:spPr>
          <a:xfrm>
            <a:off x="685800" y="2249100"/>
            <a:ext cx="7434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40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EL3013-Sistem Instrumentasi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4" name="Google Shape;54;p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3caac85a_1_19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tipe adc</a:t>
            </a:r>
            <a:endParaRPr/>
          </a:p>
        </p:txBody>
      </p:sp>
      <p:sp>
        <p:nvSpPr>
          <p:cNvPr id="233" name="Google Shape;233;g613caac85a_1_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flash adc</a:t>
            </a: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922000" y="2022550"/>
            <a:ext cx="30024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terdiri dari beberapa komparator dengan input non-inverting dan dihubungkan dengan sinyal input dan pin inverting yang dihubungkan dengan tangga pembagi tegangan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cepat tetapi mengonsumsi banyak daya karane banyak menggunakan komparator</a:t>
            </a:r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76" y="891775"/>
            <a:ext cx="3294824" cy="362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3caac85a_1_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sigma-delta</a:t>
            </a:r>
            <a:endParaRPr/>
          </a:p>
        </p:txBody>
      </p:sp>
      <p:sp>
        <p:nvSpPr>
          <p:cNvPr id="248" name="Google Shape;248;g613caac85a_1_9"/>
          <p:cNvSpPr txBox="1">
            <a:spLocks noGrp="1"/>
          </p:cNvSpPr>
          <p:nvPr>
            <p:ph type="body" idx="2"/>
          </p:nvPr>
        </p:nvSpPr>
        <p:spPr>
          <a:xfrm>
            <a:off x="9220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menggunakan 1-bit DAC, filtering, dan oversampling untuk mendapatkan konversi yang sangat akurat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lama akan tetapi resolusinya tinggi</a:t>
            </a:r>
            <a:endParaRPr/>
          </a:p>
        </p:txBody>
      </p:sp>
      <p:sp>
        <p:nvSpPr>
          <p:cNvPr id="249" name="Google Shape;249;g613caac85a_1_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0" name="Google Shape;250;g613caac85a_1_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613caac85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600" y="1901575"/>
            <a:ext cx="5197800" cy="246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3caac85a_1_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successive approximation adc</a:t>
            </a:r>
            <a:endParaRPr/>
          </a:p>
        </p:txBody>
      </p:sp>
      <p:sp>
        <p:nvSpPr>
          <p:cNvPr id="257" name="Google Shape;257;g613caac85a_1_0"/>
          <p:cNvSpPr txBox="1">
            <a:spLocks noGrp="1"/>
          </p:cNvSpPr>
          <p:nvPr>
            <p:ph type="body" idx="3"/>
          </p:nvPr>
        </p:nvSpPr>
        <p:spPr>
          <a:xfrm>
            <a:off x="922000" y="2806775"/>
            <a:ext cx="23322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meng</a:t>
            </a:r>
            <a:r>
              <a:rPr lang="en-US"/>
              <a:t>unakan komparator dan counting logic untuk melakukan konversi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akurat tetap lama karena mengambil clock cycles sebanyak bit keluaran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13caac85a_1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9" name="Google Shape;259;g613caac85a_1_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613caac85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40" y="2659050"/>
            <a:ext cx="4573722" cy="20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aplikasi adc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body" idx="1"/>
          </p:nvPr>
        </p:nvSpPr>
        <p:spPr>
          <a:xfrm>
            <a:off x="783777" y="220572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digital oscilloscopes and multimeter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mengkonversi bentuk gelombang ke nilai biner yang dapat disimpan dalam memori</a:t>
            </a:r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body" idx="2"/>
          </p:nvPr>
        </p:nvSpPr>
        <p:spPr>
          <a:xfrm>
            <a:off x="34059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microcontrollers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membaca tegangan analog pada pin analog dan mengembalikan nilai 10 bit integer </a:t>
            </a:r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body" idx="3"/>
          </p:nvPr>
        </p:nvSpPr>
        <p:spPr>
          <a:xfrm>
            <a:off x="5825552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display electronics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untuk menghitung tegangan output pada power supply digital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/>
              <a:t>Digital to Analog Converter</a:t>
            </a:r>
            <a:endParaRPr sz="4400"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mengubah sinyal digital menjadi analog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tipe dac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summing amplifier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latin typeface="Raleway"/>
                <a:ea typeface="Raleway"/>
                <a:cs typeface="Raleway"/>
                <a:sym typeface="Raleway"/>
              </a:rPr>
              <a:t>akurasi berkurang ketika jumlah bit bertambah sehingga nilai resistansi membesar</a:t>
            </a: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l="7907" t="50000" r="76603" b="30325"/>
          <a:stretch/>
        </p:blipFill>
        <p:spPr>
          <a:xfrm>
            <a:off x="1277212" y="2096835"/>
            <a:ext cx="2810029" cy="200651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92" name="Google Shape;292;p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l="27442" t="73809" r="56628" b="19365"/>
          <a:stretch/>
        </p:blipFill>
        <p:spPr>
          <a:xfrm>
            <a:off x="1074175" y="4184250"/>
            <a:ext cx="3216100" cy="512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15"/>
          <p:cNvGraphicFramePr/>
          <p:nvPr/>
        </p:nvGraphicFramePr>
        <p:xfrm>
          <a:off x="4634275" y="224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{9DE27817-8826-404C-8EBD-9A0230C7902D}</a:tableStyleId>
              </a:tblPr>
              <a:tblGrid>
                <a:gridCol w="9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Vout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V2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V1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V0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R-2R Ladder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latin typeface="Raleway"/>
                <a:ea typeface="Raleway"/>
                <a:cs typeface="Raleway"/>
                <a:sym typeface="Raleway"/>
              </a:rPr>
              <a:t>lebih presisi karena nilai resistansi kecil dan sama</a:t>
            </a: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4" name="Google Shape;304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305" name="Google Shape;305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06" name="Google Shape;30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1" name="Google Shape;311;p16" descr="R-2R Binary Ladder Digital to Analog Conver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000" y="2257525"/>
            <a:ext cx="3433050" cy="16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4662" y="3947338"/>
            <a:ext cx="2466975" cy="50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16"/>
          <p:cNvGraphicFramePr/>
          <p:nvPr/>
        </p:nvGraphicFramePr>
        <p:xfrm>
          <a:off x="4572000" y="2110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{9DE27817-8826-404C-8EBD-9A0230C7902D}</a:tableStyleId>
              </a:tblPr>
              <a:tblGrid>
                <a:gridCol w="9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Vout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B2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B1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B0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b="1"/>
              <a:t>pwm dac (+LPF)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21" name="Google Shape;321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650" y="2223325"/>
            <a:ext cx="3519901" cy="12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326" y="3635827"/>
            <a:ext cx="2114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200" y="4121612"/>
            <a:ext cx="31527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972573" y="1832350"/>
            <a:ext cx="743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suatu teknik modulasi yang mengubah lebar pulsa (pulse width) dengan nilai frekuensi dan amplitudo yang tetap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975" y="2375725"/>
            <a:ext cx="2855275" cy="176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125" y="2368750"/>
            <a:ext cx="2855275" cy="1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3600" b="1"/>
              <a:t>digital (adj)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recording or storing information as series of the numbers 1 and 0, to show that a signal is present or absent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(Cambridge Dictionary)</a:t>
            </a:r>
            <a:endParaRPr sz="2400"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aplikasi dac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body" idx="1"/>
          </p:nvPr>
        </p:nvSpPr>
        <p:spPr>
          <a:xfrm>
            <a:off x="783777" y="220572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audio amplifier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memproduksi gain tegangan DC berdasarkan perintah dari  mikrokontroler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body" idx="2"/>
          </p:nvPr>
        </p:nvSpPr>
        <p:spPr>
          <a:xfrm>
            <a:off x="34059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video encoder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memproses sinyal dari video dan mengirimkan sinyal digital ke berbagai macam DAC untuk memproduksi sinyal video analog untuk ditampilkan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body" idx="3"/>
          </p:nvPr>
        </p:nvSpPr>
        <p:spPr>
          <a:xfrm>
            <a:off x="5825552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display electronics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menghasilkan sinyal data RGB (red, green, blue) pada display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595959"/>
                </a:solidFill>
              </a:rPr>
              <a:t>mau</a:t>
            </a:r>
            <a:r>
              <a:rPr lang="en-US">
                <a:solidFill>
                  <a:schemeClr val="lt1"/>
                </a:solidFill>
              </a:rPr>
              <a:t>lia</a:t>
            </a:r>
            <a:r>
              <a:rPr lang="en-US">
                <a:solidFill>
                  <a:srgbClr val="595959"/>
                </a:solidFill>
              </a:rPr>
              <a:t>te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47" name="Google Shape;347;p19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8" name="Google Shape;348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913350" y="497629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“</a:t>
            </a:r>
            <a:endParaRPr sz="88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3600" b="1" i="1"/>
              <a:t>analog (adj)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i="1"/>
              <a:t>representing electronic information as a continuous varying signal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i="1"/>
              <a:t>(Cambridge Dictionary)</a:t>
            </a:r>
            <a:endParaRPr sz="24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Digital I/O Interface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tampilan digital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3caac85a_0_0"/>
          <p:cNvSpPr txBox="1">
            <a:spLocks noGrp="1"/>
          </p:cNvSpPr>
          <p:nvPr>
            <p:ph type="ctrTitle" idx="4294967295"/>
          </p:nvPr>
        </p:nvSpPr>
        <p:spPr>
          <a:xfrm>
            <a:off x="685800" y="1505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current sink/source for load drive</a:t>
            </a:r>
            <a:endParaRPr sz="4800"/>
          </a:p>
        </p:txBody>
      </p:sp>
      <p:sp>
        <p:nvSpPr>
          <p:cNvPr id="81" name="Google Shape;81;g613caac85a_0_0"/>
          <p:cNvSpPr txBox="1">
            <a:spLocks noGrp="1"/>
          </p:cNvSpPr>
          <p:nvPr>
            <p:ph type="subTitle" idx="4294967295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613caac85a_0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3caac85a_0_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current </a:t>
            </a:r>
            <a:r>
              <a:rPr lang="en-US">
                <a:solidFill>
                  <a:srgbClr val="FFB600"/>
                </a:solidFill>
              </a:rPr>
              <a:t>sink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>
                <a:solidFill>
                  <a:srgbClr val="FFB600"/>
                </a:solidFill>
              </a:rPr>
              <a:t>provides a path to supply </a:t>
            </a:r>
            <a:r>
              <a:rPr lang="en-US" sz="1400">
                <a:solidFill>
                  <a:srgbClr val="000000"/>
                </a:solidFill>
              </a:rPr>
              <a:t>common (-)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88" name="Google Shape;88;g613caac85a_0_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89" name="Google Shape;89;g613caac85a_0_5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90" name="Google Shape;90;g613caac85a_0_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613caac85a_0_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613caac85a_0_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613caac85a_0_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613caac85a_0_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g613caac85a_0_5"/>
          <p:cNvPicPr preferRelativeResize="0"/>
          <p:nvPr/>
        </p:nvPicPr>
        <p:blipFill rotWithShape="1">
          <a:blip r:embed="rId3">
            <a:alphaModFix/>
          </a:blip>
          <a:srcRect r="50139" b="49992"/>
          <a:stretch/>
        </p:blipFill>
        <p:spPr>
          <a:xfrm>
            <a:off x="807550" y="2204575"/>
            <a:ext cx="3463976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613caac85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25" y="2296173"/>
            <a:ext cx="3674800" cy="2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3caac85a_0_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current </a:t>
            </a:r>
            <a:r>
              <a:rPr lang="en-US">
                <a:solidFill>
                  <a:srgbClr val="FFB600"/>
                </a:solidFill>
              </a:rPr>
              <a:t>source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>
                <a:solidFill>
                  <a:srgbClr val="FFB600"/>
                </a:solidFill>
              </a:rPr>
              <a:t>provides a path to supply </a:t>
            </a:r>
            <a:r>
              <a:rPr lang="en-US" sz="1400">
                <a:solidFill>
                  <a:srgbClr val="000000"/>
                </a:solidFill>
              </a:rPr>
              <a:t>source (+)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g613caac85a_0_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03" name="Google Shape;103;g613caac85a_0_21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04" name="Google Shape;104;g613caac85a_0_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613caac85a_0_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613caac85a_0_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613caac85a_0_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613caac85a_0_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g613caac85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91" y="2302925"/>
            <a:ext cx="3674809" cy="21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13caac85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75" y="2388375"/>
            <a:ext cx="3638102" cy="21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3caac85a_0_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5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galvanic isolation technology </a:t>
            </a:r>
            <a:endParaRPr sz="4800"/>
          </a:p>
        </p:txBody>
      </p:sp>
      <p:sp>
        <p:nvSpPr>
          <p:cNvPr id="116" name="Google Shape;116;g613caac85a_0_38"/>
          <p:cNvSpPr txBox="1">
            <a:spLocks noGrp="1"/>
          </p:cNvSpPr>
          <p:nvPr>
            <p:ph type="subTitle" idx="4294967295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13caac85a_0_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On-screen Show (16:9)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Raleway</vt:lpstr>
      <vt:lpstr>Arial</vt:lpstr>
      <vt:lpstr>Raleway Light</vt:lpstr>
      <vt:lpstr>Raleway ExtraBold</vt:lpstr>
      <vt:lpstr>Olivia template</vt:lpstr>
      <vt:lpstr>Digital I/O Interface and  AD/DA Converter</vt:lpstr>
      <vt:lpstr>EL3013-Sistem Instrumentasi</vt:lpstr>
      <vt:lpstr>PowerPoint Presentation</vt:lpstr>
      <vt:lpstr>PowerPoint Presentation</vt:lpstr>
      <vt:lpstr>Digital I/O Interface</vt:lpstr>
      <vt:lpstr>current sink/source for load drive</vt:lpstr>
      <vt:lpstr>current sink provides a path to supply common (-)   </vt:lpstr>
      <vt:lpstr>current source provides a path to supply source (+)</vt:lpstr>
      <vt:lpstr>galvanic isolation technology </vt:lpstr>
      <vt:lpstr>digital isolation no electrical path between sensor and system   </vt:lpstr>
      <vt:lpstr>magnetic isolation menggunakan solenoida   </vt:lpstr>
      <vt:lpstr>optical isolation menggunakan phototransistor   </vt:lpstr>
      <vt:lpstr>digital interface</vt:lpstr>
      <vt:lpstr>keypad</vt:lpstr>
      <vt:lpstr>seven segment</vt:lpstr>
      <vt:lpstr>lcd display</vt:lpstr>
      <vt:lpstr>fpga</vt:lpstr>
      <vt:lpstr>Analog to Digital Converter</vt:lpstr>
      <vt:lpstr>cara kerja</vt:lpstr>
      <vt:lpstr>tipe adc</vt:lpstr>
      <vt:lpstr>flash adc</vt:lpstr>
      <vt:lpstr>sigma-delta</vt:lpstr>
      <vt:lpstr>successive approximation adc</vt:lpstr>
      <vt:lpstr>aplikasi adc</vt:lpstr>
      <vt:lpstr>Digital to Analog Converter</vt:lpstr>
      <vt:lpstr>tipe dac</vt:lpstr>
      <vt:lpstr>summing amplifier akurasi berkurang ketika jumlah bit bertambah sehingga nilai resistansi membesar</vt:lpstr>
      <vt:lpstr>R-2R Ladder lebih presisi karena nilai resistansi kecil dan sama</vt:lpstr>
      <vt:lpstr>pwm dac (+LPF) </vt:lpstr>
      <vt:lpstr>aplikasi dac</vt:lpstr>
      <vt:lpstr>mauliate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I/O Interface and  AD/DA Converter</dc:title>
  <dc:creator>Ryan</dc:creator>
  <cp:lastModifiedBy>Pranoto Hidaya Rusmin</cp:lastModifiedBy>
  <cp:revision>1</cp:revision>
  <dcterms:modified xsi:type="dcterms:W3CDTF">2020-10-20T03:15:10Z</dcterms:modified>
</cp:coreProperties>
</file>