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3" r:id="rId25"/>
    <p:sldId id="284" r:id="rId26"/>
    <p:sldId id="281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300" r:id="rId39"/>
    <p:sldId id="296" r:id="rId40"/>
    <p:sldId id="297" r:id="rId41"/>
    <p:sldId id="298" r:id="rId42"/>
    <p:sldId id="299" r:id="rId43"/>
    <p:sldId id="301" r:id="rId44"/>
    <p:sldId id="302" r:id="rId45"/>
    <p:sldId id="303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82"/>
    <p:restoredTop sz="96327"/>
  </p:normalViewPr>
  <p:slideViewPr>
    <p:cSldViewPr snapToGrid="0">
      <p:cViewPr varScale="1">
        <p:scale>
          <a:sx n="147" d="100"/>
          <a:sy n="147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vscjava.vscode-java-pack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java-programming/library/string/charat" TargetMode="External"/><Relationship Id="rId13" Type="http://schemas.openxmlformats.org/officeDocument/2006/relationships/hyperlink" Target="https://www.programiz.com/java-programming/library/string/trim" TargetMode="External"/><Relationship Id="rId18" Type="http://schemas.openxmlformats.org/officeDocument/2006/relationships/hyperlink" Target="https://www.programiz.com/java-programming/library/string/valueof" TargetMode="External"/><Relationship Id="rId26" Type="http://schemas.openxmlformats.org/officeDocument/2006/relationships/hyperlink" Target="https://www.programiz.com/java-programming/library/string/hashcode" TargetMode="External"/><Relationship Id="rId3" Type="http://schemas.openxmlformats.org/officeDocument/2006/relationships/hyperlink" Target="https://www.programiz.com/java-programming/library/string/substring" TargetMode="External"/><Relationship Id="rId21" Type="http://schemas.openxmlformats.org/officeDocument/2006/relationships/hyperlink" Target="https://www.programiz.com/java-programming/library/string/startswith" TargetMode="External"/><Relationship Id="rId7" Type="http://schemas.openxmlformats.org/officeDocument/2006/relationships/hyperlink" Target="https://www.programiz.com/java-programming/library/string/replacefirst" TargetMode="External"/><Relationship Id="rId12" Type="http://schemas.openxmlformats.org/officeDocument/2006/relationships/hyperlink" Target="https://www.programiz.com/java-programming/library/string/comparetoignorecase" TargetMode="External"/><Relationship Id="rId17" Type="http://schemas.openxmlformats.org/officeDocument/2006/relationships/hyperlink" Target="https://www.programiz.com/java-programming/library/string/touppercase" TargetMode="External"/><Relationship Id="rId25" Type="http://schemas.openxmlformats.org/officeDocument/2006/relationships/hyperlink" Target="https://www.programiz.com/java-programming/library/string/contentequals" TargetMode="External"/><Relationship Id="rId2" Type="http://schemas.openxmlformats.org/officeDocument/2006/relationships/hyperlink" Target="https://www.programiz.com/java-programming/library/string/contains" TargetMode="External"/><Relationship Id="rId16" Type="http://schemas.openxmlformats.org/officeDocument/2006/relationships/hyperlink" Target="https://www.programiz.com/java-programming/library/string/tolowercase" TargetMode="External"/><Relationship Id="rId20" Type="http://schemas.openxmlformats.org/officeDocument/2006/relationships/hyperlink" Target="https://www.programiz.com/java-programming/library/string/match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java-programming/library/string/replaceall" TargetMode="External"/><Relationship Id="rId11" Type="http://schemas.openxmlformats.org/officeDocument/2006/relationships/hyperlink" Target="https://www.programiz.com/java-programming/library/string/compareto" TargetMode="External"/><Relationship Id="rId24" Type="http://schemas.openxmlformats.org/officeDocument/2006/relationships/hyperlink" Target="https://www.programiz.com/java-programming/library/string/intern" TargetMode="External"/><Relationship Id="rId5" Type="http://schemas.openxmlformats.org/officeDocument/2006/relationships/hyperlink" Target="https://www.programiz.com/java-programming/library/string/replace" TargetMode="External"/><Relationship Id="rId15" Type="http://schemas.openxmlformats.org/officeDocument/2006/relationships/hyperlink" Target="https://www.programiz.com/java-programming/library/string/split" TargetMode="External"/><Relationship Id="rId23" Type="http://schemas.openxmlformats.org/officeDocument/2006/relationships/hyperlink" Target="https://www.programiz.com/java-programming/library/string/isempty" TargetMode="External"/><Relationship Id="rId10" Type="http://schemas.openxmlformats.org/officeDocument/2006/relationships/hyperlink" Target="https://www.programiz.com/java-programming/library/string/indexof" TargetMode="External"/><Relationship Id="rId19" Type="http://schemas.openxmlformats.org/officeDocument/2006/relationships/hyperlink" Target="https://www.programiz.com/java-programming/library/string/tochararray" TargetMode="External"/><Relationship Id="rId4" Type="http://schemas.openxmlformats.org/officeDocument/2006/relationships/hyperlink" Target="https://www.programiz.com/java-programming/library/string/join" TargetMode="External"/><Relationship Id="rId9" Type="http://schemas.openxmlformats.org/officeDocument/2006/relationships/hyperlink" Target="https://www.programiz.com/java-programming/library/string/getbytes" TargetMode="External"/><Relationship Id="rId14" Type="http://schemas.openxmlformats.org/officeDocument/2006/relationships/hyperlink" Target="https://www.programiz.com/java-programming/library/string/format" TargetMode="External"/><Relationship Id="rId22" Type="http://schemas.openxmlformats.org/officeDocument/2006/relationships/hyperlink" Target="https://www.programiz.com/java-programming/library/string/endswith" TargetMode="External"/><Relationship Id="rId27" Type="http://schemas.openxmlformats.org/officeDocument/2006/relationships/hyperlink" Target="https://www.programiz.com/java-programming/library/string/subsequence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3A2E-FAC2-9EDB-5F42-3B4DEA06C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Fundamental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886C6-8343-DB15-F3EA-1DA3D29AE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 to java jungle! </a:t>
            </a:r>
            <a:r>
              <a:rPr lang="en-ID" dirty="0">
                <a:solidFill>
                  <a:srgbClr val="000000"/>
                </a:solidFill>
                <a:effectLst/>
                <a:latin typeface="Apple Color Emoji" pitchFamily="2" charset="0"/>
              </a:rPr>
              <a:t>🌴</a:t>
            </a:r>
          </a:p>
        </p:txBody>
      </p:sp>
    </p:spTree>
    <p:extLst>
      <p:ext uri="{BB962C8B-B14F-4D97-AF65-F5344CB8AC3E}">
        <p14:creationId xmlns:p14="http://schemas.microsoft.com/office/powerpoint/2010/main" val="276313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EFA-7BBC-FED4-610D-03154878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7A29-1642-9A21-62E0-44AAA81C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penyimpanannya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(identifier).</a:t>
            </a:r>
          </a:p>
          <a:p>
            <a:r>
              <a:rPr lang="en-US" dirty="0" err="1"/>
              <a:t>Penamaan</a:t>
            </a:r>
            <a:r>
              <a:rPr lang="en-US" dirty="0"/>
              <a:t> variable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standard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oleh Java;</a:t>
            </a:r>
          </a:p>
          <a:p>
            <a:pPr lvl="1"/>
            <a:r>
              <a:rPr lang="en-US" dirty="0"/>
              <a:t>Java </a:t>
            </a:r>
            <a:r>
              <a:rPr lang="en-US" dirty="0" err="1"/>
              <a:t>adalah</a:t>
            </a:r>
            <a:r>
              <a:rPr lang="en-US" dirty="0"/>
              <a:t> Bahasa yang case sensitive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variable </a:t>
            </a:r>
            <a:r>
              <a:rPr lang="en-US" dirty="0" err="1"/>
              <a:t>semisal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usia</a:t>
            </a:r>
            <a:r>
              <a:rPr lang="en-US" dirty="0"/>
              <a:t> dan </a:t>
            </a:r>
            <a:r>
              <a:rPr lang="en-US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USIA</a:t>
            </a:r>
            <a:r>
              <a:rPr lang="en-US" dirty="0">
                <a:latin typeface="Space Mono for Powerline" panose="02000509040000020004" pitchFamily="49" charset="77"/>
              </a:rPr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data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Sebuah</a:t>
            </a:r>
            <a:r>
              <a:rPr lang="en-US" dirty="0"/>
              <a:t> variable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 underscore </a:t>
            </a:r>
            <a:r>
              <a:rPr lang="en-US" dirty="0" err="1"/>
              <a:t>atau</a:t>
            </a:r>
            <a:r>
              <a:rPr lang="en-US" dirty="0"/>
              <a:t> dollar sign $</a:t>
            </a:r>
          </a:p>
          <a:p>
            <a:pPr lvl="1"/>
            <a:r>
              <a:rPr lang="en-US" dirty="0"/>
              <a:t>Variable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Variable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whitespace (</a:t>
            </a:r>
            <a:r>
              <a:rPr lang="en-US" dirty="0" err="1"/>
              <a:t>spasi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variable sangat 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variable yang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akal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usia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usia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nama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nama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akal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324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EFA-7BBC-FED4-610D-03154878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7A29-1642-9A21-62E0-44AAA81C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Literals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data yang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mewakili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tetap</a:t>
            </a:r>
            <a:r>
              <a:rPr lang="en-US" dirty="0">
                <a:solidFill>
                  <a:schemeClr val="tx1"/>
                </a:solidFill>
              </a:rPr>
              <a:t>. Literal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langsung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ID" i="0" dirty="0">
                <a:solidFill>
                  <a:schemeClr val="tx1"/>
                </a:solidFill>
                <a:effectLst/>
              </a:rPr>
              <a:t>Boolean Literals,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i="0" dirty="0">
                <a:solidFill>
                  <a:schemeClr val="tx1"/>
                </a:solidFill>
                <a:effectLst/>
              </a:rPr>
              <a:t> literals yang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digunakan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untuk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menyimpan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dua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buah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nilai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yaitu</a:t>
            </a:r>
            <a:r>
              <a:rPr lang="en-ID" i="0" dirty="0">
                <a:solidFill>
                  <a:schemeClr val="tx1"/>
                </a:solidFill>
                <a:effectLst/>
              </a:rPr>
              <a:t> true dan false.</a:t>
            </a:r>
          </a:p>
          <a:p>
            <a:pPr lvl="1"/>
            <a:r>
              <a:rPr lang="en-ID" i="0" dirty="0">
                <a:solidFill>
                  <a:schemeClr val="tx1"/>
                </a:solidFill>
                <a:effectLst/>
              </a:rPr>
              <a:t>Integer Literals, 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nilai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numerik</a:t>
            </a:r>
            <a:r>
              <a:rPr lang="en-ID" i="0" dirty="0">
                <a:solidFill>
                  <a:schemeClr val="tx1"/>
                </a:solidFill>
                <a:effectLst/>
              </a:rPr>
              <a:t> (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terkait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dengan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angka</a:t>
            </a:r>
            <a:r>
              <a:rPr lang="en-ID" i="0" dirty="0">
                <a:solidFill>
                  <a:schemeClr val="tx1"/>
                </a:solidFill>
                <a:effectLst/>
              </a:rPr>
              <a:t>)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tanpa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bagian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pecahan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atau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eksponensial</a:t>
            </a:r>
            <a:r>
              <a:rPr lang="en-ID" i="0" dirty="0">
                <a:solidFill>
                  <a:schemeClr val="tx1"/>
                </a:solidFill>
                <a:effectLst/>
              </a:rPr>
              <a:t>. </a:t>
            </a:r>
          </a:p>
          <a:p>
            <a:pPr lvl="2"/>
            <a:r>
              <a:rPr lang="en-ID" i="0" dirty="0">
                <a:solidFill>
                  <a:schemeClr val="tx1"/>
                </a:solidFill>
                <a:effectLst/>
              </a:rPr>
              <a:t>Ada 4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jenis</a:t>
            </a:r>
            <a:r>
              <a:rPr lang="en-ID" i="0" dirty="0">
                <a:solidFill>
                  <a:schemeClr val="tx1"/>
                </a:solidFill>
                <a:effectLst/>
              </a:rPr>
              <a:t> literal integer di Java:</a:t>
            </a:r>
          </a:p>
          <a:p>
            <a:pPr lvl="3"/>
            <a:r>
              <a:rPr lang="en-ID" b="0" i="0" dirty="0">
                <a:solidFill>
                  <a:schemeClr val="tx1"/>
                </a:solidFill>
                <a:effectLst/>
              </a:rPr>
              <a:t>binary (base 2)</a:t>
            </a:r>
          </a:p>
          <a:p>
            <a:pPr lvl="3"/>
            <a:r>
              <a:rPr lang="en-ID" b="0" i="0" dirty="0">
                <a:solidFill>
                  <a:schemeClr val="tx1"/>
                </a:solidFill>
                <a:effectLst/>
              </a:rPr>
              <a:t>decimal (base 10)</a:t>
            </a:r>
          </a:p>
          <a:p>
            <a:pPr lvl="3"/>
            <a:r>
              <a:rPr lang="en-ID" b="0" i="0" dirty="0">
                <a:solidFill>
                  <a:schemeClr val="tx1"/>
                </a:solidFill>
                <a:effectLst/>
              </a:rPr>
              <a:t>octal (base 8)</a:t>
            </a:r>
          </a:p>
          <a:p>
            <a:pPr lvl="3"/>
            <a:r>
              <a:rPr lang="en-ID" b="0" i="0" dirty="0">
                <a:solidFill>
                  <a:schemeClr val="tx1"/>
                </a:solidFill>
                <a:effectLst/>
              </a:rPr>
              <a:t>hexadecimal (base 16)</a:t>
            </a:r>
            <a:endParaRPr lang="en-ID" i="0" dirty="0">
              <a:solidFill>
                <a:schemeClr val="tx1"/>
              </a:solidFill>
              <a:effectLst/>
            </a:endParaRPr>
          </a:p>
          <a:p>
            <a:pPr lvl="1"/>
            <a:r>
              <a:rPr lang="en-ID" i="0" dirty="0">
                <a:solidFill>
                  <a:schemeClr val="tx1"/>
                </a:solidFill>
                <a:effectLst/>
              </a:rPr>
              <a:t>Floating-point Literals, 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i="0" dirty="0">
                <a:solidFill>
                  <a:schemeClr val="tx1"/>
                </a:solidFill>
                <a:effectLst/>
              </a:rPr>
              <a:t> literals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numerik</a:t>
            </a:r>
            <a:r>
              <a:rPr lang="en-ID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memiliki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bentuk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pecahan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atau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eksponensial</a:t>
            </a:r>
            <a:r>
              <a:rPr lang="en-ID" i="0" dirty="0">
                <a:solidFill>
                  <a:schemeClr val="tx1"/>
                </a:solidFill>
                <a:effectLst/>
              </a:rPr>
              <a:t>. </a:t>
            </a:r>
          </a:p>
          <a:p>
            <a:pPr lvl="1"/>
            <a:r>
              <a:rPr lang="en-ID" i="0" dirty="0">
                <a:solidFill>
                  <a:schemeClr val="tx1"/>
                </a:solidFill>
                <a:effectLst/>
              </a:rPr>
              <a:t>Character Literals,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sebuah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karakter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unicode</a:t>
            </a:r>
            <a:r>
              <a:rPr lang="en-ID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diapit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dalam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tanda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kutip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tunggal</a:t>
            </a:r>
            <a:r>
              <a:rPr lang="en-ID" i="0" dirty="0">
                <a:solidFill>
                  <a:schemeClr val="tx1"/>
                </a:solidFill>
                <a:effectLst/>
              </a:rPr>
              <a:t>. </a:t>
            </a:r>
          </a:p>
          <a:p>
            <a:pPr lvl="1"/>
            <a:r>
              <a:rPr lang="en-ID" i="0" dirty="0">
                <a:solidFill>
                  <a:schemeClr val="tx1"/>
                </a:solidFill>
                <a:effectLst/>
              </a:rPr>
              <a:t>String Literals,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rangkaian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karakter</a:t>
            </a:r>
            <a:r>
              <a:rPr lang="en-ID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diapit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tanda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kutip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ganda</a:t>
            </a:r>
            <a:r>
              <a:rPr lang="en-ID" i="0" dirty="0"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208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A7BE-8A7F-53C9-6F10-0E969FFE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data types (Primitive)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AD9D-9143-BC72-5A89-24477D1A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Boolean,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true </a:t>
            </a:r>
            <a:r>
              <a:rPr lang="en-US" sz="1600" dirty="0" err="1"/>
              <a:t>atau</a:t>
            </a:r>
            <a:r>
              <a:rPr lang="en-US" sz="1600" dirty="0"/>
              <a:t> false</a:t>
            </a:r>
          </a:p>
          <a:p>
            <a:r>
              <a:rPr lang="en-US" sz="1600" dirty="0"/>
              <a:t>Byte,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-128 </a:t>
            </a:r>
            <a:r>
              <a:rPr lang="en-US" sz="1600" dirty="0" err="1"/>
              <a:t>sampai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127</a:t>
            </a:r>
            <a:r>
              <a:rPr lang="en-US" sz="1600" dirty="0"/>
              <a:t> (8-bit)</a:t>
            </a:r>
          </a:p>
          <a:p>
            <a:r>
              <a:rPr lang="en-US" sz="1600" dirty="0"/>
              <a:t>Short,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ID" sz="1600" i="0" dirty="0">
                <a:solidFill>
                  <a:srgbClr val="00B050"/>
                </a:solidFill>
                <a:effectLst/>
              </a:rPr>
              <a:t>-32768 </a:t>
            </a:r>
            <a:r>
              <a:rPr lang="en-ID" sz="1600" i="0" dirty="0" err="1">
                <a:effectLst/>
              </a:rPr>
              <a:t>sampai</a:t>
            </a:r>
            <a:r>
              <a:rPr lang="en-ID" sz="1600" i="0" dirty="0">
                <a:effectLst/>
              </a:rPr>
              <a:t> </a:t>
            </a:r>
            <a:r>
              <a:rPr lang="en-ID" sz="1600" i="0" dirty="0">
                <a:solidFill>
                  <a:srgbClr val="00B050"/>
                </a:solidFill>
                <a:effectLst/>
              </a:rPr>
              <a:t>32767</a:t>
            </a:r>
            <a:r>
              <a:rPr lang="en-ID" sz="1600" i="0" dirty="0">
                <a:effectLst/>
              </a:rPr>
              <a:t> (16-bit)</a:t>
            </a:r>
            <a:endParaRPr lang="en-US" sz="1600" dirty="0"/>
          </a:p>
          <a:p>
            <a:r>
              <a:rPr lang="en-US" sz="1600" dirty="0"/>
              <a:t>Int,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-2</a:t>
            </a:r>
            <a:r>
              <a:rPr lang="en-ID" sz="1600" b="1" i="0" baseline="30000" dirty="0">
                <a:solidFill>
                  <a:srgbClr val="00B050"/>
                </a:solidFill>
                <a:effectLst/>
              </a:rPr>
              <a:t>31 </a:t>
            </a:r>
            <a:r>
              <a:rPr lang="en-ID" sz="1600" i="0" dirty="0" err="1">
                <a:effectLst/>
              </a:rPr>
              <a:t>sampai</a:t>
            </a:r>
            <a:r>
              <a:rPr lang="en-ID" sz="1600" i="0" dirty="0">
                <a:effectLst/>
              </a:rPr>
              <a:t> 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2</a:t>
            </a:r>
            <a:r>
              <a:rPr lang="en-ID" sz="1600" b="1" i="0" baseline="30000" dirty="0">
                <a:solidFill>
                  <a:srgbClr val="00B050"/>
                </a:solidFill>
                <a:effectLst/>
              </a:rPr>
              <a:t>31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-1</a:t>
            </a:r>
            <a:r>
              <a:rPr lang="en-ID" sz="1600" i="0" dirty="0">
                <a:effectLst/>
              </a:rPr>
              <a:t> (32-bit)</a:t>
            </a:r>
            <a:endParaRPr lang="en-US" sz="1600" dirty="0"/>
          </a:p>
          <a:p>
            <a:r>
              <a:rPr lang="en-US" sz="1600" dirty="0"/>
              <a:t>Long,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-2</a:t>
            </a:r>
            <a:r>
              <a:rPr lang="en-ID" sz="1600" b="1" i="0" baseline="30000" dirty="0">
                <a:solidFill>
                  <a:srgbClr val="00B050"/>
                </a:solidFill>
                <a:effectLst/>
              </a:rPr>
              <a:t>63</a:t>
            </a:r>
            <a:r>
              <a:rPr lang="en-ID" sz="1600" b="1" i="0" baseline="30000" dirty="0">
                <a:effectLst/>
              </a:rPr>
              <a:t>  </a:t>
            </a:r>
            <a:r>
              <a:rPr lang="en-ID" sz="1600" i="0" dirty="0" err="1">
                <a:effectLst/>
              </a:rPr>
              <a:t>sampai</a:t>
            </a:r>
            <a:r>
              <a:rPr lang="en-ID" sz="1600" i="0" dirty="0">
                <a:effectLst/>
              </a:rPr>
              <a:t> 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2</a:t>
            </a:r>
            <a:r>
              <a:rPr lang="en-ID" sz="1600" b="1" i="0" baseline="30000" dirty="0">
                <a:solidFill>
                  <a:srgbClr val="00B050"/>
                </a:solidFill>
                <a:effectLst/>
              </a:rPr>
              <a:t>63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-1</a:t>
            </a:r>
            <a:r>
              <a:rPr lang="en-ID" sz="1600" i="0" dirty="0">
                <a:effectLst/>
              </a:rPr>
              <a:t> (64-bit)</a:t>
            </a:r>
            <a:endParaRPr lang="en-US" sz="1600" dirty="0"/>
          </a:p>
          <a:p>
            <a:r>
              <a:rPr lang="en-US" sz="1600" dirty="0"/>
              <a:t>Double,  </a:t>
            </a:r>
            <a:r>
              <a:rPr lang="en-ID" sz="1600" b="0" i="0" dirty="0">
                <a:effectLst/>
              </a:rPr>
              <a:t>double-precision 64-bit floating-point.</a:t>
            </a:r>
            <a:endParaRPr lang="en-US" sz="1600" dirty="0"/>
          </a:p>
          <a:p>
            <a:r>
              <a:rPr lang="en-US" sz="1600" dirty="0"/>
              <a:t>Float, </a:t>
            </a:r>
            <a:r>
              <a:rPr lang="en-ID" sz="1600" b="0" i="0" dirty="0">
                <a:effectLst/>
              </a:rPr>
              <a:t>single-precision 32-bit floating-point.</a:t>
            </a:r>
            <a:endParaRPr lang="en-US" sz="1600" dirty="0"/>
          </a:p>
          <a:p>
            <a:r>
              <a:rPr lang="en-US" sz="1600" dirty="0"/>
              <a:t>Char, </a:t>
            </a:r>
            <a:r>
              <a:rPr lang="en-ID" sz="1600" b="0" i="0" dirty="0">
                <a:effectLst/>
              </a:rPr>
              <a:t>16-bit Unicode character.</a:t>
            </a:r>
            <a:endParaRPr lang="en-US" sz="1600" dirty="0"/>
          </a:p>
          <a:p>
            <a:r>
              <a:rPr lang="en-US" sz="1600" dirty="0"/>
              <a:t>String, Java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mensupport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string </a:t>
            </a:r>
            <a:r>
              <a:rPr lang="en-US" sz="1600" dirty="0" err="1"/>
              <a:t>tapi</a:t>
            </a:r>
            <a:r>
              <a:rPr lang="en-US" sz="1600" dirty="0"/>
              <a:t> string pada Java </a:t>
            </a:r>
            <a:r>
              <a:rPr lang="en-US" sz="1600" dirty="0" err="1"/>
              <a:t>bukan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primitive </a:t>
            </a:r>
            <a:r>
              <a:rPr lang="en-US" sz="1600" dirty="0" err="1"/>
              <a:t>melainkan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923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Arithmetic Operators, </a:t>
            </a:r>
            <a:r>
              <a:rPr lang="en-ID" b="0" i="0" dirty="0" err="1">
                <a:effectLst/>
                <a:latin typeface="euclid_circular_a"/>
              </a:rPr>
              <a:t>adalah</a:t>
            </a:r>
            <a:r>
              <a:rPr lang="en-ID" b="0" i="0" dirty="0">
                <a:effectLst/>
                <a:latin typeface="euclid_circular_a"/>
              </a:rPr>
              <a:t> operator yang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untuk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operasi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aritmatika</a:t>
            </a:r>
            <a:br>
              <a:rPr lang="en-ID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F1FC22-959D-4A08-64A8-EB5948544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928784"/>
              </p:ext>
            </p:extLst>
          </p:nvPr>
        </p:nvGraphicFramePr>
        <p:xfrm>
          <a:off x="5907597" y="3429000"/>
          <a:ext cx="4637364" cy="2438400"/>
        </p:xfrm>
        <a:graphic>
          <a:graphicData uri="http://schemas.openxmlformats.org/drawingml/2006/table">
            <a:tbl>
              <a:tblPr/>
              <a:tblGrid>
                <a:gridCol w="1206267">
                  <a:extLst>
                    <a:ext uri="{9D8B030D-6E8A-4147-A177-3AD203B41FA5}">
                      <a16:colId xmlns:a16="http://schemas.microsoft.com/office/drawing/2014/main" val="2064399676"/>
                    </a:ext>
                  </a:extLst>
                </a:gridCol>
                <a:gridCol w="3431097">
                  <a:extLst>
                    <a:ext uri="{9D8B030D-6E8A-4147-A177-3AD203B41FA5}">
                      <a16:colId xmlns:a16="http://schemas.microsoft.com/office/drawing/2014/main" val="4099857645"/>
                    </a:ext>
                  </a:extLst>
                </a:gridCol>
              </a:tblGrid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Operator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Operation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749715"/>
                  </a:ext>
                </a:extLst>
              </a:tr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+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 err="1">
                          <a:effectLst/>
                        </a:rPr>
                        <a:t>Penjumlahan</a:t>
                      </a:r>
                      <a:endParaRPr lang="en-ID" sz="100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19263"/>
                  </a:ext>
                </a:extLst>
              </a:tr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-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 err="1">
                          <a:effectLst/>
                        </a:rPr>
                        <a:t>Pengurangan</a:t>
                      </a:r>
                      <a:endParaRPr lang="en-ID" sz="100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813328"/>
                  </a:ext>
                </a:extLst>
              </a:tr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*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 err="1">
                          <a:effectLst/>
                        </a:rPr>
                        <a:t>Perkalian</a:t>
                      </a:r>
                      <a:endParaRPr lang="en-ID" sz="100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9256"/>
                  </a:ext>
                </a:extLst>
              </a:tr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/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 err="1">
                          <a:effectLst/>
                        </a:rPr>
                        <a:t>Pembagian</a:t>
                      </a:r>
                      <a:endParaRPr lang="en-ID" sz="100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61004"/>
                  </a:ext>
                </a:extLst>
              </a:tr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%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>
                          <a:effectLst/>
                        </a:rPr>
                        <a:t>Modulus (</a:t>
                      </a:r>
                      <a:r>
                        <a:rPr lang="en-ID" sz="1000" dirty="0" err="1">
                          <a:effectLst/>
                        </a:rPr>
                        <a:t>Sisa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pembagian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dari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bilangan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terhadap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bilangan</a:t>
                      </a:r>
                      <a:r>
                        <a:rPr lang="en-ID" sz="1000" dirty="0">
                          <a:effectLst/>
                        </a:rPr>
                        <a:t> lain)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842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85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Assignment Operators,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di Java </a:t>
            </a:r>
            <a:r>
              <a:rPr lang="en-ID" b="0" i="0" dirty="0" err="1">
                <a:effectLst/>
                <a:latin typeface="euclid_circular_a"/>
              </a:rPr>
              <a:t>untuk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menetapkan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nilai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kedalam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variabel</a:t>
            </a:r>
            <a:r>
              <a:rPr lang="en-ID" b="0" i="0" dirty="0">
                <a:effectLst/>
                <a:latin typeface="euclid_circular_a"/>
              </a:rPr>
              <a:t>. </a:t>
            </a:r>
            <a:br>
              <a:rPr lang="en-ID" dirty="0"/>
            </a:b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F62961-595C-C276-C4CF-607036045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822621"/>
              </p:ext>
            </p:extLst>
          </p:nvPr>
        </p:nvGraphicFramePr>
        <p:xfrm>
          <a:off x="6096000" y="2530064"/>
          <a:ext cx="4712865" cy="3311562"/>
        </p:xfrm>
        <a:graphic>
          <a:graphicData uri="http://schemas.openxmlformats.org/drawingml/2006/table">
            <a:tbl>
              <a:tblPr/>
              <a:tblGrid>
                <a:gridCol w="1570955">
                  <a:extLst>
                    <a:ext uri="{9D8B030D-6E8A-4147-A177-3AD203B41FA5}">
                      <a16:colId xmlns:a16="http://schemas.microsoft.com/office/drawing/2014/main" val="589852788"/>
                    </a:ext>
                  </a:extLst>
                </a:gridCol>
                <a:gridCol w="1570955">
                  <a:extLst>
                    <a:ext uri="{9D8B030D-6E8A-4147-A177-3AD203B41FA5}">
                      <a16:colId xmlns:a16="http://schemas.microsoft.com/office/drawing/2014/main" val="3130882624"/>
                    </a:ext>
                  </a:extLst>
                </a:gridCol>
                <a:gridCol w="1570955">
                  <a:extLst>
                    <a:ext uri="{9D8B030D-6E8A-4147-A177-3AD203B41FA5}">
                      <a16:colId xmlns:a16="http://schemas.microsoft.com/office/drawing/2014/main" val="2005201807"/>
                    </a:ext>
                  </a:extLst>
                </a:gridCol>
              </a:tblGrid>
              <a:tr h="442707">
                <a:tc>
                  <a:txBody>
                    <a:bodyPr/>
                    <a:lstStyle/>
                    <a:p>
                      <a:pPr algn="l"/>
                      <a:r>
                        <a:rPr lang="en-ID" sz="1400" b="0">
                          <a:effectLst/>
                        </a:rPr>
                        <a:t>Operator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400" b="0" dirty="0" err="1">
                          <a:effectLst/>
                        </a:rPr>
                        <a:t>Contoh</a:t>
                      </a:r>
                      <a:endParaRPr lang="en-ID" sz="1400" b="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400" b="0" dirty="0" err="1">
                          <a:effectLst/>
                        </a:rPr>
                        <a:t>Ekuivalen</a:t>
                      </a:r>
                      <a:r>
                        <a:rPr lang="en-ID" sz="1400" b="0" dirty="0">
                          <a:effectLst/>
                        </a:rPr>
                        <a:t> </a:t>
                      </a:r>
                      <a:r>
                        <a:rPr lang="en-ID" sz="1400" b="0" dirty="0" err="1">
                          <a:effectLst/>
                        </a:rPr>
                        <a:t>dengan</a:t>
                      </a:r>
                      <a:endParaRPr lang="en-ID" sz="1400" b="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68626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 dirty="0">
                          <a:effectLst/>
                        </a:rPr>
                        <a:t>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965336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+=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+=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a +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98075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-=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-=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a -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93177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*=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*=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a *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452536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/=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/=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a /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47615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%=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%=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>
                          <a:effectLst/>
                        </a:rPr>
                        <a:t>a = a %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36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62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Relational Operators,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untuk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memeriksa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hubungan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antara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dua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operan</a:t>
            </a:r>
            <a:r>
              <a:rPr lang="en-ID" b="0" i="0" dirty="0">
                <a:effectLst/>
                <a:latin typeface="euclid_circular_a"/>
              </a:rPr>
              <a:t>. </a:t>
            </a:r>
            <a:br>
              <a:rPr lang="en-ID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D5E724-A6DE-F57E-B7A9-55601C358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09029"/>
              </p:ext>
            </p:extLst>
          </p:nvPr>
        </p:nvGraphicFramePr>
        <p:xfrm>
          <a:off x="5553512" y="2363425"/>
          <a:ext cx="5838737" cy="3942564"/>
        </p:xfrm>
        <a:graphic>
          <a:graphicData uri="http://schemas.openxmlformats.org/drawingml/2006/table">
            <a:tbl>
              <a:tblPr/>
              <a:tblGrid>
                <a:gridCol w="1054216">
                  <a:extLst>
                    <a:ext uri="{9D8B030D-6E8A-4147-A177-3AD203B41FA5}">
                      <a16:colId xmlns:a16="http://schemas.microsoft.com/office/drawing/2014/main" val="55984925"/>
                    </a:ext>
                  </a:extLst>
                </a:gridCol>
                <a:gridCol w="2292736">
                  <a:extLst>
                    <a:ext uri="{9D8B030D-6E8A-4147-A177-3AD203B41FA5}">
                      <a16:colId xmlns:a16="http://schemas.microsoft.com/office/drawing/2014/main" val="180868167"/>
                    </a:ext>
                  </a:extLst>
                </a:gridCol>
                <a:gridCol w="2491785">
                  <a:extLst>
                    <a:ext uri="{9D8B030D-6E8A-4147-A177-3AD203B41FA5}">
                      <a16:colId xmlns:a16="http://schemas.microsoft.com/office/drawing/2014/main" val="811452622"/>
                    </a:ext>
                  </a:extLst>
                </a:gridCol>
              </a:tblGrid>
              <a:tr h="360885">
                <a:tc>
                  <a:txBody>
                    <a:bodyPr/>
                    <a:lstStyle/>
                    <a:p>
                      <a:pPr algn="l"/>
                      <a:r>
                        <a:rPr lang="en-ID" sz="1600" b="0">
                          <a:effectLst/>
                        </a:rPr>
                        <a:t>Operator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600" b="0" dirty="0" err="1">
                          <a:effectLst/>
                        </a:rPr>
                        <a:t>Deskripsi</a:t>
                      </a:r>
                      <a:endParaRPr lang="en-ID" sz="1600" b="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600" b="0" dirty="0" err="1">
                          <a:effectLst/>
                        </a:rPr>
                        <a:t>Contoh</a:t>
                      </a:r>
                      <a:endParaRPr lang="en-ID" sz="1600" b="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913315"/>
                  </a:ext>
                </a:extLst>
              </a:tr>
              <a:tr h="560052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==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Sama </a:t>
                      </a:r>
                      <a:r>
                        <a:rPr lang="en-ID" sz="1600" dirty="0" err="1">
                          <a:effectLst/>
                        </a:rPr>
                        <a:t>dengan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3 == 5 returns </a:t>
                      </a:r>
                      <a:r>
                        <a:rPr lang="en-ID" sz="1600" b="1" dirty="0">
                          <a:effectLst/>
                        </a:rPr>
                        <a:t>false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292885"/>
                  </a:ext>
                </a:extLst>
              </a:tr>
              <a:tr h="360885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!=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 err="1">
                          <a:effectLst/>
                        </a:rPr>
                        <a:t>Tidak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sama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dengan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3 != 5 returns </a:t>
                      </a:r>
                      <a:r>
                        <a:rPr lang="en-ID" sz="1600" b="1">
                          <a:effectLst/>
                        </a:rPr>
                        <a:t>true</a:t>
                      </a:r>
                      <a:endParaRPr lang="en-ID" sz="160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191550"/>
                  </a:ext>
                </a:extLst>
              </a:tr>
              <a:tr h="360885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&gt;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 err="1">
                          <a:effectLst/>
                        </a:rPr>
                        <a:t>Lebih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3 &gt; 5 returns </a:t>
                      </a:r>
                      <a:r>
                        <a:rPr lang="en-ID" sz="1600" b="1">
                          <a:effectLst/>
                        </a:rPr>
                        <a:t>false</a:t>
                      </a:r>
                      <a:endParaRPr lang="en-ID" sz="160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025655"/>
                  </a:ext>
                </a:extLst>
              </a:tr>
              <a:tr h="360885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&lt;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Kurang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3 &lt; 5 returns </a:t>
                      </a:r>
                      <a:r>
                        <a:rPr lang="en-ID" sz="1600" b="1">
                          <a:effectLst/>
                        </a:rPr>
                        <a:t>true</a:t>
                      </a:r>
                      <a:endParaRPr lang="en-ID" sz="160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354849"/>
                  </a:ext>
                </a:extLst>
              </a:tr>
              <a:tr h="560052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&gt;=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 err="1">
                          <a:effectLst/>
                        </a:rPr>
                        <a:t>Lebih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atau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sama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dengan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3 &gt;= 5 returns </a:t>
                      </a:r>
                      <a:r>
                        <a:rPr lang="en-ID" sz="1600" b="1">
                          <a:effectLst/>
                        </a:rPr>
                        <a:t>false</a:t>
                      </a:r>
                      <a:endParaRPr lang="en-ID" sz="160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90995"/>
                  </a:ext>
                </a:extLst>
              </a:tr>
              <a:tr h="560052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&lt;=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Kurang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atau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sama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dengan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3 &lt;= 5 returns </a:t>
                      </a:r>
                      <a:r>
                        <a:rPr lang="en-ID" sz="1600" b="1" dirty="0">
                          <a:effectLst/>
                        </a:rPr>
                        <a:t>true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500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61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Logical Operators,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untuk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memeriksa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apakah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suatu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ekspresi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benar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atau</a:t>
            </a:r>
            <a:r>
              <a:rPr lang="en-ID" b="0" i="0" dirty="0">
                <a:effectLst/>
                <a:latin typeface="euclid_circular_a"/>
              </a:rPr>
              <a:t> salah. Operator </a:t>
            </a:r>
            <a:r>
              <a:rPr lang="en-ID" b="0" i="0" dirty="0" err="1">
                <a:effectLst/>
                <a:latin typeface="euclid_circular_a"/>
              </a:rPr>
              <a:t>ini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dalam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pengambilan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keputusan</a:t>
            </a:r>
            <a:r>
              <a:rPr lang="en-ID" b="0" i="0" dirty="0">
                <a:effectLst/>
                <a:latin typeface="euclid_circular_a"/>
              </a:rPr>
              <a:t>.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840EB5-749C-DE45-05B2-BA93735C6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57250"/>
              </p:ext>
            </p:extLst>
          </p:nvPr>
        </p:nvGraphicFramePr>
        <p:xfrm>
          <a:off x="5387107" y="2632836"/>
          <a:ext cx="6065286" cy="3747882"/>
        </p:xfrm>
        <a:graphic>
          <a:graphicData uri="http://schemas.openxmlformats.org/drawingml/2006/table">
            <a:tbl>
              <a:tblPr/>
              <a:tblGrid>
                <a:gridCol w="2021762">
                  <a:extLst>
                    <a:ext uri="{9D8B030D-6E8A-4147-A177-3AD203B41FA5}">
                      <a16:colId xmlns:a16="http://schemas.microsoft.com/office/drawing/2014/main" val="2360428980"/>
                    </a:ext>
                  </a:extLst>
                </a:gridCol>
                <a:gridCol w="2021762">
                  <a:extLst>
                    <a:ext uri="{9D8B030D-6E8A-4147-A177-3AD203B41FA5}">
                      <a16:colId xmlns:a16="http://schemas.microsoft.com/office/drawing/2014/main" val="575405263"/>
                    </a:ext>
                  </a:extLst>
                </a:gridCol>
                <a:gridCol w="2021762">
                  <a:extLst>
                    <a:ext uri="{9D8B030D-6E8A-4147-A177-3AD203B41FA5}">
                      <a16:colId xmlns:a16="http://schemas.microsoft.com/office/drawing/2014/main" val="28035714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sz="1500" b="0">
                          <a:effectLst/>
                        </a:rPr>
                        <a:t>Operator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 b="0" dirty="0" err="1">
                          <a:effectLst/>
                        </a:rPr>
                        <a:t>Contoh</a:t>
                      </a:r>
                      <a:r>
                        <a:rPr lang="en-ID" sz="1500" b="0" dirty="0">
                          <a:effectLst/>
                        </a:rPr>
                        <a:t> 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 b="0">
                          <a:effectLst/>
                        </a:rPr>
                        <a:t>Meaning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600163"/>
                  </a:ext>
                </a:extLst>
              </a:tr>
              <a:tr h="1110905">
                <a:tc>
                  <a:txBody>
                    <a:bodyPr/>
                    <a:lstStyle/>
                    <a:p>
                      <a:r>
                        <a:rPr lang="en-ID" sz="1500">
                          <a:effectLst/>
                        </a:rPr>
                        <a:t>&amp;&amp; (Logical AND)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>
                          <a:effectLst/>
                        </a:rPr>
                        <a:t>expression1 </a:t>
                      </a:r>
                      <a:r>
                        <a:rPr lang="en-ID" sz="1500" b="1">
                          <a:effectLst/>
                        </a:rPr>
                        <a:t>&amp;&amp;</a:t>
                      </a:r>
                      <a:r>
                        <a:rPr lang="en-ID" sz="1500">
                          <a:effectLst/>
                        </a:rPr>
                        <a:t> expression2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 dirty="0">
                          <a:effectLst/>
                        </a:rPr>
                        <a:t>true </a:t>
                      </a:r>
                      <a:r>
                        <a:rPr lang="en-ID" sz="1500" dirty="0" err="1">
                          <a:effectLst/>
                        </a:rPr>
                        <a:t>hanya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jika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i="0" dirty="0">
                          <a:effectLst/>
                          <a:latin typeface="Droid Sans Mono" panose="020B0609030804020204" pitchFamily="49" charset="0"/>
                        </a:rPr>
                        <a:t>expression1</a:t>
                      </a:r>
                      <a:r>
                        <a:rPr lang="en-ID" sz="1500" dirty="0">
                          <a:effectLst/>
                        </a:rPr>
                        <a:t> dan </a:t>
                      </a:r>
                      <a:r>
                        <a:rPr lang="en-ID" sz="1500" i="0" dirty="0">
                          <a:effectLst/>
                          <a:latin typeface="Droid Sans Mono" panose="020B0609030804020204" pitchFamily="49" charset="0"/>
                        </a:rPr>
                        <a:t>expression2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bernilai</a:t>
                      </a:r>
                      <a:r>
                        <a:rPr lang="en-ID" sz="1500" dirty="0">
                          <a:effectLst/>
                        </a:rPr>
                        <a:t> true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924555"/>
                  </a:ext>
                </a:extLst>
              </a:tr>
              <a:tr h="1110905">
                <a:tc>
                  <a:txBody>
                    <a:bodyPr/>
                    <a:lstStyle/>
                    <a:p>
                      <a:r>
                        <a:rPr lang="en-ID" sz="1500">
                          <a:effectLst/>
                        </a:rPr>
                        <a:t>|| (Logical OR)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>
                          <a:effectLst/>
                        </a:rPr>
                        <a:t>expression1 </a:t>
                      </a:r>
                      <a:r>
                        <a:rPr lang="en-ID" sz="1500" b="1">
                          <a:effectLst/>
                        </a:rPr>
                        <a:t>||</a:t>
                      </a:r>
                      <a:r>
                        <a:rPr lang="en-ID" sz="1500">
                          <a:effectLst/>
                        </a:rPr>
                        <a:t> expression2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 dirty="0">
                          <a:effectLst/>
                        </a:rPr>
                        <a:t>true </a:t>
                      </a:r>
                      <a:r>
                        <a:rPr lang="en-ID" sz="1500" dirty="0" err="1">
                          <a:effectLst/>
                        </a:rPr>
                        <a:t>jika</a:t>
                      </a:r>
                      <a:r>
                        <a:rPr lang="en-ID" sz="1500" dirty="0">
                          <a:effectLst/>
                        </a:rPr>
                        <a:t> salah </a:t>
                      </a:r>
                      <a:r>
                        <a:rPr lang="en-ID" sz="1500" dirty="0" err="1">
                          <a:effectLst/>
                        </a:rPr>
                        <a:t>satu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dari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i="0" dirty="0">
                          <a:effectLst/>
                          <a:latin typeface="Droid Sans Mono" panose="020B0609030804020204" pitchFamily="49" charset="0"/>
                        </a:rPr>
                        <a:t>expression1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atau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i="0" dirty="0">
                          <a:effectLst/>
                          <a:latin typeface="Droid Sans Mono" panose="020B0609030804020204" pitchFamily="49" charset="0"/>
                        </a:rPr>
                        <a:t>expression2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bernilai</a:t>
                      </a:r>
                      <a:r>
                        <a:rPr lang="en-ID" sz="1500" dirty="0">
                          <a:effectLst/>
                        </a:rPr>
                        <a:t> true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775889"/>
                  </a:ext>
                </a:extLst>
              </a:tr>
              <a:tr h="881062">
                <a:tc>
                  <a:txBody>
                    <a:bodyPr/>
                    <a:lstStyle/>
                    <a:p>
                      <a:r>
                        <a:rPr lang="en-ID" sz="1500">
                          <a:effectLst/>
                        </a:rPr>
                        <a:t>! (Logical NOT)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 b="1">
                          <a:effectLst/>
                        </a:rPr>
                        <a:t>!</a:t>
                      </a:r>
                      <a:r>
                        <a:rPr lang="en-ID" sz="1500">
                          <a:effectLst/>
                        </a:rPr>
                        <a:t>expression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 dirty="0">
                          <a:effectLst/>
                        </a:rPr>
                        <a:t>true </a:t>
                      </a:r>
                      <a:r>
                        <a:rPr lang="en-ID" sz="1500" dirty="0" err="1">
                          <a:effectLst/>
                        </a:rPr>
                        <a:t>jika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i="0" dirty="0">
                          <a:effectLst/>
                          <a:latin typeface="Droid Sans Mono" panose="020B0609030804020204" pitchFamily="49" charset="0"/>
                        </a:rPr>
                        <a:t>expression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bernilai</a:t>
                      </a:r>
                      <a:r>
                        <a:rPr lang="en-ID" sz="1500" dirty="0">
                          <a:effectLst/>
                        </a:rPr>
                        <a:t> false dan </a:t>
                      </a:r>
                      <a:r>
                        <a:rPr lang="en-ID" sz="1500" i="1" u="none" dirty="0">
                          <a:effectLst/>
                        </a:rPr>
                        <a:t>vice versa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23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857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Unary Operators,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hanya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dengan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satu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operan</a:t>
            </a:r>
            <a:r>
              <a:rPr lang="en-ID" b="0" i="0" dirty="0">
                <a:effectLst/>
                <a:latin typeface="euclid_circular_a"/>
              </a:rPr>
              <a:t>. </a:t>
            </a:r>
            <a:r>
              <a:rPr lang="en-ID" b="0" i="0" dirty="0" err="1">
                <a:effectLst/>
                <a:latin typeface="euclid_circular_a"/>
              </a:rPr>
              <a:t>Misalnya</a:t>
            </a:r>
            <a:r>
              <a:rPr lang="en-ID" b="0" i="0" dirty="0">
                <a:effectLst/>
                <a:latin typeface="euclid_circular_a"/>
              </a:rPr>
              <a:t>, ++ </a:t>
            </a:r>
            <a:r>
              <a:rPr lang="en-ID" b="0" i="0" dirty="0" err="1">
                <a:effectLst/>
                <a:latin typeface="euclid_circular_a"/>
              </a:rPr>
              <a:t>adalah</a:t>
            </a:r>
            <a:r>
              <a:rPr lang="en-ID" b="0" i="0" dirty="0">
                <a:effectLst/>
                <a:latin typeface="euclid_circular_a"/>
              </a:rPr>
              <a:t> operator unary yang </a:t>
            </a:r>
            <a:r>
              <a:rPr lang="en-ID" b="0" i="0" dirty="0" err="1">
                <a:effectLst/>
                <a:latin typeface="euclid_circular_a"/>
              </a:rPr>
              <a:t>meningkatkan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nilai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variabel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sebesar</a:t>
            </a:r>
            <a:r>
              <a:rPr lang="en-ID" b="0" i="0" dirty="0">
                <a:effectLst/>
                <a:latin typeface="euclid_circular_a"/>
              </a:rPr>
              <a:t> 1. </a:t>
            </a:r>
            <a:r>
              <a:rPr lang="en-ID" b="0" i="0" dirty="0" err="1">
                <a:effectLst/>
                <a:latin typeface="euclid_circular_a"/>
              </a:rPr>
              <a:t>Artinya</a:t>
            </a:r>
            <a:r>
              <a:rPr lang="en-ID" b="0" i="0" dirty="0">
                <a:effectLst/>
                <a:latin typeface="euclid_circular_a"/>
              </a:rPr>
              <a:t>, ++5 </a:t>
            </a:r>
            <a:r>
              <a:rPr lang="en-ID" b="0" i="0" dirty="0" err="1">
                <a:effectLst/>
                <a:latin typeface="euclid_circular_a"/>
              </a:rPr>
              <a:t>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menghasilkan</a:t>
            </a:r>
            <a:r>
              <a:rPr lang="en-ID" b="0" i="0" dirty="0">
                <a:effectLst/>
                <a:latin typeface="euclid_circular_a"/>
              </a:rPr>
              <a:t> 6.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42AD36-7E93-A3BF-1486-B4A4C1728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19586"/>
              </p:ext>
            </p:extLst>
          </p:nvPr>
        </p:nvGraphicFramePr>
        <p:xfrm>
          <a:off x="5752498" y="2259947"/>
          <a:ext cx="5166724" cy="3796972"/>
        </p:xfrm>
        <a:graphic>
          <a:graphicData uri="http://schemas.openxmlformats.org/drawingml/2006/table">
            <a:tbl>
              <a:tblPr/>
              <a:tblGrid>
                <a:gridCol w="2583362">
                  <a:extLst>
                    <a:ext uri="{9D8B030D-6E8A-4147-A177-3AD203B41FA5}">
                      <a16:colId xmlns:a16="http://schemas.microsoft.com/office/drawing/2014/main" val="578541931"/>
                    </a:ext>
                  </a:extLst>
                </a:gridCol>
                <a:gridCol w="2583362">
                  <a:extLst>
                    <a:ext uri="{9D8B030D-6E8A-4147-A177-3AD203B41FA5}">
                      <a16:colId xmlns:a16="http://schemas.microsoft.com/office/drawing/2014/main" val="3633898414"/>
                    </a:ext>
                  </a:extLst>
                </a:gridCol>
              </a:tblGrid>
              <a:tr h="405612">
                <a:tc>
                  <a:txBody>
                    <a:bodyPr/>
                    <a:lstStyle/>
                    <a:p>
                      <a:pPr algn="l"/>
                      <a:r>
                        <a:rPr lang="en-ID" sz="1300" b="0">
                          <a:effectLst/>
                        </a:rPr>
                        <a:t>Operator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300" b="0">
                          <a:effectLst/>
                        </a:rPr>
                        <a:t>Meaning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70524"/>
                  </a:ext>
                </a:extLst>
              </a:tr>
              <a:tr h="750535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+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b="1" dirty="0">
                          <a:effectLst/>
                        </a:rPr>
                        <a:t>Unary plus</a:t>
                      </a:r>
                      <a:r>
                        <a:rPr lang="en-ID" sz="1300" dirty="0">
                          <a:effectLst/>
                        </a:rPr>
                        <a:t>: </a:t>
                      </a:r>
                      <a:r>
                        <a:rPr lang="en-ID" sz="1300" dirty="0" err="1">
                          <a:effectLst/>
                        </a:rPr>
                        <a:t>Tidak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dibutuhkan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karena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secara</a:t>
                      </a:r>
                      <a:r>
                        <a:rPr lang="en-ID" sz="1300" dirty="0">
                          <a:effectLst/>
                        </a:rPr>
                        <a:t> default </a:t>
                      </a:r>
                      <a:r>
                        <a:rPr lang="en-ID" sz="1300" dirty="0" err="1">
                          <a:effectLst/>
                        </a:rPr>
                        <a:t>sebuah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bilangan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akan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bernilai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positif</a:t>
                      </a:r>
                      <a:endParaRPr lang="en-ID" sz="1300" dirty="0">
                        <a:effectLst/>
                      </a:endParaRP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029007"/>
                  </a:ext>
                </a:extLst>
              </a:tr>
              <a:tr h="554743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-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b="1" dirty="0">
                          <a:effectLst/>
                        </a:rPr>
                        <a:t>Unary minus</a:t>
                      </a:r>
                      <a:r>
                        <a:rPr lang="en-ID" sz="1300" dirty="0">
                          <a:effectLst/>
                        </a:rPr>
                        <a:t>: </a:t>
                      </a:r>
                      <a:r>
                        <a:rPr lang="en-ID" sz="1300" dirty="0" err="1">
                          <a:effectLst/>
                        </a:rPr>
                        <a:t>membalikkan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tanda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suatu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ekspresi</a:t>
                      </a:r>
                      <a:endParaRPr lang="en-ID" sz="1300" dirty="0">
                        <a:effectLst/>
                      </a:endParaRP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85607"/>
                  </a:ext>
                </a:extLst>
              </a:tr>
              <a:tr h="554743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++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b="1" dirty="0">
                          <a:effectLst/>
                        </a:rPr>
                        <a:t>Increment operator</a:t>
                      </a:r>
                      <a:r>
                        <a:rPr lang="en-ID" sz="1300" dirty="0">
                          <a:effectLst/>
                        </a:rPr>
                        <a:t>: </a:t>
                      </a:r>
                      <a:r>
                        <a:rPr lang="en-ID" sz="1300" dirty="0" err="1">
                          <a:effectLst/>
                        </a:rPr>
                        <a:t>menambahkan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nilai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dengan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angka</a:t>
                      </a:r>
                      <a:r>
                        <a:rPr lang="en-ID" sz="1300" dirty="0">
                          <a:effectLst/>
                        </a:rPr>
                        <a:t> 1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827480"/>
                  </a:ext>
                </a:extLst>
              </a:tr>
              <a:tr h="554743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--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b="1" dirty="0">
                          <a:effectLst/>
                        </a:rPr>
                        <a:t>Decrement operator</a:t>
                      </a:r>
                      <a:r>
                        <a:rPr lang="en-ID" sz="1300" dirty="0">
                          <a:effectLst/>
                        </a:rPr>
                        <a:t>: </a:t>
                      </a:r>
                      <a:r>
                        <a:rPr lang="en-ID" sz="1300" dirty="0" err="1">
                          <a:effectLst/>
                        </a:rPr>
                        <a:t>mengurangi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nilai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dengan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angka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341347"/>
                  </a:ext>
                </a:extLst>
              </a:tr>
              <a:tr h="750535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!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b="1" dirty="0">
                          <a:effectLst/>
                        </a:rPr>
                        <a:t>Logical complement operator</a:t>
                      </a:r>
                      <a:r>
                        <a:rPr lang="en-ID" sz="1300" dirty="0">
                          <a:effectLst/>
                        </a:rPr>
                        <a:t>: </a:t>
                      </a:r>
                      <a:r>
                        <a:rPr lang="en-ID" sz="1300" dirty="0" err="1">
                          <a:effectLst/>
                        </a:rPr>
                        <a:t>membalikkan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nilai</a:t>
                      </a:r>
                      <a:r>
                        <a:rPr lang="en-ID" sz="1300" dirty="0">
                          <a:effectLst/>
                        </a:rPr>
                        <a:t> subah </a:t>
                      </a:r>
                      <a:r>
                        <a:rPr lang="en-ID" sz="1300" dirty="0" err="1">
                          <a:effectLst/>
                        </a:rPr>
                        <a:t>boolean</a:t>
                      </a:r>
                      <a:endParaRPr lang="en-ID" sz="1300" dirty="0">
                        <a:effectLst/>
                      </a:endParaRP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125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055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Bitwise Operators, Operator bitwise di Java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untuk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melakukan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operasi</a:t>
            </a:r>
            <a:r>
              <a:rPr lang="en-ID" b="0" i="0" dirty="0">
                <a:effectLst/>
                <a:latin typeface="euclid_circular_a"/>
              </a:rPr>
              <a:t> pada bit individual.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F971AE-27C6-D253-274F-DB2345F4F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75381"/>
              </p:ext>
            </p:extLst>
          </p:nvPr>
        </p:nvGraphicFramePr>
        <p:xfrm>
          <a:off x="5847127" y="2338359"/>
          <a:ext cx="5160278" cy="3520440"/>
        </p:xfrm>
        <a:graphic>
          <a:graphicData uri="http://schemas.openxmlformats.org/drawingml/2006/table">
            <a:tbl>
              <a:tblPr/>
              <a:tblGrid>
                <a:gridCol w="2580139">
                  <a:extLst>
                    <a:ext uri="{9D8B030D-6E8A-4147-A177-3AD203B41FA5}">
                      <a16:colId xmlns:a16="http://schemas.microsoft.com/office/drawing/2014/main" val="3473041025"/>
                    </a:ext>
                  </a:extLst>
                </a:gridCol>
                <a:gridCol w="2580139">
                  <a:extLst>
                    <a:ext uri="{9D8B030D-6E8A-4147-A177-3AD203B41FA5}">
                      <a16:colId xmlns:a16="http://schemas.microsoft.com/office/drawing/2014/main" val="14160116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b="0">
                          <a:effectLst/>
                        </a:rPr>
                        <a:t>Operator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b="0">
                          <a:effectLst/>
                        </a:rPr>
                        <a:t>Description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~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Bitwise Complement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235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&lt;&lt;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Left Shift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8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&gt;&gt;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Right Shift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186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&gt;&gt;&gt;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Unsigned Right Shift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10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&amp;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Bitwise AND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50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^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Bitwise exclusive OR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10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62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76CA-05C1-9F03-19DB-0970AC22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Basic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37AE-C871-2819-76DA-805349604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Bahasa Java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sintax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output: </a:t>
            </a:r>
            <a:r>
              <a:rPr lang="en-ID" dirty="0" err="1">
                <a:solidFill>
                  <a:srgbClr val="00B050"/>
                </a:solidFill>
              </a:rPr>
              <a:t>System.out.println</a:t>
            </a:r>
            <a:r>
              <a:rPr lang="en-ID" dirty="0">
                <a:solidFill>
                  <a:srgbClr val="00B050"/>
                </a:solidFill>
              </a:rPr>
              <a:t>();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>
                <a:solidFill>
                  <a:srgbClr val="00B050"/>
                </a:solidFill>
              </a:rPr>
              <a:t>System.out.print</a:t>
            </a:r>
            <a:r>
              <a:rPr lang="en-ID" dirty="0">
                <a:solidFill>
                  <a:srgbClr val="00B050"/>
                </a:solidFill>
              </a:rPr>
              <a:t>(); </a:t>
            </a:r>
            <a:r>
              <a:rPr lang="en-ID" dirty="0" err="1"/>
              <a:t>atau</a:t>
            </a:r>
            <a:r>
              <a:rPr lang="en-ID" dirty="0"/>
              <a:t>  </a:t>
            </a:r>
            <a:r>
              <a:rPr lang="en-ID" dirty="0" err="1">
                <a:solidFill>
                  <a:srgbClr val="00B050"/>
                </a:solidFill>
              </a:rPr>
              <a:t>System.out.printf</a:t>
            </a:r>
            <a:r>
              <a:rPr lang="en-ID" dirty="0">
                <a:solidFill>
                  <a:srgbClr val="00B050"/>
                </a:solidFill>
              </a:rPr>
              <a:t>(); </a:t>
            </a:r>
          </a:p>
          <a:p>
            <a:r>
              <a:rPr lang="en-ID" b="0" i="0" dirty="0">
                <a:solidFill>
                  <a:srgbClr val="00B050"/>
                </a:solidFill>
                <a:effectLst/>
              </a:rPr>
              <a:t>print() </a:t>
            </a:r>
            <a:r>
              <a:rPr lang="en-ID" b="0" i="0" dirty="0">
                <a:effectLst/>
              </a:rPr>
              <a:t>- </a:t>
            </a:r>
            <a:r>
              <a:rPr lang="en-ID" b="0" i="0" dirty="0" err="1">
                <a:effectLst/>
              </a:rPr>
              <a:t>Mencetak</a:t>
            </a:r>
            <a:r>
              <a:rPr lang="en-ID" b="0" i="0" dirty="0">
                <a:effectLst/>
              </a:rPr>
              <a:t> string </a:t>
            </a:r>
            <a:r>
              <a:rPr lang="en-ID" b="0" i="0" dirty="0" err="1">
                <a:effectLst/>
              </a:rPr>
              <a:t>didalam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sebuah</a:t>
            </a:r>
            <a:r>
              <a:rPr lang="en-ID" b="0" i="0" dirty="0">
                <a:effectLst/>
              </a:rPr>
              <a:t> double quotes.</a:t>
            </a:r>
          </a:p>
          <a:p>
            <a:r>
              <a:rPr lang="en-ID" b="0" i="0" dirty="0" err="1">
                <a:solidFill>
                  <a:srgbClr val="00B050"/>
                </a:solidFill>
                <a:effectLst/>
              </a:rPr>
              <a:t>println</a:t>
            </a:r>
            <a:r>
              <a:rPr lang="en-ID" b="0" i="0" dirty="0">
                <a:solidFill>
                  <a:srgbClr val="00B050"/>
                </a:solidFill>
                <a:effectLst/>
              </a:rPr>
              <a:t>() </a:t>
            </a:r>
            <a:r>
              <a:rPr lang="en-ID" b="0" i="0" dirty="0">
                <a:effectLst/>
              </a:rPr>
              <a:t>- </a:t>
            </a:r>
            <a:r>
              <a:rPr lang="en-ID" b="0" i="0" dirty="0" err="1">
                <a:effectLst/>
              </a:rPr>
              <a:t>sama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dengan</a:t>
            </a:r>
            <a:r>
              <a:rPr lang="en-ID" b="0" i="0" dirty="0">
                <a:effectLst/>
              </a:rPr>
              <a:t> </a:t>
            </a:r>
            <a:r>
              <a:rPr lang="en-ID" b="0" i="0" dirty="0">
                <a:solidFill>
                  <a:srgbClr val="00B050"/>
                </a:solidFill>
                <a:effectLst/>
              </a:rPr>
              <a:t>print() </a:t>
            </a:r>
            <a:r>
              <a:rPr lang="en-ID" b="0" i="0" dirty="0" err="1">
                <a:effectLst/>
              </a:rPr>
              <a:t>Mencetak</a:t>
            </a:r>
            <a:r>
              <a:rPr lang="en-ID" b="0" i="0" dirty="0">
                <a:effectLst/>
              </a:rPr>
              <a:t> string </a:t>
            </a:r>
            <a:r>
              <a:rPr lang="en-ID" b="0" i="0" dirty="0" err="1">
                <a:effectLst/>
              </a:rPr>
              <a:t>didalam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sebuah</a:t>
            </a:r>
            <a:r>
              <a:rPr lang="en-ID" b="0" i="0" dirty="0">
                <a:effectLst/>
              </a:rPr>
              <a:t> double quotes. Lalu </a:t>
            </a:r>
            <a:r>
              <a:rPr lang="en-ID" b="0" i="0" dirty="0" err="1">
                <a:effectLst/>
              </a:rPr>
              <a:t>memindahkan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kursor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ke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awal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sebuah</a:t>
            </a:r>
            <a:r>
              <a:rPr lang="en-ID" b="0" i="0" dirty="0">
                <a:effectLst/>
              </a:rPr>
              <a:t> line </a:t>
            </a:r>
            <a:r>
              <a:rPr lang="en-ID" b="0" i="0" dirty="0" err="1">
                <a:effectLst/>
              </a:rPr>
              <a:t>selanjutnya</a:t>
            </a:r>
            <a:r>
              <a:rPr lang="en-ID" dirty="0"/>
              <a:t>.</a:t>
            </a:r>
          </a:p>
          <a:p>
            <a:r>
              <a:rPr lang="en-ID" b="0" i="0" dirty="0" err="1">
                <a:solidFill>
                  <a:srgbClr val="00B050"/>
                </a:solidFill>
                <a:effectLst/>
              </a:rPr>
              <a:t>printf</a:t>
            </a:r>
            <a:r>
              <a:rPr lang="en-ID" b="0" i="0" dirty="0">
                <a:solidFill>
                  <a:srgbClr val="00B050"/>
                </a:solidFill>
                <a:effectLst/>
              </a:rPr>
              <a:t>() </a:t>
            </a:r>
            <a:r>
              <a:rPr lang="en-ID" b="0" i="0" dirty="0" err="1">
                <a:effectLst/>
              </a:rPr>
              <a:t>digunakan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untuk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melakukan</a:t>
            </a:r>
            <a:r>
              <a:rPr lang="en-ID" b="0" i="0" dirty="0">
                <a:effectLst/>
              </a:rPr>
              <a:t> string formatting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0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6226-FD67-ACCD-F3FE-AE8DD623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429000"/>
            <a:ext cx="11029615" cy="1497507"/>
          </a:xfrm>
        </p:spPr>
        <p:txBody>
          <a:bodyPr/>
          <a:lstStyle/>
          <a:p>
            <a:r>
              <a:rPr lang="en-US" dirty="0"/>
              <a:t>Setting up camp </a:t>
            </a:r>
            <a:r>
              <a:rPr lang="en-ID" dirty="0">
                <a:solidFill>
                  <a:srgbClr val="000000"/>
                </a:solidFill>
                <a:effectLst/>
                <a:latin typeface="Apple Color Emoji" pitchFamily="2" charset="0"/>
              </a:rPr>
              <a:t>🏕️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03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76CA-05C1-9F03-19DB-0970AC22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Basic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37AE-C871-2819-76DA-805349604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input salah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Scanner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ID" dirty="0">
                <a:solidFill>
                  <a:srgbClr val="00B050"/>
                </a:solidFill>
              </a:rPr>
              <a:t>Scanner input = </a:t>
            </a:r>
            <a:r>
              <a:rPr lang="en-ID" dirty="0">
                <a:solidFill>
                  <a:srgbClr val="00B050"/>
                </a:solidFill>
                <a:effectLst/>
              </a:rPr>
              <a:t>new</a:t>
            </a:r>
            <a:r>
              <a:rPr lang="en-ID" dirty="0">
                <a:solidFill>
                  <a:srgbClr val="00B050"/>
                </a:solidFill>
              </a:rPr>
              <a:t> Scanner(</a:t>
            </a:r>
            <a:r>
              <a:rPr lang="en-ID" dirty="0" err="1">
                <a:solidFill>
                  <a:srgbClr val="00B050"/>
                </a:solidFill>
              </a:rPr>
              <a:t>System.in</a:t>
            </a:r>
            <a:r>
              <a:rPr lang="en-ID" dirty="0">
                <a:solidFill>
                  <a:srgbClr val="00B050"/>
                </a:solidFill>
              </a:rPr>
              <a:t>);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395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F017-A3FC-1859-6FC1-A4E814A9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Java Expressions, Statements and Blocks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332A3-A0CF-DAD4-3684-96CE3744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expression </a:t>
            </a:r>
            <a:r>
              <a:rPr lang="en-US" dirty="0" err="1"/>
              <a:t>tergabung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variable, operator, literal dan method call.</a:t>
            </a:r>
          </a:p>
          <a:p>
            <a:r>
              <a:rPr lang="en-US" dirty="0" err="1"/>
              <a:t>Setiap</a:t>
            </a:r>
            <a:r>
              <a:rPr lang="en-US" dirty="0"/>
              <a:t> statement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unit </a:t>
            </a:r>
            <a:r>
              <a:rPr lang="en-US" dirty="0" err="1"/>
              <a:t>komplit</a:t>
            </a:r>
            <a:r>
              <a:rPr lang="en-US" dirty="0"/>
              <a:t> (complete unit)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execution.</a:t>
            </a:r>
          </a:p>
          <a:p>
            <a:r>
              <a:rPr lang="en-US" dirty="0" err="1"/>
              <a:t>Sebuah</a:t>
            </a:r>
            <a:r>
              <a:rPr lang="en-US" dirty="0"/>
              <a:t> Block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sekelompok</a:t>
            </a:r>
            <a:r>
              <a:rPr lang="en-US" dirty="0"/>
              <a:t> statement (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)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curly brace {}</a:t>
            </a:r>
          </a:p>
        </p:txBody>
      </p:sp>
    </p:spTree>
    <p:extLst>
      <p:ext uri="{BB962C8B-B14F-4D97-AF65-F5344CB8AC3E}">
        <p14:creationId xmlns:p14="http://schemas.microsoft.com/office/powerpoint/2010/main" val="1091842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99B7-6260-72BA-19D2-747AC679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Navigating the Jungle </a:t>
            </a:r>
            <a:br>
              <a:rPr lang="en-ID" dirty="0"/>
            </a:br>
            <a:r>
              <a:rPr lang="en-ID" dirty="0"/>
              <a:t>(FLOW CONTROL) 🧭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45BCB-E962-53E8-FA7A-B0031A547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Choosing Your Path</a:t>
            </a:r>
          </a:p>
        </p:txBody>
      </p:sp>
    </p:spTree>
    <p:extLst>
      <p:ext uri="{BB962C8B-B14F-4D97-AF65-F5344CB8AC3E}">
        <p14:creationId xmlns:p14="http://schemas.microsoft.com/office/powerpoint/2010/main" val="1359477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5F55-4006-3051-F497-836CEBF2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D32F-A594-0F21-987B-B568F339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299655" cy="3678303"/>
          </a:xfrm>
        </p:spPr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if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(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)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eksekusi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danhanyajika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(true).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D23EC-E041-7026-D072-ACA0A758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155" y="2456329"/>
            <a:ext cx="3250382" cy="27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02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EB39-D5B6-4F5C-1FC6-A8B37846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if-else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6364-75E4-D83E-6BFE-1F57448BB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if-else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mengeksekusi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kondisitrue</a:t>
            </a:r>
            <a:r>
              <a:rPr lang="en-ID" dirty="0"/>
              <a:t> dan </a:t>
            </a:r>
            <a:r>
              <a:rPr lang="en-ID" dirty="0" err="1"/>
              <a:t>pernyataan</a:t>
            </a:r>
            <a:r>
              <a:rPr lang="en-ID" dirty="0"/>
              <a:t> yang lain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false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B6FE6-0925-417B-58FE-FF628DDEB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144" y="2235670"/>
            <a:ext cx="4315524" cy="356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51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44B4-9D5C-DA92-A73C-BCE0F7D1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if-else-if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BFE17-C630-5A89-410C-CC99CBBB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pada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else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if-else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if-else yang lain.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mengijinkan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seleksi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kompleks</a:t>
            </a:r>
            <a:r>
              <a:rPr lang="en-ID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786FD-C60B-06A6-125C-70F07E9E5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661" y="2110385"/>
            <a:ext cx="4226528" cy="37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02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3B61-FB32-2983-F77C-1835EAC8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switch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F843B-AECB-DADA-7151-80DAD703D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2"/>
            <a:ext cx="3430368" cy="2884547"/>
          </a:xfrm>
        </p:spPr>
        <p:txBody>
          <a:bodyPr>
            <a:noAutofit/>
          </a:bodyPr>
          <a:lstStyle/>
          <a:p>
            <a:r>
              <a:rPr lang="en-ID" sz="1400" dirty="0"/>
              <a:t>Cara lain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membuat</a:t>
            </a:r>
            <a:r>
              <a:rPr lang="en-ID" sz="1400" dirty="0"/>
              <a:t> </a:t>
            </a:r>
            <a:r>
              <a:rPr lang="en-ID" sz="1400" dirty="0" err="1"/>
              <a:t>cabang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menggunakan</a:t>
            </a:r>
            <a:r>
              <a:rPr lang="en-ID" sz="1400" dirty="0"/>
              <a:t> kata </a:t>
            </a:r>
            <a:r>
              <a:rPr lang="en-ID" sz="1400" dirty="0" err="1"/>
              <a:t>kunci</a:t>
            </a:r>
            <a:r>
              <a:rPr lang="en-ID" sz="1400" dirty="0"/>
              <a:t> switch. </a:t>
            </a:r>
          </a:p>
          <a:p>
            <a:r>
              <a:rPr lang="en-ID" sz="1400" dirty="0"/>
              <a:t>Switch </a:t>
            </a:r>
            <a:r>
              <a:rPr lang="en-ID" sz="1400" dirty="0" err="1"/>
              <a:t>mengkonstruksikan</a:t>
            </a:r>
            <a:r>
              <a:rPr lang="en-ID" sz="1400" dirty="0"/>
              <a:t> </a:t>
            </a:r>
            <a:r>
              <a:rPr lang="en-ID" sz="1400" dirty="0" err="1"/>
              <a:t>cabang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beberapa</a:t>
            </a:r>
            <a:r>
              <a:rPr lang="en-ID" sz="1400" dirty="0"/>
              <a:t> </a:t>
            </a:r>
            <a:r>
              <a:rPr lang="en-ID" sz="1400" dirty="0" err="1"/>
              <a:t>kondisi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nilai</a:t>
            </a:r>
            <a:r>
              <a:rPr lang="en-ID" sz="1400" dirty="0"/>
              <a:t>.</a:t>
            </a:r>
          </a:p>
          <a:p>
            <a:r>
              <a:rPr lang="en-ID" sz="1400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expression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ekspresi</a:t>
            </a:r>
            <a:r>
              <a:rPr lang="en-ID" sz="1400" dirty="0"/>
              <a:t> integer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karakter</a:t>
            </a:r>
            <a:r>
              <a:rPr lang="en-ID" sz="1400" dirty="0"/>
              <a:t> dan </a:t>
            </a:r>
            <a:r>
              <a:rPr lang="en-ID" sz="1400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case_selector1</a:t>
            </a:r>
            <a:r>
              <a:rPr lang="en-ID" sz="1400" dirty="0"/>
              <a:t>, </a:t>
            </a:r>
            <a:r>
              <a:rPr lang="en-ID" sz="1400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case_selector2 </a:t>
            </a:r>
            <a:r>
              <a:rPr lang="en-ID" sz="1400" dirty="0"/>
              <a:t>dan </a:t>
            </a:r>
            <a:r>
              <a:rPr lang="en-ID" sz="1400" dirty="0" err="1"/>
              <a:t>seterusnya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konstanta</a:t>
            </a:r>
            <a:r>
              <a:rPr lang="en-ID" sz="1400" dirty="0"/>
              <a:t> </a:t>
            </a:r>
            <a:r>
              <a:rPr lang="en-ID" sz="1400" dirty="0" err="1"/>
              <a:t>unik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nilai</a:t>
            </a:r>
            <a:r>
              <a:rPr lang="en-ID" sz="1400" dirty="0"/>
              <a:t> </a:t>
            </a:r>
            <a:r>
              <a:rPr lang="en-ID" sz="1400" b="1" dirty="0"/>
              <a:t>Integer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b="1" dirty="0"/>
              <a:t>Char</a:t>
            </a:r>
            <a:endParaRPr lang="en-US" sz="1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00664-27AE-E507-956D-8AE10D21F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9987" y="2200542"/>
            <a:ext cx="3430368" cy="29120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switch( expression )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{ 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case case_selector1: 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	statement1;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	break;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case case_selector2: 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	statement2;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	break; 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default: 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	statement3;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	break;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} 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80082C-5A62-F1EA-649D-AD1F98CD7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078" y="1972996"/>
            <a:ext cx="3912729" cy="33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12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A0C798-D649-CE9C-9128-85924F22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PERULANGAN / LOOPING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BA480-4DCA-1D67-C946-5C504FF13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While Loop</a:t>
            </a:r>
          </a:p>
          <a:p>
            <a:r>
              <a:rPr lang="en-ID" dirty="0"/>
              <a:t>Do-While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05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E822-990A-F0B9-9A32-49655DFD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7CE3-581E-A9C2-87DC-F386E0BAD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514807" cy="3678303"/>
          </a:xfrm>
        </p:spPr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while loop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yang </a:t>
            </a:r>
            <a:r>
              <a:rPr lang="en-ID" dirty="0" err="1"/>
              <a:t>diulang-ulang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yang </a:t>
            </a:r>
            <a:r>
              <a:rPr lang="en-ID" dirty="0" err="1"/>
              <a:t>cocok</a:t>
            </a:r>
            <a:r>
              <a:rPr lang="en-ID" dirty="0"/>
              <a:t>.</a:t>
            </a:r>
          </a:p>
          <a:p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didalam</a:t>
            </a:r>
            <a:r>
              <a:rPr lang="en-ID" dirty="0"/>
              <a:t> while loop pada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disamping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dieksekusi</a:t>
            </a:r>
            <a:r>
              <a:rPr lang="en-ID" dirty="0"/>
              <a:t> </a:t>
            </a:r>
            <a:r>
              <a:rPr lang="en-ID" dirty="0" err="1"/>
              <a:t>berulang-ulang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>
                <a:solidFill>
                  <a:srgbClr val="00B050"/>
                </a:solidFill>
              </a:rPr>
              <a:t>boolean_expression</a:t>
            </a:r>
            <a:r>
              <a:rPr lang="en-ID" dirty="0">
                <a:solidFill>
                  <a:srgbClr val="00B050"/>
                </a:solidFill>
              </a:rPr>
              <a:t>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 (true)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67D28-7E30-B2E0-FD57-873529784E23}"/>
              </a:ext>
            </a:extLst>
          </p:cNvPr>
          <p:cNvSpPr txBox="1"/>
          <p:nvPr/>
        </p:nvSpPr>
        <p:spPr>
          <a:xfrm>
            <a:off x="6697980" y="3419482"/>
            <a:ext cx="2978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rgbClr val="00B050"/>
                </a:solidFill>
              </a:rPr>
              <a:t>while( </a:t>
            </a:r>
            <a:r>
              <a:rPr lang="en-ID" dirty="0" err="1">
                <a:solidFill>
                  <a:srgbClr val="00B050"/>
                </a:solidFill>
              </a:rPr>
              <a:t>boolean_expression</a:t>
            </a:r>
            <a:r>
              <a:rPr lang="en-ID" dirty="0">
                <a:solidFill>
                  <a:srgbClr val="00B050"/>
                </a:solidFill>
              </a:rPr>
              <a:t> ){ </a:t>
            </a:r>
          </a:p>
          <a:p>
            <a:r>
              <a:rPr lang="en-ID" dirty="0">
                <a:solidFill>
                  <a:srgbClr val="00B050"/>
                </a:solidFill>
              </a:rPr>
              <a:t>	statement1; </a:t>
            </a:r>
          </a:p>
          <a:p>
            <a:r>
              <a:rPr lang="en-ID" dirty="0">
                <a:solidFill>
                  <a:srgbClr val="00B050"/>
                </a:solidFill>
              </a:rPr>
              <a:t>	statement2; </a:t>
            </a:r>
          </a:p>
          <a:p>
            <a:r>
              <a:rPr lang="en-ID" dirty="0">
                <a:solidFill>
                  <a:srgbClr val="00B050"/>
                </a:solidFill>
              </a:rPr>
              <a:t>}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05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DA44-A5E8-9DBE-CC5F-4128D57A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Do-While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D553-8791-AB40-5E43-3F75E3CE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Do/while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varian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while.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kali,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kondisinya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mengulangi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kondisinya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172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395A-D2A0-3956-B075-5F909719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5E08-B4DD-8603-B23A-965C883FD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Development Kit ( JDK ) </a:t>
            </a:r>
          </a:p>
          <a:p>
            <a:pPr lvl="1"/>
            <a:r>
              <a:rPr lang="en-US" dirty="0"/>
              <a:t>JDK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(Development Environment)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dan </a:t>
            </a:r>
            <a:r>
              <a:rPr lang="en-US" dirty="0" err="1"/>
              <a:t>komponen-komponen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Java.</a:t>
            </a:r>
          </a:p>
          <a:p>
            <a:pPr lvl="1"/>
            <a:r>
              <a:rPr lang="en-US" dirty="0"/>
              <a:t>Pada bootcamp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JDK 21 yang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unduh</a:t>
            </a:r>
            <a:r>
              <a:rPr lang="en-US" dirty="0"/>
              <a:t> pada link </a:t>
            </a:r>
            <a:r>
              <a:rPr lang="en-US" dirty="0" err="1"/>
              <a:t>berikut</a:t>
            </a:r>
            <a:r>
              <a:rPr lang="en-US" dirty="0"/>
              <a:t>; https://</a:t>
            </a:r>
            <a:r>
              <a:rPr lang="en-US" dirty="0" err="1"/>
              <a:t>www.oracle.com</a:t>
            </a:r>
            <a:r>
              <a:rPr lang="en-US" dirty="0"/>
              <a:t>/java/technologies/downloads/#java21</a:t>
            </a:r>
          </a:p>
          <a:p>
            <a:r>
              <a:rPr lang="en-US" dirty="0"/>
              <a:t>Integrated Development Environment ( IDE )</a:t>
            </a:r>
          </a:p>
          <a:p>
            <a:pPr lvl="1"/>
            <a:r>
              <a:rPr lang="en-US" dirty="0"/>
              <a:t>IDE </a:t>
            </a:r>
            <a:r>
              <a:rPr lang="en-US" dirty="0" err="1"/>
              <a:t>adalah</a:t>
            </a:r>
            <a:r>
              <a:rPr lang="en-US" dirty="0"/>
              <a:t> software </a:t>
            </a:r>
            <a:r>
              <a:rPr lang="en-US" dirty="0" err="1"/>
              <a:t>berbasis</a:t>
            </a:r>
            <a:r>
              <a:rPr lang="en-US" dirty="0"/>
              <a:t> GUI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baris </a:t>
            </a:r>
            <a:r>
              <a:rPr lang="en-US" dirty="0" err="1"/>
              <a:t>kode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IDE pada bootcamp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Visual Studio Code (</a:t>
            </a:r>
            <a:r>
              <a:rPr lang="en-US" dirty="0" err="1"/>
              <a:t>VSCode</a:t>
            </a:r>
            <a:r>
              <a:rPr lang="en-US" dirty="0"/>
              <a:t>) dan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extensionnya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unduh</a:t>
            </a:r>
            <a:r>
              <a:rPr lang="en-US" dirty="0"/>
              <a:t> pada link </a:t>
            </a:r>
            <a:r>
              <a:rPr lang="en-US" dirty="0" err="1"/>
              <a:t>berikut</a:t>
            </a:r>
            <a:r>
              <a:rPr lang="en-US" dirty="0"/>
              <a:t>; </a:t>
            </a:r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pPr lvl="1"/>
            <a:r>
              <a:rPr lang="en-US" dirty="0"/>
              <a:t>Extension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unduh</a:t>
            </a:r>
            <a:r>
              <a:rPr lang="en-US" dirty="0"/>
              <a:t> pada link </a:t>
            </a:r>
            <a:r>
              <a:rPr lang="en-US" dirty="0" err="1"/>
              <a:t>berikut</a:t>
            </a:r>
            <a:r>
              <a:rPr lang="en-US" dirty="0"/>
              <a:t>; </a:t>
            </a:r>
            <a:r>
              <a:rPr lang="en-US" dirty="0">
                <a:hlinkClick r:id="rId3"/>
              </a:rPr>
              <a:t>https://marketplace.visualstudio.com/items?itemName=vscjava.vscode-java-pack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9362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6092-A887-ACA3-E9E4-CA6EFA3C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87219-DD9E-127F-70BF-514BE9413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097712" cy="41721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Array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serupa</a:t>
            </a:r>
            <a:r>
              <a:rPr lang="en-US" dirty="0"/>
              <a:t>.</a:t>
            </a:r>
          </a:p>
          <a:p>
            <a:r>
              <a:rPr lang="en-ID" dirty="0"/>
              <a:t>Array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layaknya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.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mendeklarasikan</a:t>
            </a:r>
            <a:r>
              <a:rPr lang="en-ID" dirty="0"/>
              <a:t> array, </a:t>
            </a:r>
            <a:r>
              <a:rPr lang="en-ID" dirty="0" err="1"/>
              <a:t>kamu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daftar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data, yang </a:t>
            </a:r>
            <a:r>
              <a:rPr lang="en-ID" dirty="0" err="1"/>
              <a:t>diikuti</a:t>
            </a:r>
            <a:r>
              <a:rPr lang="en-ID" dirty="0"/>
              <a:t> oleh </a:t>
            </a:r>
            <a:r>
              <a:rPr lang="en-ID" dirty="0" err="1"/>
              <a:t>sepasang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[],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diikuti</a:t>
            </a:r>
            <a:r>
              <a:rPr lang="en-ID" dirty="0"/>
              <a:t> oleh </a:t>
            </a:r>
            <a:r>
              <a:rPr lang="en-ID" dirty="0" err="1"/>
              <a:t>nama</a:t>
            </a:r>
            <a:r>
              <a:rPr lang="en-ID" dirty="0"/>
              <a:t> identifier-</a:t>
            </a:r>
            <a:r>
              <a:rPr lang="en-ID" dirty="0" err="1"/>
              <a:t>nya</a:t>
            </a:r>
            <a:r>
              <a:rPr lang="en-ID" dirty="0"/>
              <a:t>.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int []</a:t>
            </a: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;</a:t>
            </a:r>
          </a:p>
          <a:p>
            <a:r>
              <a:rPr lang="en-ID" dirty="0" err="1"/>
              <a:t>Kamu</a:t>
            </a:r>
            <a:r>
              <a:rPr lang="en-ID" dirty="0"/>
              <a:t> 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menempatkan</a:t>
            </a:r>
            <a:r>
              <a:rPr lang="en-ID" dirty="0"/>
              <a:t> </a:t>
            </a:r>
            <a:r>
              <a:rPr lang="en-ID" dirty="0" err="1"/>
              <a:t>sepasang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[] </a:t>
            </a:r>
            <a:r>
              <a:rPr lang="en-ID" dirty="0" err="1"/>
              <a:t>sesudah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identifier.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: 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int </a:t>
            </a: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[];</a:t>
            </a:r>
          </a:p>
          <a:p>
            <a:r>
              <a:rPr lang="en-ID" dirty="0" err="1">
                <a:solidFill>
                  <a:schemeClr val="tx1"/>
                </a:solidFill>
              </a:rPr>
              <a:t>Setelah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itu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anda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bisa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melakukan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/>
              <a:t>instantiate </a:t>
            </a:r>
            <a:r>
              <a:rPr lang="en-ID" dirty="0" err="1"/>
              <a:t>obyek</a:t>
            </a:r>
            <a:r>
              <a:rPr lang="en-ID" dirty="0"/>
              <a:t>:  </a:t>
            </a: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 = new int[100];</a:t>
            </a:r>
          </a:p>
          <a:p>
            <a:r>
              <a:rPr lang="en-ID" dirty="0">
                <a:solidFill>
                  <a:schemeClr val="tx1"/>
                </a:solidFill>
              </a:rPr>
              <a:t>Jika </a:t>
            </a:r>
            <a:r>
              <a:rPr lang="en-ID" dirty="0" err="1">
                <a:solidFill>
                  <a:schemeClr val="tx1"/>
                </a:solidFill>
              </a:rPr>
              <a:t>ingin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kamu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bisa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melakukannya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secara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langsung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menjadi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/>
              <a:t>:  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int </a:t>
            </a: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[] = new int[100];</a:t>
            </a:r>
          </a:p>
          <a:p>
            <a:r>
              <a:rPr lang="en-ID" dirty="0"/>
              <a:t>Pada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pendeklarasian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memberitahukan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compiler Java, </a:t>
            </a:r>
            <a:r>
              <a:rPr lang="en-ID" dirty="0" err="1"/>
              <a:t>bahwa</a:t>
            </a:r>
            <a:r>
              <a:rPr lang="en-ID" dirty="0"/>
              <a:t> identifier </a:t>
            </a:r>
            <a:r>
              <a:rPr lang="en-ID" b="1" dirty="0" err="1"/>
              <a:t>bilanganGanjil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array yang </a:t>
            </a:r>
            <a:r>
              <a:rPr lang="en-ID" dirty="0" err="1"/>
              <a:t>berisi</a:t>
            </a:r>
            <a:r>
              <a:rPr lang="en-ID" dirty="0"/>
              <a:t> data </a:t>
            </a:r>
            <a:r>
              <a:rPr lang="en-ID" dirty="0" err="1"/>
              <a:t>bertipe</a:t>
            </a:r>
            <a:r>
              <a:rPr lang="en-ID" dirty="0"/>
              <a:t> integer, dan </a:t>
            </a:r>
            <a:r>
              <a:rPr lang="en-ID" dirty="0" err="1"/>
              <a:t>dilanjutkan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meng-instantiate </a:t>
            </a:r>
            <a:r>
              <a:rPr lang="en-ID" dirty="0" err="1"/>
              <a:t>sebuah</a:t>
            </a:r>
            <a:r>
              <a:rPr lang="en-ID" dirty="0"/>
              <a:t> array </a:t>
            </a:r>
            <a:r>
              <a:rPr lang="en-ID" dirty="0" err="1"/>
              <a:t>baru</a:t>
            </a:r>
            <a:r>
              <a:rPr lang="en-ID" dirty="0"/>
              <a:t> yang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b="1" dirty="0"/>
              <a:t>100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.</a:t>
            </a:r>
            <a:endParaRPr lang="en-ID" dirty="0">
              <a:solidFill>
                <a:srgbClr val="00B050"/>
              </a:solidFill>
              <a:latin typeface="Space Mono for Powerline" panose="02000509040000020004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BD1A7-F433-D5B9-33B2-6DE86E804264}"/>
              </a:ext>
            </a:extLst>
          </p:cNvPr>
          <p:cNvSpPr txBox="1"/>
          <p:nvPr/>
        </p:nvSpPr>
        <p:spPr>
          <a:xfrm>
            <a:off x="6671976" y="2505670"/>
            <a:ext cx="4416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int </a:t>
            </a: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[];</a:t>
            </a:r>
          </a:p>
          <a:p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 = new int[100];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025E3-3D90-4664-78FF-F3A0D4CFB1AB}"/>
              </a:ext>
            </a:extLst>
          </p:cNvPr>
          <p:cNvSpPr txBox="1"/>
          <p:nvPr/>
        </p:nvSpPr>
        <p:spPr>
          <a:xfrm>
            <a:off x="6671976" y="399795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int </a:t>
            </a: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[] = new int[100];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E193A-5C2B-BFE8-E48E-36D23457086B}"/>
              </a:ext>
            </a:extLst>
          </p:cNvPr>
          <p:cNvSpPr txBox="1"/>
          <p:nvPr/>
        </p:nvSpPr>
        <p:spPr>
          <a:xfrm>
            <a:off x="8061157" y="3344145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6F0A8-7940-74C6-89A0-D3657C798141}"/>
              </a:ext>
            </a:extLst>
          </p:cNvPr>
          <p:cNvSpPr txBox="1"/>
          <p:nvPr/>
        </p:nvSpPr>
        <p:spPr>
          <a:xfrm>
            <a:off x="6671976" y="5051901"/>
            <a:ext cx="38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int[] </a:t>
            </a:r>
            <a:r>
              <a:rPr lang="en-ID" b="0" dirty="0" err="1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bilanganGanjil</a:t>
            </a:r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 = {</a:t>
            </a:r>
          </a:p>
          <a:p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	1, 3, 5, 7, 9, 11, 13</a:t>
            </a:r>
          </a:p>
          <a:p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};</a:t>
            </a:r>
          </a:p>
          <a:p>
            <a:endParaRPr lang="en-US" dirty="0">
              <a:solidFill>
                <a:srgbClr val="00B050"/>
              </a:solidFill>
              <a:latin typeface="Space Mono for Powerline" panose="02000509040000020004" pitchFamily="49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9BD8F-C6FB-E931-DA7C-CD35CDA09BC8}"/>
              </a:ext>
            </a:extLst>
          </p:cNvPr>
          <p:cNvSpPr txBox="1"/>
          <p:nvPr/>
        </p:nvSpPr>
        <p:spPr>
          <a:xfrm>
            <a:off x="7194884" y="4550418"/>
            <a:ext cx="372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23215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3991-4079-74C8-B48C-40979378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Pengaksesan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7B4C5-CF10-D606-7A39-A7BECAA30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array,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sebagian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array, </a:t>
            </a:r>
            <a:r>
              <a:rPr lang="en-ID" dirty="0" err="1"/>
              <a:t>Kamu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yang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subscript yang </a:t>
            </a:r>
            <a:r>
              <a:rPr lang="en-ID" dirty="0" err="1"/>
              <a:t>urutannya</a:t>
            </a:r>
            <a:r>
              <a:rPr lang="en-ID" dirty="0"/>
              <a:t>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0.</a:t>
            </a:r>
          </a:p>
          <a:p>
            <a:pPr marL="0" indent="0">
              <a:buNone/>
            </a:pPr>
            <a:endParaRPr lang="en-ID" b="0" dirty="0">
              <a:solidFill>
                <a:srgbClr val="00B050"/>
              </a:solidFill>
              <a:effectLst/>
              <a:latin typeface="Space Mono for Powerline" panose="02000509040000020004" pitchFamily="49" charset="77"/>
            </a:endParaRP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int[] </a:t>
            </a:r>
            <a:r>
              <a:rPr lang="en-ID" b="0" dirty="0" err="1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bilanganGanjil</a:t>
            </a:r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 = {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	1, 3, 5, 7, 9, 11, 13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};</a:t>
            </a:r>
          </a:p>
          <a:p>
            <a:pPr marL="0" indent="0">
              <a:buNone/>
            </a:pP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System.out.print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(</a:t>
            </a:r>
            <a:r>
              <a:rPr lang="en-ID" b="0" dirty="0" err="1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[0]); // </a:t>
            </a:r>
            <a:r>
              <a:rPr lang="en-ID" dirty="0">
                <a:solidFill>
                  <a:schemeClr val="tx1"/>
                </a:solidFill>
                <a:latin typeface="Space Mono for Powerline" panose="02000509040000020004" pitchFamily="49" charset="77"/>
              </a:rPr>
              <a:t>Output </a:t>
            </a:r>
            <a:r>
              <a:rPr lang="en-ID" dirty="0" err="1">
                <a:solidFill>
                  <a:schemeClr val="tx1"/>
                </a:solidFill>
                <a:latin typeface="Space Mono for Powerline" panose="02000509040000020004" pitchFamily="49" charset="77"/>
              </a:rPr>
              <a:t>angka</a:t>
            </a:r>
            <a:r>
              <a:rPr lang="en-ID" dirty="0">
                <a:solidFill>
                  <a:schemeClr val="tx1"/>
                </a:solidFill>
                <a:latin typeface="Space Mono for Powerline" panose="02000509040000020004" pitchFamily="49" charset="77"/>
              </a:rPr>
              <a:t> 1</a:t>
            </a:r>
            <a:endParaRPr lang="en-ID" b="0" dirty="0">
              <a:solidFill>
                <a:schemeClr val="tx1"/>
              </a:solidFill>
              <a:effectLst/>
              <a:latin typeface="Space Mono for Powerline" panose="02000509040000020004" pitchFamily="49" charset="77"/>
            </a:endParaRPr>
          </a:p>
          <a:p>
            <a:pPr marL="0" indent="0">
              <a:buNone/>
            </a:pP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System.out.print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(</a:t>
            </a:r>
            <a:r>
              <a:rPr lang="en-ID" b="0" dirty="0" err="1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[1]); // </a:t>
            </a:r>
            <a:r>
              <a:rPr lang="en-ID" dirty="0">
                <a:solidFill>
                  <a:schemeClr val="tx1"/>
                </a:solidFill>
                <a:latin typeface="Space Mono for Powerline" panose="02000509040000020004" pitchFamily="49" charset="77"/>
              </a:rPr>
              <a:t>Output </a:t>
            </a:r>
            <a:r>
              <a:rPr lang="en-ID" dirty="0" err="1">
                <a:solidFill>
                  <a:schemeClr val="tx1"/>
                </a:solidFill>
                <a:latin typeface="Space Mono for Powerline" panose="02000509040000020004" pitchFamily="49" charset="77"/>
              </a:rPr>
              <a:t>angka</a:t>
            </a:r>
            <a:r>
              <a:rPr lang="en-ID" dirty="0">
                <a:solidFill>
                  <a:schemeClr val="tx1"/>
                </a:solidFill>
                <a:latin typeface="Space Mono for Powerline" panose="02000509040000020004" pitchFamily="49" charset="77"/>
              </a:rPr>
              <a:t> 3</a:t>
            </a:r>
            <a:endParaRPr lang="en-ID" dirty="0">
              <a:solidFill>
                <a:srgbClr val="00B050"/>
              </a:solidFill>
              <a:latin typeface="Space Mono for Powerline" panose="02000509040000020004" pitchFamily="49" charset="77"/>
            </a:endParaRPr>
          </a:p>
          <a:p>
            <a:pPr marL="0" indent="0">
              <a:buNone/>
            </a:pP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System.out.print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(</a:t>
            </a:r>
            <a:r>
              <a:rPr lang="en-ID" b="0" dirty="0" err="1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[2]); // </a:t>
            </a:r>
            <a:r>
              <a:rPr lang="en-ID" dirty="0">
                <a:solidFill>
                  <a:schemeClr val="tx1"/>
                </a:solidFill>
                <a:latin typeface="Space Mono for Powerline" panose="02000509040000020004" pitchFamily="49" charset="77"/>
              </a:rPr>
              <a:t>Output </a:t>
            </a:r>
            <a:r>
              <a:rPr lang="en-ID" dirty="0" err="1">
                <a:solidFill>
                  <a:schemeClr val="tx1"/>
                </a:solidFill>
                <a:latin typeface="Space Mono for Powerline" panose="02000509040000020004" pitchFamily="49" charset="77"/>
              </a:rPr>
              <a:t>angka</a:t>
            </a:r>
            <a:r>
              <a:rPr lang="en-ID" dirty="0">
                <a:solidFill>
                  <a:schemeClr val="tx1"/>
                </a:solidFill>
                <a:latin typeface="Space Mono for Powerline" panose="02000509040000020004" pitchFamily="49" charset="77"/>
              </a:rPr>
              <a:t> 5</a:t>
            </a:r>
            <a:endParaRPr lang="en-ID" b="0" dirty="0">
              <a:solidFill>
                <a:schemeClr val="tx1"/>
              </a:solidFill>
              <a:effectLst/>
              <a:latin typeface="Space Mono for Powerline" panose="02000509040000020004" pitchFamily="49" charset="77"/>
            </a:endParaRPr>
          </a:p>
          <a:p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88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271A-4436-F303-3D31-45725068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multidimensi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C6EE-EB95-F31A-1A1C-7B5CD489B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Array </a:t>
            </a:r>
            <a:r>
              <a:rPr lang="en-ID" dirty="0" err="1"/>
              <a:t>multidimensi</a:t>
            </a:r>
            <a:r>
              <a:rPr lang="en-ID" dirty="0"/>
              <a:t> </a:t>
            </a:r>
            <a:r>
              <a:rPr lang="en-ID" dirty="0" err="1"/>
              <a:t>diimplementasikan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array yang </a:t>
            </a:r>
            <a:r>
              <a:rPr lang="en-ID" dirty="0" err="1"/>
              <a:t>terl</a:t>
            </a:r>
            <a:r>
              <a:rPr lang="en-ID" dirty="0"/>
              <a:t> </a:t>
            </a:r>
            <a:r>
              <a:rPr lang="en-ID" dirty="0" err="1"/>
              <a:t>etak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array. Array </a:t>
            </a:r>
            <a:r>
              <a:rPr lang="en-ID" dirty="0" err="1"/>
              <a:t>multidimensi</a:t>
            </a:r>
            <a:r>
              <a:rPr lang="en-ID" dirty="0"/>
              <a:t>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array.</a:t>
            </a:r>
          </a:p>
          <a:p>
            <a:pPr marL="0" indent="0">
              <a:buNone/>
            </a:pPr>
            <a:r>
              <a:rPr lang="en-ID" dirty="0"/>
              <a:t>int[][] </a:t>
            </a:r>
            <a:r>
              <a:rPr lang="en-ID" dirty="0" err="1"/>
              <a:t>bilangan</a:t>
            </a:r>
            <a:r>
              <a:rPr lang="en-ID" dirty="0"/>
              <a:t> = new int[10][</a:t>
            </a:r>
            <a:r>
              <a:rPr lang="en-ID"/>
              <a:t>10];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94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16BD-FEB3-8B33-2DDD-DBB669E4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(Object Oriented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1C5DF-4376-19AF-328A-5813ABF53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45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043F-79BC-7650-9C70-4B82D74E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D" b="1" i="0" dirty="0">
                <a:effectLst/>
              </a:rPr>
              <a:t>Java Class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B5E7A-082A-9AE7-C50A-626ECC16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(Object Oriented Programming). </a:t>
            </a:r>
            <a:r>
              <a:rPr lang="en-US" dirty="0" err="1"/>
              <a:t>Konsep</a:t>
            </a:r>
            <a:r>
              <a:rPr lang="en-US" dirty="0"/>
              <a:t> inti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memecah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objek-objek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.</a:t>
            </a:r>
          </a:p>
          <a:p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pun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dan </a:t>
            </a:r>
            <a:r>
              <a:rPr lang="en-US" dirty="0" err="1"/>
              <a:t>perilaku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motor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. </a:t>
            </a:r>
            <a:r>
              <a:rPr lang="en-US" dirty="0" err="1"/>
              <a:t>Memiliki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States: idle, </a:t>
            </a:r>
            <a:r>
              <a:rPr lang="en-US" dirty="0" err="1"/>
              <a:t>gigi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, </a:t>
            </a:r>
            <a:r>
              <a:rPr lang="en-US" dirty="0" err="1"/>
              <a:t>dll</a:t>
            </a:r>
            <a:endParaRPr lang="en-US" dirty="0"/>
          </a:p>
          <a:p>
            <a:pPr marL="324000" lvl="1" indent="0">
              <a:buNone/>
            </a:pPr>
            <a:r>
              <a:rPr lang="en-US" dirty="0"/>
              <a:t>	</a:t>
            </a:r>
            <a:r>
              <a:rPr lang="en-US" dirty="0" err="1"/>
              <a:t>Behaviour</a:t>
            </a:r>
            <a:r>
              <a:rPr lang="en-US" dirty="0"/>
              <a:t>: </a:t>
            </a:r>
            <a:r>
              <a:rPr lang="en-US" dirty="0" err="1"/>
              <a:t>mengerem</a:t>
            </a:r>
            <a:r>
              <a:rPr lang="en-US" dirty="0"/>
              <a:t>, </a:t>
            </a:r>
            <a:r>
              <a:rPr lang="en-US" dirty="0" err="1"/>
              <a:t>ganti</a:t>
            </a:r>
            <a:r>
              <a:rPr lang="en-US" dirty="0"/>
              <a:t> </a:t>
            </a:r>
            <a:r>
              <a:rPr lang="en-US" dirty="0" err="1"/>
              <a:t>gigi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81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7F31-2776-590A-ABDA-DDAB6ECD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3F034-73B0-8F42-C64C-DA8B0E21D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dan </a:t>
            </a:r>
            <a:r>
              <a:rPr lang="en-US" dirty="0" err="1"/>
              <a:t>mewarnainya</a:t>
            </a:r>
            <a:r>
              <a:rPr lang="en-US" dirty="0"/>
              <a:t>. 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1.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lingkaran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2.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mewarnai</a:t>
            </a:r>
            <a:r>
              <a:rPr lang="en-US" dirty="0"/>
              <a:t> </a:t>
            </a:r>
            <a:r>
              <a:rPr lang="en-US" dirty="0" err="1"/>
              <a:t>lingkaran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32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7F31-2776-590A-ABDA-DDAB6ECD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3F034-73B0-8F42-C64C-DA8B0E21D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686044" cy="3678303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returnType</a:t>
            </a:r>
            <a:r>
              <a:rPr lang="en-US" dirty="0"/>
              <a:t> -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dikembalikan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 int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integer. Jika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pengembaliannya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.</a:t>
            </a:r>
          </a:p>
          <a:p>
            <a:r>
              <a:rPr lang="en-US" b="1" dirty="0" err="1"/>
              <a:t>methodName</a:t>
            </a:r>
            <a:r>
              <a:rPr lang="en-US" dirty="0"/>
              <a:t> -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pengidentifikasi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merujuk</a:t>
            </a:r>
            <a:r>
              <a:rPr lang="en-US" dirty="0"/>
              <a:t> pada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program.</a:t>
            </a:r>
          </a:p>
          <a:p>
            <a:r>
              <a:rPr lang="en-US" b="1" dirty="0" err="1"/>
              <a:t>Metode</a:t>
            </a:r>
            <a:r>
              <a:rPr lang="en-US" b="1" dirty="0"/>
              <a:t> Body</a:t>
            </a:r>
            <a:r>
              <a:rPr lang="en-US" dirty="0"/>
              <a:t> -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statements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. Badan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oleh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kurawal</a:t>
            </a:r>
            <a:r>
              <a:rPr lang="en-US" dirty="0"/>
              <a:t> {}.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C1054-94D9-4F62-45D3-1EEDE0656130}"/>
              </a:ext>
            </a:extLst>
          </p:cNvPr>
          <p:cNvSpPr txBox="1"/>
          <p:nvPr/>
        </p:nvSpPr>
        <p:spPr>
          <a:xfrm>
            <a:off x="6760395" y="2414427"/>
            <a:ext cx="2929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effectLst/>
              </a:rPr>
              <a:t>returnType</a:t>
            </a:r>
            <a:r>
              <a:rPr lang="en-ID" dirty="0">
                <a:effectLst/>
              </a:rPr>
              <a:t> </a:t>
            </a:r>
            <a:r>
              <a:rPr lang="en-ID" dirty="0" err="1">
                <a:solidFill>
                  <a:srgbClr val="61AEEE"/>
                </a:solidFill>
                <a:effectLst/>
              </a:rPr>
              <a:t>methodName</a:t>
            </a:r>
            <a:r>
              <a:rPr lang="en-ID" dirty="0">
                <a:effectLst/>
              </a:rPr>
              <a:t>() </a:t>
            </a:r>
            <a:r>
              <a:rPr lang="en-ID" dirty="0"/>
              <a:t>{ </a:t>
            </a:r>
          </a:p>
          <a:p>
            <a:r>
              <a:rPr lang="en-ID" dirty="0">
                <a:solidFill>
                  <a:srgbClr val="FFDDBE"/>
                </a:solidFill>
                <a:effectLst/>
              </a:rPr>
              <a:t>	// method body</a:t>
            </a:r>
            <a:r>
              <a:rPr lang="en-ID" dirty="0"/>
              <a:t> </a:t>
            </a:r>
          </a:p>
          <a:p>
            <a:r>
              <a:rPr lang="en-ID" dirty="0"/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8AE1A-95DF-10F3-BB42-1DD3983CFD12}"/>
              </a:ext>
            </a:extLst>
          </p:cNvPr>
          <p:cNvSpPr txBox="1"/>
          <p:nvPr/>
        </p:nvSpPr>
        <p:spPr>
          <a:xfrm>
            <a:off x="6626834" y="4218715"/>
            <a:ext cx="5435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effectLst/>
              </a:rPr>
              <a:t>modifier </a:t>
            </a:r>
            <a:r>
              <a:rPr lang="en-ID" sz="1600" dirty="0">
                <a:solidFill>
                  <a:srgbClr val="C678DD"/>
                </a:solidFill>
                <a:effectLst/>
              </a:rPr>
              <a:t>static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returnType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solidFill>
                  <a:srgbClr val="61AEEE"/>
                </a:solidFill>
                <a:effectLst/>
              </a:rPr>
              <a:t>nameOfMethod</a:t>
            </a:r>
            <a:r>
              <a:rPr lang="en-ID" sz="1600" dirty="0">
                <a:effectLst/>
              </a:rPr>
              <a:t> (parameter1, ...) </a:t>
            </a:r>
            <a:r>
              <a:rPr lang="en-ID" sz="1600" dirty="0"/>
              <a:t>{ </a:t>
            </a:r>
          </a:p>
          <a:p>
            <a:r>
              <a:rPr lang="en-ID" sz="1600" dirty="0">
                <a:solidFill>
                  <a:srgbClr val="FFDDBE"/>
                </a:solidFill>
                <a:effectLst/>
              </a:rPr>
              <a:t>// method body</a:t>
            </a:r>
            <a:r>
              <a:rPr lang="en-ID" sz="1600" dirty="0"/>
              <a:t> </a:t>
            </a:r>
          </a:p>
          <a:p>
            <a:r>
              <a:rPr lang="en-ID" sz="1600" dirty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7279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1092-F150-B63D-E2AD-9AFFC770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Java Method Overloading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E611D-F6F3-7165-DE22-EE1422240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659882" cy="3678303"/>
          </a:xfrm>
        </p:spPr>
        <p:txBody>
          <a:bodyPr/>
          <a:lstStyle/>
          <a:p>
            <a:r>
              <a:rPr lang="en-US" dirty="0"/>
              <a:t>Di Java,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parameternya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(</a:t>
            </a:r>
            <a:r>
              <a:rPr lang="en-US" dirty="0" err="1"/>
              <a:t>jumlah</a:t>
            </a:r>
            <a:r>
              <a:rPr lang="en-US" dirty="0"/>
              <a:t> parameter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 parameter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). Fitur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ID" dirty="0"/>
              <a:t>Method Overloading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F4BF6C-8480-8C47-184B-160AF868E39E}"/>
              </a:ext>
            </a:extLst>
          </p:cNvPr>
          <p:cNvSpPr txBox="1"/>
          <p:nvPr/>
        </p:nvSpPr>
        <p:spPr>
          <a:xfrm>
            <a:off x="4940315" y="2645146"/>
            <a:ext cx="6670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rgbClr val="00B050"/>
                </a:solidFill>
              </a:rPr>
              <a:t>void </a:t>
            </a:r>
            <a:r>
              <a:rPr lang="en-ID" dirty="0" err="1">
                <a:solidFill>
                  <a:srgbClr val="00B050"/>
                </a:solidFill>
              </a:rPr>
              <a:t>func</a:t>
            </a:r>
            <a:r>
              <a:rPr lang="en-ID" dirty="0">
                <a:solidFill>
                  <a:srgbClr val="00B050"/>
                </a:solidFill>
              </a:rPr>
              <a:t>() { ... } </a:t>
            </a:r>
          </a:p>
          <a:p>
            <a:r>
              <a:rPr lang="en-ID" dirty="0">
                <a:solidFill>
                  <a:srgbClr val="00B050"/>
                </a:solidFill>
              </a:rPr>
              <a:t>void </a:t>
            </a:r>
            <a:r>
              <a:rPr lang="en-ID" dirty="0" err="1">
                <a:solidFill>
                  <a:srgbClr val="00B050"/>
                </a:solidFill>
              </a:rPr>
              <a:t>func</a:t>
            </a:r>
            <a:r>
              <a:rPr lang="en-ID" dirty="0">
                <a:solidFill>
                  <a:srgbClr val="00B050"/>
                </a:solidFill>
              </a:rPr>
              <a:t>(int a) { ... } </a:t>
            </a:r>
          </a:p>
          <a:p>
            <a:r>
              <a:rPr lang="en-ID" dirty="0">
                <a:solidFill>
                  <a:srgbClr val="00B050"/>
                </a:solidFill>
              </a:rPr>
              <a:t>float </a:t>
            </a:r>
            <a:r>
              <a:rPr lang="en-ID" dirty="0" err="1">
                <a:solidFill>
                  <a:srgbClr val="00B050"/>
                </a:solidFill>
              </a:rPr>
              <a:t>func</a:t>
            </a:r>
            <a:r>
              <a:rPr lang="en-ID" dirty="0">
                <a:solidFill>
                  <a:srgbClr val="00B050"/>
                </a:solidFill>
              </a:rPr>
              <a:t>(double a) { ... } </a:t>
            </a:r>
          </a:p>
          <a:p>
            <a:r>
              <a:rPr lang="en-ID" dirty="0">
                <a:solidFill>
                  <a:srgbClr val="00B050"/>
                </a:solidFill>
              </a:rPr>
              <a:t>float </a:t>
            </a:r>
            <a:r>
              <a:rPr lang="en-ID" dirty="0" err="1">
                <a:solidFill>
                  <a:srgbClr val="00B050"/>
                </a:solidFill>
              </a:rPr>
              <a:t>func</a:t>
            </a:r>
            <a:r>
              <a:rPr lang="en-ID" dirty="0">
                <a:solidFill>
                  <a:srgbClr val="00B050"/>
                </a:solidFill>
              </a:rPr>
              <a:t>(int a, float b) { ... }</a:t>
            </a:r>
          </a:p>
          <a:p>
            <a:endParaRPr lang="en-US" dirty="0"/>
          </a:p>
          <a:p>
            <a:r>
              <a:rPr lang="en-US" dirty="0"/>
              <a:t>Di </a:t>
            </a:r>
            <a:r>
              <a:rPr lang="en-US" dirty="0" err="1"/>
              <a:t>sini</a:t>
            </a:r>
            <a:r>
              <a:rPr lang="en-US" dirty="0"/>
              <a:t>,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() </a:t>
            </a:r>
            <a:r>
              <a:rPr lang="en-ID" dirty="0"/>
              <a:t>Method Overloading</a:t>
            </a:r>
            <a:r>
              <a:rPr lang="en-US" dirty="0"/>
              <a:t>.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11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2482-F7FC-B4BC-9262-FD4B0893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0B3B-C6B5-E155-87E8-A4BE44F54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 di Java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.</a:t>
            </a:r>
          </a:p>
          <a:p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method Java, constructors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kelasnya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i="1" dirty="0"/>
              <a:t>return type </a:t>
            </a:r>
            <a:r>
              <a:rPr lang="en-US" dirty="0" err="1"/>
              <a:t>apa</a:t>
            </a:r>
            <a:r>
              <a:rPr lang="en-US" dirty="0"/>
              <a:t> pun.</a:t>
            </a:r>
          </a:p>
        </p:txBody>
      </p:sp>
    </p:spTree>
    <p:extLst>
      <p:ext uri="{BB962C8B-B14F-4D97-AF65-F5344CB8AC3E}">
        <p14:creationId xmlns:p14="http://schemas.microsoft.com/office/powerpoint/2010/main" val="379704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DC3D-1B5F-8726-92A6-B2269002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BD0B8-0156-7319-9987-261343BB1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076408" cy="3678303"/>
          </a:xfrm>
        </p:spPr>
        <p:txBody>
          <a:bodyPr/>
          <a:lstStyle/>
          <a:p>
            <a:r>
              <a:rPr lang="en-US" dirty="0"/>
              <a:t>Di Java, string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, "halo" </a:t>
            </a:r>
            <a:r>
              <a:rPr lang="en-US" dirty="0" err="1"/>
              <a:t>adalah</a:t>
            </a:r>
            <a:r>
              <a:rPr lang="en-US" dirty="0"/>
              <a:t> string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'h', ‘a', 'l', dan 'o’.</a:t>
            </a:r>
          </a:p>
          <a:p>
            <a:r>
              <a:rPr lang="en-US" dirty="0"/>
              <a:t>Kita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kutip</a:t>
            </a:r>
            <a:r>
              <a:rPr lang="en-US" dirty="0"/>
              <a:t> </a:t>
            </a:r>
            <a:r>
              <a:rPr lang="en-US" dirty="0" err="1"/>
              <a:t>ganda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string di Java.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89B40-F1EB-AAC9-C094-3906B35BC265}"/>
              </a:ext>
            </a:extLst>
          </p:cNvPr>
          <p:cNvSpPr txBox="1"/>
          <p:nvPr/>
        </p:nvSpPr>
        <p:spPr>
          <a:xfrm>
            <a:off x="5111932" y="2856411"/>
            <a:ext cx="6498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b="1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  <a:t>Java String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string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length().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string di Java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concat</a:t>
            </a:r>
            <a:r>
              <a:rPr lang="en-US" dirty="0"/>
              <a:t>().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 Java,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string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equals().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9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6992-4CBB-FB5D-0385-B4874B1B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Encounter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04D2-D4AB-6F88-89E2-41421B298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240186" cy="3678303"/>
          </a:xfrm>
        </p:spPr>
        <p:txBody>
          <a:bodyPr/>
          <a:lstStyle/>
          <a:p>
            <a:r>
              <a:rPr lang="en-US" dirty="0" err="1"/>
              <a:t>Menulis</a:t>
            </a:r>
            <a:r>
              <a:rPr lang="en-US" dirty="0"/>
              <a:t> dan </a:t>
            </a:r>
            <a:r>
              <a:rPr lang="en-US" dirty="0" err="1"/>
              <a:t>menjalankan</a:t>
            </a:r>
            <a:r>
              <a:rPr lang="en-US" dirty="0"/>
              <a:t> program java </a:t>
            </a:r>
            <a:r>
              <a:rPr lang="en-US" dirty="0" err="1"/>
              <a:t>pertamamu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program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VSCode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</a:t>
            </a:r>
            <a:r>
              <a:rPr lang="en-US" dirty="0">
                <a:solidFill>
                  <a:srgbClr val="00B0F0"/>
                </a:solidFill>
              </a:rPr>
              <a:t>Create Java Project</a:t>
            </a:r>
            <a:r>
              <a:rPr lang="en-US" dirty="0"/>
              <a:t>” dan </a:t>
            </a:r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project type “</a:t>
            </a:r>
            <a:r>
              <a:rPr lang="en-US" dirty="0">
                <a:solidFill>
                  <a:srgbClr val="00B0F0"/>
                </a:solidFill>
              </a:rPr>
              <a:t>No build tools</a:t>
            </a:r>
            <a:r>
              <a:rPr lang="en-US" dirty="0"/>
              <a:t>”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folder </a:t>
            </a:r>
            <a:r>
              <a:rPr lang="en-US" dirty="0" err="1"/>
              <a:t>dimana</a:t>
            </a:r>
            <a:r>
              <a:rPr lang="en-US" dirty="0"/>
              <a:t> project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file dan </a:t>
            </a:r>
            <a:r>
              <a:rPr lang="en-US" dirty="0" err="1"/>
              <a:t>struktur</a:t>
            </a:r>
            <a:r>
              <a:rPr lang="en-US" dirty="0"/>
              <a:t> folder. Kita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pada folder ”</a:t>
            </a:r>
            <a:r>
              <a:rPr lang="en-US" dirty="0" err="1">
                <a:solidFill>
                  <a:srgbClr val="00B0F0"/>
                </a:solidFill>
              </a:rPr>
              <a:t>src</a:t>
            </a:r>
            <a:r>
              <a:rPr lang="en-US" dirty="0"/>
              <a:t>”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program,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F5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menu </a:t>
            </a:r>
            <a:r>
              <a:rPr lang="en-US" dirty="0">
                <a:solidFill>
                  <a:srgbClr val="00B050"/>
                </a:solidFill>
              </a:rPr>
              <a:t>Run </a:t>
            </a:r>
            <a:r>
              <a:rPr lang="en-US" dirty="0">
                <a:solidFill>
                  <a:schemeClr val="tx1"/>
                </a:solidFill>
              </a:rPr>
              <a:t>pada </a:t>
            </a:r>
            <a:r>
              <a:rPr lang="en-US" dirty="0" err="1">
                <a:solidFill>
                  <a:schemeClr val="tx1"/>
                </a:solidFill>
              </a:rPr>
              <a:t>VSCode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7C5CA1-9AF8-79BC-F2A5-5A229A11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14178"/>
            <a:ext cx="5711228" cy="356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73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A2C3C-F0C2-5E00-E37D-2CCEDE7C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cheat sheet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B3E931-A0DA-D3C2-15C1-D4546BF8C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108923"/>
              </p:ext>
            </p:extLst>
          </p:nvPr>
        </p:nvGraphicFramePr>
        <p:xfrm>
          <a:off x="581192" y="1532823"/>
          <a:ext cx="10557071" cy="5308127"/>
        </p:xfrm>
        <a:graphic>
          <a:graphicData uri="http://schemas.openxmlformats.org/drawingml/2006/table">
            <a:tbl>
              <a:tblPr/>
              <a:tblGrid>
                <a:gridCol w="2980614">
                  <a:extLst>
                    <a:ext uri="{9D8B030D-6E8A-4147-A177-3AD203B41FA5}">
                      <a16:colId xmlns:a16="http://schemas.microsoft.com/office/drawing/2014/main" val="620808507"/>
                    </a:ext>
                  </a:extLst>
                </a:gridCol>
                <a:gridCol w="7576457">
                  <a:extLst>
                    <a:ext uri="{9D8B030D-6E8A-4147-A177-3AD203B41FA5}">
                      <a16:colId xmlns:a16="http://schemas.microsoft.com/office/drawing/2014/main" val="4251267608"/>
                    </a:ext>
                  </a:extLst>
                </a:gridCol>
              </a:tblGrid>
              <a:tr h="165634">
                <a:tc>
                  <a:txBody>
                    <a:bodyPr/>
                    <a:lstStyle/>
                    <a:p>
                      <a:pPr algn="l"/>
                      <a:r>
                        <a:rPr lang="en-ID" sz="1000" b="0">
                          <a:effectLst/>
                        </a:rPr>
                        <a:t>Methods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000" b="0">
                          <a:effectLst/>
                        </a:rPr>
                        <a:t>Description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034247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2"/>
                        </a:rPr>
                        <a:t>contains()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Checks whether the string contains a substring.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977790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3"/>
                        </a:rPr>
                        <a:t>substring()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Returns the substring of the string.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79859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4"/>
                        </a:rPr>
                        <a:t>join()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Joins the given strings using the delimiter.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94956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5"/>
                        </a:rPr>
                        <a:t>replace()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>
                          <a:effectLst/>
                        </a:rPr>
                        <a:t>Replaces the specified old character with the specified new character.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197434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6"/>
                        </a:rPr>
                        <a:t>replaceAll()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Replaces all substrings matching the regex pattern.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99542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7"/>
                        </a:rPr>
                        <a:t>replaceFirst()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>
                          <a:effectLst/>
                        </a:rPr>
                        <a:t>Replaces the first matching substring.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207049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8"/>
                        </a:rPr>
                        <a:t>charAt()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Returns the character present in the specified location.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080297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9"/>
                        </a:rPr>
                        <a:t>getBytes()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Converts the string to an array of bytes.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022731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10"/>
                        </a:rPr>
                        <a:t>indexOf()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Returns the position of the specified character in the string.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204638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11"/>
                        </a:rPr>
                        <a:t>compareTo()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>
                          <a:effectLst/>
                        </a:rPr>
                        <a:t>Compares two strings in the dictionary order.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84659"/>
                  </a:ext>
                </a:extLst>
              </a:tr>
              <a:tr h="261423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12"/>
                        </a:rPr>
                        <a:t>compareToIgnoreCase()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Compares two strings, ignoring case differences.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587852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 dirty="0">
                          <a:solidFill>
                            <a:srgbClr val="0556F3"/>
                          </a:solidFill>
                          <a:effectLst/>
                          <a:hlinkClick r:id="rId13"/>
                        </a:rPr>
                        <a:t>trim()</a:t>
                      </a:r>
                      <a:endParaRPr lang="en-ID" sz="1000" dirty="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Removes any leading and trailing whitespaces.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6982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14"/>
                        </a:rPr>
                        <a:t>format()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Returns a formatted string.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058959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15"/>
                        </a:rPr>
                        <a:t>split()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Breaks the string into an array of strings.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68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16"/>
                        </a:rPr>
                        <a:t>toLowerCase()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Converts the string to lowercase.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499123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17"/>
                        </a:rPr>
                        <a:t>toUpperCase()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Converts the string to uppercase.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003110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18"/>
                        </a:rPr>
                        <a:t>valueOf()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Returns the string representation of the specified argument.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871089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19"/>
                        </a:rPr>
                        <a:t>toCharArray()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Converts the string to a char array.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179429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20"/>
                        </a:rPr>
                        <a:t>matches()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Checks whether the string matches the given regex.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4782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21"/>
                        </a:rPr>
                        <a:t>startsWith()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Checks if the string begins with the given string.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191305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22"/>
                        </a:rPr>
                        <a:t>endsWith()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Checks if the string ends with the given string.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610784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23"/>
                        </a:rPr>
                        <a:t>isEmpty()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Checks whether a string is empty or not.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227349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24"/>
                        </a:rPr>
                        <a:t>intern()</a:t>
                      </a:r>
                      <a:r>
                        <a:rPr lang="en-ID" sz="1000">
                          <a:effectLst/>
                        </a:rPr>
                        <a:t> 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Returns the canonical representation of the string.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128731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25"/>
                        </a:rPr>
                        <a:t>contentEquals()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>
                          <a:effectLst/>
                        </a:rPr>
                        <a:t>Checks whether the string is equal to </a:t>
                      </a:r>
                      <a:r>
                        <a:rPr lang="en-ID" sz="1000" dirty="0" err="1">
                          <a:effectLst/>
                        </a:rPr>
                        <a:t>charSequence</a:t>
                      </a:r>
                      <a:r>
                        <a:rPr lang="en-ID" sz="1000" dirty="0">
                          <a:effectLst/>
                        </a:rPr>
                        <a:t>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688789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26"/>
                        </a:rPr>
                        <a:t>hashCode()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Returns a hash code for the string.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7160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27"/>
                        </a:rPr>
                        <a:t>subSequence()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>
                          <a:effectLst/>
                        </a:rPr>
                        <a:t>Returns a subsequence from the string.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45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540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7928-BD2F-9D16-AAA8-F60879DD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9360C-3A20-36FB-BCDB-5B0B142E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729551" cy="3678303"/>
          </a:xfrm>
        </p:spPr>
        <p:txBody>
          <a:bodyPr/>
          <a:lstStyle/>
          <a:p>
            <a:r>
              <a:rPr lang="en-US" dirty="0"/>
              <a:t>Di Java, access modifiers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aksesibilitas</a:t>
            </a:r>
            <a:r>
              <a:rPr lang="en-US" dirty="0"/>
              <a:t> (</a:t>
            </a:r>
            <a:r>
              <a:rPr lang="en-US" dirty="0" err="1"/>
              <a:t>visibilitas</a:t>
            </a:r>
            <a:r>
              <a:rPr lang="en-US" dirty="0"/>
              <a:t>) class, interface, </a:t>
            </a:r>
            <a:r>
              <a:rPr lang="en-US" dirty="0" err="1"/>
              <a:t>variabel</a:t>
            </a:r>
            <a:r>
              <a:rPr lang="en-US" dirty="0"/>
              <a:t>, method, constructors, data member, dan setter method.</a:t>
            </a:r>
          </a:p>
          <a:p>
            <a:endParaRPr lang="en-US" dirty="0"/>
          </a:p>
          <a:p>
            <a:r>
              <a:rPr lang="en-US" dirty="0"/>
              <a:t>method1 </a:t>
            </a:r>
            <a:r>
              <a:rPr lang="en-US" dirty="0" err="1"/>
              <a:t>adalah</a:t>
            </a:r>
            <a:r>
              <a:rPr lang="en-US" dirty="0"/>
              <a:t> public -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oleh class lain.</a:t>
            </a:r>
          </a:p>
          <a:p>
            <a:r>
              <a:rPr lang="en-US" dirty="0"/>
              <a:t>method2 </a:t>
            </a:r>
            <a:r>
              <a:rPr lang="en-US" dirty="0" err="1"/>
              <a:t>adalah</a:t>
            </a:r>
            <a:r>
              <a:rPr lang="en-US" dirty="0"/>
              <a:t> private 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oleh class lain.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45469-52A2-3454-19F7-E429737060FD}"/>
              </a:ext>
            </a:extLst>
          </p:cNvPr>
          <p:cNvSpPr txBox="1"/>
          <p:nvPr/>
        </p:nvSpPr>
        <p:spPr>
          <a:xfrm>
            <a:off x="5573486" y="2394858"/>
            <a:ext cx="3172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rgbClr val="C678DD"/>
                </a:solidFill>
                <a:effectLst/>
              </a:rPr>
              <a:t>class</a:t>
            </a:r>
            <a:r>
              <a:rPr lang="en-ID" dirty="0">
                <a:effectLst/>
              </a:rPr>
              <a:t> </a:t>
            </a:r>
            <a:r>
              <a:rPr lang="en-ID" dirty="0">
                <a:solidFill>
                  <a:srgbClr val="E6C07B"/>
                </a:solidFill>
                <a:effectLst/>
              </a:rPr>
              <a:t>Motor</a:t>
            </a:r>
            <a:r>
              <a:rPr lang="en-ID" dirty="0">
                <a:effectLst/>
              </a:rPr>
              <a:t> </a:t>
            </a:r>
            <a:r>
              <a:rPr lang="en-ID" dirty="0"/>
              <a:t>{ </a:t>
            </a:r>
          </a:p>
          <a:p>
            <a:r>
              <a:rPr lang="en-ID" dirty="0">
                <a:solidFill>
                  <a:srgbClr val="C678DD"/>
                </a:solidFill>
                <a:effectLst/>
              </a:rPr>
              <a:t>	public</a:t>
            </a:r>
            <a:r>
              <a:rPr lang="en-ID" dirty="0">
                <a:effectLst/>
              </a:rPr>
              <a:t> </a:t>
            </a:r>
            <a:r>
              <a:rPr lang="en-ID" dirty="0">
                <a:solidFill>
                  <a:srgbClr val="C678DD"/>
                </a:solidFill>
                <a:effectLst/>
              </a:rPr>
              <a:t>void</a:t>
            </a:r>
            <a:r>
              <a:rPr lang="en-ID" dirty="0">
                <a:effectLst/>
              </a:rPr>
              <a:t> </a:t>
            </a:r>
            <a:r>
              <a:rPr lang="en-ID" dirty="0">
                <a:solidFill>
                  <a:srgbClr val="61AEEE"/>
                </a:solidFill>
                <a:effectLst/>
              </a:rPr>
              <a:t>method1</a:t>
            </a:r>
            <a:r>
              <a:rPr lang="en-ID" dirty="0">
                <a:effectLst/>
              </a:rPr>
              <a:t>() </a:t>
            </a:r>
            <a:r>
              <a:rPr lang="en-ID" dirty="0"/>
              <a:t>{...}</a:t>
            </a:r>
          </a:p>
          <a:p>
            <a:r>
              <a:rPr lang="en-ID" dirty="0"/>
              <a:t>	</a:t>
            </a:r>
            <a:r>
              <a:rPr lang="en-ID" dirty="0">
                <a:solidFill>
                  <a:srgbClr val="C678DD"/>
                </a:solidFill>
                <a:effectLst/>
              </a:rPr>
              <a:t>private</a:t>
            </a:r>
            <a:r>
              <a:rPr lang="en-ID" dirty="0">
                <a:effectLst/>
              </a:rPr>
              <a:t> </a:t>
            </a:r>
            <a:r>
              <a:rPr lang="en-ID" dirty="0">
                <a:solidFill>
                  <a:srgbClr val="C678DD"/>
                </a:solidFill>
                <a:effectLst/>
              </a:rPr>
              <a:t>void</a:t>
            </a:r>
            <a:r>
              <a:rPr lang="en-ID" dirty="0">
                <a:effectLst/>
              </a:rPr>
              <a:t> </a:t>
            </a:r>
            <a:r>
              <a:rPr lang="en-ID" dirty="0">
                <a:solidFill>
                  <a:srgbClr val="61AEEE"/>
                </a:solidFill>
                <a:effectLst/>
              </a:rPr>
              <a:t>method2</a:t>
            </a:r>
            <a:r>
              <a:rPr lang="en-ID" dirty="0">
                <a:effectLst/>
              </a:rPr>
              <a:t>() </a:t>
            </a:r>
            <a:r>
              <a:rPr lang="en-ID" dirty="0"/>
              <a:t>{...}</a:t>
            </a:r>
          </a:p>
          <a:p>
            <a:r>
              <a:rPr lang="en-ID" dirty="0"/>
              <a:t>}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EBFD7E-67DC-9708-DC9A-40AB3B325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101175"/>
              </p:ext>
            </p:extLst>
          </p:nvPr>
        </p:nvGraphicFramePr>
        <p:xfrm>
          <a:off x="5103222" y="3804019"/>
          <a:ext cx="6200504" cy="2382234"/>
        </p:xfrm>
        <a:graphic>
          <a:graphicData uri="http://schemas.openxmlformats.org/drawingml/2006/table">
            <a:tbl>
              <a:tblPr/>
              <a:tblGrid>
                <a:gridCol w="3100252">
                  <a:extLst>
                    <a:ext uri="{9D8B030D-6E8A-4147-A177-3AD203B41FA5}">
                      <a16:colId xmlns:a16="http://schemas.microsoft.com/office/drawing/2014/main" val="2974134795"/>
                    </a:ext>
                  </a:extLst>
                </a:gridCol>
                <a:gridCol w="3100252">
                  <a:extLst>
                    <a:ext uri="{9D8B030D-6E8A-4147-A177-3AD203B41FA5}">
                      <a16:colId xmlns:a16="http://schemas.microsoft.com/office/drawing/2014/main" val="2682850521"/>
                    </a:ext>
                  </a:extLst>
                </a:gridCol>
              </a:tblGrid>
              <a:tr h="274559">
                <a:tc>
                  <a:txBody>
                    <a:bodyPr/>
                    <a:lstStyle/>
                    <a:p>
                      <a:r>
                        <a:rPr lang="en-ID" sz="1200" b="1">
                          <a:effectLst/>
                        </a:rPr>
                        <a:t>Modifier</a:t>
                      </a:r>
                      <a:endParaRPr lang="en-ID" sz="1200">
                        <a:effectLst/>
                      </a:endParaRPr>
                    </a:p>
                  </a:txBody>
                  <a:tcPr marL="207309" marR="207309" marT="103654" marB="10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b="1">
                          <a:effectLst/>
                        </a:rPr>
                        <a:t>Description</a:t>
                      </a:r>
                      <a:endParaRPr lang="en-ID" sz="1200">
                        <a:effectLst/>
                      </a:endParaRPr>
                    </a:p>
                  </a:txBody>
                  <a:tcPr marL="207309" marR="207309" marT="103654" marB="10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582443"/>
                  </a:ext>
                </a:extLst>
              </a:tr>
              <a:tr h="571351"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</a:rPr>
                        <a:t>Default</a:t>
                      </a:r>
                    </a:p>
                  </a:txBody>
                  <a:tcPr marL="207309" marR="207309" marT="103654" marB="10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deklarasi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hanya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terlihat</a:t>
                      </a:r>
                      <a:r>
                        <a:rPr lang="en-ID" sz="1200" dirty="0">
                          <a:effectLst/>
                        </a:rPr>
                        <a:t> di </a:t>
                      </a:r>
                      <a:r>
                        <a:rPr lang="en-ID" sz="1200" dirty="0" err="1">
                          <a:effectLst/>
                        </a:rPr>
                        <a:t>dalam</a:t>
                      </a:r>
                      <a:r>
                        <a:rPr lang="en-ID" sz="1200" dirty="0">
                          <a:effectLst/>
                        </a:rPr>
                        <a:t> package (package private)</a:t>
                      </a:r>
                    </a:p>
                  </a:txBody>
                  <a:tcPr marL="207309" marR="207309" marT="103654" marB="10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906731"/>
                  </a:ext>
                </a:extLst>
              </a:tr>
              <a:tr h="422955"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</a:rPr>
                        <a:t>Private</a:t>
                      </a:r>
                    </a:p>
                  </a:txBody>
                  <a:tcPr marL="207309" marR="207309" marT="103654" marB="10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deklarasi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hanya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terlihat</a:t>
                      </a:r>
                      <a:r>
                        <a:rPr lang="en-ID" sz="1200" dirty="0">
                          <a:effectLst/>
                        </a:rPr>
                        <a:t> di </a:t>
                      </a:r>
                      <a:r>
                        <a:rPr lang="en-ID" sz="1200" dirty="0" err="1">
                          <a:effectLst/>
                        </a:rPr>
                        <a:t>dalam</a:t>
                      </a:r>
                      <a:r>
                        <a:rPr lang="en-ID" sz="1200" dirty="0">
                          <a:effectLst/>
                        </a:rPr>
                        <a:t> class</a:t>
                      </a:r>
                    </a:p>
                  </a:txBody>
                  <a:tcPr marL="207309" marR="207309" marT="103654" marB="10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260157"/>
                  </a:ext>
                </a:extLst>
              </a:tr>
              <a:tr h="422955"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</a:rPr>
                        <a:t>Protected</a:t>
                      </a:r>
                    </a:p>
                  </a:txBody>
                  <a:tcPr marL="207309" marR="207309" marT="103654" marB="10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deklarasi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terlihat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dalam</a:t>
                      </a:r>
                      <a:r>
                        <a:rPr lang="en-ID" sz="1200" dirty="0">
                          <a:effectLst/>
                        </a:rPr>
                        <a:t> package </a:t>
                      </a:r>
                      <a:r>
                        <a:rPr lang="en-ID" sz="1200" dirty="0" err="1">
                          <a:effectLst/>
                        </a:rPr>
                        <a:t>atau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semua</a:t>
                      </a:r>
                      <a:r>
                        <a:rPr lang="en-ID" sz="1200" dirty="0">
                          <a:effectLst/>
                        </a:rPr>
                        <a:t> subclass</a:t>
                      </a:r>
                    </a:p>
                  </a:txBody>
                  <a:tcPr marL="207309" marR="207309" marT="103654" marB="10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770440"/>
                  </a:ext>
                </a:extLst>
              </a:tr>
              <a:tr h="422955"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</a:rPr>
                        <a:t>Public</a:t>
                      </a:r>
                    </a:p>
                  </a:txBody>
                  <a:tcPr marL="207309" marR="207309" marT="103654" marB="10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deklarasi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terlihat</a:t>
                      </a:r>
                      <a:r>
                        <a:rPr lang="en-ID" sz="1200" dirty="0">
                          <a:effectLst/>
                        </a:rPr>
                        <a:t> di </a:t>
                      </a:r>
                      <a:r>
                        <a:rPr lang="en-ID" sz="1200" dirty="0" err="1">
                          <a:effectLst/>
                        </a:rPr>
                        <a:t>manapun</a:t>
                      </a:r>
                      <a:endParaRPr lang="en-ID" sz="1200" dirty="0">
                        <a:effectLst/>
                      </a:endParaRPr>
                    </a:p>
                  </a:txBody>
                  <a:tcPr marL="207309" marR="207309" marT="103654" marB="10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508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385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D1E6-BD88-B91A-0D37-175F215B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D" b="1" i="0" dirty="0">
                <a:effectLst/>
              </a:rPr>
              <a:t>Java this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A6303-D065-7670-CB56-9283EF4B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 Java, 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b="1" dirty="0"/>
              <a:t>this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current object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method </a:t>
            </a:r>
            <a:r>
              <a:rPr lang="en-US" dirty="0" err="1"/>
              <a:t>atau</a:t>
            </a:r>
            <a:r>
              <a:rPr lang="en-US" dirty="0"/>
              <a:t> constructor.</a:t>
            </a:r>
          </a:p>
          <a:p>
            <a:r>
              <a:rPr lang="en-US" b="1" dirty="0"/>
              <a:t>This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Variable yang ambiguous.</a:t>
            </a:r>
          </a:p>
          <a:p>
            <a:r>
              <a:rPr lang="en-US" b="1" dirty="0"/>
              <a:t>This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Getters and Setters method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.</a:t>
            </a:r>
          </a:p>
          <a:p>
            <a:r>
              <a:rPr lang="en-US" b="1" dirty="0"/>
              <a:t>This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juga </a:t>
            </a:r>
            <a:r>
              <a:rPr lang="en-US" dirty="0" err="1"/>
              <a:t>dalam</a:t>
            </a:r>
            <a:r>
              <a:rPr lang="en-US" dirty="0"/>
              <a:t> Constructor Overloading.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26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3D4-1502-38C9-5060-73BA1578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final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12C91-216B-FAB2-BF90-39C9669C8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Java, keyword </a:t>
            </a:r>
            <a:r>
              <a:rPr lang="en-US" b="1" dirty="0"/>
              <a:t>final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, </a:t>
            </a:r>
            <a:r>
              <a:rPr lang="en-US" dirty="0" err="1"/>
              <a:t>methode</a:t>
            </a:r>
            <a:r>
              <a:rPr lang="en-US" dirty="0"/>
              <a:t>, dan class.</a:t>
            </a:r>
          </a:p>
          <a:p>
            <a:r>
              <a:rPr lang="en-US" dirty="0"/>
              <a:t>Ketika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pun (</a:t>
            </a:r>
            <a:r>
              <a:rPr lang="en-US" dirty="0" err="1"/>
              <a:t>variabel</a:t>
            </a:r>
            <a:r>
              <a:rPr lang="en-US" dirty="0"/>
              <a:t>,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class)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b="1" dirty="0"/>
              <a:t>final</a:t>
            </a:r>
            <a:r>
              <a:rPr lang="en-US" dirty="0"/>
              <a:t>,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kali.</a:t>
            </a:r>
          </a:p>
          <a:p>
            <a:pPr marL="758825" indent="-336550">
              <a:buFont typeface="+mj-lt"/>
              <a:buAutoNum type="arabicPeriod"/>
            </a:pP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diinisialisasi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lain</a:t>
            </a:r>
          </a:p>
          <a:p>
            <a:pPr marL="758825" indent="-336550">
              <a:buFont typeface="+mj-lt"/>
              <a:buAutoNum type="arabicPeriod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i="1" dirty="0"/>
              <a:t>override</a:t>
            </a:r>
            <a:r>
              <a:rPr lang="en-US" dirty="0"/>
              <a:t> (</a:t>
            </a:r>
            <a:r>
              <a:rPr lang="en-US" dirty="0" err="1"/>
              <a:t>ditimpa</a:t>
            </a:r>
            <a:r>
              <a:rPr lang="en-US" dirty="0"/>
              <a:t>)</a:t>
            </a:r>
          </a:p>
          <a:p>
            <a:pPr marL="758825" indent="-336550">
              <a:buFont typeface="+mj-lt"/>
              <a:buAutoNum type="arabicPeriod"/>
            </a:pPr>
            <a:r>
              <a:rPr lang="en-US" dirty="0"/>
              <a:t>class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ID" b="0" i="0" dirty="0">
                <a:effectLst/>
                <a:highlight>
                  <a:srgbClr val="F9FAFC"/>
                </a:highlight>
                <a:latin typeface="euclid_circular_a"/>
              </a:rPr>
              <a:t>extend (</a:t>
            </a:r>
            <a:r>
              <a:rPr lang="en-ID" b="0" i="0" dirty="0" err="1">
                <a:effectLst/>
                <a:highlight>
                  <a:srgbClr val="F9FAFC"/>
                </a:highlight>
                <a:latin typeface="euclid_circular_a"/>
              </a:rPr>
              <a:t>diperpanjang</a:t>
            </a:r>
            <a:r>
              <a:rPr lang="en-ID" b="0" i="0" dirty="0">
                <a:effectLst/>
                <a:highlight>
                  <a:srgbClr val="F9FAFC"/>
                </a:highlight>
                <a:latin typeface="euclid_circular_a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801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C612-CA95-4CE1-0A52-A21A3A04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3AAFF-2AEC-0BAB-99B5-59E0F6FFD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 Java, </a:t>
            </a:r>
            <a:r>
              <a:rPr lang="en-US" dirty="0" err="1"/>
              <a:t>methode</a:t>
            </a:r>
            <a:r>
              <a:rPr lang="en-US" dirty="0"/>
              <a:t> yang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/>
              <a:t>recursive </a:t>
            </a:r>
            <a:r>
              <a:rPr lang="en-US" i="1" dirty="0" err="1"/>
              <a:t>methode</a:t>
            </a:r>
            <a:r>
              <a:rPr lang="en-US" dirty="0"/>
              <a:t>. Dan, 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recursion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di dunia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menempatkan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cermin</a:t>
            </a:r>
            <a:r>
              <a:rPr lang="en-US" dirty="0"/>
              <a:t> </a:t>
            </a:r>
            <a:r>
              <a:rPr lang="en-US" dirty="0" err="1"/>
              <a:t>sejajar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berhadapan</a:t>
            </a:r>
            <a:r>
              <a:rPr lang="en-US" dirty="0"/>
              <a:t>.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pun di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direfleksikan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rekursif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3242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C320-5716-A406-684F-61CA494F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err="1"/>
              <a:t>instanceof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96DE2-6832-3A88-A6F6-8B7E68DA3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b="1" dirty="0" err="1"/>
              <a:t>instanceOf</a:t>
            </a:r>
            <a:r>
              <a:rPr lang="en-US" dirty="0"/>
              <a:t> di Java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132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5071-1725-F7C9-9513-3D0BCFA5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BFB016-A581-BC94-B3CE-30FF6489F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078" y="1900568"/>
            <a:ext cx="7493465" cy="4683416"/>
          </a:xfrm>
        </p:spPr>
      </p:pic>
    </p:spTree>
    <p:extLst>
      <p:ext uri="{BB962C8B-B14F-4D97-AF65-F5344CB8AC3E}">
        <p14:creationId xmlns:p14="http://schemas.microsoft.com/office/powerpoint/2010/main" val="341726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38F4-936D-6A0D-9F4B-3956EF48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51E8-202F-004D-AB1D-F5048E476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public class App {…}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Pada Bahasa </a:t>
            </a:r>
            <a:r>
              <a:rPr lang="en-US" dirty="0" err="1">
                <a:solidFill>
                  <a:schemeClr val="tx1"/>
                </a:solidFill>
              </a:rPr>
              <a:t>pemrograman</a:t>
            </a:r>
            <a:r>
              <a:rPr lang="en-US" dirty="0">
                <a:solidFill>
                  <a:schemeClr val="tx1"/>
                </a:solidFill>
              </a:rPr>
              <a:t> Java, </a:t>
            </a:r>
            <a:r>
              <a:rPr lang="en-US" dirty="0" err="1">
                <a:solidFill>
                  <a:schemeClr val="tx1"/>
                </a:solidFill>
              </a:rPr>
              <a:t>setiap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dimulai</a:t>
            </a:r>
            <a:r>
              <a:rPr lang="en-US" dirty="0">
                <a:solidFill>
                  <a:schemeClr val="tx1"/>
                </a:solidFill>
              </a:rPr>
              <a:t> oleh </a:t>
            </a:r>
            <a:r>
              <a:rPr lang="en-US" dirty="0" err="1">
                <a:solidFill>
                  <a:schemeClr val="tx1"/>
                </a:solidFill>
              </a:rPr>
              <a:t>sebuah</a:t>
            </a:r>
            <a:r>
              <a:rPr lang="en-US" dirty="0">
                <a:solidFill>
                  <a:schemeClr val="tx1"/>
                </a:solidFill>
              </a:rPr>
              <a:t> class definition dan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class definition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selalu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file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classnya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App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filenya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App.java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D" b="0" i="0" dirty="0">
                <a:solidFill>
                  <a:schemeClr val="tx1"/>
                </a:solidFill>
                <a:effectLst/>
              </a:rPr>
              <a:t>Class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</a:rPr>
              <a:t> prototype,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</a:rPr>
              <a:t> blueprint,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rancangan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mendefinisikan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variable dan method-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methode</a:t>
            </a:r>
            <a:r>
              <a:rPr lang="en-ID" b="0" i="0" dirty="0">
                <a:solidFill>
                  <a:schemeClr val="tx1"/>
                </a:solidFill>
                <a:effectLst/>
              </a:rPr>
              <a:t> pada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seluruh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objek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tertentu</a:t>
            </a:r>
            <a:r>
              <a:rPr lang="en-ID" b="0" i="0" dirty="0">
                <a:solidFill>
                  <a:schemeClr val="tx1"/>
                </a:solidFill>
                <a:effectLst/>
              </a:rPr>
              <a:t>. Class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berfungsi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menampung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isi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program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di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jalankan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, di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dalamnya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berisi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atribut</a:t>
            </a:r>
            <a:r>
              <a:rPr lang="en-ID" b="0" i="0" dirty="0">
                <a:solidFill>
                  <a:schemeClr val="tx1"/>
                </a:solidFill>
                <a:effectLst/>
              </a:rPr>
              <a:t> / type data dan method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menjalankan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suatu</a:t>
            </a:r>
            <a:r>
              <a:rPr lang="en-ID" b="0" i="0" dirty="0">
                <a:solidFill>
                  <a:schemeClr val="tx1"/>
                </a:solidFill>
                <a:effectLst/>
              </a:rPr>
              <a:t> program.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41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38F4-936D-6A0D-9F4B-3956EF48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51E8-202F-004D-AB1D-F5048E476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b="0" i="0" dirty="0">
                <a:solidFill>
                  <a:srgbClr val="00B050"/>
                </a:solidFill>
                <a:effectLst/>
              </a:rPr>
              <a:t>public static void main(String[] </a:t>
            </a:r>
            <a:r>
              <a:rPr lang="en-ID" b="0" i="0" dirty="0" err="1">
                <a:solidFill>
                  <a:srgbClr val="00B050"/>
                </a:solidFill>
                <a:effectLst/>
              </a:rPr>
              <a:t>args</a:t>
            </a:r>
            <a:r>
              <a:rPr lang="en-ID" b="0" i="0" dirty="0">
                <a:solidFill>
                  <a:srgbClr val="00B050"/>
                </a:solidFill>
                <a:effectLst/>
              </a:rPr>
              <a:t>) </a:t>
            </a:r>
            <a:r>
              <a:rPr lang="en-ID" b="0" dirty="0">
                <a:solidFill>
                  <a:srgbClr val="00B050"/>
                </a:solidFill>
                <a:effectLst/>
              </a:rPr>
              <a:t>throws Exception</a:t>
            </a:r>
            <a:r>
              <a:rPr lang="en-ID" dirty="0">
                <a:solidFill>
                  <a:srgbClr val="00B050"/>
                </a:solidFill>
              </a:rPr>
              <a:t> </a:t>
            </a:r>
            <a:r>
              <a:rPr lang="en-ID" b="0" i="0" dirty="0">
                <a:solidFill>
                  <a:srgbClr val="00B050"/>
                </a:solidFill>
                <a:effectLst/>
              </a:rPr>
              <a:t>{ ... }</a:t>
            </a:r>
          </a:p>
          <a:p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method </a:t>
            </a:r>
            <a:r>
              <a:rPr lang="en-US" dirty="0" err="1">
                <a:solidFill>
                  <a:schemeClr val="tx1"/>
                </a:solidFill>
              </a:rPr>
              <a:t>utama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 err="1">
                <a:solidFill>
                  <a:schemeClr val="tx1"/>
                </a:solidFill>
              </a:rPr>
              <a:t>Setiap</a:t>
            </a:r>
            <a:r>
              <a:rPr lang="en-US" dirty="0">
                <a:solidFill>
                  <a:schemeClr val="tx1"/>
                </a:solidFill>
              </a:rPr>
              <a:t> program pada Java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method </a:t>
            </a:r>
            <a:r>
              <a:rPr lang="en-US" dirty="0" err="1">
                <a:solidFill>
                  <a:schemeClr val="tx1"/>
                </a:solidFill>
              </a:rPr>
              <a:t>utama</a:t>
            </a:r>
            <a:r>
              <a:rPr lang="en-US" dirty="0">
                <a:solidFill>
                  <a:schemeClr val="tx1"/>
                </a:solidFill>
              </a:rPr>
              <a:t> (main method). </a:t>
            </a:r>
          </a:p>
          <a:p>
            <a:r>
              <a:rPr lang="en-US" dirty="0">
                <a:solidFill>
                  <a:schemeClr val="tx1"/>
                </a:solidFill>
              </a:rPr>
              <a:t>Java compiler (yang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salah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komponen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JDK)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menerjemahkan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menyusun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 Java </a:t>
            </a:r>
            <a:r>
              <a:rPr lang="en-US" dirty="0" err="1">
                <a:solidFill>
                  <a:schemeClr val="tx1"/>
                </a:solidFill>
              </a:rPr>
              <a:t>dimulai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method </a:t>
            </a:r>
            <a:r>
              <a:rPr lang="en-US" dirty="0" err="1">
                <a:solidFill>
                  <a:schemeClr val="tx1"/>
                </a:solidFill>
              </a:rPr>
              <a:t>utama</a:t>
            </a:r>
            <a:r>
              <a:rPr lang="en-US" dirty="0">
                <a:solidFill>
                  <a:schemeClr val="tx1"/>
                </a:solidFill>
              </a:rPr>
              <a:t> (main method).</a:t>
            </a:r>
          </a:p>
          <a:p>
            <a:r>
              <a:rPr lang="en-ID" b="1" i="0" dirty="0" err="1">
                <a:solidFill>
                  <a:srgbClr val="202122"/>
                </a:solidFill>
                <a:effectLst/>
              </a:rPr>
              <a:t>Kompilator</a:t>
            </a:r>
            <a:r>
              <a:rPr lang="en-ID" b="0" i="0" dirty="0">
                <a:solidFill>
                  <a:srgbClr val="202122"/>
                </a:solidFill>
                <a:effectLst/>
              </a:rPr>
              <a:t> 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atau</a:t>
            </a:r>
            <a:r>
              <a:rPr lang="en-ID" b="0" i="0" dirty="0">
                <a:solidFill>
                  <a:srgbClr val="202122"/>
                </a:solidFill>
                <a:effectLst/>
              </a:rPr>
              <a:t> </a:t>
            </a:r>
            <a:r>
              <a:rPr lang="en-ID" b="1" i="0" dirty="0" err="1">
                <a:solidFill>
                  <a:srgbClr val="202122"/>
                </a:solidFill>
                <a:effectLst/>
              </a:rPr>
              <a:t>kompiler</a:t>
            </a:r>
            <a:r>
              <a:rPr lang="en-ID" b="0" i="0" dirty="0">
                <a:solidFill>
                  <a:srgbClr val="202122"/>
                </a:solidFill>
                <a:effectLst/>
              </a:rPr>
              <a:t> (</a:t>
            </a:r>
            <a:r>
              <a:rPr lang="en-ID" b="0" i="1" dirty="0">
                <a:solidFill>
                  <a:srgbClr val="202122"/>
                </a:solidFill>
                <a:effectLst/>
              </a:rPr>
              <a:t>compiler</a:t>
            </a:r>
            <a:r>
              <a:rPr lang="en-ID" b="0" i="0" dirty="0">
                <a:solidFill>
                  <a:srgbClr val="202122"/>
                </a:solidFill>
                <a:effectLst/>
              </a:rPr>
              <a:t>)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adalah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sebuah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program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komputer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berguna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untuk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menafsirkan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program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komputer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ditulis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dalam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bahasa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pemrograman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tertentu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(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bahasa</a:t>
            </a:r>
            <a:r>
              <a:rPr lang="en-ID" b="0" i="0" dirty="0">
                <a:solidFill>
                  <a:srgbClr val="202122"/>
                </a:solidFill>
                <a:effectLst/>
              </a:rPr>
              <a:t> </a:t>
            </a:r>
            <a:r>
              <a:rPr lang="en-ID" b="0" i="1" dirty="0" err="1">
                <a:solidFill>
                  <a:srgbClr val="202122"/>
                </a:solidFill>
                <a:effectLst/>
              </a:rPr>
              <a:t>asal</a:t>
            </a:r>
            <a:r>
              <a:rPr lang="en-ID" b="0" i="0" dirty="0">
                <a:solidFill>
                  <a:srgbClr val="202122"/>
                </a:solidFill>
                <a:effectLst/>
              </a:rPr>
              <a:t>)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menjadi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program yang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ditulis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dalam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bahasa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pemrograman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lain (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bahasa</a:t>
            </a:r>
            <a:r>
              <a:rPr lang="en-ID" b="0" i="0" dirty="0">
                <a:solidFill>
                  <a:srgbClr val="202122"/>
                </a:solidFill>
                <a:effectLst/>
              </a:rPr>
              <a:t> </a:t>
            </a:r>
            <a:r>
              <a:rPr lang="en-ID" b="0" i="1" dirty="0" err="1">
                <a:solidFill>
                  <a:srgbClr val="202122"/>
                </a:solidFill>
                <a:effectLst/>
              </a:rPr>
              <a:t>sasaran</a:t>
            </a:r>
            <a:r>
              <a:rPr lang="en-ID" b="0" i="0" dirty="0">
                <a:solidFill>
                  <a:srgbClr val="202122"/>
                </a:solidFill>
                <a:effectLst/>
              </a:rPr>
              <a:t>).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D" b="0" i="0" dirty="0" err="1">
                <a:solidFill>
                  <a:schemeClr val="tx1"/>
                </a:solidFill>
                <a:effectLst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hal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</a:rPr>
              <a:t>, Bahasa Java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di-</a:t>
            </a:r>
            <a:r>
              <a:rPr lang="en-ID" b="0" i="1" dirty="0">
                <a:solidFill>
                  <a:schemeClr val="tx1"/>
                </a:solidFill>
                <a:effectLst/>
              </a:rPr>
              <a:t>compile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menjadi</a:t>
            </a:r>
            <a:r>
              <a:rPr lang="en-ID" b="0" dirty="0">
                <a:solidFill>
                  <a:schemeClr val="tx1"/>
                </a:solidFill>
                <a:effectLst/>
              </a:rPr>
              <a:t> Bahasa </a:t>
            </a:r>
            <a:r>
              <a:rPr lang="en-ID" b="0" i="1" dirty="0">
                <a:solidFill>
                  <a:schemeClr val="tx1"/>
                </a:solidFill>
                <a:effectLst/>
              </a:rPr>
              <a:t>Assembly </a:t>
            </a:r>
            <a:r>
              <a:rPr lang="en-ID" b="0" dirty="0">
                <a:solidFill>
                  <a:schemeClr val="tx1"/>
                </a:solidFill>
                <a:effectLst/>
              </a:rPr>
              <a:t>yang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dimengerti</a:t>
            </a:r>
            <a:r>
              <a:rPr lang="en-ID" b="0" dirty="0">
                <a:solidFill>
                  <a:schemeClr val="tx1"/>
                </a:solidFill>
                <a:effectLst/>
              </a:rPr>
              <a:t> oleh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komputer</a:t>
            </a:r>
            <a:r>
              <a:rPr lang="en-ID" b="0" dirty="0">
                <a:solidFill>
                  <a:schemeClr val="tx1"/>
                </a:solidFill>
                <a:effectLst/>
              </a:rPr>
              <a:t>.</a:t>
            </a:r>
          </a:p>
          <a:p>
            <a:r>
              <a:rPr lang="en-ID" b="0" dirty="0">
                <a:solidFill>
                  <a:srgbClr val="00B050"/>
                </a:solidFill>
                <a:effectLst/>
              </a:rPr>
              <a:t>throws Exception.</a:t>
            </a:r>
            <a:r>
              <a:rPr lang="en-ID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Di Java, Exception </a:t>
            </a:r>
            <a:r>
              <a:rPr lang="en-US" dirty="0" err="1">
                <a:solidFill>
                  <a:schemeClr val="tx1"/>
                </a:solidFill>
              </a:rPr>
              <a:t>memungkinkan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menulis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berkualitas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baik</a:t>
            </a:r>
            <a:r>
              <a:rPr lang="en-US" dirty="0">
                <a:solidFill>
                  <a:schemeClr val="tx1"/>
                </a:solidFill>
              </a:rPr>
              <a:t> di mana </a:t>
            </a:r>
            <a:r>
              <a:rPr lang="en-US" dirty="0" err="1">
                <a:solidFill>
                  <a:schemeClr val="tx1"/>
                </a:solidFill>
              </a:rPr>
              <a:t>kesalahan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diperiksa</a:t>
            </a:r>
            <a:r>
              <a:rPr lang="en-US" dirty="0">
                <a:solidFill>
                  <a:schemeClr val="tx1"/>
                </a:solidFill>
              </a:rPr>
              <a:t> pada </a:t>
            </a:r>
            <a:r>
              <a:rPr lang="en-US" dirty="0" err="1">
                <a:solidFill>
                  <a:schemeClr val="tx1"/>
                </a:solidFill>
              </a:rPr>
              <a:t>waktu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kompilasi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25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38F4-936D-6A0D-9F4B-3956EF48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51E8-202F-004D-AB1D-F5048E476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276034" cy="3678303"/>
          </a:xfrm>
        </p:spPr>
        <p:txBody>
          <a:bodyPr>
            <a:normAutofit/>
          </a:bodyPr>
          <a:lstStyle/>
          <a:p>
            <a:r>
              <a:rPr lang="en-ID" b="0" dirty="0" err="1">
                <a:solidFill>
                  <a:srgbClr val="00B050"/>
                </a:solidFill>
                <a:effectLst/>
              </a:rPr>
              <a:t>System.out.println</a:t>
            </a:r>
            <a:r>
              <a:rPr lang="en-ID" b="0" dirty="0">
                <a:solidFill>
                  <a:srgbClr val="00B050"/>
                </a:solidFill>
                <a:effectLst/>
              </a:rPr>
              <a:t>("Hello, World!");</a:t>
            </a:r>
            <a:endParaRPr lang="en-ID" b="0" i="0" dirty="0">
              <a:solidFill>
                <a:srgbClr val="00B050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</a:rPr>
              <a:t>Kode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print statement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mencetak</a:t>
            </a:r>
            <a:r>
              <a:rPr lang="en-US" dirty="0">
                <a:solidFill>
                  <a:schemeClr val="tx1"/>
                </a:solidFill>
              </a:rPr>
              <a:t> pada console/terminal.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mencetak</a:t>
            </a:r>
            <a:r>
              <a:rPr lang="en-US" dirty="0">
                <a:solidFill>
                  <a:schemeClr val="tx1"/>
                </a:solidFill>
              </a:rPr>
              <a:t> text “Hello, World!” pada terminal.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1BE83D-E383-D952-43F6-79D9DC14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82" y="1916488"/>
            <a:ext cx="6742951" cy="42063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654B3F-237F-7128-E6A9-066202EFF4B3}"/>
              </a:ext>
            </a:extLst>
          </p:cNvPr>
          <p:cNvSpPr/>
          <p:nvPr/>
        </p:nvSpPr>
        <p:spPr>
          <a:xfrm>
            <a:off x="6878972" y="4169328"/>
            <a:ext cx="3993160" cy="1098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3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04E5-6AE8-B442-65C5-672C9727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rgbClr val="000000"/>
                </a:solidFill>
                <a:effectLst/>
              </a:rPr>
              <a:t>Survival Skills (Java Syntax and Types) 🔍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B10E2-8C33-4038-3913-6F5C2A629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Language of the jungle</a:t>
            </a:r>
          </a:p>
        </p:txBody>
      </p:sp>
    </p:spTree>
    <p:extLst>
      <p:ext uri="{BB962C8B-B14F-4D97-AF65-F5344CB8AC3E}">
        <p14:creationId xmlns:p14="http://schemas.microsoft.com/office/powerpoint/2010/main" val="33982856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1794</TotalTime>
  <Words>3023</Words>
  <Application>Microsoft Macintosh PowerPoint</Application>
  <PresentationFormat>Widescreen</PresentationFormat>
  <Paragraphs>381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Apple Color Emoji</vt:lpstr>
      <vt:lpstr>Arial</vt:lpstr>
      <vt:lpstr>Droid Sans Mono</vt:lpstr>
      <vt:lpstr>euclid_circular_a</vt:lpstr>
      <vt:lpstr>Gill Sans MT</vt:lpstr>
      <vt:lpstr>Source Code Pro for Powerline</vt:lpstr>
      <vt:lpstr>Space Mono for Powerline</vt:lpstr>
      <vt:lpstr>Wingdings 2</vt:lpstr>
      <vt:lpstr>Dividend</vt:lpstr>
      <vt:lpstr>Java Fundamental Bootcamp</vt:lpstr>
      <vt:lpstr>Setting up camp 🏕️</vt:lpstr>
      <vt:lpstr>Tools &amp; Trade</vt:lpstr>
      <vt:lpstr>First Encounter</vt:lpstr>
      <vt:lpstr>Hello, WORLD!</vt:lpstr>
      <vt:lpstr>Hello, WORLD!</vt:lpstr>
      <vt:lpstr>Hello, WORLD!</vt:lpstr>
      <vt:lpstr>Hello, WORLD!</vt:lpstr>
      <vt:lpstr>Survival Skills (Java Syntax and Types) 🔍</vt:lpstr>
      <vt:lpstr>Variables and literals</vt:lpstr>
      <vt:lpstr>Variables and literals</vt:lpstr>
      <vt:lpstr>Java data types (Primitive)</vt:lpstr>
      <vt:lpstr>Java Operators</vt:lpstr>
      <vt:lpstr>Java Operators</vt:lpstr>
      <vt:lpstr>Java Operators</vt:lpstr>
      <vt:lpstr>Java Operators</vt:lpstr>
      <vt:lpstr>Java Operators</vt:lpstr>
      <vt:lpstr>Java Operators</vt:lpstr>
      <vt:lpstr>Java Basic Output</vt:lpstr>
      <vt:lpstr>Java Basic Input</vt:lpstr>
      <vt:lpstr>Java Expressions, Statements and Blocks</vt:lpstr>
      <vt:lpstr>Navigating the Jungle  (FLOW CONTROL) 🧭</vt:lpstr>
      <vt:lpstr>Statement if</vt:lpstr>
      <vt:lpstr>Statement if-else</vt:lpstr>
      <vt:lpstr>Statement if-else-if</vt:lpstr>
      <vt:lpstr>Statement switch</vt:lpstr>
      <vt:lpstr>PERULANGAN / LOOPING</vt:lpstr>
      <vt:lpstr>While loop</vt:lpstr>
      <vt:lpstr>Do-While Loop</vt:lpstr>
      <vt:lpstr>Java Array</vt:lpstr>
      <vt:lpstr>Pengaksesan sebuah elemen array</vt:lpstr>
      <vt:lpstr>Array multidimensi</vt:lpstr>
      <vt:lpstr>OOP (Object Oriented Programming</vt:lpstr>
      <vt:lpstr>Java Class and Objects</vt:lpstr>
      <vt:lpstr>Java Methods </vt:lpstr>
      <vt:lpstr>Java Methods </vt:lpstr>
      <vt:lpstr>Java Method Overloading</vt:lpstr>
      <vt:lpstr>Java Constructors</vt:lpstr>
      <vt:lpstr>Java Strings</vt:lpstr>
      <vt:lpstr>String cheat sheet </vt:lpstr>
      <vt:lpstr>Java Access Modifiers</vt:lpstr>
      <vt:lpstr>Java this Keyword</vt:lpstr>
      <vt:lpstr>Java final keyword</vt:lpstr>
      <vt:lpstr>Java Recursion</vt:lpstr>
      <vt:lpstr>Java instanceof Operator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 Bootcamp</dc:title>
  <dc:creator>Ahmad Cahyana</dc:creator>
  <cp:lastModifiedBy>Ahmad Cahyana</cp:lastModifiedBy>
  <cp:revision>7</cp:revision>
  <dcterms:created xsi:type="dcterms:W3CDTF">2024-03-02T10:42:34Z</dcterms:created>
  <dcterms:modified xsi:type="dcterms:W3CDTF">2024-03-24T15:01:00Z</dcterms:modified>
</cp:coreProperties>
</file>