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/>
    <p:restoredTop sz="96327"/>
  </p:normalViewPr>
  <p:slideViewPr>
    <p:cSldViewPr snapToGrid="0">
      <p:cViewPr varScale="1">
        <p:scale>
          <a:sx n="146" d="100"/>
          <a:sy n="146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java-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A2E-FAC2-9EDB-5F42-3B4DEA06C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Fundamental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86C6-8343-DB15-F3EA-1DA3D29AE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java jungle!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🌴</a:t>
            </a:r>
          </a:p>
        </p:txBody>
      </p:sp>
    </p:spTree>
    <p:extLst>
      <p:ext uri="{BB962C8B-B14F-4D97-AF65-F5344CB8AC3E}">
        <p14:creationId xmlns:p14="http://schemas.microsoft.com/office/powerpoint/2010/main" val="27631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(identifier).</a:t>
            </a:r>
          </a:p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standard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Java;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yang case sensitive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variable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dan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>
                <a:latin typeface="Space Mono for Powerline" panose="02000509040000020004" pitchFamily="49" charset="77"/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underscore </a:t>
            </a:r>
            <a:r>
              <a:rPr lang="en-US" dirty="0" err="1"/>
              <a:t>atau</a:t>
            </a:r>
            <a:r>
              <a:rPr lang="en-US" dirty="0"/>
              <a:t> dollar sign $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whitespace (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sangat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24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Literals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. Literal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Boolean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menyimpan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dua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ID" i="0" dirty="0">
                <a:solidFill>
                  <a:schemeClr val="tx1"/>
                </a:solidFill>
                <a:effectLst/>
              </a:rPr>
              <a:t> true dan false.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Integer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(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terkait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ID" i="0" dirty="0">
                <a:solidFill>
                  <a:schemeClr val="tx1"/>
                </a:solidFill>
                <a:effectLst/>
              </a:rPr>
              <a:t>)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tanpa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bagian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2"/>
            <a:r>
              <a:rPr lang="en-ID" i="0" dirty="0">
                <a:solidFill>
                  <a:schemeClr val="tx1"/>
                </a:solidFill>
                <a:effectLst/>
              </a:rPr>
              <a:t>Ada 4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jenis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 integer di Java: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binary (base 2)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decimal (base 10)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octal (base 8)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hexadecimal (base 16)</a:t>
            </a:r>
            <a:endParaRPr lang="en-ID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Floating-point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memiliki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bentuk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Character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unicode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String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rangkaian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ganda</a:t>
            </a:r>
            <a:r>
              <a:rPr lang="en-ID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7BE-8A7F-53C9-6F10-0E969FF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 types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D9D-9143-BC72-5A89-24477D1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Boolean,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true </a:t>
            </a:r>
            <a:r>
              <a:rPr lang="en-US" sz="1600" dirty="0" err="1"/>
              <a:t>atau</a:t>
            </a:r>
            <a:r>
              <a:rPr lang="en-US" sz="1600" dirty="0"/>
              <a:t> false</a:t>
            </a:r>
          </a:p>
          <a:p>
            <a:r>
              <a:rPr lang="en-US" sz="1600" dirty="0"/>
              <a:t>Byte,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-128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127</a:t>
            </a:r>
            <a:r>
              <a:rPr lang="en-US" sz="1600" dirty="0"/>
              <a:t> (8-bit)</a:t>
            </a:r>
          </a:p>
          <a:p>
            <a:r>
              <a:rPr lang="en-US" sz="1600" dirty="0"/>
              <a:t>Short,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-32768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32767</a:t>
            </a:r>
            <a:r>
              <a:rPr lang="en-ID" sz="1600" i="0" dirty="0">
                <a:effectLst/>
              </a:rPr>
              <a:t> (16-bit)</a:t>
            </a:r>
            <a:endParaRPr lang="en-US" sz="1600" dirty="0"/>
          </a:p>
          <a:p>
            <a:r>
              <a:rPr lang="en-US" sz="1600" dirty="0"/>
              <a:t>Int,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(32-bit)</a:t>
            </a:r>
            <a:endParaRPr lang="en-US" sz="1600" dirty="0"/>
          </a:p>
          <a:p>
            <a:r>
              <a:rPr lang="en-US" sz="1600" dirty="0"/>
              <a:t>Long,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baseline="30000" dirty="0">
                <a:effectLst/>
              </a:rPr>
              <a:t> 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(64-bit)</a:t>
            </a:r>
            <a:endParaRPr lang="en-US" sz="1600" dirty="0"/>
          </a:p>
          <a:p>
            <a:r>
              <a:rPr lang="en-US" sz="1600" dirty="0"/>
              <a:t>Double,  </a:t>
            </a:r>
            <a:r>
              <a:rPr lang="en-ID" sz="1600" b="0" i="0" dirty="0">
                <a:effectLst/>
              </a:rPr>
              <a:t>double-precision 64-bit floating-point.</a:t>
            </a:r>
            <a:endParaRPr lang="en-US" sz="1600" dirty="0"/>
          </a:p>
          <a:p>
            <a:r>
              <a:rPr lang="en-US" sz="1600" dirty="0"/>
              <a:t>Float, </a:t>
            </a:r>
            <a:r>
              <a:rPr lang="en-ID" sz="1600" b="0" i="0" dirty="0">
                <a:effectLst/>
              </a:rPr>
              <a:t>single-precision 32-bit floating-point.</a:t>
            </a:r>
            <a:endParaRPr lang="en-US" sz="1600" dirty="0"/>
          </a:p>
          <a:p>
            <a:r>
              <a:rPr lang="en-US" sz="1600" dirty="0"/>
              <a:t>Char, </a:t>
            </a:r>
            <a:r>
              <a:rPr lang="en-ID" sz="1600" b="0" i="0" dirty="0">
                <a:effectLst/>
              </a:rPr>
              <a:t>16-bit Unicode character.</a:t>
            </a:r>
            <a:endParaRPr lang="en-US" sz="1600" dirty="0"/>
          </a:p>
          <a:p>
            <a:r>
              <a:rPr lang="en-US" sz="1600" dirty="0"/>
              <a:t>String, Java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mensupport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string </a:t>
            </a:r>
            <a:r>
              <a:rPr lang="en-US" sz="1600" dirty="0" err="1"/>
              <a:t>tapi</a:t>
            </a:r>
            <a:r>
              <a:rPr lang="en-US" sz="1600" dirty="0"/>
              <a:t> string pada Java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primitive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3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Arithmetic Operators,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yang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aritmatika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1FC22-959D-4A08-64A8-EB594854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784"/>
              </p:ext>
            </p:extLst>
          </p:nvPr>
        </p:nvGraphicFramePr>
        <p:xfrm>
          <a:off x="5907597" y="3429000"/>
          <a:ext cx="4637364" cy="2438400"/>
        </p:xfrm>
        <a:graphic>
          <a:graphicData uri="http://schemas.openxmlformats.org/drawingml/2006/table">
            <a:tbl>
              <a:tblPr/>
              <a:tblGrid>
                <a:gridCol w="1206267">
                  <a:extLst>
                    <a:ext uri="{9D8B030D-6E8A-4147-A177-3AD203B41FA5}">
                      <a16:colId xmlns:a16="http://schemas.microsoft.com/office/drawing/2014/main" val="2064399676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4099857645"/>
                    </a:ext>
                  </a:extLst>
                </a:gridCol>
              </a:tblGrid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4971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Penjumlahan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9263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Pengurangan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13328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Perkalian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256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Pembagian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1004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Modulus (</a:t>
                      </a:r>
                      <a:r>
                        <a:rPr lang="en-ID" sz="1000" dirty="0" err="1">
                          <a:effectLst/>
                        </a:rPr>
                        <a:t>Sisa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pembagian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terhadap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lain)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Assignment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di Java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menetapkan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62961-595C-C276-C4CF-60703604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2621"/>
              </p:ext>
            </p:extLst>
          </p:nvPr>
        </p:nvGraphicFramePr>
        <p:xfrm>
          <a:off x="6096000" y="2530064"/>
          <a:ext cx="4712865" cy="3311562"/>
        </p:xfrm>
        <a:graphic>
          <a:graphicData uri="http://schemas.openxmlformats.org/drawingml/2006/table">
            <a:tbl>
              <a:tblPr/>
              <a:tblGrid>
                <a:gridCol w="1570955">
                  <a:extLst>
                    <a:ext uri="{9D8B030D-6E8A-4147-A177-3AD203B41FA5}">
                      <a16:colId xmlns:a16="http://schemas.microsoft.com/office/drawing/2014/main" val="589852788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3130882624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2005201807"/>
                    </a:ext>
                  </a:extLst>
                </a:gridCol>
              </a:tblGrid>
              <a:tr h="442707">
                <a:tc>
                  <a:txBody>
                    <a:bodyPr/>
                    <a:lstStyle/>
                    <a:p>
                      <a:pPr algn="l"/>
                      <a:r>
                        <a:rPr lang="en-ID" sz="1400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Contoh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Ekuivalen</a:t>
                      </a:r>
                      <a:r>
                        <a:rPr lang="en-ID" sz="1400" b="0" dirty="0">
                          <a:effectLst/>
                        </a:rPr>
                        <a:t> </a:t>
                      </a:r>
                      <a:r>
                        <a:rPr lang="en-ID" sz="1400" b="0" dirty="0" err="1">
                          <a:effectLst/>
                        </a:rPr>
                        <a:t>dengan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862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53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+=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+=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+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807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-=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-=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-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93177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*=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*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25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/=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/=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/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761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%=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%=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a = a %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2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Relational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hubungan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antara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dua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5E724-A6DE-F57E-B7A9-55601C35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9029"/>
              </p:ext>
            </p:extLst>
          </p:nvPr>
        </p:nvGraphicFramePr>
        <p:xfrm>
          <a:off x="5553512" y="2363425"/>
          <a:ext cx="5838737" cy="3942564"/>
        </p:xfrm>
        <a:graphic>
          <a:graphicData uri="http://schemas.openxmlformats.org/drawingml/2006/table">
            <a:tbl>
              <a:tblPr/>
              <a:tblGrid>
                <a:gridCol w="1054216">
                  <a:extLst>
                    <a:ext uri="{9D8B030D-6E8A-4147-A177-3AD203B41FA5}">
                      <a16:colId xmlns:a16="http://schemas.microsoft.com/office/drawing/2014/main" val="55984925"/>
                    </a:ext>
                  </a:extLst>
                </a:gridCol>
                <a:gridCol w="2292736">
                  <a:extLst>
                    <a:ext uri="{9D8B030D-6E8A-4147-A177-3AD203B41FA5}">
                      <a16:colId xmlns:a16="http://schemas.microsoft.com/office/drawing/2014/main" val="180868167"/>
                    </a:ext>
                  </a:extLst>
                </a:gridCol>
                <a:gridCol w="2491785">
                  <a:extLst>
                    <a:ext uri="{9D8B030D-6E8A-4147-A177-3AD203B41FA5}">
                      <a16:colId xmlns:a16="http://schemas.microsoft.com/office/drawing/2014/main" val="811452622"/>
                    </a:ext>
                  </a:extLst>
                </a:gridCol>
              </a:tblGrid>
              <a:tr h="360885">
                <a:tc>
                  <a:txBody>
                    <a:bodyPr/>
                    <a:lstStyle/>
                    <a:p>
                      <a:pPr algn="l"/>
                      <a:r>
                        <a:rPr lang="en-ID" sz="1600" b="0">
                          <a:effectLst/>
                        </a:rPr>
                        <a:t>Operator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Deskripsi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Contoh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331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==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Sama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== 5 returns </a:t>
                      </a:r>
                      <a:r>
                        <a:rPr lang="en-ID" sz="1600" b="1" dirty="0">
                          <a:effectLst/>
                        </a:rPr>
                        <a:t>false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9288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!=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!=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91550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2565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&lt;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54849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&gt;=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099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&lt;= 5 returns </a:t>
                      </a:r>
                      <a:r>
                        <a:rPr lang="en-ID" sz="1600" b="1" dirty="0">
                          <a:effectLst/>
                        </a:rPr>
                        <a:t>true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Logical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apakah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suatu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ekspresi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benar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atau</a:t>
            </a:r>
            <a:r>
              <a:rPr lang="en-ID" b="0" i="0" dirty="0">
                <a:effectLst/>
                <a:latin typeface="euclid_circular_a"/>
              </a:rPr>
              <a:t> salah. Operator </a:t>
            </a:r>
            <a:r>
              <a:rPr lang="en-ID" b="0" i="0" dirty="0" err="1">
                <a:effectLst/>
                <a:latin typeface="euclid_circular_a"/>
              </a:rPr>
              <a:t>ini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pengambilan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keputusan</a:t>
            </a:r>
            <a:r>
              <a:rPr lang="en-ID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40EB5-749C-DE45-05B2-BA93735C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7250"/>
              </p:ext>
            </p:extLst>
          </p:nvPr>
        </p:nvGraphicFramePr>
        <p:xfrm>
          <a:off x="5387107" y="2632836"/>
          <a:ext cx="6065286" cy="3747882"/>
        </p:xfrm>
        <a:graphic>
          <a:graphicData uri="http://schemas.openxmlformats.org/drawingml/2006/table">
            <a:tbl>
              <a:tblPr/>
              <a:tblGrid>
                <a:gridCol w="2021762">
                  <a:extLst>
                    <a:ext uri="{9D8B030D-6E8A-4147-A177-3AD203B41FA5}">
                      <a16:colId xmlns:a16="http://schemas.microsoft.com/office/drawing/2014/main" val="2360428980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575405263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280357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Operator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 dirty="0" err="1">
                          <a:effectLst/>
                        </a:rPr>
                        <a:t>Contoh</a:t>
                      </a:r>
                      <a:r>
                        <a:rPr lang="en-ID" sz="1500" b="0" dirty="0">
                          <a:effectLst/>
                        </a:rPr>
                        <a:t> 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Meaning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00163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&amp;&amp; (Logical AND)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&amp;&amp;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hanya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dan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24555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|| (Logical OR)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||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salah </a:t>
                      </a:r>
                      <a:r>
                        <a:rPr lang="en-ID" sz="1500" dirty="0" err="1">
                          <a:effectLst/>
                        </a:rPr>
                        <a:t>satu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dari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atau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75889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! (Logical NOT)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b="1">
                          <a:effectLst/>
                        </a:rPr>
                        <a:t>!</a:t>
                      </a:r>
                      <a:r>
                        <a:rPr lang="en-ID" sz="1500">
                          <a:effectLst/>
                        </a:rPr>
                        <a:t>expression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false dan </a:t>
                      </a:r>
                      <a:r>
                        <a:rPr lang="en-ID" sz="1500" i="1" u="none" dirty="0">
                          <a:effectLst/>
                        </a:rPr>
                        <a:t>vice versa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Unary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hanya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dengan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r>
              <a:rPr lang="en-ID" b="0" i="0" dirty="0" err="1">
                <a:effectLst/>
                <a:latin typeface="euclid_circular_a"/>
              </a:rPr>
              <a:t>Misalnya</a:t>
            </a:r>
            <a:r>
              <a:rPr lang="en-ID" b="0" i="0" dirty="0">
                <a:effectLst/>
                <a:latin typeface="euclid_circular_a"/>
              </a:rPr>
              <a:t>, ++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unary yang </a:t>
            </a:r>
            <a:r>
              <a:rPr lang="en-ID" b="0" i="0" dirty="0" err="1">
                <a:effectLst/>
                <a:latin typeface="euclid_circular_a"/>
              </a:rPr>
              <a:t>meningkatkan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sebesar</a:t>
            </a:r>
            <a:r>
              <a:rPr lang="en-ID" b="0" i="0" dirty="0">
                <a:effectLst/>
                <a:latin typeface="euclid_circular_a"/>
              </a:rPr>
              <a:t> 1. </a:t>
            </a:r>
            <a:r>
              <a:rPr lang="en-ID" b="0" i="0" dirty="0" err="1">
                <a:effectLst/>
                <a:latin typeface="euclid_circular_a"/>
              </a:rPr>
              <a:t>Artinya</a:t>
            </a:r>
            <a:r>
              <a:rPr lang="en-ID" b="0" i="0" dirty="0">
                <a:effectLst/>
                <a:latin typeface="euclid_circular_a"/>
              </a:rPr>
              <a:t>, ++5 </a:t>
            </a:r>
            <a:r>
              <a:rPr lang="en-ID" b="0" i="0" dirty="0" err="1">
                <a:effectLst/>
                <a:latin typeface="euclid_circular_a"/>
              </a:rPr>
              <a:t>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menghasilkan</a:t>
            </a:r>
            <a:r>
              <a:rPr lang="en-ID" b="0" i="0" dirty="0">
                <a:effectLst/>
                <a:latin typeface="euclid_circular_a"/>
              </a:rPr>
              <a:t> 6.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2AD36-7E93-A3BF-1486-B4A4C172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19586"/>
              </p:ext>
            </p:extLst>
          </p:nvPr>
        </p:nvGraphicFramePr>
        <p:xfrm>
          <a:off x="5752498" y="2259947"/>
          <a:ext cx="5166724" cy="3796972"/>
        </p:xfrm>
        <a:graphic>
          <a:graphicData uri="http://schemas.openxmlformats.org/drawingml/2006/table">
            <a:tbl>
              <a:tblPr/>
              <a:tblGrid>
                <a:gridCol w="2583362">
                  <a:extLst>
                    <a:ext uri="{9D8B030D-6E8A-4147-A177-3AD203B41FA5}">
                      <a16:colId xmlns:a16="http://schemas.microsoft.com/office/drawing/2014/main" val="578541931"/>
                    </a:ext>
                  </a:extLst>
                </a:gridCol>
                <a:gridCol w="2583362">
                  <a:extLst>
                    <a:ext uri="{9D8B030D-6E8A-4147-A177-3AD203B41FA5}">
                      <a16:colId xmlns:a16="http://schemas.microsoft.com/office/drawing/2014/main" val="3633898414"/>
                    </a:ext>
                  </a:extLst>
                </a:gridCol>
              </a:tblGrid>
              <a:tr h="405612"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Operator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Meaning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524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plus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Tidak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dibutuhkan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karena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secara</a:t>
                      </a:r>
                      <a:r>
                        <a:rPr lang="en-ID" sz="1300" dirty="0">
                          <a:effectLst/>
                        </a:rPr>
                        <a:t> default </a:t>
                      </a:r>
                      <a:r>
                        <a:rPr lang="en-ID" sz="1300" dirty="0" err="1">
                          <a:effectLst/>
                        </a:rPr>
                        <a:t>sebuah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bilangan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bernilai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positif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90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minus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tanda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ekspresi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856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Increment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1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27480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Decrement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mengurangi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41347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!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Logical complement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subah </a:t>
                      </a:r>
                      <a:r>
                        <a:rPr lang="en-ID" sz="1300" dirty="0" err="1">
                          <a:effectLst/>
                        </a:rPr>
                        <a:t>boolean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2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Bitwise Operators, Operator bitwise di Java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melakukan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pada bit individual.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971AE-27C6-D253-274F-DB2345F4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381"/>
              </p:ext>
            </p:extLst>
          </p:nvPr>
        </p:nvGraphicFramePr>
        <p:xfrm>
          <a:off x="5847127" y="2338359"/>
          <a:ext cx="5160278" cy="3520440"/>
        </p:xfrm>
        <a:graphic>
          <a:graphicData uri="http://schemas.openxmlformats.org/drawingml/2006/table">
            <a:tbl>
              <a:tblPr/>
              <a:tblGrid>
                <a:gridCol w="2580139">
                  <a:extLst>
                    <a:ext uri="{9D8B030D-6E8A-4147-A177-3AD203B41FA5}">
                      <a16:colId xmlns:a16="http://schemas.microsoft.com/office/drawing/2014/main" val="3473041025"/>
                    </a:ext>
                  </a:extLst>
                </a:gridCol>
                <a:gridCol w="2580139">
                  <a:extLst>
                    <a:ext uri="{9D8B030D-6E8A-4147-A177-3AD203B41FA5}">
                      <a16:colId xmlns:a16="http://schemas.microsoft.com/office/drawing/2014/main" val="141601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Unsigned 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1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Bahasa Java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output: </a:t>
            </a:r>
            <a:r>
              <a:rPr lang="en-ID" dirty="0" err="1">
                <a:solidFill>
                  <a:srgbClr val="00B050"/>
                </a:solidFill>
              </a:rPr>
              <a:t>System.out.println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System.out.print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 </a:t>
            </a:r>
            <a:r>
              <a:rPr lang="en-ID" dirty="0" err="1">
                <a:solidFill>
                  <a:srgbClr val="00B050"/>
                </a:solidFill>
              </a:rPr>
              <a:t>System.out.printf</a:t>
            </a:r>
            <a:r>
              <a:rPr lang="en-ID" dirty="0">
                <a:solidFill>
                  <a:srgbClr val="00B050"/>
                </a:solidFill>
              </a:rPr>
              <a:t>(); </a:t>
            </a:r>
          </a:p>
          <a:p>
            <a:r>
              <a:rPr lang="en-ID" b="0" i="0" dirty="0">
                <a:solidFill>
                  <a:srgbClr val="00B050"/>
                </a:solidFill>
                <a:effectLst/>
              </a:rPr>
              <a:t>print()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println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sama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print()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 Lalu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kursor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line </a:t>
            </a:r>
            <a:r>
              <a:rPr lang="en-ID" b="0" i="0" dirty="0" err="1">
                <a:effectLst/>
              </a:rPr>
              <a:t>selanjutnya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printf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melakukan</a:t>
            </a:r>
            <a:r>
              <a:rPr lang="en-ID" b="0" i="0" dirty="0">
                <a:effectLst/>
              </a:rPr>
              <a:t> string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226-FD67-ACCD-F3FE-AE8DD62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en-US" dirty="0"/>
              <a:t>Setting up camp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🏕️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Scanner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D" dirty="0">
                <a:solidFill>
                  <a:srgbClr val="00B050"/>
                </a:solidFill>
              </a:rPr>
              <a:t>Scanner input = </a:t>
            </a:r>
            <a:r>
              <a:rPr lang="en-ID" dirty="0">
                <a:solidFill>
                  <a:srgbClr val="00B050"/>
                </a:solidFill>
                <a:effectLst/>
              </a:rPr>
              <a:t>new</a:t>
            </a:r>
            <a:r>
              <a:rPr lang="en-ID" dirty="0">
                <a:solidFill>
                  <a:srgbClr val="00B050"/>
                </a:solidFill>
              </a:rPr>
              <a:t> Scanner(</a:t>
            </a:r>
            <a:r>
              <a:rPr lang="en-ID" dirty="0" err="1">
                <a:solidFill>
                  <a:srgbClr val="00B050"/>
                </a:solidFill>
              </a:rPr>
              <a:t>System.in</a:t>
            </a:r>
            <a:r>
              <a:rPr lang="en-ID" dirty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017-A3FC-1859-6FC1-A4E814A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Expressions,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2A3-A0CF-DAD4-3684-96CE374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expression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variable, operator, literal dan method call.</a:t>
            </a:r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komplit</a:t>
            </a:r>
            <a:r>
              <a:rPr lang="en-US" dirty="0"/>
              <a:t> (complete unit)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execution.</a:t>
            </a:r>
          </a:p>
          <a:p>
            <a:r>
              <a:rPr lang="en-US" dirty="0" err="1"/>
              <a:t>Sebuah</a:t>
            </a:r>
            <a:r>
              <a:rPr lang="en-US" dirty="0"/>
              <a:t> Block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statement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curly brace {}</a:t>
            </a:r>
          </a:p>
        </p:txBody>
      </p:sp>
    </p:spTree>
    <p:extLst>
      <p:ext uri="{BB962C8B-B14F-4D97-AF65-F5344CB8AC3E}">
        <p14:creationId xmlns:p14="http://schemas.microsoft.com/office/powerpoint/2010/main" val="10918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99B7-6260-72BA-19D2-747AC67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Navigating the Jungle </a:t>
            </a:r>
            <a:br>
              <a:rPr lang="en-ID" dirty="0"/>
            </a:br>
            <a:r>
              <a:rPr lang="en-ID" dirty="0"/>
              <a:t>(FLOW CONTROL) 🧭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5BCB-E962-53E8-FA7A-B0031A54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Choosing Your Path</a:t>
            </a:r>
          </a:p>
        </p:txBody>
      </p:sp>
    </p:spTree>
    <p:extLst>
      <p:ext uri="{BB962C8B-B14F-4D97-AF65-F5344CB8AC3E}">
        <p14:creationId xmlns:p14="http://schemas.microsoft.com/office/powerpoint/2010/main" val="135947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F55-4006-3051-F497-836CEBF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D32F-A594-0F21-987B-B568F33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99655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)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danhanyajika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(true).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23EC-E041-7026-D072-ACA0A758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5" y="2456329"/>
            <a:ext cx="3250382" cy="2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B39-D5B6-4F5C-1FC6-A8B37846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364-75E4-D83E-6BFE-1F57448B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kondisitrue</a:t>
            </a:r>
            <a:r>
              <a:rPr lang="en-ID" dirty="0"/>
              <a:t> dan </a:t>
            </a:r>
            <a:r>
              <a:rPr lang="en-ID" dirty="0" err="1"/>
              <a:t>pernyataan</a:t>
            </a:r>
            <a:r>
              <a:rPr lang="en-ID" dirty="0"/>
              <a:t> yang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6FE6-0925-417B-58FE-FF628DDE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44" y="2235670"/>
            <a:ext cx="4315524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4B4-9D5C-DA92-A73C-BCE0F7D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FE17-C630-5A89-410C-CC99CBB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else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if-else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if-else yang lain.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mengijinkan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86FD-C60B-06A6-125C-70F07E9E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110385"/>
            <a:ext cx="4226528" cy="37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3B61-FB32-2983-F77C-1835EAC8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43B-AECB-DADA-7151-80DAD703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3430368" cy="2884547"/>
          </a:xfrm>
        </p:spPr>
        <p:txBody>
          <a:bodyPr>
            <a:noAutofit/>
          </a:bodyPr>
          <a:lstStyle/>
          <a:p>
            <a:r>
              <a:rPr lang="en-ID" sz="1400" dirty="0"/>
              <a:t>Cara lain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kata </a:t>
            </a:r>
            <a:r>
              <a:rPr lang="en-ID" sz="1400" dirty="0" err="1"/>
              <a:t>kunci</a:t>
            </a:r>
            <a:r>
              <a:rPr lang="en-ID" sz="1400" dirty="0"/>
              <a:t> switch. </a:t>
            </a:r>
          </a:p>
          <a:p>
            <a:r>
              <a:rPr lang="en-ID" sz="1400" dirty="0"/>
              <a:t>Switch </a:t>
            </a:r>
            <a:r>
              <a:rPr lang="en-ID" sz="1400" dirty="0" err="1"/>
              <a:t>mengkonstruksikan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kondisi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.</a:t>
            </a:r>
          </a:p>
          <a:p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expression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ekspresi</a:t>
            </a:r>
            <a:r>
              <a:rPr lang="en-ID" sz="1400" dirty="0"/>
              <a:t> integer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karakter</a:t>
            </a:r>
            <a:r>
              <a:rPr lang="en-ID" sz="1400" dirty="0"/>
              <a:t> dan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case_selector1</a:t>
            </a:r>
            <a:r>
              <a:rPr lang="en-ID" sz="1400" dirty="0"/>
              <a:t>,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case_selector2 </a:t>
            </a:r>
            <a:r>
              <a:rPr lang="en-ID" sz="1400" dirty="0"/>
              <a:t>dan </a:t>
            </a:r>
            <a:r>
              <a:rPr lang="en-ID" sz="1400" dirty="0" err="1"/>
              <a:t>seterusnya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konstanta</a:t>
            </a:r>
            <a:r>
              <a:rPr lang="en-ID" sz="1400" dirty="0"/>
              <a:t> </a:t>
            </a:r>
            <a:r>
              <a:rPr lang="en-ID" sz="1400" dirty="0" err="1"/>
              <a:t>unik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b="1" dirty="0"/>
              <a:t>Integer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b="1" dirty="0"/>
              <a:t>Char</a:t>
            </a:r>
            <a:endParaRPr lang="en-US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00664-27AE-E507-956D-8AE10D21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87" y="2200542"/>
            <a:ext cx="3430368" cy="291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switch( expression 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case_selector1: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statement1;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case_selector2: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statement2;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default: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statement3;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0082C-5A62-F1EA-649D-AD1F98CD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78" y="1972996"/>
            <a:ext cx="3912729" cy="33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A0C798-D649-CE9C-9128-85924F2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PERULANGAN / LOOPING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A480-4DCA-1D67-C946-5C504FF1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While Loop</a:t>
            </a:r>
          </a:p>
          <a:p>
            <a:r>
              <a:rPr lang="en-ID" dirty="0"/>
              <a:t>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822-990A-F0B9-9A32-49655DF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7CE3-581E-A9C2-87DC-F386E0BA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while loop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diulang-ulang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.</a:t>
            </a:r>
          </a:p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while loop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(true)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67D28-7E30-B2E0-FD57-873529784E23}"/>
              </a:ext>
            </a:extLst>
          </p:cNvPr>
          <p:cNvSpPr txBox="1"/>
          <p:nvPr/>
        </p:nvSpPr>
        <p:spPr>
          <a:xfrm>
            <a:off x="6697980" y="3419482"/>
            <a:ext cx="297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while(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){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statement1;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statement2; </a:t>
            </a:r>
          </a:p>
          <a:p>
            <a:r>
              <a:rPr lang="en-ID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DA44-A5E8-9DBE-CC5F-4128D57A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553-8791-AB40-5E43-3F75E3CE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Do/while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while.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7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95A-D2A0-3956-B075-5F90971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E08-B4DD-8603-B23A-965C883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Development Kit ( JDK ) 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pPr lvl="1"/>
            <a:r>
              <a:rPr lang="en-US" dirty="0"/>
              <a:t>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JDK 21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https://</a:t>
            </a:r>
            <a:r>
              <a:rPr lang="en-US" dirty="0" err="1"/>
              <a:t>www.oracle.com</a:t>
            </a:r>
            <a:r>
              <a:rPr lang="en-US" dirty="0"/>
              <a:t>/java/technologies/downloads/#java21</a:t>
            </a:r>
          </a:p>
          <a:p>
            <a:r>
              <a:rPr lang="en-US" dirty="0"/>
              <a:t>Integrated Development Environment ( IDE )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adalah</a:t>
            </a:r>
            <a:r>
              <a:rPr lang="en-US" dirty="0"/>
              <a:t> software </a:t>
            </a:r>
            <a:r>
              <a:rPr lang="en-US" dirty="0" err="1"/>
              <a:t>berbasis</a:t>
            </a:r>
            <a:r>
              <a:rPr lang="en-US" dirty="0"/>
              <a:t> GUI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IDE 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</a:t>
            </a:r>
            <a:r>
              <a:rPr lang="en-US" dirty="0" err="1"/>
              <a:t>VSCode</a:t>
            </a:r>
            <a:r>
              <a:rPr lang="en-US" dirty="0"/>
              <a:t>)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extensionnya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Extension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https://marketplace.visualstudio.com/items?itemName=vscjava.vscode-java-pack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36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092-A887-ACA3-E9E4-CA6EFA3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7219-DD9E-127F-70BF-514BE941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97712" cy="41721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r>
              <a:rPr lang="en-ID" dirty="0"/>
              <a:t>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daftar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yang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nama</a:t>
            </a:r>
            <a:r>
              <a:rPr lang="en-ID" dirty="0"/>
              <a:t> identifier-</a:t>
            </a:r>
            <a:r>
              <a:rPr lang="en-ID" dirty="0" err="1"/>
              <a:t>nya</a:t>
            </a:r>
            <a:r>
              <a:rPr lang="en-ID" dirty="0"/>
              <a:t>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[]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;</a:t>
            </a:r>
          </a:p>
          <a:p>
            <a:r>
              <a:rPr lang="en-ID" dirty="0" err="1"/>
              <a:t>Kamu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identifier.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chemeClr val="tx1"/>
                </a:solidFill>
              </a:rPr>
              <a:t>Setelah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instantiate </a:t>
            </a:r>
            <a:r>
              <a:rPr lang="en-ID" dirty="0" err="1"/>
              <a:t>obyek</a:t>
            </a:r>
            <a:r>
              <a:rPr lang="en-ID" dirty="0"/>
              <a:t>: 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r>
              <a:rPr lang="en-ID" dirty="0">
                <a:solidFill>
                  <a:schemeClr val="tx1"/>
                </a:solidFill>
              </a:rPr>
              <a:t>Jika </a:t>
            </a:r>
            <a:r>
              <a:rPr lang="en-ID" dirty="0" err="1">
                <a:solidFill>
                  <a:schemeClr val="tx1"/>
                </a:solidFill>
              </a:rPr>
              <a:t>ingin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kamu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langsung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: 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pendeklarasian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memberitahukan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compiler Java, </a:t>
            </a:r>
            <a:r>
              <a:rPr lang="en-ID" dirty="0" err="1"/>
              <a:t>bahwa</a:t>
            </a:r>
            <a:r>
              <a:rPr lang="en-ID" dirty="0"/>
              <a:t> identifier </a:t>
            </a:r>
            <a:r>
              <a:rPr lang="en-ID" b="1" dirty="0" err="1"/>
              <a:t>bilanganGanjil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 yang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bertipe</a:t>
            </a:r>
            <a:r>
              <a:rPr lang="en-ID" dirty="0"/>
              <a:t> integer, dan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meng-instantiate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100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BD1A7-F433-D5B9-33B2-6DE86E804264}"/>
              </a:ext>
            </a:extLst>
          </p:cNvPr>
          <p:cNvSpPr txBox="1"/>
          <p:nvPr/>
        </p:nvSpPr>
        <p:spPr>
          <a:xfrm>
            <a:off x="6671976" y="250567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25E3-3D90-4664-78FF-F3A0D4CFB1AB}"/>
              </a:ext>
            </a:extLst>
          </p:cNvPr>
          <p:cNvSpPr txBox="1"/>
          <p:nvPr/>
        </p:nvSpPr>
        <p:spPr>
          <a:xfrm>
            <a:off x="6671976" y="399795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193A-5C2B-BFE8-E48E-36D23457086B}"/>
              </a:ext>
            </a:extLst>
          </p:cNvPr>
          <p:cNvSpPr txBox="1"/>
          <p:nvPr/>
        </p:nvSpPr>
        <p:spPr>
          <a:xfrm>
            <a:off x="8061157" y="334414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F0A8-7940-74C6-89A0-D3657C798141}"/>
              </a:ext>
            </a:extLst>
          </p:cNvPr>
          <p:cNvSpPr txBox="1"/>
          <p:nvPr/>
        </p:nvSpPr>
        <p:spPr>
          <a:xfrm>
            <a:off x="6671976" y="5051901"/>
            <a:ext cx="38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endParaRPr lang="en-US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BD8F-C6FB-E931-DA7C-CD35CDA09BC8}"/>
              </a:ext>
            </a:extLst>
          </p:cNvPr>
          <p:cNvSpPr txBox="1"/>
          <p:nvPr/>
        </p:nvSpPr>
        <p:spPr>
          <a:xfrm>
            <a:off x="7194884" y="4550418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32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991-4079-74C8-B48C-4097937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4C5-CF10-D606-7A39-A7BECAA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subscript yang </a:t>
            </a:r>
            <a:r>
              <a:rPr lang="en-ID" dirty="0" err="1"/>
              <a:t>urutannya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0.</a:t>
            </a:r>
          </a:p>
          <a:p>
            <a:pPr marL="0" indent="0">
              <a:buNone/>
            </a:pPr>
            <a:endParaRPr lang="en-ID" b="0" dirty="0">
              <a:solidFill>
                <a:srgbClr val="00B050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[0]);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1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[1]);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3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[2]);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5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71A-4436-F303-3D31-4572506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C6EE-EB95-F31A-1A1C-7B5CD489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array yang </a:t>
            </a:r>
            <a:r>
              <a:rPr lang="en-ID" dirty="0" err="1"/>
              <a:t>terl</a:t>
            </a:r>
            <a:r>
              <a:rPr lang="en-ID" dirty="0"/>
              <a:t> </a:t>
            </a:r>
            <a:r>
              <a:rPr lang="en-ID" dirty="0" err="1"/>
              <a:t>etak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array. 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array.</a:t>
            </a:r>
          </a:p>
          <a:p>
            <a:pPr marL="0" indent="0">
              <a:buNone/>
            </a:pPr>
            <a:r>
              <a:rPr lang="en-ID" dirty="0"/>
              <a:t>int[][] </a:t>
            </a:r>
            <a:r>
              <a:rPr lang="en-ID" dirty="0" err="1"/>
              <a:t>bilangan</a:t>
            </a:r>
            <a:r>
              <a:rPr lang="en-ID" dirty="0"/>
              <a:t> = new int[10][</a:t>
            </a:r>
            <a:r>
              <a:rPr lang="en-ID"/>
              <a:t>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16BD-FEB3-8B33-2DDD-DBB669E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(Object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C5DF-4376-19AF-328A-5813ABF5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43F-79BC-7650-9C70-4B82D74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1" i="0" dirty="0">
                <a:effectLst/>
              </a:rPr>
              <a:t>Java 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5E7A-082A-9AE7-C50A-626ECC16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Programming). </a:t>
            </a:r>
            <a:r>
              <a:rPr lang="en-US" dirty="0" err="1"/>
              <a:t>Konsep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motor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 </a:t>
            </a:r>
            <a:r>
              <a:rPr lang="en-US" dirty="0" err="1"/>
              <a:t>Memiliki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States: idle,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	</a:t>
            </a:r>
            <a:r>
              <a:rPr lang="en-US" dirty="0" err="1"/>
              <a:t>Behaviour</a:t>
            </a:r>
            <a:r>
              <a:rPr lang="en-US" dirty="0"/>
              <a:t>: </a:t>
            </a:r>
            <a:r>
              <a:rPr lang="en-US" dirty="0" err="1"/>
              <a:t>mengerem</a:t>
            </a:r>
            <a:r>
              <a:rPr lang="en-US" dirty="0"/>
              <a:t>,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8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dan </a:t>
            </a:r>
            <a:r>
              <a:rPr lang="en-US" dirty="0" err="1"/>
              <a:t>mewarnainya</a:t>
            </a:r>
            <a:r>
              <a:rPr lang="en-US" dirty="0"/>
              <a:t>. 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86044" cy="367830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returnType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int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integer. Jika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b="1" dirty="0" err="1"/>
              <a:t>methodName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r>
              <a:rPr lang="en-US" b="1" dirty="0" err="1"/>
              <a:t>Metode</a:t>
            </a:r>
            <a:r>
              <a:rPr lang="en-US" b="1" dirty="0"/>
              <a:t> Body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statements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Badan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oleh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{}.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1054-94D9-4F62-45D3-1EEDE0656130}"/>
              </a:ext>
            </a:extLst>
          </p:cNvPr>
          <p:cNvSpPr txBox="1"/>
          <p:nvPr/>
        </p:nvSpPr>
        <p:spPr>
          <a:xfrm>
            <a:off x="6760395" y="2414427"/>
            <a:ext cx="292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effectLst/>
              </a:rPr>
              <a:t>returnType</a:t>
            </a:r>
            <a:r>
              <a:rPr lang="en-ID" dirty="0">
                <a:effectLst/>
              </a:rPr>
              <a:t> </a:t>
            </a:r>
            <a:r>
              <a:rPr lang="en-ID" dirty="0" err="1">
                <a:solidFill>
                  <a:srgbClr val="61AEEE"/>
                </a:solidFill>
                <a:effectLst/>
              </a:rPr>
              <a:t>methodName</a:t>
            </a:r>
            <a:r>
              <a:rPr lang="en-ID" dirty="0">
                <a:effectLst/>
              </a:rPr>
              <a:t>() </a:t>
            </a:r>
            <a:r>
              <a:rPr lang="en-ID" dirty="0"/>
              <a:t>{ </a:t>
            </a:r>
          </a:p>
          <a:p>
            <a:r>
              <a:rPr lang="en-ID" dirty="0">
                <a:solidFill>
                  <a:srgbClr val="FFDDBE"/>
                </a:solidFill>
                <a:effectLst/>
              </a:rPr>
              <a:t>	// method body</a:t>
            </a:r>
            <a:r>
              <a:rPr lang="en-ID" dirty="0"/>
              <a:t> </a:t>
            </a:r>
          </a:p>
          <a:p>
            <a:r>
              <a:rPr lang="en-ID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8AE1A-95DF-10F3-BB42-1DD3983CFD12}"/>
              </a:ext>
            </a:extLst>
          </p:cNvPr>
          <p:cNvSpPr txBox="1"/>
          <p:nvPr/>
        </p:nvSpPr>
        <p:spPr>
          <a:xfrm>
            <a:off x="6626834" y="4218715"/>
            <a:ext cx="543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effectLst/>
              </a:rPr>
              <a:t>modifier </a:t>
            </a:r>
            <a:r>
              <a:rPr lang="en-ID" sz="1600" dirty="0">
                <a:solidFill>
                  <a:srgbClr val="C678DD"/>
                </a:solidFill>
                <a:effectLst/>
              </a:rPr>
              <a:t>static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returnType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solidFill>
                  <a:srgbClr val="61AEEE"/>
                </a:solidFill>
                <a:effectLst/>
              </a:rPr>
              <a:t>nameOfMethod</a:t>
            </a:r>
            <a:r>
              <a:rPr lang="en-ID" sz="1600" dirty="0">
                <a:effectLst/>
              </a:rPr>
              <a:t> (parameter1, ...) </a:t>
            </a:r>
            <a:r>
              <a:rPr lang="en-ID" sz="1600" dirty="0"/>
              <a:t>{ </a:t>
            </a:r>
          </a:p>
          <a:p>
            <a:r>
              <a:rPr lang="en-ID" sz="1600" dirty="0">
                <a:solidFill>
                  <a:srgbClr val="FFDDBE"/>
                </a:solidFill>
                <a:effectLst/>
              </a:rPr>
              <a:t>// method body</a:t>
            </a:r>
            <a:r>
              <a:rPr lang="en-ID" sz="1600" dirty="0"/>
              <a:t> </a:t>
            </a:r>
          </a:p>
          <a:p>
            <a:r>
              <a:rPr lang="en-ID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2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992-4CBB-FB5D-0385-B4874B1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4D2-D4AB-6F88-89E2-41421B2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40186" cy="3678303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program java </a:t>
            </a:r>
            <a:r>
              <a:rPr lang="en-US" dirty="0" err="1"/>
              <a:t>pertamamu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>
                <a:solidFill>
                  <a:srgbClr val="00B0F0"/>
                </a:solidFill>
              </a:rPr>
              <a:t>Create Java Project</a:t>
            </a:r>
            <a:r>
              <a:rPr lang="en-US" dirty="0"/>
              <a:t>”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project type “</a:t>
            </a:r>
            <a:r>
              <a:rPr lang="en-US" dirty="0">
                <a:solidFill>
                  <a:srgbClr val="00B0F0"/>
                </a:solidFill>
              </a:rPr>
              <a:t>No build tools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project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dan </a:t>
            </a:r>
            <a:r>
              <a:rPr lang="en-US" dirty="0" err="1"/>
              <a:t>struktur</a:t>
            </a:r>
            <a:r>
              <a:rPr lang="en-US" dirty="0"/>
              <a:t> folder.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folder ”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F5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>
                <a:solidFill>
                  <a:srgbClr val="00B050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5CA1-9AF8-79BC-F2A5-5A229A1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178"/>
            <a:ext cx="5711228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71-1725-F7C9-9513-3D0BCFA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BFB016-A581-BC94-B3CE-30FF6489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78" y="1900568"/>
            <a:ext cx="7493465" cy="4683416"/>
          </a:xfrm>
        </p:spPr>
      </p:pic>
    </p:spTree>
    <p:extLst>
      <p:ext uri="{BB962C8B-B14F-4D97-AF65-F5344CB8AC3E}">
        <p14:creationId xmlns:p14="http://schemas.microsoft.com/office/powerpoint/2010/main" val="34172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 class App {…}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Pada 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Java,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class definition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class definition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App.java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</a:rPr>
              <a:t>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prototype,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blueprint,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mendefinisikan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variable dan method-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methode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. 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berfungsi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menampung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dalamnya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atribut</a:t>
            </a:r>
            <a:r>
              <a:rPr lang="en-ID" b="0" i="0" dirty="0">
                <a:solidFill>
                  <a:schemeClr val="tx1"/>
                </a:solidFill>
                <a:effectLst/>
              </a:rPr>
              <a:t> / type data dan method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0" i="0" dirty="0">
                <a:solidFill>
                  <a:srgbClr val="00B050"/>
                </a:solidFill>
                <a:effectLst/>
              </a:rPr>
              <a:t>public static void main(String[] </a:t>
            </a:r>
            <a:r>
              <a:rPr lang="en-ID" b="0" i="0" dirty="0" err="1">
                <a:solidFill>
                  <a:srgbClr val="00B050"/>
                </a:solidFill>
                <a:effectLst/>
              </a:rPr>
              <a:t>args</a:t>
            </a:r>
            <a:r>
              <a:rPr lang="en-ID" b="0" i="0" dirty="0">
                <a:solidFill>
                  <a:srgbClr val="00B050"/>
                </a:solidFill>
                <a:effectLst/>
              </a:rPr>
              <a:t>) </a:t>
            </a:r>
            <a:r>
              <a:rPr lang="en-ID" b="0" dirty="0">
                <a:solidFill>
                  <a:srgbClr val="00B050"/>
                </a:solidFill>
                <a:effectLst/>
              </a:rPr>
              <a:t>throws Exception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{ ...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program pada Java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 </a:t>
            </a:r>
          </a:p>
          <a:p>
            <a:r>
              <a:rPr lang="en-US" dirty="0">
                <a:solidFill>
                  <a:schemeClr val="tx1"/>
                </a:solidFill>
              </a:rPr>
              <a:t>Java compiler (yang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JDK)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menerjemahkan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</a:t>
            </a:r>
          </a:p>
          <a:p>
            <a:r>
              <a:rPr lang="en-ID" b="1" i="0" dirty="0" err="1">
                <a:solidFill>
                  <a:srgbClr val="202122"/>
                </a:solidFill>
                <a:effectLst/>
              </a:rPr>
              <a:t>Kompilator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1" i="0" dirty="0" err="1">
                <a:solidFill>
                  <a:srgbClr val="202122"/>
                </a:solidFill>
                <a:effectLst/>
              </a:rPr>
              <a:t>kompiler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ID" b="0" i="1" dirty="0">
                <a:solidFill>
                  <a:srgbClr val="202122"/>
                </a:solidFill>
                <a:effectLst/>
              </a:rPr>
              <a:t>compiler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berguna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menafsirkan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asal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lain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sasaran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Bahasa Java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di-</a:t>
            </a:r>
            <a:r>
              <a:rPr lang="en-ID" b="0" i="1" dirty="0">
                <a:solidFill>
                  <a:schemeClr val="tx1"/>
                </a:solidFill>
                <a:effectLst/>
              </a:rPr>
              <a:t>compile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Bahasa </a:t>
            </a:r>
            <a:r>
              <a:rPr lang="en-ID" b="0" i="1" dirty="0">
                <a:solidFill>
                  <a:schemeClr val="tx1"/>
                </a:solidFill>
                <a:effectLst/>
              </a:rPr>
              <a:t>Assembly </a:t>
            </a:r>
            <a:r>
              <a:rPr lang="en-ID" b="0" dirty="0">
                <a:solidFill>
                  <a:schemeClr val="tx1"/>
                </a:solidFill>
                <a:effectLst/>
              </a:rPr>
              <a:t>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dimengerti</a:t>
            </a:r>
            <a:r>
              <a:rPr lang="en-ID" b="0" dirty="0">
                <a:solidFill>
                  <a:schemeClr val="tx1"/>
                </a:solidFill>
                <a:effectLst/>
              </a:rPr>
              <a:t> oleh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ID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D" b="0" dirty="0">
                <a:solidFill>
                  <a:srgbClr val="00B050"/>
                </a:solidFill>
                <a:effectLst/>
              </a:rPr>
              <a:t>throws Exception.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Java, Exception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diperiksa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B050"/>
                </a:solidFill>
                <a:effectLst/>
              </a:rPr>
              <a:t>System.out.println</a:t>
            </a:r>
            <a:r>
              <a:rPr lang="en-ID" b="0" dirty="0">
                <a:solidFill>
                  <a:srgbClr val="00B050"/>
                </a:solidFill>
                <a:effectLst/>
              </a:rPr>
              <a:t>("Hello, World!");</a:t>
            </a:r>
            <a:endParaRPr lang="en-ID" b="0" i="0" dirty="0">
              <a:solidFill>
                <a:srgbClr val="00B050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Kode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print statement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pada console/terminal.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text “Hello, World!” pada terminal.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E83D-E383-D952-43F6-79D9DC1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82" y="1916488"/>
            <a:ext cx="6742951" cy="4206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654B3F-237F-7128-E6A9-066202EFF4B3}"/>
              </a:ext>
            </a:extLst>
          </p:cNvPr>
          <p:cNvSpPr/>
          <p:nvPr/>
        </p:nvSpPr>
        <p:spPr>
          <a:xfrm>
            <a:off x="6878972" y="4169328"/>
            <a:ext cx="3993160" cy="109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4E5-6AE8-B442-65C5-672C972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Survival Skills (Java Syntax and Types) 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0E2-8C33-4038-3913-6F5C2A62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the jungle</a:t>
            </a:r>
          </a:p>
        </p:txBody>
      </p:sp>
    </p:spTree>
    <p:extLst>
      <p:ext uri="{BB962C8B-B14F-4D97-AF65-F5344CB8AC3E}">
        <p14:creationId xmlns:p14="http://schemas.microsoft.com/office/powerpoint/2010/main" val="3398285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1660</TotalTime>
  <Words>2244</Words>
  <Application>Microsoft Macintosh PowerPoint</Application>
  <PresentationFormat>Widescreen</PresentationFormat>
  <Paragraphs>271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Apple Color Emoji</vt:lpstr>
      <vt:lpstr>Droid Sans Mono</vt:lpstr>
      <vt:lpstr>euclid_circular_a</vt:lpstr>
      <vt:lpstr>Gill Sans MT</vt:lpstr>
      <vt:lpstr>Source Code Pro for Powerline</vt:lpstr>
      <vt:lpstr>Space Mono for Powerline</vt:lpstr>
      <vt:lpstr>Wingdings 2</vt:lpstr>
      <vt:lpstr>Dividend</vt:lpstr>
      <vt:lpstr>Java Fundamental Bootcamp</vt:lpstr>
      <vt:lpstr>Setting up camp 🏕️</vt:lpstr>
      <vt:lpstr>Tools &amp; Trade</vt:lpstr>
      <vt:lpstr>First Encounter</vt:lpstr>
      <vt:lpstr>Hello, WORLD!</vt:lpstr>
      <vt:lpstr>Hello, WORLD!</vt:lpstr>
      <vt:lpstr>Hello, WORLD!</vt:lpstr>
      <vt:lpstr>Hello, WORLD!</vt:lpstr>
      <vt:lpstr>Survival Skills (Java Syntax and Types) 🔍</vt:lpstr>
      <vt:lpstr>Variables and literals</vt:lpstr>
      <vt:lpstr>Variables and literals</vt:lpstr>
      <vt:lpstr>Java data types (Primitive)</vt:lpstr>
      <vt:lpstr>Java Operators</vt:lpstr>
      <vt:lpstr>Java Operators</vt:lpstr>
      <vt:lpstr>Java Operators</vt:lpstr>
      <vt:lpstr>Java Operators</vt:lpstr>
      <vt:lpstr>Java Operators</vt:lpstr>
      <vt:lpstr>Java Operators</vt:lpstr>
      <vt:lpstr>Java Basic Output</vt:lpstr>
      <vt:lpstr>Java Basic Input</vt:lpstr>
      <vt:lpstr>Java Expressions, Statements and Blocks</vt:lpstr>
      <vt:lpstr>Navigating the Jungle  (FLOW CONTROL) 🧭</vt:lpstr>
      <vt:lpstr>Statement if</vt:lpstr>
      <vt:lpstr>Statement if-else</vt:lpstr>
      <vt:lpstr>Statement if-else-if</vt:lpstr>
      <vt:lpstr>Statement switch</vt:lpstr>
      <vt:lpstr>PERULANGAN / LOOPING</vt:lpstr>
      <vt:lpstr>While loop</vt:lpstr>
      <vt:lpstr>Do-While Loop</vt:lpstr>
      <vt:lpstr>Java Array</vt:lpstr>
      <vt:lpstr>Pengaksesan sebuah elemen array</vt:lpstr>
      <vt:lpstr>Array multidimensi</vt:lpstr>
      <vt:lpstr>OOP (Object Oriented Programming</vt:lpstr>
      <vt:lpstr>Java Class and Objects</vt:lpstr>
      <vt:lpstr>Java Methods </vt:lpstr>
      <vt:lpstr>Java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Bootcamp</dc:title>
  <dc:creator>Ahmad Cahyana</dc:creator>
  <cp:lastModifiedBy>Ahmad Cahyana</cp:lastModifiedBy>
  <cp:revision>5</cp:revision>
  <dcterms:created xsi:type="dcterms:W3CDTF">2024-03-02T10:42:34Z</dcterms:created>
  <dcterms:modified xsi:type="dcterms:W3CDTF">2024-03-23T16:10:18Z</dcterms:modified>
</cp:coreProperties>
</file>