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  <p:sldId id="281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/>
    <p:restoredTop sz="96327"/>
  </p:normalViewPr>
  <p:slideViewPr>
    <p:cSldViewPr snapToGrid="0">
      <p:cViewPr varScale="1">
        <p:scale>
          <a:sx n="147" d="100"/>
          <a:sy n="147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vscjava.vscode-java-pack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3A2E-FAC2-9EDB-5F42-3B4DEA06C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Fundamental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886C6-8343-DB15-F3EA-1DA3D29AE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java jungle!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🌴</a:t>
            </a:r>
          </a:p>
        </p:txBody>
      </p:sp>
    </p:spTree>
    <p:extLst>
      <p:ext uri="{BB962C8B-B14F-4D97-AF65-F5344CB8AC3E}">
        <p14:creationId xmlns:p14="http://schemas.microsoft.com/office/powerpoint/2010/main" val="276313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(identifier).</a:t>
            </a:r>
          </a:p>
          <a:p>
            <a:r>
              <a:rPr lang="en-US" dirty="0" err="1"/>
              <a:t>Penamaan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standard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Java;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Bahasa yang case sensitive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variable </a:t>
            </a:r>
            <a:r>
              <a:rPr lang="en-US" dirty="0" err="1"/>
              <a:t>semisal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dan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>
                <a:latin typeface="Space Mono for Powerline" panose="02000509040000020004" pitchFamily="49" charset="77"/>
              </a:rPr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Sebuah</a:t>
            </a:r>
            <a:r>
              <a:rPr lang="en-US" dirty="0"/>
              <a:t> variable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underscore </a:t>
            </a:r>
            <a:r>
              <a:rPr lang="en-US" dirty="0" err="1"/>
              <a:t>atau</a:t>
            </a:r>
            <a:r>
              <a:rPr lang="en-US" dirty="0"/>
              <a:t> dollar sign $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Variable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whitespace (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sangat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usia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nama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24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EFA-7BBC-FED4-610D-03154878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A29-1642-9A21-62E0-44AAA81C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Literals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tetap</a:t>
            </a:r>
            <a:r>
              <a:rPr lang="en-US" dirty="0">
                <a:solidFill>
                  <a:schemeClr val="tx1"/>
                </a:solidFill>
              </a:rPr>
              <a:t>. Literal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langsung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Boolean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menyimpan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dua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yaitu</a:t>
            </a:r>
            <a:r>
              <a:rPr lang="en-ID" i="0" dirty="0">
                <a:solidFill>
                  <a:schemeClr val="tx1"/>
                </a:solidFill>
                <a:effectLst/>
              </a:rPr>
              <a:t> true dan false.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Integer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(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terkait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angka</a:t>
            </a:r>
            <a:r>
              <a:rPr lang="en-ID" i="0" dirty="0">
                <a:solidFill>
                  <a:schemeClr val="tx1"/>
                </a:solidFill>
                <a:effectLst/>
              </a:rPr>
              <a:t>)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tanpa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bagian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2"/>
            <a:r>
              <a:rPr lang="en-ID" i="0" dirty="0">
                <a:solidFill>
                  <a:schemeClr val="tx1"/>
                </a:solidFill>
                <a:effectLst/>
              </a:rPr>
              <a:t>Ada 4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jenis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 integer di Java: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binary (base 2)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decimal (base 10)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octal (base 8)</a:t>
            </a:r>
          </a:p>
          <a:p>
            <a:pPr lvl="3"/>
            <a:r>
              <a:rPr lang="en-ID" b="0" i="0" dirty="0">
                <a:solidFill>
                  <a:schemeClr val="tx1"/>
                </a:solidFill>
                <a:effectLst/>
              </a:rPr>
              <a:t>hexadecimal (base 16)</a:t>
            </a:r>
            <a:endParaRPr lang="en-ID" i="0" dirty="0">
              <a:solidFill>
                <a:schemeClr val="tx1"/>
              </a:solidFill>
              <a:effectLst/>
            </a:endParaRP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Floating-point Literals, 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literals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numerik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memiliki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bentuk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pecahan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eksponensial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Character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sebuah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unicode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tunggal</a:t>
            </a:r>
            <a:r>
              <a:rPr lang="en-ID" i="0" dirty="0">
                <a:solidFill>
                  <a:schemeClr val="tx1"/>
                </a:solidFill>
                <a:effectLst/>
              </a:rPr>
              <a:t>. </a:t>
            </a:r>
          </a:p>
          <a:p>
            <a:pPr lvl="1"/>
            <a:r>
              <a:rPr lang="en-ID" i="0" dirty="0">
                <a:solidFill>
                  <a:schemeClr val="tx1"/>
                </a:solidFill>
                <a:effectLst/>
              </a:rPr>
              <a:t>String Literals,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rangkaian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karakter</a:t>
            </a:r>
            <a:r>
              <a:rPr lang="en-ID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diapit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tanda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kutip</a:t>
            </a:r>
            <a:r>
              <a:rPr lang="en-ID" i="0" dirty="0">
                <a:solidFill>
                  <a:schemeClr val="tx1"/>
                </a:solidFill>
                <a:effectLst/>
              </a:rPr>
              <a:t> </a:t>
            </a:r>
            <a:r>
              <a:rPr lang="en-ID" i="0" dirty="0" err="1">
                <a:solidFill>
                  <a:schemeClr val="tx1"/>
                </a:solidFill>
                <a:effectLst/>
              </a:rPr>
              <a:t>ganda</a:t>
            </a:r>
            <a:r>
              <a:rPr lang="en-ID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8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A7BE-8A7F-53C9-6F10-0E969FFE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 types (Primitive)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AD9D-9143-BC72-5A89-24477D1A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Boolean,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true </a:t>
            </a:r>
            <a:r>
              <a:rPr lang="en-US" sz="1600" dirty="0" err="1"/>
              <a:t>atau</a:t>
            </a:r>
            <a:r>
              <a:rPr lang="en-US" sz="1600" dirty="0"/>
              <a:t> false</a:t>
            </a:r>
          </a:p>
          <a:p>
            <a:r>
              <a:rPr lang="en-US" sz="1600" dirty="0"/>
              <a:t>Byte,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-128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127</a:t>
            </a:r>
            <a:r>
              <a:rPr lang="en-US" sz="1600" dirty="0"/>
              <a:t> (8-bit)</a:t>
            </a:r>
          </a:p>
          <a:p>
            <a:r>
              <a:rPr lang="en-US" sz="1600" dirty="0"/>
              <a:t>Short,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-32768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i="0" dirty="0">
                <a:solidFill>
                  <a:srgbClr val="00B050"/>
                </a:solidFill>
                <a:effectLst/>
              </a:rPr>
              <a:t>32767</a:t>
            </a:r>
            <a:r>
              <a:rPr lang="en-ID" sz="1600" i="0" dirty="0">
                <a:effectLst/>
              </a:rPr>
              <a:t> (16-bit)</a:t>
            </a:r>
            <a:endParaRPr lang="en-US" sz="1600" dirty="0"/>
          </a:p>
          <a:p>
            <a:r>
              <a:rPr lang="en-US" sz="1600" dirty="0"/>
              <a:t>Int,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31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(32-bit)</a:t>
            </a:r>
            <a:endParaRPr lang="en-US" sz="1600" dirty="0"/>
          </a:p>
          <a:p>
            <a:r>
              <a:rPr lang="en-US" sz="1600" dirty="0"/>
              <a:t>Long,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baseline="30000" dirty="0">
                <a:effectLst/>
              </a:rPr>
              <a:t>  </a:t>
            </a:r>
            <a:r>
              <a:rPr lang="en-ID" sz="1600" i="0" dirty="0" err="1">
                <a:effectLst/>
              </a:rPr>
              <a:t>sampai</a:t>
            </a:r>
            <a:r>
              <a:rPr lang="en-ID" sz="1600" i="0" dirty="0">
                <a:effectLst/>
              </a:rPr>
              <a:t> 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2</a:t>
            </a:r>
            <a:r>
              <a:rPr lang="en-ID" sz="1600" b="1" i="0" baseline="30000" dirty="0">
                <a:solidFill>
                  <a:srgbClr val="00B050"/>
                </a:solidFill>
                <a:effectLst/>
              </a:rPr>
              <a:t>63</a:t>
            </a:r>
            <a:r>
              <a:rPr lang="en-ID" sz="1600" b="1" i="0" dirty="0">
                <a:solidFill>
                  <a:srgbClr val="00B050"/>
                </a:solidFill>
                <a:effectLst/>
              </a:rPr>
              <a:t>-1</a:t>
            </a:r>
            <a:r>
              <a:rPr lang="en-ID" sz="1600" i="0" dirty="0">
                <a:effectLst/>
              </a:rPr>
              <a:t> (64-bit)</a:t>
            </a:r>
            <a:endParaRPr lang="en-US" sz="1600" dirty="0"/>
          </a:p>
          <a:p>
            <a:r>
              <a:rPr lang="en-US" sz="1600" dirty="0"/>
              <a:t>Double,  </a:t>
            </a:r>
            <a:r>
              <a:rPr lang="en-ID" sz="1600" b="0" i="0" dirty="0">
                <a:effectLst/>
              </a:rPr>
              <a:t>double-precision 64-bit floating-point.</a:t>
            </a:r>
            <a:endParaRPr lang="en-US" sz="1600" dirty="0"/>
          </a:p>
          <a:p>
            <a:r>
              <a:rPr lang="en-US" sz="1600" dirty="0"/>
              <a:t>Float, </a:t>
            </a:r>
            <a:r>
              <a:rPr lang="en-ID" sz="1600" b="0" i="0" dirty="0">
                <a:effectLst/>
              </a:rPr>
              <a:t>single-precision 32-bit floating-point.</a:t>
            </a:r>
            <a:endParaRPr lang="en-US" sz="1600" dirty="0"/>
          </a:p>
          <a:p>
            <a:r>
              <a:rPr lang="en-US" sz="1600" dirty="0"/>
              <a:t>Char, </a:t>
            </a:r>
            <a:r>
              <a:rPr lang="en-ID" sz="1600" b="0" i="0" dirty="0">
                <a:effectLst/>
              </a:rPr>
              <a:t>16-bit Unicode character.</a:t>
            </a:r>
            <a:endParaRPr lang="en-US" sz="1600" dirty="0"/>
          </a:p>
          <a:p>
            <a:r>
              <a:rPr lang="en-US" sz="1600" dirty="0"/>
              <a:t>String, Java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mensupport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string </a:t>
            </a:r>
            <a:r>
              <a:rPr lang="en-US" sz="1600" dirty="0" err="1"/>
              <a:t>tapi</a:t>
            </a:r>
            <a:r>
              <a:rPr lang="en-US" sz="1600" dirty="0"/>
              <a:t> string pada Java </a:t>
            </a:r>
            <a:r>
              <a:rPr lang="en-US" sz="1600" dirty="0" err="1"/>
              <a:t>bukan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 primitive </a:t>
            </a:r>
            <a:r>
              <a:rPr lang="en-US" sz="1600" dirty="0" err="1"/>
              <a:t>melainkan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Objek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923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Arithmetic Operators,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yang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aritmatika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1FC22-959D-4A08-64A8-EB594854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784"/>
              </p:ext>
            </p:extLst>
          </p:nvPr>
        </p:nvGraphicFramePr>
        <p:xfrm>
          <a:off x="5907597" y="3429000"/>
          <a:ext cx="4637364" cy="2438400"/>
        </p:xfrm>
        <a:graphic>
          <a:graphicData uri="http://schemas.openxmlformats.org/drawingml/2006/table">
            <a:tbl>
              <a:tblPr/>
              <a:tblGrid>
                <a:gridCol w="1206267">
                  <a:extLst>
                    <a:ext uri="{9D8B030D-6E8A-4147-A177-3AD203B41FA5}">
                      <a16:colId xmlns:a16="http://schemas.microsoft.com/office/drawing/2014/main" val="2064399676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4099857645"/>
                    </a:ext>
                  </a:extLst>
                </a:gridCol>
              </a:tblGrid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Operation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49715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Penjumlahan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9263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-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Pengurangan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13328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Perkalian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256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 err="1">
                          <a:effectLst/>
                        </a:rPr>
                        <a:t>Pembagian</a:t>
                      </a:r>
                      <a:endParaRPr lang="en-ID" sz="100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61004"/>
                  </a:ext>
                </a:extLst>
              </a:tr>
              <a:tr h="307291">
                <a:tc>
                  <a:txBody>
                    <a:bodyPr/>
                    <a:lstStyle/>
                    <a:p>
                      <a:r>
                        <a:rPr lang="en-ID" sz="1000">
                          <a:effectLst/>
                        </a:rPr>
                        <a:t>%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dirty="0">
                          <a:effectLst/>
                        </a:rPr>
                        <a:t>Modulus (</a:t>
                      </a:r>
                      <a:r>
                        <a:rPr lang="en-ID" sz="1000" dirty="0" err="1">
                          <a:effectLst/>
                        </a:rPr>
                        <a:t>Sisa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pembagian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dari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terhadap</a:t>
                      </a:r>
                      <a:r>
                        <a:rPr lang="en-ID" sz="1000" dirty="0">
                          <a:effectLst/>
                        </a:rPr>
                        <a:t> </a:t>
                      </a:r>
                      <a:r>
                        <a:rPr lang="en-ID" sz="1000" dirty="0" err="1">
                          <a:effectLst/>
                        </a:rPr>
                        <a:t>bilangan</a:t>
                      </a:r>
                      <a:r>
                        <a:rPr lang="en-ID" sz="1000" dirty="0">
                          <a:effectLst/>
                        </a:rPr>
                        <a:t> lain)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Assignment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di Java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menetapkan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62961-595C-C276-C4CF-60703604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22621"/>
              </p:ext>
            </p:extLst>
          </p:nvPr>
        </p:nvGraphicFramePr>
        <p:xfrm>
          <a:off x="6096000" y="2530064"/>
          <a:ext cx="4712865" cy="3311562"/>
        </p:xfrm>
        <a:graphic>
          <a:graphicData uri="http://schemas.openxmlformats.org/drawingml/2006/table">
            <a:tbl>
              <a:tblPr/>
              <a:tblGrid>
                <a:gridCol w="1570955">
                  <a:extLst>
                    <a:ext uri="{9D8B030D-6E8A-4147-A177-3AD203B41FA5}">
                      <a16:colId xmlns:a16="http://schemas.microsoft.com/office/drawing/2014/main" val="589852788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3130882624"/>
                    </a:ext>
                  </a:extLst>
                </a:gridCol>
                <a:gridCol w="1570955">
                  <a:extLst>
                    <a:ext uri="{9D8B030D-6E8A-4147-A177-3AD203B41FA5}">
                      <a16:colId xmlns:a16="http://schemas.microsoft.com/office/drawing/2014/main" val="2005201807"/>
                    </a:ext>
                  </a:extLst>
                </a:gridCol>
              </a:tblGrid>
              <a:tr h="442707">
                <a:tc>
                  <a:txBody>
                    <a:bodyPr/>
                    <a:lstStyle/>
                    <a:p>
                      <a:pPr algn="l"/>
                      <a:r>
                        <a:rPr lang="en-ID" sz="1400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Contoh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400" b="0" dirty="0" err="1">
                          <a:effectLst/>
                        </a:rPr>
                        <a:t>Ekuivalen</a:t>
                      </a:r>
                      <a:r>
                        <a:rPr lang="en-ID" sz="1400" b="0" dirty="0">
                          <a:effectLst/>
                        </a:rPr>
                        <a:t> </a:t>
                      </a:r>
                      <a:r>
                        <a:rPr lang="en-ID" sz="1400" b="0" dirty="0" err="1">
                          <a:effectLst/>
                        </a:rPr>
                        <a:t>dengan</a:t>
                      </a:r>
                      <a:endParaRPr lang="en-ID" sz="1400" b="0" dirty="0">
                        <a:effectLst/>
                      </a:endParaRP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6862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653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+=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+=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+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807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-=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-=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-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93177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*=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*=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*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52536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/=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/=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= a /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47615"/>
                  </a:ext>
                </a:extLst>
              </a:tr>
              <a:tr h="442707"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%=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>
                          <a:effectLst/>
                        </a:rPr>
                        <a:t>a %=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>
                          <a:effectLst/>
                        </a:rPr>
                        <a:t>a = a % b;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6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2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Relational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hubungan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antara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dua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br>
              <a:rPr lang="en-ID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5E724-A6DE-F57E-B7A9-55601C35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09029"/>
              </p:ext>
            </p:extLst>
          </p:nvPr>
        </p:nvGraphicFramePr>
        <p:xfrm>
          <a:off x="5553512" y="2363425"/>
          <a:ext cx="5838737" cy="3942564"/>
        </p:xfrm>
        <a:graphic>
          <a:graphicData uri="http://schemas.openxmlformats.org/drawingml/2006/table">
            <a:tbl>
              <a:tblPr/>
              <a:tblGrid>
                <a:gridCol w="1054216">
                  <a:extLst>
                    <a:ext uri="{9D8B030D-6E8A-4147-A177-3AD203B41FA5}">
                      <a16:colId xmlns:a16="http://schemas.microsoft.com/office/drawing/2014/main" val="55984925"/>
                    </a:ext>
                  </a:extLst>
                </a:gridCol>
                <a:gridCol w="2292736">
                  <a:extLst>
                    <a:ext uri="{9D8B030D-6E8A-4147-A177-3AD203B41FA5}">
                      <a16:colId xmlns:a16="http://schemas.microsoft.com/office/drawing/2014/main" val="180868167"/>
                    </a:ext>
                  </a:extLst>
                </a:gridCol>
                <a:gridCol w="2491785">
                  <a:extLst>
                    <a:ext uri="{9D8B030D-6E8A-4147-A177-3AD203B41FA5}">
                      <a16:colId xmlns:a16="http://schemas.microsoft.com/office/drawing/2014/main" val="811452622"/>
                    </a:ext>
                  </a:extLst>
                </a:gridCol>
              </a:tblGrid>
              <a:tr h="360885">
                <a:tc>
                  <a:txBody>
                    <a:bodyPr/>
                    <a:lstStyle/>
                    <a:p>
                      <a:pPr algn="l"/>
                      <a:r>
                        <a:rPr lang="en-ID" sz="1600" b="0">
                          <a:effectLst/>
                        </a:rPr>
                        <a:t>Operator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Deskripsi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b="0" dirty="0" err="1">
                          <a:effectLst/>
                        </a:rPr>
                        <a:t>Contoh</a:t>
                      </a:r>
                      <a:endParaRPr lang="en-ID" sz="1600" b="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1331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==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Sama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== 5 returns </a:t>
                      </a:r>
                      <a:r>
                        <a:rPr lang="en-ID" sz="1600" b="1" dirty="0">
                          <a:effectLst/>
                        </a:rPr>
                        <a:t>false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9288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!=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Tidak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!=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191550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25655"/>
                  </a:ext>
                </a:extLst>
              </a:tr>
              <a:tr h="360885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&lt; 5 returns </a:t>
                      </a:r>
                      <a:r>
                        <a:rPr lang="en-ID" sz="1600" b="1">
                          <a:effectLst/>
                        </a:rPr>
                        <a:t>true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54849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&gt;=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 err="1">
                          <a:effectLst/>
                        </a:rPr>
                        <a:t>Lebih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3 &gt;= 5 returns </a:t>
                      </a:r>
                      <a:r>
                        <a:rPr lang="en-ID" sz="1600" b="1">
                          <a:effectLst/>
                        </a:rPr>
                        <a:t>false</a:t>
                      </a:r>
                      <a:endParaRPr lang="en-ID" sz="160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90995"/>
                  </a:ext>
                </a:extLst>
              </a:tr>
              <a:tr h="560052">
                <a:tc>
                  <a:txBody>
                    <a:bodyPr/>
                    <a:lstStyle/>
                    <a:p>
                      <a:r>
                        <a:rPr lang="en-ID" sz="1600">
                          <a:effectLst/>
                        </a:rPr>
                        <a:t>&lt;=</a:t>
                      </a: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Kurang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sama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dengan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>
                          <a:effectLst/>
                        </a:rPr>
                        <a:t>3 &lt;= 5 returns </a:t>
                      </a:r>
                      <a:r>
                        <a:rPr lang="en-ID" sz="1600" b="1" dirty="0">
                          <a:effectLst/>
                        </a:rPr>
                        <a:t>true</a:t>
                      </a:r>
                      <a:endParaRPr lang="en-ID" sz="1600" dirty="0">
                        <a:effectLst/>
                      </a:endParaRPr>
                    </a:p>
                  </a:txBody>
                  <a:tcPr marL="197992" marR="197992" marT="98996" marB="989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5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Logical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memeriksa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apakah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suatu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ekspresi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benar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atau</a:t>
            </a:r>
            <a:r>
              <a:rPr lang="en-ID" b="0" i="0" dirty="0">
                <a:effectLst/>
                <a:latin typeface="euclid_circular_a"/>
              </a:rPr>
              <a:t> salah. Operator </a:t>
            </a:r>
            <a:r>
              <a:rPr lang="en-ID" b="0" i="0" dirty="0" err="1">
                <a:effectLst/>
                <a:latin typeface="euclid_circular_a"/>
              </a:rPr>
              <a:t>ini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dalam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pengambilan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keputusan</a:t>
            </a:r>
            <a:r>
              <a:rPr lang="en-ID" b="0" i="0" dirty="0">
                <a:effectLst/>
                <a:latin typeface="euclid_circular_a"/>
              </a:rPr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840EB5-749C-DE45-05B2-BA93735C6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57250"/>
              </p:ext>
            </p:extLst>
          </p:nvPr>
        </p:nvGraphicFramePr>
        <p:xfrm>
          <a:off x="5387107" y="2632836"/>
          <a:ext cx="6065286" cy="3747882"/>
        </p:xfrm>
        <a:graphic>
          <a:graphicData uri="http://schemas.openxmlformats.org/drawingml/2006/table">
            <a:tbl>
              <a:tblPr/>
              <a:tblGrid>
                <a:gridCol w="2021762">
                  <a:extLst>
                    <a:ext uri="{9D8B030D-6E8A-4147-A177-3AD203B41FA5}">
                      <a16:colId xmlns:a16="http://schemas.microsoft.com/office/drawing/2014/main" val="2360428980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575405263"/>
                    </a:ext>
                  </a:extLst>
                </a:gridCol>
                <a:gridCol w="2021762">
                  <a:extLst>
                    <a:ext uri="{9D8B030D-6E8A-4147-A177-3AD203B41FA5}">
                      <a16:colId xmlns:a16="http://schemas.microsoft.com/office/drawing/2014/main" val="2803571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Operator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 dirty="0" err="1">
                          <a:effectLst/>
                        </a:rPr>
                        <a:t>Contoh</a:t>
                      </a:r>
                      <a:r>
                        <a:rPr lang="en-ID" sz="1500" b="0" dirty="0">
                          <a:effectLst/>
                        </a:rPr>
                        <a:t> 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0">
                          <a:effectLst/>
                        </a:rPr>
                        <a:t>Meaning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600163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&amp;&amp; (Logical AND)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&amp;&amp;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hanya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dan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24555"/>
                  </a:ext>
                </a:extLst>
              </a:tr>
              <a:tr h="1110905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|| (Logical OR)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expression1 </a:t>
                      </a:r>
                      <a:r>
                        <a:rPr lang="en-ID" sz="1500" b="1">
                          <a:effectLst/>
                        </a:rPr>
                        <a:t>||</a:t>
                      </a:r>
                      <a:r>
                        <a:rPr lang="en-ID" sz="1500">
                          <a:effectLst/>
                        </a:rPr>
                        <a:t> expression2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salah </a:t>
                      </a:r>
                      <a:r>
                        <a:rPr lang="en-ID" sz="1500" dirty="0" err="1">
                          <a:effectLst/>
                        </a:rPr>
                        <a:t>satu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dari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expression1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atau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expression2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true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75889"/>
                  </a:ext>
                </a:extLst>
              </a:tr>
              <a:tr h="881062">
                <a:tc>
                  <a:txBody>
                    <a:bodyPr/>
                    <a:lstStyle/>
                    <a:p>
                      <a:r>
                        <a:rPr lang="en-ID" sz="1500">
                          <a:effectLst/>
                        </a:rPr>
                        <a:t>! (Logical NOT)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b="1">
                          <a:effectLst/>
                        </a:rPr>
                        <a:t>!</a:t>
                      </a:r>
                      <a:r>
                        <a:rPr lang="en-ID" sz="1500">
                          <a:effectLst/>
                        </a:rPr>
                        <a:t>expression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500" dirty="0">
                          <a:effectLst/>
                        </a:rPr>
                        <a:t>true </a:t>
                      </a:r>
                      <a:r>
                        <a:rPr lang="en-ID" sz="1500" dirty="0" err="1">
                          <a:effectLst/>
                        </a:rPr>
                        <a:t>jika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i="0" dirty="0">
                          <a:effectLst/>
                          <a:latin typeface="Droid Sans Mono" panose="020B0609030804020204" pitchFamily="49" charset="0"/>
                        </a:rPr>
                        <a:t>expression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bernilai</a:t>
                      </a:r>
                      <a:r>
                        <a:rPr lang="en-ID" sz="1500" dirty="0">
                          <a:effectLst/>
                        </a:rPr>
                        <a:t> false dan </a:t>
                      </a:r>
                      <a:r>
                        <a:rPr lang="en-ID" sz="1500" i="1" u="none" dirty="0">
                          <a:effectLst/>
                        </a:rPr>
                        <a:t>vice versa</a:t>
                      </a:r>
                    </a:p>
                  </a:txBody>
                  <a:tcPr marL="191535" marR="191535" marT="95768" marB="957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8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Unary Operators,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hanya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dengan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satu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operan</a:t>
            </a:r>
            <a:r>
              <a:rPr lang="en-ID" b="0" i="0" dirty="0">
                <a:effectLst/>
                <a:latin typeface="euclid_circular_a"/>
              </a:rPr>
              <a:t>. </a:t>
            </a:r>
            <a:r>
              <a:rPr lang="en-ID" b="0" i="0" dirty="0" err="1">
                <a:effectLst/>
                <a:latin typeface="euclid_circular_a"/>
              </a:rPr>
              <a:t>Misalnya</a:t>
            </a:r>
            <a:r>
              <a:rPr lang="en-ID" b="0" i="0" dirty="0">
                <a:effectLst/>
                <a:latin typeface="euclid_circular_a"/>
              </a:rPr>
              <a:t>, ++ </a:t>
            </a:r>
            <a:r>
              <a:rPr lang="en-ID" b="0" i="0" dirty="0" err="1">
                <a:effectLst/>
                <a:latin typeface="euclid_circular_a"/>
              </a:rPr>
              <a:t>adalah</a:t>
            </a:r>
            <a:r>
              <a:rPr lang="en-ID" b="0" i="0" dirty="0">
                <a:effectLst/>
                <a:latin typeface="euclid_circular_a"/>
              </a:rPr>
              <a:t> operator unary yang </a:t>
            </a:r>
            <a:r>
              <a:rPr lang="en-ID" b="0" i="0" dirty="0" err="1">
                <a:effectLst/>
                <a:latin typeface="euclid_circular_a"/>
              </a:rPr>
              <a:t>meningkatkan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nilai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variabel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sebesar</a:t>
            </a:r>
            <a:r>
              <a:rPr lang="en-ID" b="0" i="0" dirty="0">
                <a:effectLst/>
                <a:latin typeface="euclid_circular_a"/>
              </a:rPr>
              <a:t> 1. </a:t>
            </a:r>
            <a:r>
              <a:rPr lang="en-ID" b="0" i="0" dirty="0" err="1">
                <a:effectLst/>
                <a:latin typeface="euclid_circular_a"/>
              </a:rPr>
              <a:t>Artinya</a:t>
            </a:r>
            <a:r>
              <a:rPr lang="en-ID" b="0" i="0" dirty="0">
                <a:effectLst/>
                <a:latin typeface="euclid_circular_a"/>
              </a:rPr>
              <a:t>, ++5 </a:t>
            </a:r>
            <a:r>
              <a:rPr lang="en-ID" b="0" i="0" dirty="0" err="1">
                <a:effectLst/>
                <a:latin typeface="euclid_circular_a"/>
              </a:rPr>
              <a:t>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menghasilkan</a:t>
            </a:r>
            <a:r>
              <a:rPr lang="en-ID" b="0" i="0" dirty="0">
                <a:effectLst/>
                <a:latin typeface="euclid_circular_a"/>
              </a:rPr>
              <a:t> 6.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42AD36-7E93-A3BF-1486-B4A4C172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19586"/>
              </p:ext>
            </p:extLst>
          </p:nvPr>
        </p:nvGraphicFramePr>
        <p:xfrm>
          <a:off x="5752498" y="2259947"/>
          <a:ext cx="5166724" cy="3796972"/>
        </p:xfrm>
        <a:graphic>
          <a:graphicData uri="http://schemas.openxmlformats.org/drawingml/2006/table">
            <a:tbl>
              <a:tblPr/>
              <a:tblGrid>
                <a:gridCol w="2583362">
                  <a:extLst>
                    <a:ext uri="{9D8B030D-6E8A-4147-A177-3AD203B41FA5}">
                      <a16:colId xmlns:a16="http://schemas.microsoft.com/office/drawing/2014/main" val="578541931"/>
                    </a:ext>
                  </a:extLst>
                </a:gridCol>
                <a:gridCol w="2583362">
                  <a:extLst>
                    <a:ext uri="{9D8B030D-6E8A-4147-A177-3AD203B41FA5}">
                      <a16:colId xmlns:a16="http://schemas.microsoft.com/office/drawing/2014/main" val="3633898414"/>
                    </a:ext>
                  </a:extLst>
                </a:gridCol>
              </a:tblGrid>
              <a:tr h="405612"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Operator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300" b="0">
                          <a:effectLst/>
                        </a:rPr>
                        <a:t>Meaning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0524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plus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Tidak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dibutuhkan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karena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secara</a:t>
                      </a:r>
                      <a:r>
                        <a:rPr lang="en-ID" sz="1300" dirty="0">
                          <a:effectLst/>
                        </a:rPr>
                        <a:t> default </a:t>
                      </a:r>
                      <a:r>
                        <a:rPr lang="en-ID" sz="1300" dirty="0" err="1">
                          <a:effectLst/>
                        </a:rPr>
                        <a:t>sebuah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bilangan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bernilai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positif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0290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Unary minus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tanda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suatu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ekspresi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85607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++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Increment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menambahkan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1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827480"/>
                  </a:ext>
                </a:extLst>
              </a:tr>
              <a:tr h="554743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--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Decrement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mengurangi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dengan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angka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341347"/>
                  </a:ext>
                </a:extLst>
              </a:tr>
              <a:tr h="750535">
                <a:tc>
                  <a:txBody>
                    <a:bodyPr/>
                    <a:lstStyle/>
                    <a:p>
                      <a:r>
                        <a:rPr lang="en-ID" sz="1300">
                          <a:effectLst/>
                        </a:rPr>
                        <a:t>!</a:t>
                      </a: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300" b="1" dirty="0">
                          <a:effectLst/>
                        </a:rPr>
                        <a:t>Logical complement operator</a:t>
                      </a:r>
                      <a:r>
                        <a:rPr lang="en-ID" sz="1300" dirty="0">
                          <a:effectLst/>
                        </a:rPr>
                        <a:t>: </a:t>
                      </a:r>
                      <a:r>
                        <a:rPr lang="en-ID" sz="1300" dirty="0" err="1">
                          <a:effectLst/>
                        </a:rPr>
                        <a:t>membalikkan</a:t>
                      </a:r>
                      <a:r>
                        <a:rPr lang="en-ID" sz="1300" dirty="0">
                          <a:effectLst/>
                        </a:rPr>
                        <a:t> </a:t>
                      </a:r>
                      <a:r>
                        <a:rPr lang="en-ID" sz="1300" dirty="0" err="1">
                          <a:effectLst/>
                        </a:rPr>
                        <a:t>nilai</a:t>
                      </a:r>
                      <a:r>
                        <a:rPr lang="en-ID" sz="1300" dirty="0">
                          <a:effectLst/>
                        </a:rPr>
                        <a:t> subah </a:t>
                      </a:r>
                      <a:r>
                        <a:rPr lang="en-ID" sz="1300" dirty="0" err="1">
                          <a:effectLst/>
                        </a:rPr>
                        <a:t>boolean</a:t>
                      </a:r>
                      <a:endParaRPr lang="en-ID" sz="1300" dirty="0">
                        <a:effectLst/>
                      </a:endParaRPr>
                    </a:p>
                  </a:txBody>
                  <a:tcPr marL="163160" marR="163160" marT="81580" marB="81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2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05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D37-D1D3-5680-CBC4-D631E7B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070-3F4A-3A86-3106-B643CE92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37364" cy="3678303"/>
          </a:xfrm>
        </p:spPr>
        <p:txBody>
          <a:bodyPr/>
          <a:lstStyle/>
          <a:p>
            <a:r>
              <a:rPr lang="en-ID" b="0" i="0" dirty="0">
                <a:effectLst/>
                <a:latin typeface="euclid_circular_a"/>
              </a:rPr>
              <a:t>Bitwise Operators, Operator bitwise di Java </a:t>
            </a:r>
            <a:r>
              <a:rPr lang="en-ID" b="0" i="0" dirty="0" err="1">
                <a:effectLst/>
                <a:latin typeface="euclid_circular_a"/>
              </a:rPr>
              <a:t>digunakan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untuk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melakukan</a:t>
            </a:r>
            <a:r>
              <a:rPr lang="en-ID" b="0" i="0" dirty="0">
                <a:effectLst/>
                <a:latin typeface="euclid_circular_a"/>
              </a:rPr>
              <a:t> </a:t>
            </a:r>
            <a:r>
              <a:rPr lang="en-ID" b="0" i="0" dirty="0" err="1">
                <a:effectLst/>
                <a:latin typeface="euclid_circular_a"/>
              </a:rPr>
              <a:t>operasi</a:t>
            </a:r>
            <a:r>
              <a:rPr lang="en-ID" b="0" i="0" dirty="0">
                <a:effectLst/>
                <a:latin typeface="euclid_circular_a"/>
              </a:rPr>
              <a:t> pada bit individual.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971AE-27C6-D253-274F-DB2345F4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575381"/>
              </p:ext>
            </p:extLst>
          </p:nvPr>
        </p:nvGraphicFramePr>
        <p:xfrm>
          <a:off x="5847127" y="2338359"/>
          <a:ext cx="5160278" cy="3520440"/>
        </p:xfrm>
        <a:graphic>
          <a:graphicData uri="http://schemas.openxmlformats.org/drawingml/2006/table">
            <a:tbl>
              <a:tblPr/>
              <a:tblGrid>
                <a:gridCol w="2580139">
                  <a:extLst>
                    <a:ext uri="{9D8B030D-6E8A-4147-A177-3AD203B41FA5}">
                      <a16:colId xmlns:a16="http://schemas.microsoft.com/office/drawing/2014/main" val="3473041025"/>
                    </a:ext>
                  </a:extLst>
                </a:gridCol>
                <a:gridCol w="2580139">
                  <a:extLst>
                    <a:ext uri="{9D8B030D-6E8A-4147-A177-3AD203B41FA5}">
                      <a16:colId xmlns:a16="http://schemas.microsoft.com/office/drawing/2014/main" val="1416011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~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Complement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235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&lt;&lt;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Left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186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&gt;&gt;&gt;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Unsigned Right Shift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1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5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dirty="0">
                          <a:effectLst/>
                        </a:rPr>
                        <a:t>Bitwise exclusive 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0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Bahasa Java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sintax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output: </a:t>
            </a:r>
            <a:r>
              <a:rPr lang="en-ID" dirty="0" err="1">
                <a:solidFill>
                  <a:srgbClr val="00B050"/>
                </a:solidFill>
              </a:rPr>
              <a:t>System.out.println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System.out.print</a:t>
            </a:r>
            <a:r>
              <a:rPr lang="en-ID" dirty="0">
                <a:solidFill>
                  <a:srgbClr val="00B050"/>
                </a:solidFill>
              </a:rPr>
              <a:t>(); </a:t>
            </a:r>
            <a:r>
              <a:rPr lang="en-ID" dirty="0" err="1"/>
              <a:t>atau</a:t>
            </a:r>
            <a:r>
              <a:rPr lang="en-ID" dirty="0"/>
              <a:t>  </a:t>
            </a:r>
            <a:r>
              <a:rPr lang="en-ID" dirty="0" err="1">
                <a:solidFill>
                  <a:srgbClr val="00B050"/>
                </a:solidFill>
              </a:rPr>
              <a:t>System.out.printf</a:t>
            </a:r>
            <a:r>
              <a:rPr lang="en-ID" dirty="0">
                <a:solidFill>
                  <a:srgbClr val="00B050"/>
                </a:solidFill>
              </a:rPr>
              <a:t>(); </a:t>
            </a:r>
          </a:p>
          <a:p>
            <a:r>
              <a:rPr lang="en-ID" b="0" i="0" dirty="0">
                <a:solidFill>
                  <a:srgbClr val="00B050"/>
                </a:solidFill>
                <a:effectLst/>
              </a:rPr>
              <a:t>print()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println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 </a:t>
            </a:r>
            <a:r>
              <a:rPr lang="en-ID" b="0" i="0" dirty="0">
                <a:effectLst/>
              </a:rPr>
              <a:t>- </a:t>
            </a:r>
            <a:r>
              <a:rPr lang="en-ID" b="0" i="0" dirty="0" err="1">
                <a:effectLst/>
              </a:rPr>
              <a:t>sama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dengan</a:t>
            </a:r>
            <a:r>
              <a:rPr lang="en-ID" b="0" i="0" dirty="0">
                <a:effectLst/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print() </a:t>
            </a:r>
            <a:r>
              <a:rPr lang="en-ID" b="0" i="0" dirty="0" err="1">
                <a:effectLst/>
              </a:rPr>
              <a:t>Mencetak</a:t>
            </a:r>
            <a:r>
              <a:rPr lang="en-ID" b="0" i="0" dirty="0">
                <a:effectLst/>
              </a:rPr>
              <a:t> string </a:t>
            </a:r>
            <a:r>
              <a:rPr lang="en-ID" b="0" i="0" dirty="0" err="1">
                <a:effectLst/>
              </a:rPr>
              <a:t>didalam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double quotes. Lalu </a:t>
            </a:r>
            <a:r>
              <a:rPr lang="en-ID" b="0" i="0" dirty="0" err="1">
                <a:effectLst/>
              </a:rPr>
              <a:t>memindahkan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kursor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ke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awal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sebuah</a:t>
            </a:r>
            <a:r>
              <a:rPr lang="en-ID" b="0" i="0" dirty="0">
                <a:effectLst/>
              </a:rPr>
              <a:t> line </a:t>
            </a:r>
            <a:r>
              <a:rPr lang="en-ID" b="0" i="0" dirty="0" err="1">
                <a:effectLst/>
              </a:rPr>
              <a:t>selanjutnya</a:t>
            </a:r>
            <a:r>
              <a:rPr lang="en-ID" dirty="0"/>
              <a:t>.</a:t>
            </a:r>
          </a:p>
          <a:p>
            <a:r>
              <a:rPr lang="en-ID" b="0" i="0" dirty="0" err="1">
                <a:solidFill>
                  <a:srgbClr val="00B050"/>
                </a:solidFill>
                <a:effectLst/>
              </a:rPr>
              <a:t>printf</a:t>
            </a:r>
            <a:r>
              <a:rPr lang="en-ID" b="0" i="0" dirty="0">
                <a:solidFill>
                  <a:srgbClr val="00B050"/>
                </a:solidFill>
                <a:effectLst/>
              </a:rPr>
              <a:t>() </a:t>
            </a:r>
            <a:r>
              <a:rPr lang="en-ID" b="0" i="0" dirty="0" err="1">
                <a:effectLst/>
              </a:rPr>
              <a:t>digunakan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untuk</a:t>
            </a:r>
            <a:r>
              <a:rPr lang="en-ID" b="0" i="0" dirty="0">
                <a:effectLst/>
              </a:rPr>
              <a:t> </a:t>
            </a:r>
            <a:r>
              <a:rPr lang="en-ID" b="0" i="0" dirty="0" err="1">
                <a:effectLst/>
              </a:rPr>
              <a:t>melakukan</a:t>
            </a:r>
            <a:r>
              <a:rPr lang="en-ID" b="0" i="0" dirty="0">
                <a:effectLst/>
              </a:rPr>
              <a:t> string formatting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226-FD67-ACCD-F3FE-AE8DD623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lang="en-US" dirty="0"/>
              <a:t>Setting up camp </a:t>
            </a:r>
            <a:r>
              <a:rPr lang="en-ID" dirty="0">
                <a:solidFill>
                  <a:srgbClr val="000000"/>
                </a:solidFill>
                <a:effectLst/>
                <a:latin typeface="Apple Color Emoji" pitchFamily="2" charset="0"/>
              </a:rPr>
              <a:t>🏕️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76CA-05C1-9F03-19DB-0970AC2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37AE-C871-2819-76DA-80534960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salah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Scanner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ID" dirty="0">
                <a:solidFill>
                  <a:srgbClr val="00B050"/>
                </a:solidFill>
              </a:rPr>
              <a:t>Scanner input = </a:t>
            </a:r>
            <a:r>
              <a:rPr lang="en-ID" dirty="0">
                <a:solidFill>
                  <a:srgbClr val="00B050"/>
                </a:solidFill>
                <a:effectLst/>
              </a:rPr>
              <a:t>new</a:t>
            </a:r>
            <a:r>
              <a:rPr lang="en-ID" dirty="0">
                <a:solidFill>
                  <a:srgbClr val="00B050"/>
                </a:solidFill>
              </a:rPr>
              <a:t> Scanner(</a:t>
            </a:r>
            <a:r>
              <a:rPr lang="en-ID" dirty="0" err="1">
                <a:solidFill>
                  <a:srgbClr val="00B050"/>
                </a:solidFill>
              </a:rPr>
              <a:t>System.in</a:t>
            </a:r>
            <a:r>
              <a:rPr lang="en-ID" dirty="0">
                <a:solidFill>
                  <a:srgbClr val="00B050"/>
                </a:solidFill>
              </a:rPr>
              <a:t>);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F017-A3FC-1859-6FC1-A4E814A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Java Expressions, Statements and 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32A3-A0CF-DAD4-3684-96CE374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expression </a:t>
            </a:r>
            <a:r>
              <a:rPr lang="en-US" dirty="0" err="1"/>
              <a:t>tergabung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variable, operator, literal dan method call.</a:t>
            </a:r>
          </a:p>
          <a:p>
            <a:r>
              <a:rPr lang="en-US" dirty="0" err="1"/>
              <a:t>Setiap</a:t>
            </a:r>
            <a:r>
              <a:rPr lang="en-US" dirty="0"/>
              <a:t> statement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komplit</a:t>
            </a:r>
            <a:r>
              <a:rPr lang="en-US" dirty="0"/>
              <a:t> (complete unit)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execution.</a:t>
            </a:r>
          </a:p>
          <a:p>
            <a:r>
              <a:rPr lang="en-US" dirty="0" err="1"/>
              <a:t>Sebuah</a:t>
            </a:r>
            <a:r>
              <a:rPr lang="en-US" dirty="0"/>
              <a:t> Block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statement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)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curly brace {}</a:t>
            </a:r>
          </a:p>
        </p:txBody>
      </p:sp>
    </p:spTree>
    <p:extLst>
      <p:ext uri="{BB962C8B-B14F-4D97-AF65-F5344CB8AC3E}">
        <p14:creationId xmlns:p14="http://schemas.microsoft.com/office/powerpoint/2010/main" val="109184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99B7-6260-72BA-19D2-747AC67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Navigating the Jungle </a:t>
            </a:r>
            <a:br>
              <a:rPr lang="en-ID" dirty="0"/>
            </a:br>
            <a:r>
              <a:rPr lang="en-ID" dirty="0"/>
              <a:t>(FLOW CONTROL) 🧭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45BCB-E962-53E8-FA7A-B0031A54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Choosing Your Path</a:t>
            </a:r>
          </a:p>
        </p:txBody>
      </p:sp>
    </p:spTree>
    <p:extLst>
      <p:ext uri="{BB962C8B-B14F-4D97-AF65-F5344CB8AC3E}">
        <p14:creationId xmlns:p14="http://schemas.microsoft.com/office/powerpoint/2010/main" val="135947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5F55-4006-3051-F497-836CEBF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D32F-A594-0F21-987B-B568F339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299655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)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danhanyajika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(true).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23EC-E041-7026-D072-ACA0A758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5" y="2456329"/>
            <a:ext cx="3250382" cy="27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EB39-D5B6-4F5C-1FC6-A8B37846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6364-75E4-D83E-6BFE-1F57448B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if-else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kondisitrue</a:t>
            </a:r>
            <a:r>
              <a:rPr lang="en-ID" dirty="0"/>
              <a:t> dan </a:t>
            </a:r>
            <a:r>
              <a:rPr lang="en-ID" dirty="0" err="1"/>
              <a:t>pernyataan</a:t>
            </a:r>
            <a:r>
              <a:rPr lang="en-ID" dirty="0"/>
              <a:t> yang lain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false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6FE6-0925-417B-58FE-FF628DDE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44" y="2235670"/>
            <a:ext cx="4315524" cy="35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44B4-9D5C-DA92-A73C-BCE0F7D1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if-else-if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BFE17-C630-5A89-410C-CC99CBB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else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if-else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if-else yang lain.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mengijinkan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786FD-C60B-06A6-125C-70F07E9E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61" y="2110385"/>
            <a:ext cx="4226528" cy="37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0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3B61-FB32-2983-F77C-1835EAC8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43B-AECB-DADA-7151-80DAD703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3430368" cy="2884547"/>
          </a:xfrm>
        </p:spPr>
        <p:txBody>
          <a:bodyPr>
            <a:noAutofit/>
          </a:bodyPr>
          <a:lstStyle/>
          <a:p>
            <a:r>
              <a:rPr lang="en-ID" sz="1400" dirty="0"/>
              <a:t>Cara lain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kata </a:t>
            </a:r>
            <a:r>
              <a:rPr lang="en-ID" sz="1400" dirty="0" err="1"/>
              <a:t>kunci</a:t>
            </a:r>
            <a:r>
              <a:rPr lang="en-ID" sz="1400" dirty="0"/>
              <a:t> switch. </a:t>
            </a:r>
          </a:p>
          <a:p>
            <a:r>
              <a:rPr lang="en-ID" sz="1400" dirty="0"/>
              <a:t>Switch </a:t>
            </a:r>
            <a:r>
              <a:rPr lang="en-ID" sz="1400" dirty="0" err="1"/>
              <a:t>mengkonstruksikan</a:t>
            </a:r>
            <a:r>
              <a:rPr lang="en-ID" sz="1400" dirty="0"/>
              <a:t> </a:t>
            </a:r>
            <a:r>
              <a:rPr lang="en-ID" sz="1400" dirty="0" err="1"/>
              <a:t>cabang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kondisi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.</a:t>
            </a:r>
          </a:p>
          <a:p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expression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ekspresi</a:t>
            </a:r>
            <a:r>
              <a:rPr lang="en-ID" sz="1400" dirty="0"/>
              <a:t> integer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karakter</a:t>
            </a:r>
            <a:r>
              <a:rPr lang="en-ID" sz="1400" dirty="0"/>
              <a:t> dan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case_selector1</a:t>
            </a:r>
            <a:r>
              <a:rPr lang="en-ID" sz="1400" dirty="0"/>
              <a:t>, </a:t>
            </a:r>
            <a:r>
              <a:rPr lang="en-ID" sz="1400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case_selector2 </a:t>
            </a:r>
            <a:r>
              <a:rPr lang="en-ID" sz="1400" dirty="0"/>
              <a:t>dan </a:t>
            </a:r>
            <a:r>
              <a:rPr lang="en-ID" sz="1400" dirty="0" err="1"/>
              <a:t>seterusnya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konstanta</a:t>
            </a:r>
            <a:r>
              <a:rPr lang="en-ID" sz="1400" dirty="0"/>
              <a:t> </a:t>
            </a:r>
            <a:r>
              <a:rPr lang="en-ID" sz="1400" dirty="0" err="1"/>
              <a:t>unik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b="1" dirty="0"/>
              <a:t>Integer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b="1" dirty="0"/>
              <a:t>Char</a:t>
            </a:r>
            <a:endParaRPr lang="en-US" sz="1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00664-27AE-E507-956D-8AE10D21F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87" y="2200542"/>
            <a:ext cx="3430368" cy="291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switch( expression )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case_selector1: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statement1;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case case_selector2: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statement2;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default: 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statement3;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		break;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ource Code Pro for Powerline" panose="020B0509030403020204" pitchFamily="49" charset="0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0082C-5A62-F1EA-649D-AD1F98CD7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78" y="1972996"/>
            <a:ext cx="3912729" cy="33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A0C798-D649-CE9C-9128-85924F2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PERULANGAN / LOOPING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BA480-4DCA-1D67-C946-5C504FF1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While Loop</a:t>
            </a:r>
          </a:p>
          <a:p>
            <a:r>
              <a:rPr lang="en-ID" dirty="0"/>
              <a:t>Do-While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005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822-990A-F0B9-9A32-49655DFD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7CE3-581E-A9C2-87DC-F386E0BA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/>
          <a:lstStyle/>
          <a:p>
            <a:r>
              <a:rPr lang="en-ID" dirty="0" err="1"/>
              <a:t>Pernyataan</a:t>
            </a:r>
            <a:r>
              <a:rPr lang="en-ID" dirty="0"/>
              <a:t> while loop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diulang-ulang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cocok</a:t>
            </a:r>
            <a:r>
              <a:rPr lang="en-ID" dirty="0"/>
              <a:t>.</a:t>
            </a:r>
          </a:p>
          <a:p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while loop 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berulang-ulang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(true)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67D28-7E30-B2E0-FD57-873529784E23}"/>
              </a:ext>
            </a:extLst>
          </p:cNvPr>
          <p:cNvSpPr txBox="1"/>
          <p:nvPr/>
        </p:nvSpPr>
        <p:spPr>
          <a:xfrm>
            <a:off x="6697980" y="3419482"/>
            <a:ext cx="297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</a:rPr>
              <a:t>while( </a:t>
            </a:r>
            <a:r>
              <a:rPr lang="en-ID" dirty="0" err="1">
                <a:solidFill>
                  <a:srgbClr val="00B050"/>
                </a:solidFill>
              </a:rPr>
              <a:t>boolean_expression</a:t>
            </a:r>
            <a:r>
              <a:rPr lang="en-ID" dirty="0">
                <a:solidFill>
                  <a:srgbClr val="00B050"/>
                </a:solidFill>
              </a:rPr>
              <a:t> ){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statement1; </a:t>
            </a:r>
          </a:p>
          <a:p>
            <a:r>
              <a:rPr lang="en-ID" dirty="0">
                <a:solidFill>
                  <a:srgbClr val="00B050"/>
                </a:solidFill>
              </a:rPr>
              <a:t>	statement2; </a:t>
            </a:r>
          </a:p>
          <a:p>
            <a:r>
              <a:rPr lang="en-ID" dirty="0">
                <a:solidFill>
                  <a:srgbClr val="00B050"/>
                </a:solidFill>
              </a:rPr>
              <a:t>}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0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DA44-A5E8-9DBE-CC5F-4128D57A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Do-While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D553-8791-AB40-5E43-3F75E3CE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Do/while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while.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kali,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7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395A-D2A0-3956-B075-5F909719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5E08-B4DD-8603-B23A-965C883F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Development Kit ( JDK ) </a:t>
            </a:r>
          </a:p>
          <a:p>
            <a:pPr lvl="1"/>
            <a:r>
              <a:rPr lang="en-US" dirty="0"/>
              <a:t>JDK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(Development Environment)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pPr lvl="1"/>
            <a:r>
              <a:rPr lang="en-US" dirty="0"/>
              <a:t>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JDK 21 yang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https://</a:t>
            </a:r>
            <a:r>
              <a:rPr lang="en-US" dirty="0" err="1"/>
              <a:t>www.oracle.com</a:t>
            </a:r>
            <a:r>
              <a:rPr lang="en-US" dirty="0"/>
              <a:t>/java/technologies/downloads/#java21</a:t>
            </a:r>
          </a:p>
          <a:p>
            <a:r>
              <a:rPr lang="en-US" dirty="0"/>
              <a:t>Integrated Development Environment ( IDE )</a:t>
            </a:r>
          </a:p>
          <a:p>
            <a:pPr lvl="1"/>
            <a:r>
              <a:rPr lang="en-US" dirty="0"/>
              <a:t>IDE </a:t>
            </a:r>
            <a:r>
              <a:rPr lang="en-US" dirty="0" err="1"/>
              <a:t>adalah</a:t>
            </a:r>
            <a:r>
              <a:rPr lang="en-US" dirty="0"/>
              <a:t> software </a:t>
            </a:r>
            <a:r>
              <a:rPr lang="en-US" dirty="0" err="1"/>
              <a:t>berbasis</a:t>
            </a:r>
            <a:r>
              <a:rPr lang="en-US" dirty="0"/>
              <a:t> GUI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IDE pada bootcamp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Visual Studio Code (</a:t>
            </a:r>
            <a:r>
              <a:rPr lang="en-US" dirty="0" err="1"/>
              <a:t>VSCode</a:t>
            </a:r>
            <a:r>
              <a:rPr lang="en-US" dirty="0"/>
              <a:t>)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extensionnya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lvl="1"/>
            <a:r>
              <a:rPr lang="en-US" dirty="0"/>
              <a:t>Extension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https://marketplace.visualstudio.com/items?itemName=vscjava.vscode-java-pack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936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6092-A887-ACA3-E9E4-CA6EFA3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7219-DD9E-127F-70BF-514BE941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97712" cy="41721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serupa</a:t>
            </a:r>
            <a:r>
              <a:rPr lang="en-US" dirty="0"/>
              <a:t>.</a:t>
            </a:r>
          </a:p>
          <a:p>
            <a:r>
              <a:rPr lang="en-ID" dirty="0"/>
              <a:t>Array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layaknya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daftar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data, yang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oleh </a:t>
            </a:r>
            <a:r>
              <a:rPr lang="en-ID" dirty="0" err="1"/>
              <a:t>nama</a:t>
            </a:r>
            <a:r>
              <a:rPr lang="en-ID" dirty="0"/>
              <a:t> identifier-</a:t>
            </a:r>
            <a:r>
              <a:rPr lang="en-ID" dirty="0" err="1"/>
              <a:t>nya</a:t>
            </a:r>
            <a:r>
              <a:rPr lang="en-ID" dirty="0"/>
              <a:t>.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[]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;</a:t>
            </a:r>
          </a:p>
          <a:p>
            <a:r>
              <a:rPr lang="en-ID" dirty="0" err="1"/>
              <a:t>Kamu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menempatkan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[]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identifier.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chemeClr val="tx1"/>
                </a:solidFill>
              </a:rPr>
              <a:t>Setelah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instantiate </a:t>
            </a:r>
            <a:r>
              <a:rPr lang="en-ID" dirty="0" err="1"/>
              <a:t>obyek</a:t>
            </a:r>
            <a:r>
              <a:rPr lang="en-ID" dirty="0"/>
              <a:t>: 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r>
              <a:rPr lang="en-ID" dirty="0">
                <a:solidFill>
                  <a:schemeClr val="tx1"/>
                </a:solidFill>
              </a:rPr>
              <a:t>Jika </a:t>
            </a:r>
            <a:r>
              <a:rPr lang="en-ID" dirty="0" err="1">
                <a:solidFill>
                  <a:schemeClr val="tx1"/>
                </a:solidFill>
              </a:rPr>
              <a:t>ingin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kamu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bisa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melakukannya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secara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langsung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menjadi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:  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</a:p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pendeklarasian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memberitahukan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compiler Java, </a:t>
            </a:r>
            <a:r>
              <a:rPr lang="en-ID" dirty="0" err="1"/>
              <a:t>bahwa</a:t>
            </a:r>
            <a:r>
              <a:rPr lang="en-ID" dirty="0"/>
              <a:t> identifier </a:t>
            </a:r>
            <a:r>
              <a:rPr lang="en-ID" b="1" dirty="0" err="1"/>
              <a:t>bilanganGanjil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 yang </a:t>
            </a:r>
            <a:r>
              <a:rPr lang="en-ID" dirty="0" err="1"/>
              <a:t>berisi</a:t>
            </a:r>
            <a:r>
              <a:rPr lang="en-ID" dirty="0"/>
              <a:t> data </a:t>
            </a:r>
            <a:r>
              <a:rPr lang="en-ID" dirty="0" err="1"/>
              <a:t>bertipe</a:t>
            </a:r>
            <a:r>
              <a:rPr lang="en-ID" dirty="0"/>
              <a:t> integer, dan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meng-instantiate </a:t>
            </a:r>
            <a:r>
              <a:rPr lang="en-ID" dirty="0" err="1"/>
              <a:t>sebuah</a:t>
            </a:r>
            <a:r>
              <a:rPr lang="en-ID" dirty="0"/>
              <a:t> array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100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.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BD1A7-F433-D5B9-33B2-6DE86E804264}"/>
              </a:ext>
            </a:extLst>
          </p:cNvPr>
          <p:cNvSpPr txBox="1"/>
          <p:nvPr/>
        </p:nvSpPr>
        <p:spPr>
          <a:xfrm>
            <a:off x="6671976" y="250567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[];</a:t>
            </a:r>
          </a:p>
          <a:p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 = new int[100];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025E3-3D90-4664-78FF-F3A0D4CFB1AB}"/>
              </a:ext>
            </a:extLst>
          </p:cNvPr>
          <p:cNvSpPr txBox="1"/>
          <p:nvPr/>
        </p:nvSpPr>
        <p:spPr>
          <a:xfrm>
            <a:off x="6671976" y="399795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int </a:t>
            </a: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[] = new int[100];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E193A-5C2B-BFE8-E48E-36D23457086B}"/>
              </a:ext>
            </a:extLst>
          </p:cNvPr>
          <p:cNvSpPr txBox="1"/>
          <p:nvPr/>
        </p:nvSpPr>
        <p:spPr>
          <a:xfrm>
            <a:off x="8061157" y="334414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F0A8-7940-74C6-89A0-D3657C798141}"/>
              </a:ext>
            </a:extLst>
          </p:cNvPr>
          <p:cNvSpPr txBox="1"/>
          <p:nvPr/>
        </p:nvSpPr>
        <p:spPr>
          <a:xfrm>
            <a:off x="6671976" y="5051901"/>
            <a:ext cx="38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endParaRPr lang="en-US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9BD8F-C6FB-E931-DA7C-CD35CDA09BC8}"/>
              </a:ext>
            </a:extLst>
          </p:cNvPr>
          <p:cNvSpPr txBox="1"/>
          <p:nvPr/>
        </p:nvSpPr>
        <p:spPr>
          <a:xfrm>
            <a:off x="7194884" y="4550418"/>
            <a:ext cx="372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321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3991-4079-74C8-B48C-4097937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Pengaksesan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B4C5-CF10-D606-7A39-A7BECAA3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array,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array,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subscript yang </a:t>
            </a:r>
            <a:r>
              <a:rPr lang="en-ID" dirty="0" err="1"/>
              <a:t>urutannya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0.</a:t>
            </a:r>
          </a:p>
          <a:p>
            <a:pPr marL="0" indent="0">
              <a:buNone/>
            </a:pPr>
            <a:endParaRPr lang="en-ID" b="0" dirty="0">
              <a:solidFill>
                <a:srgbClr val="00B050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int[] 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 = {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	1, 3, 5, 7, 9, 11, 13</a:t>
            </a:r>
          </a:p>
          <a:p>
            <a:pPr marL="0" indent="0">
              <a:buNone/>
            </a:pPr>
            <a:r>
              <a:rPr lang="en-ID" b="0" dirty="0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};</a:t>
            </a: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[0]);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1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[1]);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3</a:t>
            </a:r>
            <a:endParaRPr lang="en-ID" dirty="0">
              <a:solidFill>
                <a:srgbClr val="00B050"/>
              </a:solidFill>
              <a:latin typeface="Space Mono for Powerline" panose="02000509040000020004" pitchFamily="49" charset="77"/>
            </a:endParaRPr>
          </a:p>
          <a:p>
            <a:pPr marL="0" indent="0">
              <a:buNone/>
            </a:pPr>
            <a:r>
              <a:rPr lang="en-ID" dirty="0" err="1">
                <a:solidFill>
                  <a:srgbClr val="00B050"/>
                </a:solidFill>
                <a:latin typeface="Space Mono for Powerline" panose="02000509040000020004" pitchFamily="49" charset="77"/>
              </a:rPr>
              <a:t>System.out.print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(</a:t>
            </a:r>
            <a:r>
              <a:rPr lang="en-ID" b="0" dirty="0" err="1">
                <a:solidFill>
                  <a:srgbClr val="00B050"/>
                </a:solidFill>
                <a:effectLst/>
                <a:latin typeface="Space Mono for Powerline" panose="02000509040000020004" pitchFamily="49" charset="77"/>
              </a:rPr>
              <a:t>bilanganGanjil</a:t>
            </a:r>
            <a:r>
              <a:rPr lang="en-ID" dirty="0">
                <a:solidFill>
                  <a:srgbClr val="00B050"/>
                </a:solidFill>
                <a:latin typeface="Space Mono for Powerline" panose="02000509040000020004" pitchFamily="49" charset="77"/>
              </a:rPr>
              <a:t>[2]); // 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Output </a:t>
            </a:r>
            <a:r>
              <a:rPr lang="en-ID" dirty="0" err="1">
                <a:solidFill>
                  <a:schemeClr val="tx1"/>
                </a:solidFill>
                <a:latin typeface="Space Mono for Powerline" panose="02000509040000020004" pitchFamily="49" charset="77"/>
              </a:rPr>
              <a:t>angka</a:t>
            </a:r>
            <a:r>
              <a:rPr lang="en-ID" dirty="0">
                <a:solidFill>
                  <a:schemeClr val="tx1"/>
                </a:solidFill>
                <a:latin typeface="Space Mono for Powerline" panose="02000509040000020004" pitchFamily="49" charset="77"/>
              </a:rPr>
              <a:t> 5</a:t>
            </a:r>
            <a:endParaRPr lang="en-ID" b="0" dirty="0">
              <a:solidFill>
                <a:schemeClr val="tx1"/>
              </a:solidFill>
              <a:effectLst/>
              <a:latin typeface="Space Mono for Powerline" panose="02000509040000020004" pitchFamily="49" charset="77"/>
            </a:endParaRPr>
          </a:p>
          <a:p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8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271A-4436-F303-3D31-45725068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multidimensi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C6EE-EB95-F31A-1A1C-7B5CD489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array yang </a:t>
            </a:r>
            <a:r>
              <a:rPr lang="en-ID" dirty="0" err="1"/>
              <a:t>terl</a:t>
            </a:r>
            <a:r>
              <a:rPr lang="en-ID" dirty="0"/>
              <a:t> </a:t>
            </a:r>
            <a:r>
              <a:rPr lang="en-ID" dirty="0" err="1"/>
              <a:t>etak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array. Array </a:t>
            </a:r>
            <a:r>
              <a:rPr lang="en-ID" dirty="0" err="1"/>
              <a:t>multidimensi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array.</a:t>
            </a:r>
          </a:p>
          <a:p>
            <a:pPr marL="0" indent="0">
              <a:buNone/>
            </a:pPr>
            <a:r>
              <a:rPr lang="en-ID" dirty="0"/>
              <a:t>int[][] </a:t>
            </a:r>
            <a:r>
              <a:rPr lang="en-ID" dirty="0" err="1"/>
              <a:t>bilangan</a:t>
            </a:r>
            <a:r>
              <a:rPr lang="en-ID" dirty="0"/>
              <a:t> = new int[10][</a:t>
            </a:r>
            <a:r>
              <a:rPr lang="en-ID"/>
              <a:t>10];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9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16BD-FEB3-8B33-2DDD-DBB669E4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(Object Oriented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C5DF-4376-19AF-328A-5813ABF5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043F-79BC-7650-9C70-4B82D74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b="1" i="0" dirty="0">
                <a:effectLst/>
              </a:rPr>
              <a:t>Java 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5E7A-082A-9AE7-C50A-626ECC16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 Programming). </a:t>
            </a:r>
            <a:r>
              <a:rPr lang="en-US" dirty="0" err="1"/>
              <a:t>Konsep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objek-objek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dan </a:t>
            </a:r>
            <a:r>
              <a:rPr lang="en-US" dirty="0" err="1"/>
              <a:t>perilaku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motor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. </a:t>
            </a:r>
            <a:r>
              <a:rPr lang="en-US" dirty="0" err="1"/>
              <a:t>Memiliki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States: idle, </a:t>
            </a:r>
            <a:r>
              <a:rPr lang="en-US" dirty="0" err="1"/>
              <a:t>gigi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	</a:t>
            </a:r>
            <a:r>
              <a:rPr lang="en-US" dirty="0" err="1"/>
              <a:t>Behaviour</a:t>
            </a:r>
            <a:r>
              <a:rPr lang="en-US" dirty="0"/>
              <a:t>: </a:t>
            </a:r>
            <a:r>
              <a:rPr lang="en-US" dirty="0" err="1"/>
              <a:t>mengerem</a:t>
            </a:r>
            <a:r>
              <a:rPr lang="en-US" dirty="0"/>
              <a:t>,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gigi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81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dan </a:t>
            </a:r>
            <a:r>
              <a:rPr lang="en-US" dirty="0" err="1"/>
              <a:t>mewarnainya</a:t>
            </a:r>
            <a:r>
              <a:rPr lang="en-US" dirty="0"/>
              <a:t>. 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mewarnai</a:t>
            </a:r>
            <a:r>
              <a:rPr lang="en-US" dirty="0"/>
              <a:t> </a:t>
            </a:r>
            <a:r>
              <a:rPr lang="en-US" dirty="0" err="1"/>
              <a:t>lingkaran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32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7F31-2776-590A-ABDA-DDAB6ECD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F034-73B0-8F42-C64C-DA8B0E21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86044" cy="3678303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returnType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dikembalikan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int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integer. Jika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pengembaliannya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r>
              <a:rPr lang="en-US" b="1" dirty="0" err="1"/>
              <a:t>methodName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pengidentifikasi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  <a:p>
            <a:r>
              <a:rPr lang="en-US" b="1" dirty="0" err="1"/>
              <a:t>Metode</a:t>
            </a:r>
            <a:r>
              <a:rPr lang="en-US" b="1" dirty="0"/>
              <a:t> Body</a:t>
            </a:r>
            <a:r>
              <a:rPr lang="en-US" dirty="0"/>
              <a:t> -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statements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. Badan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oleh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{}.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1054-94D9-4F62-45D3-1EEDE0656130}"/>
              </a:ext>
            </a:extLst>
          </p:cNvPr>
          <p:cNvSpPr txBox="1"/>
          <p:nvPr/>
        </p:nvSpPr>
        <p:spPr>
          <a:xfrm>
            <a:off x="6760395" y="2414427"/>
            <a:ext cx="2929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effectLst/>
              </a:rPr>
              <a:t>returnType</a:t>
            </a:r>
            <a:r>
              <a:rPr lang="en-ID" dirty="0">
                <a:effectLst/>
              </a:rPr>
              <a:t> </a:t>
            </a:r>
            <a:r>
              <a:rPr lang="en-ID" dirty="0" err="1">
                <a:solidFill>
                  <a:srgbClr val="61AEEE"/>
                </a:solidFill>
                <a:effectLst/>
              </a:rPr>
              <a:t>methodName</a:t>
            </a:r>
            <a:r>
              <a:rPr lang="en-ID" dirty="0">
                <a:effectLst/>
              </a:rPr>
              <a:t>() </a:t>
            </a:r>
            <a:r>
              <a:rPr lang="en-ID" dirty="0"/>
              <a:t>{ </a:t>
            </a:r>
          </a:p>
          <a:p>
            <a:r>
              <a:rPr lang="en-ID" dirty="0">
                <a:solidFill>
                  <a:srgbClr val="FFDDBE"/>
                </a:solidFill>
                <a:effectLst/>
              </a:rPr>
              <a:t>	// method body</a:t>
            </a:r>
            <a:r>
              <a:rPr lang="en-ID" dirty="0"/>
              <a:t> </a:t>
            </a:r>
          </a:p>
          <a:p>
            <a:r>
              <a:rPr lang="en-ID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8AE1A-95DF-10F3-BB42-1DD3983CFD12}"/>
              </a:ext>
            </a:extLst>
          </p:cNvPr>
          <p:cNvSpPr txBox="1"/>
          <p:nvPr/>
        </p:nvSpPr>
        <p:spPr>
          <a:xfrm>
            <a:off x="6626834" y="4218715"/>
            <a:ext cx="543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effectLst/>
              </a:rPr>
              <a:t>modifier </a:t>
            </a:r>
            <a:r>
              <a:rPr lang="en-ID" sz="1600" dirty="0">
                <a:solidFill>
                  <a:srgbClr val="C678DD"/>
                </a:solidFill>
                <a:effectLst/>
              </a:rPr>
              <a:t>static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returnType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solidFill>
                  <a:srgbClr val="61AEEE"/>
                </a:solidFill>
                <a:effectLst/>
              </a:rPr>
              <a:t>nameOfMethod</a:t>
            </a:r>
            <a:r>
              <a:rPr lang="en-ID" sz="1600" dirty="0">
                <a:effectLst/>
              </a:rPr>
              <a:t> (parameter1, ...) </a:t>
            </a:r>
            <a:r>
              <a:rPr lang="en-ID" sz="1600" dirty="0"/>
              <a:t>{ </a:t>
            </a:r>
          </a:p>
          <a:p>
            <a:r>
              <a:rPr lang="en-ID" sz="1600" dirty="0">
                <a:solidFill>
                  <a:srgbClr val="FFDDBE"/>
                </a:solidFill>
                <a:effectLst/>
              </a:rPr>
              <a:t>// method body</a:t>
            </a:r>
            <a:r>
              <a:rPr lang="en-ID" sz="1600" dirty="0"/>
              <a:t> </a:t>
            </a:r>
          </a:p>
          <a:p>
            <a:r>
              <a:rPr lang="en-ID" sz="16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72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992-4CBB-FB5D-0385-B4874B1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Encounter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4D2-D4AB-6F88-89E2-41421B29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240186" cy="3678303"/>
          </a:xfrm>
        </p:spPr>
        <p:txBody>
          <a:bodyPr/>
          <a:lstStyle/>
          <a:p>
            <a:r>
              <a:rPr lang="en-US" dirty="0" err="1"/>
              <a:t>Menulis</a:t>
            </a:r>
            <a:r>
              <a:rPr lang="en-US" dirty="0"/>
              <a:t> dan </a:t>
            </a:r>
            <a:r>
              <a:rPr lang="en-US" dirty="0" err="1"/>
              <a:t>menjalankan</a:t>
            </a:r>
            <a:r>
              <a:rPr lang="en-US" dirty="0"/>
              <a:t> program java </a:t>
            </a:r>
            <a:r>
              <a:rPr lang="en-US" dirty="0" err="1"/>
              <a:t>pertamamu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</a:t>
            </a:r>
            <a:r>
              <a:rPr lang="en-US" dirty="0">
                <a:solidFill>
                  <a:srgbClr val="00B0F0"/>
                </a:solidFill>
              </a:rPr>
              <a:t>Create Java Project</a:t>
            </a:r>
            <a:r>
              <a:rPr lang="en-US" dirty="0"/>
              <a:t>” dan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project type “</a:t>
            </a:r>
            <a:r>
              <a:rPr lang="en-US" dirty="0">
                <a:solidFill>
                  <a:srgbClr val="00B0F0"/>
                </a:solidFill>
              </a:rPr>
              <a:t>No build tools</a:t>
            </a:r>
            <a:r>
              <a:rPr lang="en-US" dirty="0"/>
              <a:t>”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folder </a:t>
            </a:r>
            <a:r>
              <a:rPr lang="en-US" dirty="0" err="1"/>
              <a:t>dimana</a:t>
            </a:r>
            <a:r>
              <a:rPr lang="en-US" dirty="0"/>
              <a:t> project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file dan </a:t>
            </a:r>
            <a:r>
              <a:rPr lang="en-US" dirty="0" err="1"/>
              <a:t>struktur</a:t>
            </a:r>
            <a:r>
              <a:rPr lang="en-US" dirty="0"/>
              <a:t> folder. 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folder ”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/>
              <a:t>”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F5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>
                <a:solidFill>
                  <a:srgbClr val="00B050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VSCode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5CA1-9AF8-79BC-F2A5-5A229A11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4178"/>
            <a:ext cx="5711228" cy="35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7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5071-1725-F7C9-9513-3D0BCFA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BFB016-A581-BC94-B3CE-30FF6489F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078" y="1900568"/>
            <a:ext cx="7493465" cy="4683416"/>
          </a:xfrm>
        </p:spPr>
      </p:pic>
    </p:spTree>
    <p:extLst>
      <p:ext uri="{BB962C8B-B14F-4D97-AF65-F5344CB8AC3E}">
        <p14:creationId xmlns:p14="http://schemas.microsoft.com/office/powerpoint/2010/main" val="341726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public class App {…}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Pada Bahasa </a:t>
            </a:r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Java,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class definition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class definition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file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App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filenya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App.java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>
                <a:solidFill>
                  <a:schemeClr val="tx1"/>
                </a:solidFill>
                <a:effectLst/>
              </a:rPr>
              <a:t>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prototype,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blueprint,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rancangan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mendefinisikan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variable dan method-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methode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objek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tertentu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. Class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berfungsi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menampung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di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dalamnya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berisi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atribut</a:t>
            </a:r>
            <a:r>
              <a:rPr lang="en-ID" b="0" i="0" dirty="0">
                <a:solidFill>
                  <a:schemeClr val="tx1"/>
                </a:solidFill>
                <a:effectLst/>
              </a:rPr>
              <a:t> / type data dan method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suatu</a:t>
            </a:r>
            <a:r>
              <a:rPr lang="en-ID" b="0" i="0" dirty="0">
                <a:solidFill>
                  <a:schemeClr val="tx1"/>
                </a:solidFill>
                <a:effectLst/>
              </a:rPr>
              <a:t> program.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b="0" i="0" dirty="0">
                <a:solidFill>
                  <a:srgbClr val="00B050"/>
                </a:solidFill>
                <a:effectLst/>
              </a:rPr>
              <a:t>public static void main(String[] </a:t>
            </a:r>
            <a:r>
              <a:rPr lang="en-ID" b="0" i="0" dirty="0" err="1">
                <a:solidFill>
                  <a:srgbClr val="00B050"/>
                </a:solidFill>
                <a:effectLst/>
              </a:rPr>
              <a:t>args</a:t>
            </a:r>
            <a:r>
              <a:rPr lang="en-ID" b="0" i="0" dirty="0">
                <a:solidFill>
                  <a:srgbClr val="00B050"/>
                </a:solidFill>
                <a:effectLst/>
              </a:rPr>
              <a:t>) </a:t>
            </a:r>
            <a:r>
              <a:rPr lang="en-ID" b="0" dirty="0">
                <a:solidFill>
                  <a:srgbClr val="00B050"/>
                </a:solidFill>
                <a:effectLst/>
              </a:rPr>
              <a:t>throws Exception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ID" b="0" i="0" dirty="0">
                <a:solidFill>
                  <a:srgbClr val="00B050"/>
                </a:solidFill>
                <a:effectLst/>
              </a:rPr>
              <a:t>{ ... }</a:t>
            </a:r>
          </a:p>
          <a:p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program pada Java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 </a:t>
            </a:r>
          </a:p>
          <a:p>
            <a:r>
              <a:rPr lang="en-US" dirty="0">
                <a:solidFill>
                  <a:schemeClr val="tx1"/>
                </a:solidFill>
              </a:rPr>
              <a:t>Java compiler (yang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JDK)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menerjemahkan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menyusun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Java </a:t>
            </a:r>
            <a:r>
              <a:rPr lang="en-US" dirty="0" err="1">
                <a:solidFill>
                  <a:schemeClr val="tx1"/>
                </a:solidFill>
              </a:rPr>
              <a:t>dimulai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method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(main method).</a:t>
            </a:r>
          </a:p>
          <a:p>
            <a:r>
              <a:rPr lang="en-ID" b="1" i="0" dirty="0" err="1">
                <a:solidFill>
                  <a:srgbClr val="202122"/>
                </a:solidFill>
                <a:effectLst/>
              </a:rPr>
              <a:t>Kompilator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atau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1" i="0" dirty="0" err="1">
                <a:solidFill>
                  <a:srgbClr val="202122"/>
                </a:solidFill>
                <a:effectLst/>
              </a:rPr>
              <a:t>kompiler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ID" b="0" i="1" dirty="0">
                <a:solidFill>
                  <a:srgbClr val="202122"/>
                </a:solidFill>
                <a:effectLst/>
              </a:rPr>
              <a:t>compiler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adalah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sebuah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berguna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untuk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menafsirkan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komputer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tertentu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asal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program yang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dalam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pemrograman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 lain (</a:t>
            </a:r>
            <a:r>
              <a:rPr lang="en-ID" b="0" i="0" dirty="0" err="1">
                <a:solidFill>
                  <a:srgbClr val="202122"/>
                </a:solidFill>
                <a:effectLst/>
              </a:rPr>
              <a:t>bahasa</a:t>
            </a:r>
            <a:r>
              <a:rPr lang="en-ID" b="0" i="0" dirty="0">
                <a:solidFill>
                  <a:srgbClr val="202122"/>
                </a:solidFill>
                <a:effectLst/>
              </a:rPr>
              <a:t> </a:t>
            </a:r>
            <a:r>
              <a:rPr lang="en-ID" b="0" i="1" dirty="0" err="1">
                <a:solidFill>
                  <a:srgbClr val="202122"/>
                </a:solidFill>
                <a:effectLst/>
              </a:rPr>
              <a:t>sasaran</a:t>
            </a:r>
            <a:r>
              <a:rPr lang="en-ID" b="0" i="0" dirty="0">
                <a:solidFill>
                  <a:srgbClr val="202122"/>
                </a:solidFill>
                <a:effectLst/>
              </a:rPr>
              <a:t>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D" b="0" i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, Bahasa Java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di-</a:t>
            </a:r>
            <a:r>
              <a:rPr lang="en-ID" b="0" i="1" dirty="0">
                <a:solidFill>
                  <a:schemeClr val="tx1"/>
                </a:solidFill>
                <a:effectLst/>
              </a:rPr>
              <a:t>compile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Bahasa </a:t>
            </a:r>
            <a:r>
              <a:rPr lang="en-ID" b="0" i="1" dirty="0">
                <a:solidFill>
                  <a:schemeClr val="tx1"/>
                </a:solidFill>
                <a:effectLst/>
              </a:rPr>
              <a:t>Assembly </a:t>
            </a:r>
            <a:r>
              <a:rPr lang="en-ID" b="0" dirty="0">
                <a:solidFill>
                  <a:schemeClr val="tx1"/>
                </a:solidFill>
                <a:effectLst/>
              </a:rPr>
              <a:t>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dimengerti</a:t>
            </a:r>
            <a:r>
              <a:rPr lang="en-ID" b="0" dirty="0">
                <a:solidFill>
                  <a:schemeClr val="tx1"/>
                </a:solidFill>
                <a:effectLst/>
              </a:rPr>
              <a:t> oleh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komputer</a:t>
            </a:r>
            <a:r>
              <a:rPr lang="en-ID" b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D" b="0" dirty="0">
                <a:solidFill>
                  <a:srgbClr val="00B050"/>
                </a:solidFill>
                <a:effectLst/>
              </a:rPr>
              <a:t>throws Exception.</a:t>
            </a:r>
            <a:r>
              <a:rPr lang="en-ID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Java, Exception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menulis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berkualitas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di mana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diperiksa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waktu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kompilasi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8F4-936D-6A0D-9F4B-3956EF48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51E8-202F-004D-AB1D-F5048E47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276034" cy="3678303"/>
          </a:xfrm>
        </p:spPr>
        <p:txBody>
          <a:bodyPr>
            <a:normAutofit/>
          </a:bodyPr>
          <a:lstStyle/>
          <a:p>
            <a:r>
              <a:rPr lang="en-ID" b="0" dirty="0" err="1">
                <a:solidFill>
                  <a:srgbClr val="00B050"/>
                </a:solidFill>
                <a:effectLst/>
              </a:rPr>
              <a:t>System.out.println</a:t>
            </a:r>
            <a:r>
              <a:rPr lang="en-ID" b="0" dirty="0">
                <a:solidFill>
                  <a:srgbClr val="00B050"/>
                </a:solidFill>
                <a:effectLst/>
              </a:rPr>
              <a:t>("Hello, World!");</a:t>
            </a:r>
            <a:endParaRPr lang="en-ID" b="0" i="0" dirty="0">
              <a:solidFill>
                <a:srgbClr val="00B050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</a:rPr>
              <a:t>Kode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print statement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pada console/terminal.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mencetak</a:t>
            </a:r>
            <a:r>
              <a:rPr lang="en-US" dirty="0">
                <a:solidFill>
                  <a:schemeClr val="tx1"/>
                </a:solidFill>
              </a:rPr>
              <a:t> text “Hello, World!” pada terminal.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E83D-E383-D952-43F6-79D9DC14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82" y="1916488"/>
            <a:ext cx="6742951" cy="4206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654B3F-237F-7128-E6A9-066202EFF4B3}"/>
              </a:ext>
            </a:extLst>
          </p:cNvPr>
          <p:cNvSpPr/>
          <p:nvPr/>
        </p:nvSpPr>
        <p:spPr>
          <a:xfrm>
            <a:off x="6878972" y="4169328"/>
            <a:ext cx="3993160" cy="1098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04E5-6AE8-B442-65C5-672C9727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rgbClr val="000000"/>
                </a:solidFill>
                <a:effectLst/>
              </a:rPr>
              <a:t>Survival Skills (Java Syntax and Types) 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10E2-8C33-4038-3913-6F5C2A62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 of the jungle</a:t>
            </a:r>
          </a:p>
        </p:txBody>
      </p:sp>
    </p:spTree>
    <p:extLst>
      <p:ext uri="{BB962C8B-B14F-4D97-AF65-F5344CB8AC3E}">
        <p14:creationId xmlns:p14="http://schemas.microsoft.com/office/powerpoint/2010/main" val="33982856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1661</TotalTime>
  <Words>2244</Words>
  <Application>Microsoft Macintosh PowerPoint</Application>
  <PresentationFormat>Widescreen</PresentationFormat>
  <Paragraphs>271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Apple Color Emoji</vt:lpstr>
      <vt:lpstr>Droid Sans Mono</vt:lpstr>
      <vt:lpstr>euclid_circular_a</vt:lpstr>
      <vt:lpstr>Gill Sans MT</vt:lpstr>
      <vt:lpstr>Source Code Pro for Powerline</vt:lpstr>
      <vt:lpstr>Space Mono for Powerline</vt:lpstr>
      <vt:lpstr>Wingdings 2</vt:lpstr>
      <vt:lpstr>Dividend</vt:lpstr>
      <vt:lpstr>Java Fundamental Bootcamp</vt:lpstr>
      <vt:lpstr>Setting up camp 🏕️</vt:lpstr>
      <vt:lpstr>Tools &amp; Trade</vt:lpstr>
      <vt:lpstr>First Encounter</vt:lpstr>
      <vt:lpstr>Hello, WORLD!</vt:lpstr>
      <vt:lpstr>Hello, WORLD!</vt:lpstr>
      <vt:lpstr>Hello, WORLD!</vt:lpstr>
      <vt:lpstr>Hello, WORLD!</vt:lpstr>
      <vt:lpstr>Survival Skills (Java Syntax and Types) 🔍</vt:lpstr>
      <vt:lpstr>Variables and literals</vt:lpstr>
      <vt:lpstr>Variables and literals</vt:lpstr>
      <vt:lpstr>Java data types (Primitive)</vt:lpstr>
      <vt:lpstr>Java Operators</vt:lpstr>
      <vt:lpstr>Java Operators</vt:lpstr>
      <vt:lpstr>Java Operators</vt:lpstr>
      <vt:lpstr>Java Operators</vt:lpstr>
      <vt:lpstr>Java Operators</vt:lpstr>
      <vt:lpstr>Java Operators</vt:lpstr>
      <vt:lpstr>Java Basic Output</vt:lpstr>
      <vt:lpstr>Java Basic Input</vt:lpstr>
      <vt:lpstr>Java Expressions, Statements and Blocks</vt:lpstr>
      <vt:lpstr>Navigating the Jungle  (FLOW CONTROL) 🧭</vt:lpstr>
      <vt:lpstr>Statement if</vt:lpstr>
      <vt:lpstr>Statement if-else</vt:lpstr>
      <vt:lpstr>Statement if-else-if</vt:lpstr>
      <vt:lpstr>Statement switch</vt:lpstr>
      <vt:lpstr>PERULANGAN / LOOPING</vt:lpstr>
      <vt:lpstr>While loop</vt:lpstr>
      <vt:lpstr>Do-While Loop</vt:lpstr>
      <vt:lpstr>Java Array</vt:lpstr>
      <vt:lpstr>Pengaksesan sebuah elemen array</vt:lpstr>
      <vt:lpstr>Array multidimensi</vt:lpstr>
      <vt:lpstr>OOP (Object Oriented Programming</vt:lpstr>
      <vt:lpstr>Java Class and Objects</vt:lpstr>
      <vt:lpstr>Java Methods </vt:lpstr>
      <vt:lpstr>Java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 Bootcamp</dc:title>
  <dc:creator>Ahmad Cahyana</dc:creator>
  <cp:lastModifiedBy>Ahmad Cahyana</cp:lastModifiedBy>
  <cp:revision>5</cp:revision>
  <dcterms:created xsi:type="dcterms:W3CDTF">2024-03-02T10:42:34Z</dcterms:created>
  <dcterms:modified xsi:type="dcterms:W3CDTF">2024-03-23T16:14:29Z</dcterms:modified>
</cp:coreProperties>
</file>