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C3"/>
    <a:srgbClr val="001F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8F48-16D4-41A3-AC6C-A458CB95FE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8F889CE-3114-4CFD-9650-2781D182F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0535282-88DD-4011-84B7-D4FCC3759A4A}"/>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5" name="Footer Placeholder 4">
            <a:extLst>
              <a:ext uri="{FF2B5EF4-FFF2-40B4-BE49-F238E27FC236}">
                <a16:creationId xmlns:a16="http://schemas.microsoft.com/office/drawing/2014/main" id="{DA3799C2-92B8-464B-ABAF-2EEB9D5E54C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9E85B07-033E-4593-82C3-C6F6974BA52A}"/>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235188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68E9-D9DC-4ADF-A9DC-E28D2F3BC12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2770555-710A-4893-A361-B07E6DD56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6320947-4692-43F1-8D74-694CDE82807C}"/>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5" name="Footer Placeholder 4">
            <a:extLst>
              <a:ext uri="{FF2B5EF4-FFF2-40B4-BE49-F238E27FC236}">
                <a16:creationId xmlns:a16="http://schemas.microsoft.com/office/drawing/2014/main" id="{2E80464E-3290-4344-A7BE-4BCA45F362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1A5D90F-18C4-408B-919F-FF27E0F6F117}"/>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183885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E7A435-2082-41A0-A22B-DC821C40ED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227EA55-034C-4EC7-A562-A078955DE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A1CB98D-3C11-42CB-BB0E-237CBBDE8FFB}"/>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5" name="Footer Placeholder 4">
            <a:extLst>
              <a:ext uri="{FF2B5EF4-FFF2-40B4-BE49-F238E27FC236}">
                <a16:creationId xmlns:a16="http://schemas.microsoft.com/office/drawing/2014/main" id="{981C0D55-FD0B-496B-BA3E-4EC4565B758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EF48DDB-AF6F-4976-AB46-6B73043E137E}"/>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111507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BE8D-2C7F-4B36-90AB-9B8E3B70D9D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CD1CC32D-ECE6-4333-A7B7-4B3C10951C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5EB310C-4783-4382-8B66-B0773DF26591}"/>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5" name="Footer Placeholder 4">
            <a:extLst>
              <a:ext uri="{FF2B5EF4-FFF2-40B4-BE49-F238E27FC236}">
                <a16:creationId xmlns:a16="http://schemas.microsoft.com/office/drawing/2014/main" id="{20B68DBE-2375-495A-907B-7577AADE234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527EBE2-9651-4E5C-8D7F-57384B40A16F}"/>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110285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C9DA-4287-464E-83A3-C65C39E84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027BC08-2F91-4652-8827-C9C58381E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74EFE-2C11-45CD-ADFE-495E0934240B}"/>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5" name="Footer Placeholder 4">
            <a:extLst>
              <a:ext uri="{FF2B5EF4-FFF2-40B4-BE49-F238E27FC236}">
                <a16:creationId xmlns:a16="http://schemas.microsoft.com/office/drawing/2014/main" id="{9A913885-B40C-4773-9E3D-B1767CADD60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B9791B6-1E86-487A-A1F7-4B1A46D1583E}"/>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425544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3B9F-F81A-4A32-88D4-8D0090EEFF8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8740208-EAAC-43A7-A2F7-A8DACAE01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A7C55E9-520C-49D1-A5A9-564B4ADAFB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5ABCC6A-B851-4C9D-B7E2-43B562349726}"/>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6" name="Footer Placeholder 5">
            <a:extLst>
              <a:ext uri="{FF2B5EF4-FFF2-40B4-BE49-F238E27FC236}">
                <a16:creationId xmlns:a16="http://schemas.microsoft.com/office/drawing/2014/main" id="{14680C43-A6AE-4052-85C2-B10D592D9C4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799A0D6-C3D1-4DFE-B2FF-4963E7C2B872}"/>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92825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504E-5CC6-4564-9B25-445C05B28C5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1EE1554-E3E7-40B6-A4CE-EAD0CC6DB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A6056-6632-45AE-82F6-13DB924BB5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EF5C4AC-4D42-42C0-8454-C79E86DBE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254DA-E5CA-4DF7-9B30-FF19D1035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0AB706E-06AC-4632-BA38-9964FF6320D4}"/>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8" name="Footer Placeholder 7">
            <a:extLst>
              <a:ext uri="{FF2B5EF4-FFF2-40B4-BE49-F238E27FC236}">
                <a16:creationId xmlns:a16="http://schemas.microsoft.com/office/drawing/2014/main" id="{91332873-61EC-40EA-81E0-9381D6E6329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DE3F13B-0972-4CCF-A566-3654257B1CC2}"/>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398125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EE62-FD32-47F9-8C4C-B0102243E29E}"/>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0DA9D537-A0B5-4DFB-A6AB-64CA44A93A4E}"/>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4" name="Footer Placeholder 3">
            <a:extLst>
              <a:ext uri="{FF2B5EF4-FFF2-40B4-BE49-F238E27FC236}">
                <a16:creationId xmlns:a16="http://schemas.microsoft.com/office/drawing/2014/main" id="{CEAA2B27-C1E0-415F-957E-5B6CBA936AE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04AAFDA9-3C1F-495E-9D4A-CF8F64E6570E}"/>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103863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21F72-FED6-4897-83AC-AEE4F61956F4}"/>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3" name="Footer Placeholder 2">
            <a:extLst>
              <a:ext uri="{FF2B5EF4-FFF2-40B4-BE49-F238E27FC236}">
                <a16:creationId xmlns:a16="http://schemas.microsoft.com/office/drawing/2014/main" id="{71241F8E-E97D-48FA-9C45-CFF3B9587234}"/>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589A9C21-5FC3-4685-AD73-A771618BD392}"/>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418973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AC69-B6B1-47DA-9EA8-E33FDB5C1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4AA20AD4-E4D2-4C2C-A85D-25ACE2D76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4208399-B9FF-4471-A9B8-19E7DE5D8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38295-540C-4597-A9C7-D1CC2502438A}"/>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6" name="Footer Placeholder 5">
            <a:extLst>
              <a:ext uri="{FF2B5EF4-FFF2-40B4-BE49-F238E27FC236}">
                <a16:creationId xmlns:a16="http://schemas.microsoft.com/office/drawing/2014/main" id="{9AC65B0E-761E-4DD0-8242-5C0CA54E176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7DB836C-CD6A-4956-BD25-E7107F14353A}"/>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121581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842D-C650-454E-9E93-A022654A1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609ADE5-352B-425A-B884-DE92E9E27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FF36DD9D-801A-471F-AFF7-4205C4B7D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6DE2C-46F7-43A3-A194-B80E54352544}"/>
              </a:ext>
            </a:extLst>
          </p:cNvPr>
          <p:cNvSpPr>
            <a:spLocks noGrp="1"/>
          </p:cNvSpPr>
          <p:nvPr>
            <p:ph type="dt" sz="half" idx="10"/>
          </p:nvPr>
        </p:nvSpPr>
        <p:spPr/>
        <p:txBody>
          <a:bodyPr/>
          <a:lstStyle/>
          <a:p>
            <a:fld id="{45FEEA7B-A7B5-48FA-9B5C-2E4B753E4003}" type="datetimeFigureOut">
              <a:rPr lang="en-MY" smtClean="0"/>
              <a:t>28/2/2022</a:t>
            </a:fld>
            <a:endParaRPr lang="en-MY"/>
          </a:p>
        </p:txBody>
      </p:sp>
      <p:sp>
        <p:nvSpPr>
          <p:cNvPr id="6" name="Footer Placeholder 5">
            <a:extLst>
              <a:ext uri="{FF2B5EF4-FFF2-40B4-BE49-F238E27FC236}">
                <a16:creationId xmlns:a16="http://schemas.microsoft.com/office/drawing/2014/main" id="{CE4D7BE2-101D-4D8B-946C-27BCAE3510D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49A0675-B917-4E12-B172-3D1F0383F8F3}"/>
              </a:ext>
            </a:extLst>
          </p:cNvPr>
          <p:cNvSpPr>
            <a:spLocks noGrp="1"/>
          </p:cNvSpPr>
          <p:nvPr>
            <p:ph type="sldNum" sz="quarter" idx="12"/>
          </p:nvPr>
        </p:nvSpPr>
        <p:spPr/>
        <p:txBody>
          <a:bodyPr/>
          <a:lstStyle/>
          <a:p>
            <a:fld id="{B352FE29-E46F-4828-823E-27C9CBF815B5}" type="slidenum">
              <a:rPr lang="en-MY" smtClean="0"/>
              <a:t>‹#›</a:t>
            </a:fld>
            <a:endParaRPr lang="en-MY"/>
          </a:p>
        </p:txBody>
      </p:sp>
    </p:spTree>
    <p:extLst>
      <p:ext uri="{BB962C8B-B14F-4D97-AF65-F5344CB8AC3E}">
        <p14:creationId xmlns:p14="http://schemas.microsoft.com/office/powerpoint/2010/main" val="392833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2B970-B5BA-4CAC-8662-D4E34DA7E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0FB846E-43F3-4AC3-898B-5DBDB8C08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15517C7-EE01-4D5E-84F3-D97BFF6C9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EEA7B-A7B5-48FA-9B5C-2E4B753E4003}" type="datetimeFigureOut">
              <a:rPr lang="en-MY" smtClean="0"/>
              <a:t>28/2/2022</a:t>
            </a:fld>
            <a:endParaRPr lang="en-MY"/>
          </a:p>
        </p:txBody>
      </p:sp>
      <p:sp>
        <p:nvSpPr>
          <p:cNvPr id="5" name="Footer Placeholder 4">
            <a:extLst>
              <a:ext uri="{FF2B5EF4-FFF2-40B4-BE49-F238E27FC236}">
                <a16:creationId xmlns:a16="http://schemas.microsoft.com/office/drawing/2014/main" id="{245F3644-91EB-4A74-823A-12192F5EE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9473C9F8-FA27-4454-A835-8E37660A6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2FE29-E46F-4828-823E-27C9CBF815B5}" type="slidenum">
              <a:rPr lang="en-MY" smtClean="0"/>
              <a:t>‹#›</a:t>
            </a:fld>
            <a:endParaRPr lang="en-MY"/>
          </a:p>
        </p:txBody>
      </p:sp>
    </p:spTree>
    <p:extLst>
      <p:ext uri="{BB962C8B-B14F-4D97-AF65-F5344CB8AC3E}">
        <p14:creationId xmlns:p14="http://schemas.microsoft.com/office/powerpoint/2010/main" val="292312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0750-ABB5-4605-B326-EDCA0401ED22}"/>
              </a:ext>
            </a:extLst>
          </p:cNvPr>
          <p:cNvSpPr>
            <a:spLocks noGrp="1"/>
          </p:cNvSpPr>
          <p:nvPr>
            <p:ph type="ctrTitle"/>
          </p:nvPr>
        </p:nvSpPr>
        <p:spPr/>
        <p:txBody>
          <a:bodyPr/>
          <a:lstStyle/>
          <a:p>
            <a:r>
              <a:rPr lang="en-US" dirty="0" err="1"/>
              <a:t>Iot</a:t>
            </a:r>
            <a:r>
              <a:rPr lang="en-US" dirty="0"/>
              <a:t> Slides</a:t>
            </a:r>
            <a:endParaRPr lang="en-MY" dirty="0"/>
          </a:p>
        </p:txBody>
      </p:sp>
      <p:sp>
        <p:nvSpPr>
          <p:cNvPr id="3" name="Subtitle 2">
            <a:extLst>
              <a:ext uri="{FF2B5EF4-FFF2-40B4-BE49-F238E27FC236}">
                <a16:creationId xmlns:a16="http://schemas.microsoft.com/office/drawing/2014/main" id="{8B35E741-A3CC-4C7B-9D8E-0460843F233C}"/>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94513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0956-842E-49CA-8AC8-7BD283901B6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49809661-41FE-4E6E-9CA3-718127EC2D08}"/>
              </a:ext>
            </a:extLst>
          </p:cNvPr>
          <p:cNvSpPr>
            <a:spLocks noGrp="1"/>
          </p:cNvSpPr>
          <p:nvPr>
            <p:ph idx="1"/>
          </p:nvPr>
        </p:nvSpPr>
        <p:spPr>
          <a:xfrm>
            <a:off x="838200" y="1690688"/>
            <a:ext cx="10515600" cy="2333625"/>
          </a:xfrm>
          <a:solidFill>
            <a:srgbClr val="006EC3"/>
          </a:solidFill>
        </p:spPr>
        <p:txBody>
          <a:bodyPr/>
          <a:lstStyle/>
          <a:p>
            <a:endParaRPr lang="en-US" dirty="0"/>
          </a:p>
          <a:p>
            <a:endParaRPr lang="en-US" dirty="0"/>
          </a:p>
          <a:p>
            <a:r>
              <a:rPr lang="en-US" dirty="0">
                <a:solidFill>
                  <a:schemeClr val="bg1"/>
                </a:solidFill>
              </a:rPr>
              <a:t>Smart Manufacturing</a:t>
            </a:r>
            <a:endParaRPr lang="en-MY" dirty="0">
              <a:solidFill>
                <a:schemeClr val="bg1"/>
              </a:solidFill>
            </a:endParaRPr>
          </a:p>
        </p:txBody>
      </p:sp>
      <p:pic>
        <p:nvPicPr>
          <p:cNvPr id="5" name="Picture 4">
            <a:extLst>
              <a:ext uri="{FF2B5EF4-FFF2-40B4-BE49-F238E27FC236}">
                <a16:creationId xmlns:a16="http://schemas.microsoft.com/office/drawing/2014/main" id="{E9D7A2A5-90CB-42E8-9F77-0FB412C3E02D}"/>
              </a:ext>
            </a:extLst>
          </p:cNvPr>
          <p:cNvPicPr>
            <a:picLocks noChangeAspect="1"/>
          </p:cNvPicPr>
          <p:nvPr/>
        </p:nvPicPr>
        <p:blipFill>
          <a:blip r:embed="rId2"/>
          <a:stretch>
            <a:fillRect/>
          </a:stretch>
        </p:blipFill>
        <p:spPr>
          <a:xfrm>
            <a:off x="5579803" y="1690688"/>
            <a:ext cx="5810250" cy="2333625"/>
          </a:xfrm>
          <a:prstGeom prst="rect">
            <a:avLst/>
          </a:prstGeom>
        </p:spPr>
      </p:pic>
      <p:sp>
        <p:nvSpPr>
          <p:cNvPr id="8" name="Content Placeholder 2">
            <a:extLst>
              <a:ext uri="{FF2B5EF4-FFF2-40B4-BE49-F238E27FC236}">
                <a16:creationId xmlns:a16="http://schemas.microsoft.com/office/drawing/2014/main" id="{553E950C-03A6-48B8-9636-92A3379BB267}"/>
              </a:ext>
            </a:extLst>
          </p:cNvPr>
          <p:cNvSpPr txBox="1">
            <a:spLocks/>
          </p:cNvSpPr>
          <p:nvPr/>
        </p:nvSpPr>
        <p:spPr>
          <a:xfrm>
            <a:off x="849572" y="4159250"/>
            <a:ext cx="10515600" cy="2502386"/>
          </a:xfrm>
          <a:prstGeom prst="rect">
            <a:avLst/>
          </a:prstGeom>
          <a:solidFill>
            <a:srgbClr val="006EC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r>
              <a:rPr lang="en-US" dirty="0">
                <a:solidFill>
                  <a:schemeClr val="bg1"/>
                </a:solidFill>
              </a:rPr>
              <a:t>Energy resource management</a:t>
            </a:r>
            <a:endParaRPr lang="en-MY" dirty="0">
              <a:solidFill>
                <a:schemeClr val="bg1"/>
              </a:solidFill>
            </a:endParaRPr>
          </a:p>
        </p:txBody>
      </p:sp>
      <p:pic>
        <p:nvPicPr>
          <p:cNvPr id="7" name="Picture 6">
            <a:extLst>
              <a:ext uri="{FF2B5EF4-FFF2-40B4-BE49-F238E27FC236}">
                <a16:creationId xmlns:a16="http://schemas.microsoft.com/office/drawing/2014/main" id="{01535C79-66CD-4827-BA3E-D1CBFBDD7640}"/>
              </a:ext>
            </a:extLst>
          </p:cNvPr>
          <p:cNvPicPr>
            <a:picLocks noChangeAspect="1"/>
          </p:cNvPicPr>
          <p:nvPr/>
        </p:nvPicPr>
        <p:blipFill>
          <a:blip r:embed="rId3"/>
          <a:stretch>
            <a:fillRect/>
          </a:stretch>
        </p:blipFill>
        <p:spPr>
          <a:xfrm>
            <a:off x="5579803" y="4185136"/>
            <a:ext cx="5762625" cy="2476500"/>
          </a:xfrm>
          <a:prstGeom prst="rect">
            <a:avLst/>
          </a:prstGeom>
        </p:spPr>
      </p:pic>
    </p:spTree>
    <p:extLst>
      <p:ext uri="{BB962C8B-B14F-4D97-AF65-F5344CB8AC3E}">
        <p14:creationId xmlns:p14="http://schemas.microsoft.com/office/powerpoint/2010/main" val="239336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85FF-85F0-440D-9E8F-17B25CCB146F}"/>
              </a:ext>
            </a:extLst>
          </p:cNvPr>
          <p:cNvSpPr>
            <a:spLocks noGrp="1"/>
          </p:cNvSpPr>
          <p:nvPr>
            <p:ph type="title"/>
          </p:nvPr>
        </p:nvSpPr>
        <p:spPr/>
        <p:txBody>
          <a:bodyPr/>
          <a:lstStyle/>
          <a:p>
            <a:r>
              <a:rPr lang="en-US" dirty="0"/>
              <a:t>Example</a:t>
            </a:r>
            <a:endParaRPr lang="en-MY" dirty="0"/>
          </a:p>
        </p:txBody>
      </p:sp>
      <p:sp>
        <p:nvSpPr>
          <p:cNvPr id="3" name="Content Placeholder 2">
            <a:extLst>
              <a:ext uri="{FF2B5EF4-FFF2-40B4-BE49-F238E27FC236}">
                <a16:creationId xmlns:a16="http://schemas.microsoft.com/office/drawing/2014/main" id="{3B70303A-FB0C-42D6-9F4A-29E8A445662A}"/>
              </a:ext>
            </a:extLst>
          </p:cNvPr>
          <p:cNvSpPr>
            <a:spLocks noGrp="1"/>
          </p:cNvSpPr>
          <p:nvPr>
            <p:ph idx="1"/>
          </p:nvPr>
        </p:nvSpPr>
        <p:spPr>
          <a:xfrm>
            <a:off x="6893768" y="2038900"/>
            <a:ext cx="4268755" cy="4351338"/>
          </a:xfrm>
        </p:spPr>
        <p:txBody>
          <a:bodyPr/>
          <a:lstStyle/>
          <a:p>
            <a:r>
              <a:rPr lang="en-US" dirty="0"/>
              <a:t>The camera can monitor the road for congestion, accident and weather conditions an communicate that data to a gateway that combines it with data from other such cameras creating an intelligent city-wide traffic system.</a:t>
            </a:r>
            <a:endParaRPr lang="en-MY" dirty="0"/>
          </a:p>
        </p:txBody>
      </p:sp>
      <p:pic>
        <p:nvPicPr>
          <p:cNvPr id="5" name="Picture 4">
            <a:extLst>
              <a:ext uri="{FF2B5EF4-FFF2-40B4-BE49-F238E27FC236}">
                <a16:creationId xmlns:a16="http://schemas.microsoft.com/office/drawing/2014/main" id="{0B69A294-1D3F-41E8-9A74-D119E2836D15}"/>
              </a:ext>
            </a:extLst>
          </p:cNvPr>
          <p:cNvPicPr>
            <a:picLocks noChangeAspect="1"/>
          </p:cNvPicPr>
          <p:nvPr/>
        </p:nvPicPr>
        <p:blipFill>
          <a:blip r:embed="rId2"/>
          <a:stretch>
            <a:fillRect/>
          </a:stretch>
        </p:blipFill>
        <p:spPr>
          <a:xfrm>
            <a:off x="439802" y="2038900"/>
            <a:ext cx="6124575" cy="3705225"/>
          </a:xfrm>
          <a:prstGeom prst="rect">
            <a:avLst/>
          </a:prstGeom>
        </p:spPr>
      </p:pic>
    </p:spTree>
    <p:extLst>
      <p:ext uri="{BB962C8B-B14F-4D97-AF65-F5344CB8AC3E}">
        <p14:creationId xmlns:p14="http://schemas.microsoft.com/office/powerpoint/2010/main" val="111593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134E-3FE5-4F1B-B711-D79E8340865F}"/>
              </a:ext>
            </a:extLst>
          </p:cNvPr>
          <p:cNvSpPr>
            <a:spLocks noGrp="1"/>
          </p:cNvSpPr>
          <p:nvPr>
            <p:ph type="title"/>
          </p:nvPr>
        </p:nvSpPr>
        <p:spPr/>
        <p:txBody>
          <a:bodyPr/>
          <a:lstStyle/>
          <a:p>
            <a:r>
              <a:rPr lang="en-US" dirty="0"/>
              <a:t>Example(Cont.)</a:t>
            </a:r>
            <a:endParaRPr lang="en-MY" dirty="0"/>
          </a:p>
        </p:txBody>
      </p:sp>
      <p:sp>
        <p:nvSpPr>
          <p:cNvPr id="3" name="Content Placeholder 2">
            <a:extLst>
              <a:ext uri="{FF2B5EF4-FFF2-40B4-BE49-F238E27FC236}">
                <a16:creationId xmlns:a16="http://schemas.microsoft.com/office/drawing/2014/main" id="{77751B75-3093-4112-85C0-75653B7DAB68}"/>
              </a:ext>
            </a:extLst>
          </p:cNvPr>
          <p:cNvSpPr>
            <a:spLocks noGrp="1"/>
          </p:cNvSpPr>
          <p:nvPr>
            <p:ph idx="1"/>
          </p:nvPr>
        </p:nvSpPr>
        <p:spPr>
          <a:xfrm>
            <a:off x="8032102" y="1797633"/>
            <a:ext cx="3603171" cy="4351338"/>
          </a:xfrm>
        </p:spPr>
        <p:txBody>
          <a:bodyPr/>
          <a:lstStyle/>
          <a:p>
            <a:r>
              <a:rPr lang="en-US" dirty="0"/>
              <a:t>Lets say the city's intelligent traffic system detects massive congestion due to an accident.</a:t>
            </a:r>
            <a:endParaRPr lang="en-MY" dirty="0"/>
          </a:p>
        </p:txBody>
      </p:sp>
      <p:pic>
        <p:nvPicPr>
          <p:cNvPr id="5" name="Picture 4">
            <a:extLst>
              <a:ext uri="{FF2B5EF4-FFF2-40B4-BE49-F238E27FC236}">
                <a16:creationId xmlns:a16="http://schemas.microsoft.com/office/drawing/2014/main" id="{7FE092DE-8E6C-4AC4-B50A-53E9B4A6AB30}"/>
              </a:ext>
            </a:extLst>
          </p:cNvPr>
          <p:cNvPicPr>
            <a:picLocks noChangeAspect="1"/>
          </p:cNvPicPr>
          <p:nvPr/>
        </p:nvPicPr>
        <p:blipFill>
          <a:blip r:embed="rId2"/>
          <a:stretch>
            <a:fillRect/>
          </a:stretch>
        </p:blipFill>
        <p:spPr>
          <a:xfrm>
            <a:off x="556727" y="1690688"/>
            <a:ext cx="6791325" cy="3848100"/>
          </a:xfrm>
          <a:prstGeom prst="rect">
            <a:avLst/>
          </a:prstGeom>
        </p:spPr>
      </p:pic>
    </p:spTree>
    <p:extLst>
      <p:ext uri="{BB962C8B-B14F-4D97-AF65-F5344CB8AC3E}">
        <p14:creationId xmlns:p14="http://schemas.microsoft.com/office/powerpoint/2010/main" val="424664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4FE1-F58E-4F65-A297-F7E49D612463}"/>
              </a:ext>
            </a:extLst>
          </p:cNvPr>
          <p:cNvSpPr>
            <a:spLocks noGrp="1"/>
          </p:cNvSpPr>
          <p:nvPr>
            <p:ph type="title"/>
          </p:nvPr>
        </p:nvSpPr>
        <p:spPr/>
        <p:txBody>
          <a:bodyPr/>
          <a:lstStyle/>
          <a:p>
            <a:r>
              <a:rPr lang="en-US" dirty="0"/>
              <a:t>Example(Cont.)</a:t>
            </a:r>
            <a:endParaRPr lang="en-MY" dirty="0"/>
          </a:p>
        </p:txBody>
      </p:sp>
      <p:sp>
        <p:nvSpPr>
          <p:cNvPr id="3" name="Content Placeholder 2">
            <a:extLst>
              <a:ext uri="{FF2B5EF4-FFF2-40B4-BE49-F238E27FC236}">
                <a16:creationId xmlns:a16="http://schemas.microsoft.com/office/drawing/2014/main" id="{62FE0254-2A68-4E4D-AEF6-BB3606B8D4CA}"/>
              </a:ext>
            </a:extLst>
          </p:cNvPr>
          <p:cNvSpPr>
            <a:spLocks noGrp="1"/>
          </p:cNvSpPr>
          <p:nvPr>
            <p:ph idx="1"/>
          </p:nvPr>
        </p:nvSpPr>
        <p:spPr>
          <a:xfrm>
            <a:off x="7408505" y="1806964"/>
            <a:ext cx="4430486" cy="4351338"/>
          </a:xfrm>
        </p:spPr>
        <p:txBody>
          <a:bodyPr/>
          <a:lstStyle/>
          <a:p>
            <a:r>
              <a:rPr lang="en-US" dirty="0"/>
              <a:t>That insight can be sent to the city-wide transportation system which can analyze an derive optimum routes around the accident and send those instructions to city's digital signed systems to guide drivers around the accident.</a:t>
            </a:r>
            <a:endParaRPr lang="en-MY" dirty="0"/>
          </a:p>
        </p:txBody>
      </p:sp>
      <p:pic>
        <p:nvPicPr>
          <p:cNvPr id="5" name="Picture 4">
            <a:extLst>
              <a:ext uri="{FF2B5EF4-FFF2-40B4-BE49-F238E27FC236}">
                <a16:creationId xmlns:a16="http://schemas.microsoft.com/office/drawing/2014/main" id="{605DB9AC-1A6C-4248-914A-C8F9CDFCD496}"/>
              </a:ext>
            </a:extLst>
          </p:cNvPr>
          <p:cNvPicPr>
            <a:picLocks noChangeAspect="1"/>
          </p:cNvPicPr>
          <p:nvPr/>
        </p:nvPicPr>
        <p:blipFill>
          <a:blip r:embed="rId2"/>
          <a:stretch>
            <a:fillRect/>
          </a:stretch>
        </p:blipFill>
        <p:spPr>
          <a:xfrm>
            <a:off x="142487" y="1974980"/>
            <a:ext cx="6631537" cy="3505200"/>
          </a:xfrm>
          <a:prstGeom prst="rect">
            <a:avLst/>
          </a:prstGeom>
        </p:spPr>
      </p:pic>
    </p:spTree>
    <p:extLst>
      <p:ext uri="{BB962C8B-B14F-4D97-AF65-F5344CB8AC3E}">
        <p14:creationId xmlns:p14="http://schemas.microsoft.com/office/powerpoint/2010/main" val="379549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5EF-6A45-42F4-A200-431FFE199DF1}"/>
              </a:ext>
            </a:extLst>
          </p:cNvPr>
          <p:cNvSpPr>
            <a:spLocks noGrp="1"/>
          </p:cNvSpPr>
          <p:nvPr>
            <p:ph type="title"/>
          </p:nvPr>
        </p:nvSpPr>
        <p:spPr/>
        <p:txBody>
          <a:bodyPr/>
          <a:lstStyle/>
          <a:p>
            <a:r>
              <a:rPr lang="en-US" dirty="0"/>
              <a:t>IoT Challenges</a:t>
            </a:r>
            <a:endParaRPr lang="en-MY" dirty="0"/>
          </a:p>
        </p:txBody>
      </p:sp>
      <p:sp>
        <p:nvSpPr>
          <p:cNvPr id="3" name="Content Placeholder 2">
            <a:extLst>
              <a:ext uri="{FF2B5EF4-FFF2-40B4-BE49-F238E27FC236}">
                <a16:creationId xmlns:a16="http://schemas.microsoft.com/office/drawing/2014/main" id="{C58ECA04-3185-48B8-A51D-04BEF30533AD}"/>
              </a:ext>
            </a:extLst>
          </p:cNvPr>
          <p:cNvSpPr>
            <a:spLocks noGrp="1"/>
          </p:cNvSpPr>
          <p:nvPr>
            <p:ph idx="1"/>
          </p:nvPr>
        </p:nvSpPr>
        <p:spPr>
          <a:xfrm>
            <a:off x="838200" y="1825625"/>
            <a:ext cx="9481457" cy="4351338"/>
          </a:xfrm>
        </p:spPr>
        <p:txBody>
          <a:bodyPr>
            <a:normAutofit fontScale="92500" lnSpcReduction="20000"/>
          </a:bodyPr>
          <a:lstStyle/>
          <a:p>
            <a:r>
              <a:rPr lang="en-US" dirty="0"/>
              <a:t>Sensing in a complex environment</a:t>
            </a:r>
          </a:p>
          <a:p>
            <a:pPr marL="0" indent="0">
              <a:buNone/>
            </a:pPr>
            <a:r>
              <a:rPr lang="en-US" dirty="0"/>
              <a:t>Little innovative ways to sense and deliver information from physical world to the cloud.</a:t>
            </a:r>
          </a:p>
          <a:p>
            <a:pPr marL="0" indent="0">
              <a:buNone/>
            </a:pPr>
            <a:endParaRPr lang="en-US" dirty="0"/>
          </a:p>
          <a:p>
            <a:r>
              <a:rPr lang="en-US" dirty="0"/>
              <a:t>Connectivity</a:t>
            </a:r>
          </a:p>
          <a:p>
            <a:pPr marL="0" indent="0">
              <a:buNone/>
            </a:pPr>
            <a:r>
              <a:rPr lang="en-US" dirty="0"/>
              <a:t>Variety of wired and wireless standards are required to enable different application needs.</a:t>
            </a:r>
          </a:p>
          <a:p>
            <a:pPr marL="0" indent="0">
              <a:buNone/>
            </a:pPr>
            <a:endParaRPr lang="en-US" dirty="0"/>
          </a:p>
          <a:p>
            <a:r>
              <a:rPr lang="en-US" dirty="0"/>
              <a:t>Power</a:t>
            </a:r>
          </a:p>
          <a:p>
            <a:pPr marL="0" indent="0">
              <a:buNone/>
            </a:pPr>
            <a:r>
              <a:rPr lang="en-US" dirty="0"/>
              <a:t>Many IoT applications need to run for years over battery and reduce the overall energy consumption.</a:t>
            </a:r>
            <a:endParaRPr lang="en-MY" dirty="0"/>
          </a:p>
        </p:txBody>
      </p:sp>
      <p:grpSp>
        <p:nvGrpSpPr>
          <p:cNvPr id="5" name="Group 4">
            <a:extLst>
              <a:ext uri="{FF2B5EF4-FFF2-40B4-BE49-F238E27FC236}">
                <a16:creationId xmlns:a16="http://schemas.microsoft.com/office/drawing/2014/main" id="{4130D111-85F6-4E58-91D1-939DAEC46856}"/>
              </a:ext>
            </a:extLst>
          </p:cNvPr>
          <p:cNvGrpSpPr/>
          <p:nvPr/>
        </p:nvGrpSpPr>
        <p:grpSpPr>
          <a:xfrm>
            <a:off x="10566822" y="1690688"/>
            <a:ext cx="1339039" cy="1339039"/>
            <a:chOff x="10566822" y="1690688"/>
            <a:chExt cx="1339039" cy="1339039"/>
          </a:xfrm>
        </p:grpSpPr>
        <p:pic>
          <p:nvPicPr>
            <p:cNvPr id="1028" name="Picture 4" descr="Sensor Isolated Icon. Simple Element Illustration from Smart House Concept  Icons. Sensor Editable Logo Sign Symbol Design on White Stock Vector -  Illustration of security, information: 142292128">
              <a:extLst>
                <a:ext uri="{FF2B5EF4-FFF2-40B4-BE49-F238E27FC236}">
                  <a16:creationId xmlns:a16="http://schemas.microsoft.com/office/drawing/2014/main" id="{368AB014-235D-41EB-B829-F716416B5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6822" y="1690688"/>
              <a:ext cx="1339039" cy="13390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675BF7C-3252-45CE-B3A3-1589B2CA8721}"/>
                </a:ext>
              </a:extLst>
            </p:cNvPr>
            <p:cNvSpPr/>
            <p:nvPr/>
          </p:nvSpPr>
          <p:spPr>
            <a:xfrm>
              <a:off x="10566822" y="2733869"/>
              <a:ext cx="1189749" cy="121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pic>
        <p:nvPicPr>
          <p:cNvPr id="1032" name="Picture 8" descr="Wireless, internet, connectivity Free Icon - Icon-Icons.com">
            <a:extLst>
              <a:ext uri="{FF2B5EF4-FFF2-40B4-BE49-F238E27FC236}">
                <a16:creationId xmlns:a16="http://schemas.microsoft.com/office/drawing/2014/main" id="{6C8E754A-C2F2-4199-9C8C-3BD79F61C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961" y="3419612"/>
            <a:ext cx="935678" cy="9356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220592E-CFB2-480B-8D47-CD830D296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41526" y="4907256"/>
            <a:ext cx="1086458" cy="1042213"/>
          </a:xfrm>
          <a:prstGeom prst="rect">
            <a:avLst/>
          </a:prstGeom>
        </p:spPr>
      </p:pic>
    </p:spTree>
    <p:extLst>
      <p:ext uri="{BB962C8B-B14F-4D97-AF65-F5344CB8AC3E}">
        <p14:creationId xmlns:p14="http://schemas.microsoft.com/office/powerpoint/2010/main" val="3420001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3B36-1903-4885-8DC9-36B00A0E6FFA}"/>
              </a:ext>
            </a:extLst>
          </p:cNvPr>
          <p:cNvSpPr>
            <a:spLocks noGrp="1"/>
          </p:cNvSpPr>
          <p:nvPr>
            <p:ph type="title"/>
          </p:nvPr>
        </p:nvSpPr>
        <p:spPr/>
        <p:txBody>
          <a:bodyPr/>
          <a:lstStyle/>
          <a:p>
            <a:r>
              <a:rPr lang="en-US" dirty="0"/>
              <a:t>IoT Challenges(Cont.)</a:t>
            </a:r>
            <a:endParaRPr lang="en-MY" dirty="0"/>
          </a:p>
        </p:txBody>
      </p:sp>
      <p:sp>
        <p:nvSpPr>
          <p:cNvPr id="3" name="Content Placeholder 2">
            <a:extLst>
              <a:ext uri="{FF2B5EF4-FFF2-40B4-BE49-F238E27FC236}">
                <a16:creationId xmlns:a16="http://schemas.microsoft.com/office/drawing/2014/main" id="{BC50DC72-3BE4-4FC1-80DC-7971AC410125}"/>
              </a:ext>
            </a:extLst>
          </p:cNvPr>
          <p:cNvSpPr>
            <a:spLocks noGrp="1"/>
          </p:cNvSpPr>
          <p:nvPr>
            <p:ph idx="1"/>
          </p:nvPr>
        </p:nvSpPr>
        <p:spPr>
          <a:xfrm>
            <a:off x="838200" y="1825625"/>
            <a:ext cx="9313506" cy="4351338"/>
          </a:xfrm>
        </p:spPr>
        <p:txBody>
          <a:bodyPr>
            <a:normAutofit fontScale="92500" lnSpcReduction="20000"/>
          </a:bodyPr>
          <a:lstStyle/>
          <a:p>
            <a:r>
              <a:rPr lang="en-US" dirty="0"/>
              <a:t>Security</a:t>
            </a:r>
          </a:p>
          <a:p>
            <a:pPr marL="0" indent="0">
              <a:buNone/>
            </a:pPr>
            <a:r>
              <a:rPr lang="en-US" dirty="0"/>
              <a:t>Protecting user's privacy, manufacturer's IP and blocking malicious activity.</a:t>
            </a:r>
          </a:p>
          <a:p>
            <a:endParaRPr lang="en-US" dirty="0"/>
          </a:p>
          <a:p>
            <a:r>
              <a:rPr lang="en-US" dirty="0"/>
              <a:t>Complexity</a:t>
            </a:r>
          </a:p>
          <a:p>
            <a:pPr marL="0" indent="0">
              <a:buNone/>
            </a:pPr>
            <a:r>
              <a:rPr lang="en-US" dirty="0"/>
              <a:t>IoT application development need to be easy for all developers not just experts.</a:t>
            </a:r>
          </a:p>
          <a:p>
            <a:endParaRPr lang="en-US" dirty="0"/>
          </a:p>
          <a:p>
            <a:r>
              <a:rPr lang="en-US" dirty="0"/>
              <a:t>Cloud </a:t>
            </a:r>
          </a:p>
          <a:p>
            <a:pPr marL="0" indent="0">
              <a:buNone/>
            </a:pPr>
            <a:r>
              <a:rPr lang="en-US" dirty="0"/>
              <a:t>IoT applications require end-to-end solutions including cloud services.</a:t>
            </a:r>
            <a:endParaRPr lang="en-MY" dirty="0"/>
          </a:p>
        </p:txBody>
      </p:sp>
      <p:pic>
        <p:nvPicPr>
          <p:cNvPr id="2050" name="Picture 2" descr="Security Svg Png Icon Free Download - Security Icon Free, Transparent Png ,  Transparent Png Image - PNGitem">
            <a:extLst>
              <a:ext uri="{FF2B5EF4-FFF2-40B4-BE49-F238E27FC236}">
                <a16:creationId xmlns:a16="http://schemas.microsoft.com/office/drawing/2014/main" id="{2960110A-C59B-4FF6-962D-2DCD21824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5061" y="1825625"/>
            <a:ext cx="895766" cy="1104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3058632-C4F3-41A9-83EF-7D92187DB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619" y="3354370"/>
            <a:ext cx="1714649" cy="1455546"/>
          </a:xfrm>
          <a:prstGeom prst="rect">
            <a:avLst/>
          </a:prstGeom>
        </p:spPr>
      </p:pic>
      <p:pic>
        <p:nvPicPr>
          <p:cNvPr id="2052" name="Picture 4" descr="Cloud, internet, symbol Free Icon - Icon-Icons.com">
            <a:extLst>
              <a:ext uri="{FF2B5EF4-FFF2-40B4-BE49-F238E27FC236}">
                <a16:creationId xmlns:a16="http://schemas.microsoft.com/office/drawing/2014/main" id="{4B6C2E1A-FF75-4F9E-8107-016123378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4198" y="4802100"/>
            <a:ext cx="1270713" cy="127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1541-56A7-4F70-A5FF-12937A5B9E8E}"/>
              </a:ext>
            </a:extLst>
          </p:cNvPr>
          <p:cNvSpPr>
            <a:spLocks noGrp="1"/>
          </p:cNvSpPr>
          <p:nvPr>
            <p:ph type="title"/>
          </p:nvPr>
        </p:nvSpPr>
        <p:spPr/>
        <p:txBody>
          <a:bodyPr/>
          <a:lstStyle/>
          <a:p>
            <a:r>
              <a:rPr lang="en-US" dirty="0"/>
              <a:t>Future trends in IoT</a:t>
            </a:r>
            <a:endParaRPr lang="en-MY" dirty="0"/>
          </a:p>
        </p:txBody>
      </p:sp>
      <p:sp>
        <p:nvSpPr>
          <p:cNvPr id="3" name="Content Placeholder 2">
            <a:extLst>
              <a:ext uri="{FF2B5EF4-FFF2-40B4-BE49-F238E27FC236}">
                <a16:creationId xmlns:a16="http://schemas.microsoft.com/office/drawing/2014/main" id="{A57D12B7-ED58-4AC7-9639-7E103A2AA5B9}"/>
              </a:ext>
            </a:extLst>
          </p:cNvPr>
          <p:cNvSpPr>
            <a:spLocks noGrp="1"/>
          </p:cNvSpPr>
          <p:nvPr>
            <p:ph idx="1"/>
          </p:nvPr>
        </p:nvSpPr>
        <p:spPr/>
        <p:txBody>
          <a:bodyPr/>
          <a:lstStyle/>
          <a:p>
            <a:r>
              <a:rPr lang="en-MY" dirty="0"/>
              <a:t> IoT Cybersecurity Concerns Grow</a:t>
            </a:r>
          </a:p>
          <a:p>
            <a:pPr marL="0" indent="0">
              <a:buNone/>
            </a:pPr>
            <a:r>
              <a:rPr lang="en-US" dirty="0"/>
              <a:t>As more people gain access to IoT devices and the attack surface grows, IoT companies themselves will need to take responsibility for cybersecurity efforts upfront.</a:t>
            </a:r>
          </a:p>
          <a:p>
            <a:pPr marL="0" indent="0">
              <a:buNone/>
            </a:pPr>
            <a:endParaRPr lang="en-US" dirty="0"/>
          </a:p>
          <a:p>
            <a:r>
              <a:rPr lang="en-US" dirty="0"/>
              <a:t> IoT Advancements In Health Care</a:t>
            </a:r>
          </a:p>
          <a:p>
            <a:r>
              <a:rPr lang="en-US" dirty="0"/>
              <a:t>IoT solutions are assisting health care professionals with more direct care in situations where they cannot provide affordable or safe hands-on care.</a:t>
            </a:r>
            <a:endParaRPr lang="en-MY" dirty="0"/>
          </a:p>
        </p:txBody>
      </p:sp>
    </p:spTree>
    <p:extLst>
      <p:ext uri="{BB962C8B-B14F-4D97-AF65-F5344CB8AC3E}">
        <p14:creationId xmlns:p14="http://schemas.microsoft.com/office/powerpoint/2010/main" val="23237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7932-97B2-47D0-BAA3-29F15BADEF7B}"/>
              </a:ext>
            </a:extLst>
          </p:cNvPr>
          <p:cNvSpPr>
            <a:spLocks noGrp="1"/>
          </p:cNvSpPr>
          <p:nvPr>
            <p:ph type="title"/>
          </p:nvPr>
        </p:nvSpPr>
        <p:spPr/>
        <p:txBody>
          <a:bodyPr/>
          <a:lstStyle/>
          <a:p>
            <a:r>
              <a:rPr lang="en-US" dirty="0"/>
              <a:t>Future trends in IoT(Cont.)</a:t>
            </a:r>
            <a:endParaRPr lang="en-MY" dirty="0"/>
          </a:p>
        </p:txBody>
      </p:sp>
      <p:sp>
        <p:nvSpPr>
          <p:cNvPr id="3" name="Content Placeholder 2">
            <a:extLst>
              <a:ext uri="{FF2B5EF4-FFF2-40B4-BE49-F238E27FC236}">
                <a16:creationId xmlns:a16="http://schemas.microsoft.com/office/drawing/2014/main" id="{9EFB03EC-624B-4972-8363-087E8B077D16}"/>
              </a:ext>
            </a:extLst>
          </p:cNvPr>
          <p:cNvSpPr>
            <a:spLocks noGrp="1"/>
          </p:cNvSpPr>
          <p:nvPr>
            <p:ph idx="1"/>
          </p:nvPr>
        </p:nvSpPr>
        <p:spPr/>
        <p:txBody>
          <a:bodyPr/>
          <a:lstStyle/>
          <a:p>
            <a:r>
              <a:rPr lang="en-US" dirty="0"/>
              <a:t>5G Enables More IoT Opportunities</a:t>
            </a:r>
          </a:p>
          <a:p>
            <a:pPr marL="0" indent="0">
              <a:buNone/>
            </a:pPr>
            <a:r>
              <a:rPr lang="en-US" dirty="0"/>
              <a:t>Hyperconnectivity and ultra-low latency are necessary to power successful IoT solutions. 5G is the connectivity that will make more widespread IoT access possible. </a:t>
            </a:r>
          </a:p>
          <a:p>
            <a:endParaRPr lang="en-US" dirty="0"/>
          </a:p>
          <a:p>
            <a:r>
              <a:rPr lang="en-US" dirty="0"/>
              <a:t>Demand For Specialized IoT Data Management</a:t>
            </a:r>
          </a:p>
          <a:p>
            <a:pPr marL="0" indent="0">
              <a:buNone/>
            </a:pPr>
            <a:r>
              <a:rPr lang="en-US" dirty="0"/>
              <a:t>Storing this data is the first hurdle. Making it all sync together seamlessly is the challenge that organizations face next year as IoT deployments continue to scale at a rapid pace.</a:t>
            </a:r>
          </a:p>
          <a:p>
            <a:pPr marL="0" indent="0">
              <a:buNone/>
            </a:pPr>
            <a:endParaRPr lang="en-MY" dirty="0"/>
          </a:p>
        </p:txBody>
      </p:sp>
    </p:spTree>
    <p:extLst>
      <p:ext uri="{BB962C8B-B14F-4D97-AF65-F5344CB8AC3E}">
        <p14:creationId xmlns:p14="http://schemas.microsoft.com/office/powerpoint/2010/main" val="21807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1B93-065A-4870-B5E6-EEA8123155C7}"/>
              </a:ext>
            </a:extLst>
          </p:cNvPr>
          <p:cNvSpPr>
            <a:spLocks noGrp="1"/>
          </p:cNvSpPr>
          <p:nvPr>
            <p:ph type="title"/>
          </p:nvPr>
        </p:nvSpPr>
        <p:spPr/>
        <p:txBody>
          <a:bodyPr/>
          <a:lstStyle/>
          <a:p>
            <a:r>
              <a:rPr lang="en-US" dirty="0"/>
              <a:t>Future trends in IoT(Cont.)</a:t>
            </a:r>
            <a:endParaRPr lang="en-MY" dirty="0"/>
          </a:p>
        </p:txBody>
      </p:sp>
      <p:sp>
        <p:nvSpPr>
          <p:cNvPr id="3" name="Content Placeholder 2">
            <a:extLst>
              <a:ext uri="{FF2B5EF4-FFF2-40B4-BE49-F238E27FC236}">
                <a16:creationId xmlns:a16="http://schemas.microsoft.com/office/drawing/2014/main" id="{04832D41-4C7D-4670-A5DE-B540F1CC3A0E}"/>
              </a:ext>
            </a:extLst>
          </p:cNvPr>
          <p:cNvSpPr>
            <a:spLocks noGrp="1"/>
          </p:cNvSpPr>
          <p:nvPr>
            <p:ph idx="1"/>
          </p:nvPr>
        </p:nvSpPr>
        <p:spPr/>
        <p:txBody>
          <a:bodyPr/>
          <a:lstStyle/>
          <a:p>
            <a:r>
              <a:rPr lang="en-US" dirty="0"/>
              <a:t>Bundled IoT For The Enterprise Buyer</a:t>
            </a:r>
          </a:p>
          <a:p>
            <a:pPr marL="0" indent="0">
              <a:buNone/>
            </a:pPr>
            <a:r>
              <a:rPr lang="en-US" dirty="0"/>
              <a:t>The next big wave of IoT adoption will be in bundled IoT or off-the-shelf IoT solutions that offer user-friendly operational functions and embedded analytics.</a:t>
            </a:r>
          </a:p>
          <a:p>
            <a:endParaRPr lang="en-US" dirty="0"/>
          </a:p>
          <a:p>
            <a:r>
              <a:rPr lang="en-US" dirty="0"/>
              <a:t>IoT data analysis will inevitably lead to AI</a:t>
            </a:r>
          </a:p>
          <a:p>
            <a:pPr marL="0" indent="0">
              <a:buNone/>
            </a:pPr>
            <a:r>
              <a:rPr lang="en-US" dirty="0"/>
              <a:t>Traditional analysis will fade away and organizations will increasingly use AI.</a:t>
            </a:r>
            <a:endParaRPr lang="en-MY" dirty="0"/>
          </a:p>
        </p:txBody>
      </p:sp>
    </p:spTree>
    <p:extLst>
      <p:ext uri="{BB962C8B-B14F-4D97-AF65-F5344CB8AC3E}">
        <p14:creationId xmlns:p14="http://schemas.microsoft.com/office/powerpoint/2010/main" val="268534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F3A-1BCE-49A1-B186-0F7BBFA22A35}"/>
              </a:ext>
            </a:extLst>
          </p:cNvPr>
          <p:cNvSpPr>
            <a:spLocks noGrp="1"/>
          </p:cNvSpPr>
          <p:nvPr>
            <p:ph type="title"/>
          </p:nvPr>
        </p:nvSpPr>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C8ACB54C-5BD3-4DDE-A6BC-0C4BDC052295}"/>
              </a:ext>
            </a:extLst>
          </p:cNvPr>
          <p:cNvSpPr>
            <a:spLocks noGrp="1"/>
          </p:cNvSpPr>
          <p:nvPr>
            <p:ph idx="1"/>
          </p:nvPr>
        </p:nvSpPr>
        <p:spPr/>
        <p:txBody>
          <a:bodyPr/>
          <a:lstStyle/>
          <a:p>
            <a:r>
              <a:rPr lang="en-US" dirty="0"/>
              <a:t>As the price of sensors and communications continue to drop, it becomes cost-effective to add more devices to the IoT.</a:t>
            </a:r>
          </a:p>
          <a:p>
            <a:r>
              <a:rPr lang="en-US" dirty="0"/>
              <a:t>Deployments are at an early stage; most companies that are engaging with the IoT are at the trial stage right now, largely because the necessary technology are still themselves at a reasonably early stage of development.</a:t>
            </a:r>
          </a:p>
          <a:p>
            <a:r>
              <a:rPr lang="en-US"/>
              <a:t>Without </a:t>
            </a:r>
            <a:r>
              <a:rPr lang="en-US" dirty="0"/>
              <a:t>standards, and with security an ongoing issue, we are likely to see some more big IoT security mishaps in the next few years.</a:t>
            </a:r>
            <a:endParaRPr lang="en-MY" dirty="0"/>
          </a:p>
        </p:txBody>
      </p:sp>
    </p:spTree>
    <p:extLst>
      <p:ext uri="{BB962C8B-B14F-4D97-AF65-F5344CB8AC3E}">
        <p14:creationId xmlns:p14="http://schemas.microsoft.com/office/powerpoint/2010/main" val="102205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E418-B195-4950-880B-BE47D7E9342B}"/>
              </a:ext>
            </a:extLst>
          </p:cNvPr>
          <p:cNvSpPr>
            <a:spLocks noGrp="1"/>
          </p:cNvSpPr>
          <p:nvPr>
            <p:ph type="title"/>
          </p:nvPr>
        </p:nvSpPr>
        <p:spPr/>
        <p:txBody>
          <a:bodyPr/>
          <a:lstStyle/>
          <a:p>
            <a:r>
              <a:rPr lang="en-US" dirty="0"/>
              <a:t>What is IoT</a:t>
            </a:r>
            <a:endParaRPr lang="en-MY" dirty="0"/>
          </a:p>
        </p:txBody>
      </p:sp>
      <p:sp>
        <p:nvSpPr>
          <p:cNvPr id="3" name="Content Placeholder 2">
            <a:extLst>
              <a:ext uri="{FF2B5EF4-FFF2-40B4-BE49-F238E27FC236}">
                <a16:creationId xmlns:a16="http://schemas.microsoft.com/office/drawing/2014/main" id="{DC51AEBD-3208-46B8-B893-3E2AD2D83F89}"/>
              </a:ext>
            </a:extLst>
          </p:cNvPr>
          <p:cNvSpPr>
            <a:spLocks noGrp="1"/>
          </p:cNvSpPr>
          <p:nvPr>
            <p:ph idx="1"/>
          </p:nvPr>
        </p:nvSpPr>
        <p:spPr/>
        <p:txBody>
          <a:bodyPr/>
          <a:lstStyle/>
          <a:p>
            <a:r>
              <a:rPr lang="en-US" dirty="0"/>
              <a:t>The internet of things(IoT) is a network of interconnected computing devices, mechanical and digital machinery, objects, animals, and people with unique identifiers (UIDs) and the ability to transfer data without requiring human-to-human or human-to-computer interaction.</a:t>
            </a:r>
          </a:p>
          <a:p>
            <a:r>
              <a:rPr lang="en-US" dirty="0"/>
              <a:t>The internet of things helps people live and work smarter, as well as gain complete control over their lives. IoT provides businesses with a real-time look into how their systems really work, delivering insights into everything from the performance of machines to supply chain and logistics operations.</a:t>
            </a:r>
          </a:p>
          <a:p>
            <a:endParaRPr lang="en-MY" dirty="0"/>
          </a:p>
        </p:txBody>
      </p:sp>
    </p:spTree>
    <p:extLst>
      <p:ext uri="{BB962C8B-B14F-4D97-AF65-F5344CB8AC3E}">
        <p14:creationId xmlns:p14="http://schemas.microsoft.com/office/powerpoint/2010/main" val="92896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D709-3A77-4559-8CE5-1AE7DA45333E}"/>
              </a:ext>
            </a:extLst>
          </p:cNvPr>
          <p:cNvSpPr>
            <a:spLocks noGrp="1"/>
          </p:cNvSpPr>
          <p:nvPr>
            <p:ph type="title"/>
          </p:nvPr>
        </p:nvSpPr>
        <p:spPr/>
        <p:txBody>
          <a:bodyPr/>
          <a:lstStyle/>
          <a:p>
            <a:r>
              <a:rPr lang="en-US" dirty="0"/>
              <a:t>History of IoT</a:t>
            </a:r>
            <a:endParaRPr lang="en-MY" dirty="0"/>
          </a:p>
        </p:txBody>
      </p:sp>
      <p:sp>
        <p:nvSpPr>
          <p:cNvPr id="3" name="Content Placeholder 2">
            <a:extLst>
              <a:ext uri="{FF2B5EF4-FFF2-40B4-BE49-F238E27FC236}">
                <a16:creationId xmlns:a16="http://schemas.microsoft.com/office/drawing/2014/main" id="{5CA20CE1-4CF6-4109-9B95-54BFC7490DAE}"/>
              </a:ext>
            </a:extLst>
          </p:cNvPr>
          <p:cNvSpPr>
            <a:spLocks noGrp="1"/>
          </p:cNvSpPr>
          <p:nvPr>
            <p:ph idx="1"/>
          </p:nvPr>
        </p:nvSpPr>
        <p:spPr>
          <a:xfrm>
            <a:off x="762786" y="1583524"/>
            <a:ext cx="6456202" cy="3231829"/>
          </a:xfrm>
        </p:spPr>
        <p:txBody>
          <a:bodyPr>
            <a:normAutofit lnSpcReduction="10000"/>
          </a:bodyPr>
          <a:lstStyle/>
          <a:p>
            <a:r>
              <a:rPr lang="en-US" dirty="0"/>
              <a:t>The Internet of Things, as a concept, wasn’t officially named until 1999 by Kevin Ashton. </a:t>
            </a:r>
          </a:p>
          <a:p>
            <a:r>
              <a:rPr lang="en-US" dirty="0"/>
              <a:t>Kevin Ashton, the Executive Director of Auto-ID Labs at MIT, was the first to describe the Internet of Things, while making a presentation for Procter &amp; Gamble.</a:t>
            </a:r>
          </a:p>
          <a:p>
            <a:endParaRPr lang="en-MY" dirty="0"/>
          </a:p>
        </p:txBody>
      </p:sp>
      <p:pic>
        <p:nvPicPr>
          <p:cNvPr id="1026" name="Picture 2" descr="Ashton at the 2015 Texas Book Festival.">
            <a:extLst>
              <a:ext uri="{FF2B5EF4-FFF2-40B4-BE49-F238E27FC236}">
                <a16:creationId xmlns:a16="http://schemas.microsoft.com/office/drawing/2014/main" id="{01204893-AACC-4B0D-8607-79BC0B4EE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7564" y="1315032"/>
            <a:ext cx="2268291" cy="340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2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D14A-3CD9-43FC-A8F7-CDCA17F921A8}"/>
              </a:ext>
            </a:extLst>
          </p:cNvPr>
          <p:cNvSpPr>
            <a:spLocks noGrp="1"/>
          </p:cNvSpPr>
          <p:nvPr>
            <p:ph type="title"/>
          </p:nvPr>
        </p:nvSpPr>
        <p:spPr/>
        <p:txBody>
          <a:bodyPr/>
          <a:lstStyle/>
          <a:p>
            <a:r>
              <a:rPr lang="en-US" dirty="0"/>
              <a:t>History of IoT(Cont.)</a:t>
            </a:r>
            <a:endParaRPr lang="en-MY" dirty="0"/>
          </a:p>
        </p:txBody>
      </p:sp>
      <p:sp>
        <p:nvSpPr>
          <p:cNvPr id="3" name="Content Placeholder 2">
            <a:extLst>
              <a:ext uri="{FF2B5EF4-FFF2-40B4-BE49-F238E27FC236}">
                <a16:creationId xmlns:a16="http://schemas.microsoft.com/office/drawing/2014/main" id="{571BDE95-0161-47CD-A6E9-BE1FEAF96DF0}"/>
              </a:ext>
            </a:extLst>
          </p:cNvPr>
          <p:cNvSpPr>
            <a:spLocks noGrp="1"/>
          </p:cNvSpPr>
          <p:nvPr>
            <p:ph idx="1"/>
          </p:nvPr>
        </p:nvSpPr>
        <p:spPr/>
        <p:txBody>
          <a:bodyPr/>
          <a:lstStyle/>
          <a:p>
            <a:r>
              <a:rPr lang="en-US" dirty="0"/>
              <a:t>One of the first examples of an Internet of Things is from the early 1980s, and was a Coca Cola machine, located at the Carnegie Melon University. Local programmers would connect by Internet to the refrigerated appliance, and check to see if there was a drink available, and if it was cold, before making the trip.</a:t>
            </a:r>
          </a:p>
          <a:p>
            <a:r>
              <a:rPr lang="en-US" dirty="0"/>
              <a:t>The term Internet of Things reached mass market awareness when in January 2014 Google announced to buy Nest for $3.2bn. At the same time the Consumer Electronics Show (CES) in Las Vegas was held under the theme of IoT.</a:t>
            </a:r>
            <a:endParaRPr lang="en-MY" dirty="0"/>
          </a:p>
        </p:txBody>
      </p:sp>
    </p:spTree>
    <p:extLst>
      <p:ext uri="{BB962C8B-B14F-4D97-AF65-F5344CB8AC3E}">
        <p14:creationId xmlns:p14="http://schemas.microsoft.com/office/powerpoint/2010/main" val="17978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99B0-F641-463F-A314-FA91E024E894}"/>
              </a:ext>
            </a:extLst>
          </p:cNvPr>
          <p:cNvSpPr>
            <a:spLocks noGrp="1"/>
          </p:cNvSpPr>
          <p:nvPr>
            <p:ph type="title"/>
          </p:nvPr>
        </p:nvSpPr>
        <p:spPr/>
        <p:txBody>
          <a:bodyPr/>
          <a:lstStyle/>
          <a:p>
            <a:r>
              <a:rPr lang="en-US" dirty="0"/>
              <a:t>IoT Architecture</a:t>
            </a:r>
            <a:endParaRPr lang="en-MY" dirty="0"/>
          </a:p>
        </p:txBody>
      </p:sp>
      <p:sp>
        <p:nvSpPr>
          <p:cNvPr id="3" name="Content Placeholder 2">
            <a:extLst>
              <a:ext uri="{FF2B5EF4-FFF2-40B4-BE49-F238E27FC236}">
                <a16:creationId xmlns:a16="http://schemas.microsoft.com/office/drawing/2014/main" id="{F617C9E8-1828-446B-8D1D-10980D9DD0A6}"/>
              </a:ext>
            </a:extLst>
          </p:cNvPr>
          <p:cNvSpPr>
            <a:spLocks noGrp="1"/>
          </p:cNvSpPr>
          <p:nvPr>
            <p:ph idx="1"/>
          </p:nvPr>
        </p:nvSpPr>
        <p:spPr>
          <a:xfrm>
            <a:off x="838200" y="3769567"/>
            <a:ext cx="10515600" cy="2407396"/>
          </a:xfrm>
        </p:spPr>
        <p:txBody>
          <a:bodyPr/>
          <a:lstStyle/>
          <a:p>
            <a:r>
              <a:rPr lang="en-US" dirty="0"/>
              <a:t>IoT system architecture is often described as a four-stage process in which data flows from sensors attached to “things” through a network and eventually on to a corporate data center or the cloud for processing, analysis and storage.</a:t>
            </a:r>
            <a:endParaRPr lang="en-MY" dirty="0"/>
          </a:p>
        </p:txBody>
      </p:sp>
      <p:pic>
        <p:nvPicPr>
          <p:cNvPr id="3074" name="Picture 2" descr="3 Layers of IoT architecture">
            <a:extLst>
              <a:ext uri="{FF2B5EF4-FFF2-40B4-BE49-F238E27FC236}">
                <a16:creationId xmlns:a16="http://schemas.microsoft.com/office/drawing/2014/main" id="{DD92BA5F-B541-4BE6-98AB-D32B16AE3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294" y="1270194"/>
            <a:ext cx="7977673" cy="261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3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CDB0-3981-40C6-B494-0F80F015E278}"/>
              </a:ext>
            </a:extLst>
          </p:cNvPr>
          <p:cNvSpPr>
            <a:spLocks noGrp="1"/>
          </p:cNvSpPr>
          <p:nvPr>
            <p:ph type="title"/>
          </p:nvPr>
        </p:nvSpPr>
        <p:spPr/>
        <p:txBody>
          <a:bodyPr/>
          <a:lstStyle/>
          <a:p>
            <a:r>
              <a:rPr lang="en-US" dirty="0"/>
              <a:t>IoT Architecture(Cont.)</a:t>
            </a:r>
            <a:endParaRPr lang="en-MY" dirty="0"/>
          </a:p>
        </p:txBody>
      </p:sp>
      <p:sp>
        <p:nvSpPr>
          <p:cNvPr id="3" name="Content Placeholder 2">
            <a:extLst>
              <a:ext uri="{FF2B5EF4-FFF2-40B4-BE49-F238E27FC236}">
                <a16:creationId xmlns:a16="http://schemas.microsoft.com/office/drawing/2014/main" id="{8902704E-63A1-4E80-A252-A991CBBFA264}"/>
              </a:ext>
            </a:extLst>
          </p:cNvPr>
          <p:cNvSpPr>
            <a:spLocks noGrp="1"/>
          </p:cNvSpPr>
          <p:nvPr>
            <p:ph idx="1"/>
          </p:nvPr>
        </p:nvSpPr>
        <p:spPr/>
        <p:txBody>
          <a:bodyPr>
            <a:normAutofit lnSpcReduction="10000"/>
          </a:bodyPr>
          <a:lstStyle/>
          <a:p>
            <a:r>
              <a:rPr lang="en-US" dirty="0"/>
              <a:t>STAGE 1: Sensors and Actuators</a:t>
            </a:r>
          </a:p>
          <a:p>
            <a:r>
              <a:rPr lang="en-US" dirty="0"/>
              <a:t>The process starts with sensors and actuators, the connected devices that monitor (in the case of sensors) or control (in the case of actuators) some “thing” or physical process. Sensors capture data regarding the status of a process or an environmental condition</a:t>
            </a:r>
          </a:p>
          <a:p>
            <a:r>
              <a:rPr lang="en-US" dirty="0"/>
              <a:t>STAGE 2: Internet Gateways and Data Acquisition Systems</a:t>
            </a:r>
          </a:p>
          <a:p>
            <a:r>
              <a:rPr lang="en-US" dirty="0"/>
              <a:t>A data acquisition system (DAS) collects raw data from the sensors and converts it from analog into digital format. The DAS then aggregates and formats the data before sending it through an Internet gateway via wireless WANs (such as Wi-Fi or Cellular) or wired WANs for the next stage of processing. </a:t>
            </a:r>
            <a:endParaRPr lang="en-MY" dirty="0"/>
          </a:p>
        </p:txBody>
      </p:sp>
    </p:spTree>
    <p:extLst>
      <p:ext uri="{BB962C8B-B14F-4D97-AF65-F5344CB8AC3E}">
        <p14:creationId xmlns:p14="http://schemas.microsoft.com/office/powerpoint/2010/main" val="86058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C629-62FA-43EA-830F-4C64757600F6}"/>
              </a:ext>
            </a:extLst>
          </p:cNvPr>
          <p:cNvSpPr>
            <a:spLocks noGrp="1"/>
          </p:cNvSpPr>
          <p:nvPr>
            <p:ph type="title"/>
          </p:nvPr>
        </p:nvSpPr>
        <p:spPr/>
        <p:txBody>
          <a:bodyPr/>
          <a:lstStyle/>
          <a:p>
            <a:r>
              <a:rPr lang="en-US" dirty="0"/>
              <a:t>IoT Architecture(Cont.)</a:t>
            </a:r>
            <a:endParaRPr lang="en-MY" dirty="0"/>
          </a:p>
        </p:txBody>
      </p:sp>
      <p:sp>
        <p:nvSpPr>
          <p:cNvPr id="3" name="Content Placeholder 2">
            <a:extLst>
              <a:ext uri="{FF2B5EF4-FFF2-40B4-BE49-F238E27FC236}">
                <a16:creationId xmlns:a16="http://schemas.microsoft.com/office/drawing/2014/main" id="{011EDB6D-8877-4AFA-A9B7-E0D843158077}"/>
              </a:ext>
            </a:extLst>
          </p:cNvPr>
          <p:cNvSpPr>
            <a:spLocks noGrp="1"/>
          </p:cNvSpPr>
          <p:nvPr>
            <p:ph idx="1"/>
          </p:nvPr>
        </p:nvSpPr>
        <p:spPr/>
        <p:txBody>
          <a:bodyPr>
            <a:normAutofit fontScale="92500" lnSpcReduction="10000"/>
          </a:bodyPr>
          <a:lstStyle/>
          <a:p>
            <a:r>
              <a:rPr lang="en-US" dirty="0"/>
              <a:t>STAGE 3: Pre-processing: Analytics at the Edge</a:t>
            </a:r>
          </a:p>
          <a:p>
            <a:r>
              <a:rPr lang="en-US" dirty="0"/>
              <a:t>The edge device may perform some analytics as part of the pre-processing. Machine learning can be very helpful at this stage to provide feedback into the system and improve the process on an ongoing basis. Processing of this type will generally take place on a device in a location close to where the sensors reside, such as in an on-site wiring closet.</a:t>
            </a:r>
          </a:p>
          <a:p>
            <a:r>
              <a:rPr lang="en-US" dirty="0"/>
              <a:t>STAGE 4: In-depth Analysis in the Cloud or Data Center</a:t>
            </a:r>
          </a:p>
          <a:p>
            <a:r>
              <a:rPr lang="en-US" dirty="0"/>
              <a:t>powerful IT systems can be brought to bear to analyze, manage, and securely store the data. This usually takes place in the corporate data center or in the cloud, where data from multiple field sites/sensors can be combined to provide a broader picture of the overall IoT system and deliver actionable insights to both IT and business managers.</a:t>
            </a:r>
            <a:endParaRPr lang="en-MY" dirty="0"/>
          </a:p>
        </p:txBody>
      </p:sp>
    </p:spTree>
    <p:extLst>
      <p:ext uri="{BB962C8B-B14F-4D97-AF65-F5344CB8AC3E}">
        <p14:creationId xmlns:p14="http://schemas.microsoft.com/office/powerpoint/2010/main" val="418207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224E-0941-406B-9A97-75E844A3C3E5}"/>
              </a:ext>
            </a:extLst>
          </p:cNvPr>
          <p:cNvSpPr>
            <a:spLocks noGrp="1"/>
          </p:cNvSpPr>
          <p:nvPr>
            <p:ph type="title"/>
          </p:nvPr>
        </p:nvSpPr>
        <p:spPr/>
        <p:txBody>
          <a:bodyPr/>
          <a:lstStyle/>
          <a:p>
            <a:r>
              <a:rPr lang="en-US" dirty="0"/>
              <a:t>IoT Use Cases</a:t>
            </a:r>
            <a:endParaRPr lang="en-MY" dirty="0"/>
          </a:p>
        </p:txBody>
      </p:sp>
      <p:sp>
        <p:nvSpPr>
          <p:cNvPr id="3" name="Content Placeholder 2">
            <a:extLst>
              <a:ext uri="{FF2B5EF4-FFF2-40B4-BE49-F238E27FC236}">
                <a16:creationId xmlns:a16="http://schemas.microsoft.com/office/drawing/2014/main" id="{782E4D62-CA41-400B-A63C-D4124C129924}"/>
              </a:ext>
            </a:extLst>
          </p:cNvPr>
          <p:cNvSpPr>
            <a:spLocks noGrp="1"/>
          </p:cNvSpPr>
          <p:nvPr>
            <p:ph idx="1"/>
          </p:nvPr>
        </p:nvSpPr>
        <p:spPr>
          <a:xfrm>
            <a:off x="999931" y="2512399"/>
            <a:ext cx="10515600" cy="786946"/>
          </a:xfrm>
        </p:spPr>
        <p:txBody>
          <a:bodyPr/>
          <a:lstStyle/>
          <a:p>
            <a:r>
              <a:rPr lang="en-MY" dirty="0"/>
              <a:t>Building and Home Automation</a:t>
            </a:r>
          </a:p>
        </p:txBody>
      </p:sp>
      <p:pic>
        <p:nvPicPr>
          <p:cNvPr id="5" name="Picture 4">
            <a:extLst>
              <a:ext uri="{FF2B5EF4-FFF2-40B4-BE49-F238E27FC236}">
                <a16:creationId xmlns:a16="http://schemas.microsoft.com/office/drawing/2014/main" id="{3FA9AC42-4410-4F20-93A1-ECD4232AFA0C}"/>
              </a:ext>
            </a:extLst>
          </p:cNvPr>
          <p:cNvPicPr>
            <a:picLocks noChangeAspect="1"/>
          </p:cNvPicPr>
          <p:nvPr/>
        </p:nvPicPr>
        <p:blipFill>
          <a:blip r:embed="rId2"/>
          <a:stretch>
            <a:fillRect/>
          </a:stretch>
        </p:blipFill>
        <p:spPr>
          <a:xfrm>
            <a:off x="6777232" y="1186836"/>
            <a:ext cx="4316866" cy="3153688"/>
          </a:xfrm>
          <a:prstGeom prst="rect">
            <a:avLst/>
          </a:prstGeom>
        </p:spPr>
      </p:pic>
      <p:sp>
        <p:nvSpPr>
          <p:cNvPr id="6" name="Content Placeholder 2">
            <a:extLst>
              <a:ext uri="{FF2B5EF4-FFF2-40B4-BE49-F238E27FC236}">
                <a16:creationId xmlns:a16="http://schemas.microsoft.com/office/drawing/2014/main" id="{A5FF76C5-3B5E-45A7-9D87-89E7183BF3C6}"/>
              </a:ext>
            </a:extLst>
          </p:cNvPr>
          <p:cNvSpPr txBox="1">
            <a:spLocks/>
          </p:cNvSpPr>
          <p:nvPr/>
        </p:nvSpPr>
        <p:spPr>
          <a:xfrm>
            <a:off x="999931" y="4478630"/>
            <a:ext cx="10515600" cy="786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dirty="0" err="1"/>
              <a:t>Evironment</a:t>
            </a:r>
            <a:r>
              <a:rPr lang="en-MY" dirty="0"/>
              <a:t> monitoring </a:t>
            </a:r>
          </a:p>
        </p:txBody>
      </p:sp>
    </p:spTree>
    <p:extLst>
      <p:ext uri="{BB962C8B-B14F-4D97-AF65-F5344CB8AC3E}">
        <p14:creationId xmlns:p14="http://schemas.microsoft.com/office/powerpoint/2010/main" val="329642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03F3-8E74-4D57-9F2E-0DAC82122995}"/>
              </a:ext>
            </a:extLst>
          </p:cNvPr>
          <p:cNvSpPr>
            <a:spLocks noGrp="1"/>
          </p:cNvSpPr>
          <p:nvPr>
            <p:ph type="title"/>
          </p:nvPr>
        </p:nvSpPr>
        <p:spPr/>
        <p:txBody>
          <a:bodyPr/>
          <a:lstStyle/>
          <a:p>
            <a:r>
              <a:rPr lang="en-US" dirty="0"/>
              <a:t>IoT Use Cases(Cont.)</a:t>
            </a:r>
            <a:endParaRPr lang="en-MY" dirty="0"/>
          </a:p>
        </p:txBody>
      </p:sp>
      <p:sp>
        <p:nvSpPr>
          <p:cNvPr id="3" name="Content Placeholder 2">
            <a:extLst>
              <a:ext uri="{FF2B5EF4-FFF2-40B4-BE49-F238E27FC236}">
                <a16:creationId xmlns:a16="http://schemas.microsoft.com/office/drawing/2014/main" id="{7C47E5DA-C44B-49C0-9089-4C560F43A74D}"/>
              </a:ext>
            </a:extLst>
          </p:cNvPr>
          <p:cNvSpPr>
            <a:spLocks noGrp="1"/>
          </p:cNvSpPr>
          <p:nvPr>
            <p:ph idx="1"/>
          </p:nvPr>
        </p:nvSpPr>
        <p:spPr>
          <a:xfrm>
            <a:off x="838200" y="1406978"/>
            <a:ext cx="10515600" cy="2465839"/>
          </a:xfrm>
          <a:solidFill>
            <a:srgbClr val="006EC3"/>
          </a:solidFill>
        </p:spPr>
        <p:txBody>
          <a:bodyPr/>
          <a:lstStyle/>
          <a:p>
            <a:endParaRPr lang="en-US" dirty="0"/>
          </a:p>
          <a:p>
            <a:endParaRPr lang="en-US" dirty="0"/>
          </a:p>
          <a:p>
            <a:r>
              <a:rPr lang="en-US" dirty="0">
                <a:solidFill>
                  <a:schemeClr val="bg1"/>
                </a:solidFill>
              </a:rPr>
              <a:t>Medical and </a:t>
            </a:r>
            <a:r>
              <a:rPr lang="en-US" dirty="0" err="1">
                <a:solidFill>
                  <a:schemeClr val="bg1"/>
                </a:solidFill>
              </a:rPr>
              <a:t>Healtcare</a:t>
            </a:r>
            <a:r>
              <a:rPr lang="en-US" dirty="0">
                <a:solidFill>
                  <a:schemeClr val="bg1"/>
                </a:solidFill>
              </a:rPr>
              <a:t> systems</a:t>
            </a:r>
            <a:endParaRPr lang="en-MY" dirty="0">
              <a:solidFill>
                <a:schemeClr val="bg1"/>
              </a:solidFill>
            </a:endParaRPr>
          </a:p>
        </p:txBody>
      </p:sp>
      <p:pic>
        <p:nvPicPr>
          <p:cNvPr id="7" name="Picture 6">
            <a:extLst>
              <a:ext uri="{FF2B5EF4-FFF2-40B4-BE49-F238E27FC236}">
                <a16:creationId xmlns:a16="http://schemas.microsoft.com/office/drawing/2014/main" id="{EA9C5685-A4E8-46E5-A827-EB6792C807F4}"/>
              </a:ext>
            </a:extLst>
          </p:cNvPr>
          <p:cNvPicPr>
            <a:picLocks noChangeAspect="1"/>
          </p:cNvPicPr>
          <p:nvPr/>
        </p:nvPicPr>
        <p:blipFill>
          <a:blip r:embed="rId2"/>
          <a:stretch>
            <a:fillRect/>
          </a:stretch>
        </p:blipFill>
        <p:spPr>
          <a:xfrm>
            <a:off x="6830008" y="1406978"/>
            <a:ext cx="4758515" cy="2465839"/>
          </a:xfrm>
          <a:prstGeom prst="rect">
            <a:avLst/>
          </a:prstGeom>
        </p:spPr>
      </p:pic>
      <p:sp>
        <p:nvSpPr>
          <p:cNvPr id="9" name="TextBox 8">
            <a:extLst>
              <a:ext uri="{FF2B5EF4-FFF2-40B4-BE49-F238E27FC236}">
                <a16:creationId xmlns:a16="http://schemas.microsoft.com/office/drawing/2014/main" id="{03970458-D59F-46B9-90BC-497570D660D4}"/>
              </a:ext>
            </a:extLst>
          </p:cNvPr>
          <p:cNvSpPr txBox="1"/>
          <p:nvPr/>
        </p:nvSpPr>
        <p:spPr>
          <a:xfrm>
            <a:off x="914400" y="4170784"/>
            <a:ext cx="10674123" cy="369332"/>
          </a:xfrm>
          <a:prstGeom prst="rect">
            <a:avLst/>
          </a:prstGeom>
          <a:noFill/>
        </p:spPr>
        <p:txBody>
          <a:bodyPr wrap="square" rtlCol="0">
            <a:spAutoFit/>
          </a:bodyPr>
          <a:lstStyle/>
          <a:p>
            <a:pPr marL="285750" indent="-285750">
              <a:buFont typeface="Arial" panose="020B0604020202020204" pitchFamily="34" charset="0"/>
              <a:buChar char="•"/>
            </a:pPr>
            <a:r>
              <a:rPr lang="en-MY" dirty="0"/>
              <a:t>Smart Transportation</a:t>
            </a:r>
          </a:p>
        </p:txBody>
      </p:sp>
    </p:spTree>
    <p:extLst>
      <p:ext uri="{BB962C8B-B14F-4D97-AF65-F5344CB8AC3E}">
        <p14:creationId xmlns:p14="http://schemas.microsoft.com/office/powerpoint/2010/main" val="159064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1100</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Iot Slides</vt:lpstr>
      <vt:lpstr>What is IoT</vt:lpstr>
      <vt:lpstr>History of IoT</vt:lpstr>
      <vt:lpstr>History of IoT(Cont.)</vt:lpstr>
      <vt:lpstr>IoT Architecture</vt:lpstr>
      <vt:lpstr>IoT Architecture(Cont.)</vt:lpstr>
      <vt:lpstr>IoT Architecture(Cont.)</vt:lpstr>
      <vt:lpstr>IoT Use Cases</vt:lpstr>
      <vt:lpstr>IoT Use Cases(Cont.)</vt:lpstr>
      <vt:lpstr>PowerPoint Presentation</vt:lpstr>
      <vt:lpstr>Example</vt:lpstr>
      <vt:lpstr>Example(Cont.)</vt:lpstr>
      <vt:lpstr>Example(Cont.)</vt:lpstr>
      <vt:lpstr>IoT Challenges</vt:lpstr>
      <vt:lpstr>IoT Challenges(Cont.)</vt:lpstr>
      <vt:lpstr>Future trends in IoT</vt:lpstr>
      <vt:lpstr>Future trends in IoT(Cont.)</vt:lpstr>
      <vt:lpstr>Future trends in IoT(Cont.)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Slides</dc:title>
  <dc:creator>Ahmad Dhiya</dc:creator>
  <cp:lastModifiedBy>Ahmad Dhiya</cp:lastModifiedBy>
  <cp:revision>2</cp:revision>
  <dcterms:created xsi:type="dcterms:W3CDTF">2022-02-25T08:02:36Z</dcterms:created>
  <dcterms:modified xsi:type="dcterms:W3CDTF">2022-02-28T01:52:31Z</dcterms:modified>
</cp:coreProperties>
</file>