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2" r:id="rId6"/>
    <p:sldId id="263" r:id="rId7"/>
    <p:sldId id="264" r:id="rId8"/>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3" d="100"/>
          <a:sy n="43" d="100"/>
        </p:scale>
        <p:origin x="93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392427" y="1340099"/>
            <a:ext cx="365125" cy="318135"/>
          </a:xfrm>
          <a:custGeom>
            <a:avLst/>
            <a:gdLst/>
            <a:ahLst/>
            <a:cxnLst/>
            <a:rect l="l" t="t" r="r" b="b"/>
            <a:pathLst>
              <a:path w="365125" h="318135">
                <a:moveTo>
                  <a:pt x="273673" y="317603"/>
                </a:moveTo>
                <a:lnTo>
                  <a:pt x="91343" y="317603"/>
                </a:lnTo>
                <a:lnTo>
                  <a:pt x="0" y="158967"/>
                </a:lnTo>
                <a:lnTo>
                  <a:pt x="91343" y="0"/>
                </a:lnTo>
                <a:lnTo>
                  <a:pt x="273673" y="0"/>
                </a:lnTo>
                <a:lnTo>
                  <a:pt x="365003" y="158967"/>
                </a:lnTo>
                <a:lnTo>
                  <a:pt x="273673" y="317603"/>
                </a:lnTo>
                <a:close/>
              </a:path>
            </a:pathLst>
          </a:custGeom>
          <a:solidFill>
            <a:srgbClr val="86C7EC"/>
          </a:solidFill>
        </p:spPr>
        <p:txBody>
          <a:bodyPr wrap="square" lIns="0" tIns="0" rIns="0" bIns="0" rtlCol="0"/>
          <a:lstStyle/>
          <a:p>
            <a:endParaRPr/>
          </a:p>
        </p:txBody>
      </p:sp>
      <p:sp>
        <p:nvSpPr>
          <p:cNvPr id="17" name="bg object 17"/>
          <p:cNvSpPr/>
          <p:nvPr/>
        </p:nvSpPr>
        <p:spPr>
          <a:xfrm>
            <a:off x="1574756" y="1028699"/>
            <a:ext cx="547370" cy="628650"/>
          </a:xfrm>
          <a:custGeom>
            <a:avLst/>
            <a:gdLst/>
            <a:ahLst/>
            <a:cxnLst/>
            <a:rect l="l" t="t" r="r" b="b"/>
            <a:pathLst>
              <a:path w="547369" h="628650">
                <a:moveTo>
                  <a:pt x="456551" y="628650"/>
                </a:moveTo>
                <a:lnTo>
                  <a:pt x="273470" y="628650"/>
                </a:lnTo>
                <a:lnTo>
                  <a:pt x="124982" y="370075"/>
                </a:lnTo>
                <a:lnTo>
                  <a:pt x="61461" y="259531"/>
                </a:lnTo>
                <a:lnTo>
                  <a:pt x="0" y="152763"/>
                </a:lnTo>
                <a:lnTo>
                  <a:pt x="87961" y="0"/>
                </a:lnTo>
                <a:lnTo>
                  <a:pt x="277055" y="0"/>
                </a:lnTo>
                <a:lnTo>
                  <a:pt x="333382" y="97831"/>
                </a:lnTo>
                <a:lnTo>
                  <a:pt x="456216" y="311400"/>
                </a:lnTo>
                <a:lnTo>
                  <a:pt x="456348" y="311400"/>
                </a:lnTo>
                <a:lnTo>
                  <a:pt x="489956" y="370075"/>
                </a:lnTo>
                <a:lnTo>
                  <a:pt x="547331" y="470367"/>
                </a:lnTo>
                <a:lnTo>
                  <a:pt x="456551" y="628650"/>
                </a:lnTo>
                <a:close/>
              </a:path>
              <a:path w="547369" h="628650">
                <a:moveTo>
                  <a:pt x="333437" y="97858"/>
                </a:moveTo>
                <a:close/>
              </a:path>
            </a:pathLst>
          </a:custGeom>
          <a:solidFill>
            <a:srgbClr val="1736B1"/>
          </a:solidFill>
        </p:spPr>
        <p:txBody>
          <a:bodyPr wrap="square" lIns="0" tIns="0" rIns="0" bIns="0" rtlCol="0"/>
          <a:lstStyle/>
          <a:p>
            <a:endParaRPr/>
          </a:p>
        </p:txBody>
      </p:sp>
      <p:sp>
        <p:nvSpPr>
          <p:cNvPr id="18" name="bg object 18"/>
          <p:cNvSpPr/>
          <p:nvPr/>
        </p:nvSpPr>
        <p:spPr>
          <a:xfrm>
            <a:off x="1939758" y="1028699"/>
            <a:ext cx="547370" cy="628650"/>
          </a:xfrm>
          <a:custGeom>
            <a:avLst/>
            <a:gdLst/>
            <a:ahLst/>
            <a:cxnLst/>
            <a:rect l="l" t="t" r="r" b="b"/>
            <a:pathLst>
              <a:path w="547369" h="628650">
                <a:moveTo>
                  <a:pt x="456206" y="628650"/>
                </a:moveTo>
                <a:lnTo>
                  <a:pt x="273470" y="628650"/>
                </a:lnTo>
                <a:lnTo>
                  <a:pt x="182328" y="470367"/>
                </a:lnTo>
                <a:lnTo>
                  <a:pt x="182606" y="469900"/>
                </a:lnTo>
                <a:lnTo>
                  <a:pt x="91396" y="311400"/>
                </a:lnTo>
                <a:lnTo>
                  <a:pt x="0" y="152763"/>
                </a:lnTo>
                <a:lnTo>
                  <a:pt x="87963" y="0"/>
                </a:lnTo>
                <a:lnTo>
                  <a:pt x="277056" y="0"/>
                </a:lnTo>
                <a:lnTo>
                  <a:pt x="328995" y="90209"/>
                </a:lnTo>
                <a:lnTo>
                  <a:pt x="329483" y="90209"/>
                </a:lnTo>
                <a:lnTo>
                  <a:pt x="485539" y="362225"/>
                </a:lnTo>
                <a:lnTo>
                  <a:pt x="485288" y="362371"/>
                </a:lnTo>
                <a:lnTo>
                  <a:pt x="547331" y="470367"/>
                </a:lnTo>
                <a:lnTo>
                  <a:pt x="456206" y="628650"/>
                </a:lnTo>
                <a:close/>
              </a:path>
              <a:path w="547369" h="628650">
                <a:moveTo>
                  <a:pt x="329483" y="90209"/>
                </a:moveTo>
                <a:lnTo>
                  <a:pt x="328995" y="90209"/>
                </a:lnTo>
                <a:lnTo>
                  <a:pt x="329351" y="89981"/>
                </a:lnTo>
                <a:lnTo>
                  <a:pt x="329483" y="90209"/>
                </a:lnTo>
                <a:close/>
              </a:path>
            </a:pathLst>
          </a:custGeom>
          <a:solidFill>
            <a:srgbClr val="A066CB"/>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500" b="1" i="0">
                <a:solidFill>
                  <a:srgbClr val="1736B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rgbClr val="1736B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rgbClr val="1736B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65281" y="731128"/>
            <a:ext cx="16757436" cy="3965575"/>
          </a:xfrm>
          <a:prstGeom prst="rect">
            <a:avLst/>
          </a:prstGeom>
        </p:spPr>
        <p:txBody>
          <a:bodyPr wrap="square" lIns="0" tIns="0" rIns="0" bIns="0">
            <a:spAutoFit/>
          </a:bodyPr>
          <a:lstStyle>
            <a:lvl1pPr>
              <a:defRPr sz="3500" b="1" i="0">
                <a:solidFill>
                  <a:srgbClr val="1736B1"/>
                </a:solidFill>
                <a:latin typeface="Trebuchet MS"/>
                <a:cs typeface="Trebuchet MS"/>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hyperlink" Target="https://www.dewaweb.com/blog/apa-itu-dbms/" TargetMode="External"/><Relationship Id="rId5" Type="http://schemas.openxmlformats.org/officeDocument/2006/relationships/hyperlink" Target="https://www.dewaweb.com/blog/apa-itu-database/"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hyperlink" Target="https://glints.com/id/lowongan/bahasa-query/#.X5jL1VMzZQI" TargetMode="External"/><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nodejs.org/en/about/" TargetMode="External"/><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509888" y="1"/>
            <a:ext cx="6778625" cy="10287000"/>
            <a:chOff x="11509888" y="1"/>
            <a:chExt cx="6778625" cy="10287000"/>
          </a:xfrm>
        </p:grpSpPr>
        <p:sp>
          <p:nvSpPr>
            <p:cNvPr id="3" name="object 3"/>
            <p:cNvSpPr/>
            <p:nvPr/>
          </p:nvSpPr>
          <p:spPr>
            <a:xfrm>
              <a:off x="11509888" y="7759016"/>
              <a:ext cx="3090545" cy="2528570"/>
            </a:xfrm>
            <a:custGeom>
              <a:avLst/>
              <a:gdLst/>
              <a:ahLst/>
              <a:cxnLst/>
              <a:rect l="l" t="t" r="r" b="b"/>
              <a:pathLst>
                <a:path w="3090544" h="2528570">
                  <a:moveTo>
                    <a:pt x="2403556" y="2527982"/>
                  </a:moveTo>
                  <a:lnTo>
                    <a:pt x="686999" y="2527982"/>
                  </a:lnTo>
                  <a:lnTo>
                    <a:pt x="0" y="1340083"/>
                  </a:lnTo>
                  <a:lnTo>
                    <a:pt x="773398" y="0"/>
                  </a:lnTo>
                  <a:lnTo>
                    <a:pt x="2317169" y="0"/>
                  </a:lnTo>
                  <a:lnTo>
                    <a:pt x="3090456" y="1340083"/>
                  </a:lnTo>
                  <a:lnTo>
                    <a:pt x="2403556" y="2527982"/>
                  </a:lnTo>
                  <a:close/>
                </a:path>
              </a:pathLst>
            </a:custGeom>
            <a:solidFill>
              <a:srgbClr val="86C7EC"/>
            </a:solidFill>
          </p:spPr>
          <p:txBody>
            <a:bodyPr wrap="square" lIns="0" tIns="0" rIns="0" bIns="0" rtlCol="0"/>
            <a:lstStyle/>
            <a:p>
              <a:endParaRPr/>
            </a:p>
          </p:txBody>
        </p:sp>
        <p:sp>
          <p:nvSpPr>
            <p:cNvPr id="4" name="object 4"/>
            <p:cNvSpPr/>
            <p:nvPr/>
          </p:nvSpPr>
          <p:spPr>
            <a:xfrm>
              <a:off x="13053655" y="5137464"/>
              <a:ext cx="4634230" cy="5149850"/>
            </a:xfrm>
            <a:custGeom>
              <a:avLst/>
              <a:gdLst/>
              <a:ahLst/>
              <a:cxnLst/>
              <a:rect l="l" t="t" r="r" b="b"/>
              <a:pathLst>
                <a:path w="4634230" h="5149850">
                  <a:moveTo>
                    <a:pt x="3949927" y="5149534"/>
                  </a:moveTo>
                  <a:lnTo>
                    <a:pt x="2231083" y="5149534"/>
                  </a:lnTo>
                  <a:lnTo>
                    <a:pt x="1058214" y="3116178"/>
                  </a:lnTo>
                  <a:lnTo>
                    <a:pt x="520392" y="2184300"/>
                  </a:lnTo>
                  <a:lnTo>
                    <a:pt x="0" y="1284258"/>
                  </a:lnTo>
                  <a:lnTo>
                    <a:pt x="742723" y="0"/>
                  </a:lnTo>
                  <a:lnTo>
                    <a:pt x="2347851" y="0"/>
                  </a:lnTo>
                  <a:lnTo>
                    <a:pt x="2822860" y="821410"/>
                  </a:lnTo>
                  <a:lnTo>
                    <a:pt x="2823194" y="821410"/>
                  </a:lnTo>
                  <a:lnTo>
                    <a:pt x="3862748" y="2621552"/>
                  </a:lnTo>
                  <a:lnTo>
                    <a:pt x="3863869" y="2621552"/>
                  </a:lnTo>
                  <a:lnTo>
                    <a:pt x="4148421" y="3116178"/>
                  </a:lnTo>
                  <a:lnTo>
                    <a:pt x="4148191" y="3116293"/>
                  </a:lnTo>
                  <a:lnTo>
                    <a:pt x="4634212" y="3961635"/>
                  </a:lnTo>
                  <a:lnTo>
                    <a:pt x="3949927" y="5149534"/>
                  </a:lnTo>
                  <a:close/>
                </a:path>
                <a:path w="4634230" h="5149850">
                  <a:moveTo>
                    <a:pt x="2823194" y="821410"/>
                  </a:moveTo>
                  <a:lnTo>
                    <a:pt x="2822860" y="821410"/>
                  </a:lnTo>
                  <a:lnTo>
                    <a:pt x="2823061" y="821180"/>
                  </a:lnTo>
                  <a:lnTo>
                    <a:pt x="2823194" y="821410"/>
                  </a:lnTo>
                  <a:close/>
                </a:path>
              </a:pathLst>
            </a:custGeom>
            <a:solidFill>
              <a:srgbClr val="A066CB"/>
            </a:solidFill>
          </p:spPr>
          <p:txBody>
            <a:bodyPr wrap="square" lIns="0" tIns="0" rIns="0" bIns="0" rtlCol="0"/>
            <a:lstStyle/>
            <a:p>
              <a:endParaRPr/>
            </a:p>
          </p:txBody>
        </p:sp>
        <p:sp>
          <p:nvSpPr>
            <p:cNvPr id="5" name="object 5"/>
            <p:cNvSpPr/>
            <p:nvPr/>
          </p:nvSpPr>
          <p:spPr>
            <a:xfrm>
              <a:off x="16144106" y="5137464"/>
              <a:ext cx="2144395" cy="4999355"/>
            </a:xfrm>
            <a:custGeom>
              <a:avLst/>
              <a:gdLst/>
              <a:ahLst/>
              <a:cxnLst/>
              <a:rect l="l" t="t" r="r" b="b"/>
              <a:pathLst>
                <a:path w="2144394" h="4999355">
                  <a:moveTo>
                    <a:pt x="2143886" y="4999292"/>
                  </a:moveTo>
                  <a:lnTo>
                    <a:pt x="1543761" y="3961635"/>
                  </a:lnTo>
                  <a:lnTo>
                    <a:pt x="1546119" y="3957695"/>
                  </a:lnTo>
                  <a:lnTo>
                    <a:pt x="773850" y="2621552"/>
                  </a:lnTo>
                  <a:lnTo>
                    <a:pt x="773419" y="2621552"/>
                  </a:lnTo>
                  <a:lnTo>
                    <a:pt x="0" y="1284258"/>
                  </a:lnTo>
                  <a:lnTo>
                    <a:pt x="742739" y="0"/>
                  </a:lnTo>
                  <a:lnTo>
                    <a:pt x="2143886" y="0"/>
                  </a:lnTo>
                  <a:lnTo>
                    <a:pt x="2143886" y="4999292"/>
                  </a:lnTo>
                  <a:close/>
                </a:path>
              </a:pathLst>
            </a:custGeom>
            <a:solidFill>
              <a:srgbClr val="1736B1"/>
            </a:solidFill>
          </p:spPr>
          <p:txBody>
            <a:bodyPr wrap="square" lIns="0" tIns="0" rIns="0" bIns="0" rtlCol="0"/>
            <a:lstStyle/>
            <a:p>
              <a:endParaRPr/>
            </a:p>
          </p:txBody>
        </p:sp>
        <p:sp>
          <p:nvSpPr>
            <p:cNvPr id="6" name="object 6"/>
            <p:cNvSpPr/>
            <p:nvPr/>
          </p:nvSpPr>
          <p:spPr>
            <a:xfrm>
              <a:off x="13023829" y="2476905"/>
              <a:ext cx="3090545" cy="2677795"/>
            </a:xfrm>
            <a:custGeom>
              <a:avLst/>
              <a:gdLst/>
              <a:ahLst/>
              <a:cxnLst/>
              <a:rect l="l" t="t" r="r" b="b"/>
              <a:pathLst>
                <a:path w="3090544" h="2677795">
                  <a:moveTo>
                    <a:pt x="2317169" y="2677377"/>
                  </a:moveTo>
                  <a:lnTo>
                    <a:pt x="773398" y="2677377"/>
                  </a:lnTo>
                  <a:lnTo>
                    <a:pt x="0" y="1340083"/>
                  </a:lnTo>
                  <a:lnTo>
                    <a:pt x="773398" y="0"/>
                  </a:lnTo>
                  <a:lnTo>
                    <a:pt x="2317169" y="0"/>
                  </a:lnTo>
                  <a:lnTo>
                    <a:pt x="3090456" y="1340083"/>
                  </a:lnTo>
                  <a:lnTo>
                    <a:pt x="2317169" y="2677377"/>
                  </a:lnTo>
                  <a:close/>
                </a:path>
              </a:pathLst>
            </a:custGeom>
            <a:solidFill>
              <a:srgbClr val="86C7EC"/>
            </a:solidFill>
          </p:spPr>
          <p:txBody>
            <a:bodyPr wrap="square" lIns="0" tIns="0" rIns="0" bIns="0" rtlCol="0"/>
            <a:lstStyle/>
            <a:p>
              <a:endParaRPr/>
            </a:p>
          </p:txBody>
        </p:sp>
        <p:sp>
          <p:nvSpPr>
            <p:cNvPr id="7" name="object 7"/>
            <p:cNvSpPr/>
            <p:nvPr/>
          </p:nvSpPr>
          <p:spPr>
            <a:xfrm>
              <a:off x="14567597" y="1"/>
              <a:ext cx="3720465" cy="5152390"/>
            </a:xfrm>
            <a:custGeom>
              <a:avLst/>
              <a:gdLst/>
              <a:ahLst/>
              <a:cxnLst/>
              <a:rect l="l" t="t" r="r" b="b"/>
              <a:pathLst>
                <a:path w="3720465" h="5152390">
                  <a:moveTo>
                    <a:pt x="3720402" y="5152094"/>
                  </a:moveTo>
                  <a:lnTo>
                    <a:pt x="2315914" y="5152094"/>
                  </a:lnTo>
                  <a:lnTo>
                    <a:pt x="520392" y="2039652"/>
                  </a:lnTo>
                  <a:lnTo>
                    <a:pt x="0" y="1139610"/>
                  </a:lnTo>
                  <a:lnTo>
                    <a:pt x="659069" y="0"/>
                  </a:lnTo>
                  <a:lnTo>
                    <a:pt x="2431498" y="0"/>
                  </a:lnTo>
                  <a:lnTo>
                    <a:pt x="2822860" y="676763"/>
                  </a:lnTo>
                  <a:lnTo>
                    <a:pt x="2823194" y="676763"/>
                  </a:lnTo>
                  <a:lnTo>
                    <a:pt x="3720402" y="2230411"/>
                  </a:lnTo>
                  <a:lnTo>
                    <a:pt x="3720402" y="5152094"/>
                  </a:lnTo>
                  <a:close/>
                </a:path>
                <a:path w="3720465" h="5152390">
                  <a:moveTo>
                    <a:pt x="2823194" y="676763"/>
                  </a:moveTo>
                  <a:lnTo>
                    <a:pt x="2822860" y="676763"/>
                  </a:lnTo>
                  <a:lnTo>
                    <a:pt x="2823061" y="676533"/>
                  </a:lnTo>
                  <a:lnTo>
                    <a:pt x="2823194" y="676763"/>
                  </a:lnTo>
                  <a:close/>
                </a:path>
              </a:pathLst>
            </a:custGeom>
            <a:solidFill>
              <a:srgbClr val="A066CB"/>
            </a:solidFill>
          </p:spPr>
          <p:txBody>
            <a:bodyPr wrap="square" lIns="0" tIns="0" rIns="0" bIns="0" rtlCol="0"/>
            <a:lstStyle/>
            <a:p>
              <a:endParaRPr/>
            </a:p>
          </p:txBody>
        </p:sp>
        <p:sp>
          <p:nvSpPr>
            <p:cNvPr id="8" name="object 8"/>
            <p:cNvSpPr/>
            <p:nvPr/>
          </p:nvSpPr>
          <p:spPr>
            <a:xfrm>
              <a:off x="17658047" y="50371"/>
              <a:ext cx="630555" cy="2178685"/>
            </a:xfrm>
            <a:custGeom>
              <a:avLst/>
              <a:gdLst/>
              <a:ahLst/>
              <a:cxnLst/>
              <a:rect l="l" t="t" r="r" b="b"/>
              <a:pathLst>
                <a:path w="630555" h="2178685">
                  <a:moveTo>
                    <a:pt x="629952" y="2178470"/>
                  </a:moveTo>
                  <a:lnTo>
                    <a:pt x="0" y="1089239"/>
                  </a:lnTo>
                  <a:lnTo>
                    <a:pt x="629952" y="0"/>
                  </a:lnTo>
                  <a:lnTo>
                    <a:pt x="629952" y="2178470"/>
                  </a:lnTo>
                  <a:close/>
                </a:path>
              </a:pathLst>
            </a:custGeom>
            <a:solidFill>
              <a:srgbClr val="1736B1"/>
            </a:solidFill>
          </p:spPr>
          <p:txBody>
            <a:bodyPr wrap="square" lIns="0" tIns="0" rIns="0" bIns="0" rtlCol="0"/>
            <a:lstStyle/>
            <a:p>
              <a:endParaRPr/>
            </a:p>
          </p:txBody>
        </p:sp>
      </p:grpSp>
      <p:grpSp>
        <p:nvGrpSpPr>
          <p:cNvPr id="9" name="object 9"/>
          <p:cNvGrpSpPr/>
          <p:nvPr/>
        </p:nvGrpSpPr>
        <p:grpSpPr>
          <a:xfrm>
            <a:off x="0" y="8681862"/>
            <a:ext cx="6343650" cy="1605280"/>
            <a:chOff x="0" y="8681862"/>
            <a:chExt cx="6343650" cy="1605280"/>
          </a:xfrm>
        </p:grpSpPr>
        <p:sp>
          <p:nvSpPr>
            <p:cNvPr id="10" name="object 10"/>
            <p:cNvSpPr/>
            <p:nvPr/>
          </p:nvSpPr>
          <p:spPr>
            <a:xfrm>
              <a:off x="0" y="8681862"/>
              <a:ext cx="6343650" cy="1605280"/>
            </a:xfrm>
            <a:custGeom>
              <a:avLst/>
              <a:gdLst/>
              <a:ahLst/>
              <a:cxnLst/>
              <a:rect l="l" t="t" r="r" b="b"/>
              <a:pathLst>
                <a:path w="6343650" h="1605279">
                  <a:moveTo>
                    <a:pt x="6343476" y="1605137"/>
                  </a:moveTo>
                  <a:lnTo>
                    <a:pt x="0" y="1605137"/>
                  </a:lnTo>
                  <a:lnTo>
                    <a:pt x="0" y="0"/>
                  </a:lnTo>
                  <a:lnTo>
                    <a:pt x="5416755" y="0"/>
                  </a:lnTo>
                  <a:lnTo>
                    <a:pt x="6343577" y="1604964"/>
                  </a:lnTo>
                  <a:lnTo>
                    <a:pt x="6343476" y="1605137"/>
                  </a:lnTo>
                  <a:close/>
                </a:path>
              </a:pathLst>
            </a:custGeom>
            <a:solidFill>
              <a:srgbClr val="A066CB"/>
            </a:solidFill>
          </p:spPr>
          <p:txBody>
            <a:bodyPr wrap="square" lIns="0" tIns="0" rIns="0" bIns="0" rtlCol="0"/>
            <a:lstStyle/>
            <a:p>
              <a:endParaRPr/>
            </a:p>
          </p:txBody>
        </p:sp>
        <p:sp>
          <p:nvSpPr>
            <p:cNvPr id="11" name="object 11"/>
            <p:cNvSpPr/>
            <p:nvPr/>
          </p:nvSpPr>
          <p:spPr>
            <a:xfrm>
              <a:off x="1029044" y="9481756"/>
              <a:ext cx="333375" cy="289560"/>
            </a:xfrm>
            <a:custGeom>
              <a:avLst/>
              <a:gdLst/>
              <a:ahLst/>
              <a:cxnLst/>
              <a:rect l="l" t="t" r="r" b="b"/>
              <a:pathLst>
                <a:path w="333375" h="289559">
                  <a:moveTo>
                    <a:pt x="249864" y="289020"/>
                  </a:moveTo>
                  <a:lnTo>
                    <a:pt x="83397" y="289020"/>
                  </a:lnTo>
                  <a:lnTo>
                    <a:pt x="0" y="144660"/>
                  </a:lnTo>
                  <a:lnTo>
                    <a:pt x="83397" y="0"/>
                  </a:lnTo>
                  <a:lnTo>
                    <a:pt x="249864" y="0"/>
                  </a:lnTo>
                  <a:lnTo>
                    <a:pt x="333249" y="144660"/>
                  </a:lnTo>
                  <a:lnTo>
                    <a:pt x="249864" y="289020"/>
                  </a:lnTo>
                  <a:close/>
                </a:path>
              </a:pathLst>
            </a:custGeom>
            <a:solidFill>
              <a:srgbClr val="86C7EC"/>
            </a:solidFill>
          </p:spPr>
          <p:txBody>
            <a:bodyPr wrap="square" lIns="0" tIns="0" rIns="0" bIns="0" rtlCol="0"/>
            <a:lstStyle/>
            <a:p>
              <a:endParaRPr/>
            </a:p>
          </p:txBody>
        </p:sp>
        <p:sp>
          <p:nvSpPr>
            <p:cNvPr id="12" name="object 12"/>
            <p:cNvSpPr/>
            <p:nvPr/>
          </p:nvSpPr>
          <p:spPr>
            <a:xfrm>
              <a:off x="1195511" y="9198711"/>
              <a:ext cx="499745" cy="571500"/>
            </a:xfrm>
            <a:custGeom>
              <a:avLst/>
              <a:gdLst/>
              <a:ahLst/>
              <a:cxnLst/>
              <a:rect l="l" t="t" r="r" b="b"/>
              <a:pathLst>
                <a:path w="499744" h="571500">
                  <a:moveTo>
                    <a:pt x="416973" y="571499"/>
                  </a:moveTo>
                  <a:lnTo>
                    <a:pt x="249540" y="571499"/>
                  </a:lnTo>
                  <a:lnTo>
                    <a:pt x="114109" y="336439"/>
                  </a:lnTo>
                  <a:lnTo>
                    <a:pt x="56114" y="235843"/>
                  </a:lnTo>
                  <a:lnTo>
                    <a:pt x="0" y="138684"/>
                  </a:lnTo>
                  <a:lnTo>
                    <a:pt x="80118" y="0"/>
                  </a:lnTo>
                  <a:lnTo>
                    <a:pt x="253144" y="0"/>
                  </a:lnTo>
                  <a:lnTo>
                    <a:pt x="304380" y="88696"/>
                  </a:lnTo>
                  <a:lnTo>
                    <a:pt x="416527" y="283044"/>
                  </a:lnTo>
                  <a:lnTo>
                    <a:pt x="447332" y="336439"/>
                  </a:lnTo>
                  <a:lnTo>
                    <a:pt x="499716" y="427705"/>
                  </a:lnTo>
                  <a:lnTo>
                    <a:pt x="416973" y="571499"/>
                  </a:lnTo>
                  <a:close/>
                </a:path>
                <a:path w="499744" h="571500">
                  <a:moveTo>
                    <a:pt x="304430" y="88720"/>
                  </a:moveTo>
                  <a:close/>
                </a:path>
              </a:pathLst>
            </a:custGeom>
            <a:solidFill>
              <a:srgbClr val="FFFFFF"/>
            </a:solidFill>
          </p:spPr>
          <p:txBody>
            <a:bodyPr wrap="square" lIns="0" tIns="0" rIns="0" bIns="0" rtlCol="0"/>
            <a:lstStyle/>
            <a:p>
              <a:endParaRPr/>
            </a:p>
          </p:txBody>
        </p:sp>
        <p:sp>
          <p:nvSpPr>
            <p:cNvPr id="13" name="object 13"/>
            <p:cNvSpPr/>
            <p:nvPr/>
          </p:nvSpPr>
          <p:spPr>
            <a:xfrm>
              <a:off x="1528761" y="9198711"/>
              <a:ext cx="499745" cy="571500"/>
            </a:xfrm>
            <a:custGeom>
              <a:avLst/>
              <a:gdLst/>
              <a:ahLst/>
              <a:cxnLst/>
              <a:rect l="l" t="t" r="r" b="b"/>
              <a:pathLst>
                <a:path w="499744" h="571500">
                  <a:moveTo>
                    <a:pt x="416659" y="571499"/>
                  </a:moveTo>
                  <a:lnTo>
                    <a:pt x="249539" y="571499"/>
                  </a:lnTo>
                  <a:lnTo>
                    <a:pt x="166466" y="427705"/>
                  </a:lnTo>
                  <a:lnTo>
                    <a:pt x="166721" y="427280"/>
                  </a:lnTo>
                  <a:lnTo>
                    <a:pt x="83445" y="283044"/>
                  </a:lnTo>
                  <a:lnTo>
                    <a:pt x="0" y="138684"/>
                  </a:lnTo>
                  <a:lnTo>
                    <a:pt x="80120" y="0"/>
                  </a:lnTo>
                  <a:lnTo>
                    <a:pt x="253144" y="0"/>
                  </a:lnTo>
                  <a:lnTo>
                    <a:pt x="300374" y="81760"/>
                  </a:lnTo>
                  <a:lnTo>
                    <a:pt x="300819" y="81760"/>
                  </a:lnTo>
                  <a:lnTo>
                    <a:pt x="443299" y="329295"/>
                  </a:lnTo>
                  <a:lnTo>
                    <a:pt x="443070" y="329429"/>
                  </a:lnTo>
                  <a:lnTo>
                    <a:pt x="499713" y="427711"/>
                  </a:lnTo>
                  <a:lnTo>
                    <a:pt x="416659" y="571499"/>
                  </a:lnTo>
                  <a:close/>
                </a:path>
                <a:path w="499744" h="571500">
                  <a:moveTo>
                    <a:pt x="300819" y="81760"/>
                  </a:moveTo>
                  <a:lnTo>
                    <a:pt x="300374" y="81760"/>
                  </a:lnTo>
                  <a:lnTo>
                    <a:pt x="300699" y="81552"/>
                  </a:lnTo>
                  <a:lnTo>
                    <a:pt x="300819" y="81760"/>
                  </a:lnTo>
                  <a:close/>
                </a:path>
              </a:pathLst>
            </a:custGeom>
            <a:solidFill>
              <a:srgbClr val="1736B1"/>
            </a:solidFill>
          </p:spPr>
          <p:txBody>
            <a:bodyPr wrap="square" lIns="0" tIns="0" rIns="0" bIns="0" rtlCol="0"/>
            <a:lstStyle/>
            <a:p>
              <a:endParaRPr/>
            </a:p>
          </p:txBody>
        </p:sp>
      </p:grpSp>
      <p:sp>
        <p:nvSpPr>
          <p:cNvPr id="14" name="object 14"/>
          <p:cNvSpPr txBox="1"/>
          <p:nvPr/>
        </p:nvSpPr>
        <p:spPr>
          <a:xfrm>
            <a:off x="2318443" y="9243210"/>
            <a:ext cx="2205990" cy="436880"/>
          </a:xfrm>
          <a:prstGeom prst="rect">
            <a:avLst/>
          </a:prstGeom>
        </p:spPr>
        <p:txBody>
          <a:bodyPr vert="horz" wrap="square" lIns="0" tIns="12700" rIns="0" bIns="0" rtlCol="0">
            <a:spAutoFit/>
          </a:bodyPr>
          <a:lstStyle/>
          <a:p>
            <a:pPr marL="12700">
              <a:lnSpc>
                <a:spcPct val="100000"/>
              </a:lnSpc>
              <a:spcBef>
                <a:spcPts val="100"/>
              </a:spcBef>
            </a:pPr>
            <a:r>
              <a:rPr sz="2700" b="1" spc="-25" dirty="0">
                <a:solidFill>
                  <a:srgbClr val="FFFFFF"/>
                </a:solidFill>
                <a:latin typeface="Trebuchet MS"/>
                <a:cs typeface="Trebuchet MS"/>
              </a:rPr>
              <a:t>Fullstack</a:t>
            </a:r>
            <a:r>
              <a:rPr sz="2700" b="1" spc="-254" dirty="0">
                <a:solidFill>
                  <a:srgbClr val="FFFFFF"/>
                </a:solidFill>
                <a:latin typeface="Trebuchet MS"/>
                <a:cs typeface="Trebuchet MS"/>
              </a:rPr>
              <a:t> </a:t>
            </a:r>
            <a:r>
              <a:rPr sz="2700" b="1" spc="-35" dirty="0">
                <a:solidFill>
                  <a:srgbClr val="FFFFFF"/>
                </a:solidFill>
                <a:latin typeface="Trebuchet MS"/>
                <a:cs typeface="Trebuchet MS"/>
              </a:rPr>
              <a:t>Web</a:t>
            </a:r>
            <a:endParaRPr sz="2700">
              <a:latin typeface="Trebuchet MS"/>
              <a:cs typeface="Trebuchet MS"/>
            </a:endParaRPr>
          </a:p>
        </p:txBody>
      </p:sp>
      <p:sp>
        <p:nvSpPr>
          <p:cNvPr id="15" name="object 15"/>
          <p:cNvSpPr txBox="1">
            <a:spLocks noGrp="1"/>
          </p:cNvSpPr>
          <p:nvPr>
            <p:ph type="title"/>
          </p:nvPr>
        </p:nvSpPr>
        <p:spPr>
          <a:xfrm>
            <a:off x="1016000" y="706523"/>
            <a:ext cx="7688580" cy="3894454"/>
          </a:xfrm>
          <a:prstGeom prst="rect">
            <a:avLst/>
          </a:prstGeom>
        </p:spPr>
        <p:txBody>
          <a:bodyPr vert="horz" wrap="square" lIns="0" tIns="78105" rIns="0" bIns="0" rtlCol="0">
            <a:spAutoFit/>
          </a:bodyPr>
          <a:lstStyle/>
          <a:p>
            <a:pPr marL="12700" marR="5080">
              <a:lnSpc>
                <a:spcPts val="15230"/>
              </a:lnSpc>
              <a:spcBef>
                <a:spcPts val="615"/>
              </a:spcBef>
            </a:pPr>
            <a:r>
              <a:rPr sz="12700" spc="680" dirty="0"/>
              <a:t>B</a:t>
            </a:r>
            <a:r>
              <a:rPr sz="12700" spc="-204" dirty="0"/>
              <a:t>E</a:t>
            </a:r>
            <a:r>
              <a:rPr sz="12700" spc="95" dirty="0"/>
              <a:t>G</a:t>
            </a:r>
            <a:r>
              <a:rPr sz="12700" spc="565" dirty="0"/>
              <a:t>I</a:t>
            </a:r>
            <a:r>
              <a:rPr sz="12700" spc="245" dirty="0"/>
              <a:t>NN</a:t>
            </a:r>
            <a:r>
              <a:rPr sz="12700" spc="-204" dirty="0"/>
              <a:t>E</a:t>
            </a:r>
            <a:r>
              <a:rPr sz="12700" spc="75" dirty="0"/>
              <a:t>R  </a:t>
            </a:r>
            <a:r>
              <a:rPr sz="12700" spc="210" dirty="0"/>
              <a:t>BACKEND</a:t>
            </a:r>
            <a:endParaRPr sz="12700"/>
          </a:p>
        </p:txBody>
      </p:sp>
      <p:sp>
        <p:nvSpPr>
          <p:cNvPr id="16" name="object 16"/>
          <p:cNvSpPr txBox="1"/>
          <p:nvPr/>
        </p:nvSpPr>
        <p:spPr>
          <a:xfrm>
            <a:off x="1016000" y="4628289"/>
            <a:ext cx="10222865" cy="1420495"/>
          </a:xfrm>
          <a:prstGeom prst="rect">
            <a:avLst/>
          </a:prstGeom>
        </p:spPr>
        <p:txBody>
          <a:bodyPr vert="horz" wrap="square" lIns="0" tIns="230505" rIns="0" bIns="0" rtlCol="0">
            <a:spAutoFit/>
          </a:bodyPr>
          <a:lstStyle/>
          <a:p>
            <a:pPr marL="12700">
              <a:lnSpc>
                <a:spcPct val="100000"/>
              </a:lnSpc>
              <a:spcBef>
                <a:spcPts val="1815"/>
              </a:spcBef>
              <a:tabLst>
                <a:tab pos="10209530" algn="l"/>
              </a:tabLst>
            </a:pPr>
            <a:r>
              <a:rPr sz="3500" b="1" u="heavy" spc="50" dirty="0">
                <a:solidFill>
                  <a:srgbClr val="A066CB"/>
                </a:solidFill>
                <a:uFill>
                  <a:solidFill>
                    <a:srgbClr val="86C7EC"/>
                  </a:solidFill>
                </a:uFill>
                <a:latin typeface="Trebuchet MS"/>
                <a:cs typeface="Trebuchet MS"/>
              </a:rPr>
              <a:t>Ahmad </a:t>
            </a:r>
            <a:r>
              <a:rPr sz="3500" b="1" u="heavy" spc="55" dirty="0">
                <a:solidFill>
                  <a:srgbClr val="A066CB"/>
                </a:solidFill>
                <a:uFill>
                  <a:solidFill>
                    <a:srgbClr val="86C7EC"/>
                  </a:solidFill>
                </a:uFill>
                <a:latin typeface="Trebuchet MS"/>
                <a:cs typeface="Trebuchet MS"/>
              </a:rPr>
              <a:t>Dhohir</a:t>
            </a:r>
            <a:r>
              <a:rPr sz="3500" b="1" u="heavy" spc="-204" dirty="0">
                <a:solidFill>
                  <a:srgbClr val="A066CB"/>
                </a:solidFill>
                <a:uFill>
                  <a:solidFill>
                    <a:srgbClr val="86C7EC"/>
                  </a:solidFill>
                </a:uFill>
                <a:latin typeface="Trebuchet MS"/>
                <a:cs typeface="Trebuchet MS"/>
              </a:rPr>
              <a:t> </a:t>
            </a:r>
            <a:r>
              <a:rPr sz="3500" b="1" u="heavy" dirty="0">
                <a:solidFill>
                  <a:srgbClr val="A066CB"/>
                </a:solidFill>
                <a:uFill>
                  <a:solidFill>
                    <a:srgbClr val="86C7EC"/>
                  </a:solidFill>
                </a:uFill>
                <a:latin typeface="Trebuchet MS"/>
                <a:cs typeface="Trebuchet MS"/>
              </a:rPr>
              <a:t>Azhari	</a:t>
            </a:r>
            <a:endParaRPr sz="3500">
              <a:latin typeface="Trebuchet MS"/>
              <a:cs typeface="Trebuchet MS"/>
            </a:endParaRPr>
          </a:p>
          <a:p>
            <a:pPr marL="12700">
              <a:lnSpc>
                <a:spcPct val="100000"/>
              </a:lnSpc>
              <a:spcBef>
                <a:spcPts val="1470"/>
              </a:spcBef>
            </a:pPr>
            <a:r>
              <a:rPr sz="3000" spc="-45" dirty="0">
                <a:latin typeface="Trebuchet MS"/>
                <a:cs typeface="Trebuchet MS"/>
              </a:rPr>
              <a:t>Talent </a:t>
            </a:r>
            <a:r>
              <a:rPr sz="3000" spc="-70" dirty="0">
                <a:latin typeface="Trebuchet MS"/>
                <a:cs typeface="Trebuchet MS"/>
              </a:rPr>
              <a:t>Fazztrack </a:t>
            </a:r>
            <a:r>
              <a:rPr sz="3000" spc="10" dirty="0">
                <a:latin typeface="Trebuchet MS"/>
                <a:cs typeface="Trebuchet MS"/>
              </a:rPr>
              <a:t>Batch</a:t>
            </a:r>
            <a:r>
              <a:rPr sz="3000" spc="-10" dirty="0">
                <a:latin typeface="Trebuchet MS"/>
                <a:cs typeface="Trebuchet MS"/>
              </a:rPr>
              <a:t> </a:t>
            </a:r>
            <a:r>
              <a:rPr sz="3000" spc="-125" dirty="0">
                <a:latin typeface="Trebuchet MS"/>
                <a:cs typeface="Trebuchet MS"/>
              </a:rPr>
              <a:t>10</a:t>
            </a:r>
            <a:endParaRPr sz="3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13862" y="769165"/>
            <a:ext cx="1133474" cy="98107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776026" y="5476417"/>
            <a:ext cx="1609724" cy="92390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014593" y="3499499"/>
            <a:ext cx="6638909" cy="4419599"/>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2700" rIns="0" bIns="0" rtlCol="0">
            <a:spAutoFit/>
          </a:bodyPr>
          <a:lstStyle/>
          <a:p>
            <a:pPr marL="8738235">
              <a:lnSpc>
                <a:spcPct val="100000"/>
              </a:lnSpc>
              <a:spcBef>
                <a:spcPts val="100"/>
              </a:spcBef>
            </a:pPr>
            <a:r>
              <a:rPr spc="50" dirty="0"/>
              <a:t>Apa </a:t>
            </a:r>
            <a:r>
              <a:rPr spc="10" dirty="0"/>
              <a:t>itu</a:t>
            </a:r>
            <a:r>
              <a:rPr spc="-100" dirty="0"/>
              <a:t> </a:t>
            </a:r>
            <a:r>
              <a:rPr spc="140" dirty="0"/>
              <a:t>Database?</a:t>
            </a:r>
          </a:p>
          <a:p>
            <a:pPr marL="8738235" marR="5080">
              <a:lnSpc>
                <a:spcPct val="116700"/>
              </a:lnSpc>
              <a:spcBef>
                <a:spcPts val="1620"/>
              </a:spcBef>
            </a:pPr>
            <a:r>
              <a:rPr sz="3000" b="0" spc="65" dirty="0">
                <a:latin typeface="Trebuchet MS"/>
                <a:cs typeface="Trebuchet MS"/>
                <a:hlinkClick r:id="rId5"/>
              </a:rPr>
              <a:t>Database </a:t>
            </a:r>
            <a:r>
              <a:rPr sz="3000" b="0" spc="55" dirty="0">
                <a:solidFill>
                  <a:srgbClr val="000000"/>
                </a:solidFill>
                <a:latin typeface="Trebuchet MS"/>
                <a:cs typeface="Trebuchet MS"/>
                <a:hlinkClick r:id="rId5"/>
              </a:rPr>
              <a:t>adalah </a:t>
            </a:r>
            <a:r>
              <a:rPr sz="3000" b="0" spc="60" dirty="0">
                <a:solidFill>
                  <a:srgbClr val="000000"/>
                </a:solidFill>
                <a:latin typeface="Trebuchet MS"/>
                <a:cs typeface="Trebuchet MS"/>
              </a:rPr>
              <a:t>kumpulan </a:t>
            </a:r>
            <a:r>
              <a:rPr sz="3000" b="0" spc="5" dirty="0">
                <a:solidFill>
                  <a:srgbClr val="000000"/>
                </a:solidFill>
                <a:latin typeface="Trebuchet MS"/>
                <a:cs typeface="Trebuchet MS"/>
              </a:rPr>
              <a:t>data </a:t>
            </a:r>
            <a:r>
              <a:rPr sz="3000" b="0" spc="25" dirty="0">
                <a:solidFill>
                  <a:srgbClr val="000000"/>
                </a:solidFill>
                <a:latin typeface="Trebuchet MS"/>
                <a:cs typeface="Trebuchet MS"/>
              </a:rPr>
              <a:t>yang  </a:t>
            </a:r>
            <a:r>
              <a:rPr sz="3000" b="0" spc="70" dirty="0">
                <a:solidFill>
                  <a:srgbClr val="000000"/>
                </a:solidFill>
                <a:latin typeface="Trebuchet MS"/>
                <a:cs typeface="Trebuchet MS"/>
              </a:rPr>
              <a:t>disimpan </a:t>
            </a:r>
            <a:r>
              <a:rPr sz="3000" b="0" spc="65" dirty="0">
                <a:solidFill>
                  <a:srgbClr val="000000"/>
                </a:solidFill>
                <a:latin typeface="Trebuchet MS"/>
                <a:cs typeface="Trebuchet MS"/>
              </a:rPr>
              <a:t>dengan </a:t>
            </a:r>
            <a:r>
              <a:rPr sz="3000" b="0" spc="10" dirty="0">
                <a:solidFill>
                  <a:srgbClr val="000000"/>
                </a:solidFill>
                <a:latin typeface="Trebuchet MS"/>
                <a:cs typeface="Trebuchet MS"/>
              </a:rPr>
              <a:t>rapi </a:t>
            </a:r>
            <a:r>
              <a:rPr sz="3000" b="0" spc="85" dirty="0">
                <a:solidFill>
                  <a:srgbClr val="000000"/>
                </a:solidFill>
                <a:latin typeface="Trebuchet MS"/>
                <a:cs typeface="Trebuchet MS"/>
              </a:rPr>
              <a:t>dan </a:t>
            </a:r>
            <a:r>
              <a:rPr sz="3000" b="0" spc="30" dirty="0">
                <a:solidFill>
                  <a:srgbClr val="000000"/>
                </a:solidFill>
                <a:latin typeface="Trebuchet MS"/>
                <a:cs typeface="Trebuchet MS"/>
              </a:rPr>
              <a:t>sistematis </a:t>
            </a:r>
            <a:r>
              <a:rPr sz="3000" b="0" spc="25" dirty="0">
                <a:solidFill>
                  <a:srgbClr val="000000"/>
                </a:solidFill>
                <a:latin typeface="Trebuchet MS"/>
                <a:cs typeface="Trebuchet MS"/>
              </a:rPr>
              <a:t>di</a:t>
            </a:r>
            <a:r>
              <a:rPr sz="3000" b="0" spc="-545" dirty="0">
                <a:solidFill>
                  <a:srgbClr val="000000"/>
                </a:solidFill>
                <a:latin typeface="Trebuchet MS"/>
                <a:cs typeface="Trebuchet MS"/>
              </a:rPr>
              <a:t> </a:t>
            </a:r>
            <a:r>
              <a:rPr sz="3000" b="0" spc="45" dirty="0">
                <a:solidFill>
                  <a:srgbClr val="000000"/>
                </a:solidFill>
                <a:latin typeface="Trebuchet MS"/>
                <a:cs typeface="Trebuchet MS"/>
              </a:rPr>
              <a:t>dalam  </a:t>
            </a:r>
            <a:r>
              <a:rPr sz="3000" b="0" spc="-35" dirty="0">
                <a:solidFill>
                  <a:srgbClr val="000000"/>
                </a:solidFill>
                <a:latin typeface="Trebuchet MS"/>
                <a:cs typeface="Trebuchet MS"/>
              </a:rPr>
              <a:t>komputer. </a:t>
            </a:r>
            <a:r>
              <a:rPr sz="3000" b="0" spc="-5" dirty="0">
                <a:solidFill>
                  <a:srgbClr val="000000"/>
                </a:solidFill>
                <a:latin typeface="Trebuchet MS"/>
                <a:cs typeface="Trebuchet MS"/>
              </a:rPr>
              <a:t>Data </a:t>
            </a:r>
            <a:r>
              <a:rPr sz="3000" b="0" spc="25" dirty="0">
                <a:solidFill>
                  <a:srgbClr val="000000"/>
                </a:solidFill>
                <a:latin typeface="Trebuchet MS"/>
                <a:cs typeface="Trebuchet MS"/>
              </a:rPr>
              <a:t>di </a:t>
            </a:r>
            <a:r>
              <a:rPr sz="3000" b="0" spc="45" dirty="0">
                <a:solidFill>
                  <a:srgbClr val="000000"/>
                </a:solidFill>
                <a:latin typeface="Trebuchet MS"/>
                <a:cs typeface="Trebuchet MS"/>
              </a:rPr>
              <a:t>dalam </a:t>
            </a:r>
            <a:r>
              <a:rPr sz="3000" b="0" spc="40" dirty="0">
                <a:solidFill>
                  <a:srgbClr val="000000"/>
                </a:solidFill>
                <a:latin typeface="Trebuchet MS"/>
                <a:cs typeface="Trebuchet MS"/>
              </a:rPr>
              <a:t>database </a:t>
            </a:r>
            <a:r>
              <a:rPr sz="3000" b="0" spc="20" dirty="0">
                <a:solidFill>
                  <a:srgbClr val="000000"/>
                </a:solidFill>
                <a:latin typeface="Trebuchet MS"/>
                <a:cs typeface="Trebuchet MS"/>
              </a:rPr>
              <a:t>dapat  </a:t>
            </a:r>
            <a:r>
              <a:rPr sz="3000" b="0" spc="15" dirty="0">
                <a:solidFill>
                  <a:srgbClr val="000000"/>
                </a:solidFill>
                <a:latin typeface="Trebuchet MS"/>
                <a:cs typeface="Trebuchet MS"/>
              </a:rPr>
              <a:t>dikelola </a:t>
            </a:r>
            <a:r>
              <a:rPr sz="3000" b="0" spc="20" dirty="0">
                <a:solidFill>
                  <a:srgbClr val="000000"/>
                </a:solidFill>
                <a:latin typeface="Trebuchet MS"/>
                <a:cs typeface="Trebuchet MS"/>
              </a:rPr>
              <a:t>melalui berbagai </a:t>
            </a:r>
            <a:r>
              <a:rPr sz="3000" b="0" spc="-5" dirty="0">
                <a:solidFill>
                  <a:srgbClr val="000000"/>
                </a:solidFill>
                <a:latin typeface="Trebuchet MS"/>
                <a:cs typeface="Trebuchet MS"/>
              </a:rPr>
              <a:t>jenis </a:t>
            </a:r>
            <a:r>
              <a:rPr sz="3000" b="0" spc="-15" dirty="0">
                <a:solidFill>
                  <a:srgbClr val="000000"/>
                </a:solidFill>
                <a:latin typeface="Trebuchet MS"/>
                <a:cs typeface="Trebuchet MS"/>
              </a:rPr>
              <a:t>software </a:t>
            </a:r>
            <a:r>
              <a:rPr sz="3000" b="0" spc="25" dirty="0">
                <a:solidFill>
                  <a:srgbClr val="000000"/>
                </a:solidFill>
                <a:latin typeface="Trebuchet MS"/>
                <a:cs typeface="Trebuchet MS"/>
              </a:rPr>
              <a:t>yang  </a:t>
            </a:r>
            <a:r>
              <a:rPr sz="3000" b="0" spc="20" dirty="0">
                <a:solidFill>
                  <a:srgbClr val="000000"/>
                </a:solidFill>
                <a:latin typeface="Trebuchet MS"/>
                <a:cs typeface="Trebuchet MS"/>
              </a:rPr>
              <a:t>dikenal </a:t>
            </a:r>
            <a:r>
              <a:rPr sz="3000" b="0" spc="45" dirty="0">
                <a:solidFill>
                  <a:srgbClr val="000000"/>
                </a:solidFill>
                <a:latin typeface="Trebuchet MS"/>
                <a:cs typeface="Trebuchet MS"/>
              </a:rPr>
              <a:t>sebagai </a:t>
            </a:r>
            <a:r>
              <a:rPr sz="3000" b="0" spc="35" dirty="0">
                <a:solidFill>
                  <a:srgbClr val="000000"/>
                </a:solidFill>
                <a:latin typeface="Trebuchet MS"/>
                <a:cs typeface="Trebuchet MS"/>
              </a:rPr>
              <a:t>Database </a:t>
            </a:r>
            <a:r>
              <a:rPr sz="3000" b="0" spc="45" dirty="0">
                <a:solidFill>
                  <a:srgbClr val="000000"/>
                </a:solidFill>
                <a:latin typeface="Trebuchet MS"/>
                <a:cs typeface="Trebuchet MS"/>
              </a:rPr>
              <a:t>Management  </a:t>
            </a:r>
            <a:r>
              <a:rPr sz="3000" b="0" spc="-35" dirty="0">
                <a:solidFill>
                  <a:srgbClr val="000000"/>
                </a:solidFill>
                <a:latin typeface="Trebuchet MS"/>
                <a:cs typeface="Trebuchet MS"/>
              </a:rPr>
              <a:t>System.</a:t>
            </a:r>
            <a:endParaRPr sz="3000">
              <a:latin typeface="Trebuchet MS"/>
              <a:cs typeface="Trebuchet MS"/>
            </a:endParaRPr>
          </a:p>
        </p:txBody>
      </p:sp>
      <p:sp>
        <p:nvSpPr>
          <p:cNvPr id="6" name="object 6"/>
          <p:cNvSpPr txBox="1"/>
          <p:nvPr/>
        </p:nvSpPr>
        <p:spPr>
          <a:xfrm>
            <a:off x="9491238" y="5438365"/>
            <a:ext cx="8060690" cy="3965575"/>
          </a:xfrm>
          <a:prstGeom prst="rect">
            <a:avLst/>
          </a:prstGeom>
        </p:spPr>
        <p:txBody>
          <a:bodyPr vert="horz" wrap="square" lIns="0" tIns="12700" rIns="0" bIns="0" rtlCol="0">
            <a:spAutoFit/>
          </a:bodyPr>
          <a:lstStyle/>
          <a:p>
            <a:pPr marL="12700" marR="1430655">
              <a:lnSpc>
                <a:spcPct val="100000"/>
              </a:lnSpc>
              <a:spcBef>
                <a:spcPts val="100"/>
              </a:spcBef>
            </a:pPr>
            <a:r>
              <a:rPr sz="3500" b="1" spc="135" dirty="0">
                <a:solidFill>
                  <a:srgbClr val="1736B1"/>
                </a:solidFill>
                <a:latin typeface="Trebuchet MS"/>
                <a:cs typeface="Trebuchet MS"/>
                <a:hlinkClick r:id="rId6"/>
              </a:rPr>
              <a:t>Database </a:t>
            </a:r>
            <a:r>
              <a:rPr sz="3500" b="1" spc="105" dirty="0">
                <a:solidFill>
                  <a:srgbClr val="1736B1"/>
                </a:solidFill>
                <a:latin typeface="Trebuchet MS"/>
                <a:cs typeface="Trebuchet MS"/>
                <a:hlinkClick r:id="rId6"/>
              </a:rPr>
              <a:t>Management</a:t>
            </a:r>
            <a:r>
              <a:rPr sz="3500" b="1" spc="-285" dirty="0">
                <a:solidFill>
                  <a:srgbClr val="1736B1"/>
                </a:solidFill>
                <a:latin typeface="Trebuchet MS"/>
                <a:cs typeface="Trebuchet MS"/>
                <a:hlinkClick r:id="rId6"/>
              </a:rPr>
              <a:t> </a:t>
            </a:r>
            <a:r>
              <a:rPr sz="3500" b="1" spc="125" dirty="0">
                <a:solidFill>
                  <a:srgbClr val="1736B1"/>
                </a:solidFill>
                <a:latin typeface="Trebuchet MS"/>
                <a:cs typeface="Trebuchet MS"/>
                <a:hlinkClick r:id="rId6"/>
              </a:rPr>
              <a:t>System  </a:t>
            </a:r>
            <a:r>
              <a:rPr sz="3500" b="1" spc="120" dirty="0">
                <a:solidFill>
                  <a:srgbClr val="1736B1"/>
                </a:solidFill>
                <a:latin typeface="Trebuchet MS"/>
                <a:cs typeface="Trebuchet MS"/>
                <a:hlinkClick r:id="rId6"/>
              </a:rPr>
              <a:t>(DBMS)</a:t>
            </a:r>
            <a:endParaRPr sz="3500">
              <a:latin typeface="Trebuchet MS"/>
              <a:cs typeface="Trebuchet MS"/>
            </a:endParaRPr>
          </a:p>
          <a:p>
            <a:pPr marL="12700" marR="5080">
              <a:lnSpc>
                <a:spcPct val="116700"/>
              </a:lnSpc>
              <a:spcBef>
                <a:spcPts val="1620"/>
              </a:spcBef>
            </a:pPr>
            <a:r>
              <a:rPr sz="3000" spc="35" dirty="0">
                <a:latin typeface="Trebuchet MS"/>
                <a:cs typeface="Trebuchet MS"/>
                <a:hlinkClick r:id="rId6"/>
              </a:rPr>
              <a:t>Database </a:t>
            </a:r>
            <a:r>
              <a:rPr sz="3000" spc="45" dirty="0">
                <a:latin typeface="Trebuchet MS"/>
                <a:cs typeface="Trebuchet MS"/>
                <a:hlinkClick r:id="rId6"/>
              </a:rPr>
              <a:t>Management </a:t>
            </a:r>
            <a:r>
              <a:rPr sz="3000" spc="35" dirty="0">
                <a:latin typeface="Trebuchet MS"/>
                <a:cs typeface="Trebuchet MS"/>
                <a:hlinkClick r:id="rId6"/>
              </a:rPr>
              <a:t>System </a:t>
            </a:r>
            <a:r>
              <a:rPr sz="3000" spc="50" dirty="0">
                <a:latin typeface="Trebuchet MS"/>
                <a:cs typeface="Trebuchet MS"/>
                <a:hlinkClick r:id="rId6"/>
              </a:rPr>
              <a:t>(DBMS) </a:t>
            </a:r>
            <a:r>
              <a:rPr sz="3000" spc="55" dirty="0">
                <a:latin typeface="Trebuchet MS"/>
                <a:cs typeface="Trebuchet MS"/>
              </a:rPr>
              <a:t>adalah  </a:t>
            </a:r>
            <a:r>
              <a:rPr sz="3000" spc="10" dirty="0">
                <a:latin typeface="Trebuchet MS"/>
                <a:cs typeface="Trebuchet MS"/>
              </a:rPr>
              <a:t>perantara </a:t>
            </a:r>
            <a:r>
              <a:rPr sz="3000" spc="40" dirty="0">
                <a:latin typeface="Trebuchet MS"/>
                <a:cs typeface="Trebuchet MS"/>
              </a:rPr>
              <a:t>visual </a:t>
            </a:r>
            <a:r>
              <a:rPr sz="3000" spc="25" dirty="0">
                <a:latin typeface="Trebuchet MS"/>
                <a:cs typeface="Trebuchet MS"/>
              </a:rPr>
              <a:t>yang </a:t>
            </a:r>
            <a:r>
              <a:rPr sz="3000" spc="45" dirty="0">
                <a:latin typeface="Trebuchet MS"/>
                <a:cs typeface="Trebuchet MS"/>
              </a:rPr>
              <a:t>membantu </a:t>
            </a:r>
            <a:r>
              <a:rPr sz="3000" spc="60" dirty="0">
                <a:latin typeface="Trebuchet MS"/>
                <a:cs typeface="Trebuchet MS"/>
              </a:rPr>
              <a:t>pengguna  </a:t>
            </a:r>
            <a:r>
              <a:rPr sz="3000" spc="30" dirty="0">
                <a:latin typeface="Trebuchet MS"/>
                <a:cs typeface="Trebuchet MS"/>
              </a:rPr>
              <a:t>untuk </a:t>
            </a:r>
            <a:r>
              <a:rPr sz="3000" spc="-30" dirty="0">
                <a:latin typeface="Trebuchet MS"/>
                <a:cs typeface="Trebuchet MS"/>
              </a:rPr>
              <a:t>membaca, </a:t>
            </a:r>
            <a:r>
              <a:rPr sz="3000" spc="-10" dirty="0">
                <a:latin typeface="Trebuchet MS"/>
                <a:cs typeface="Trebuchet MS"/>
              </a:rPr>
              <a:t>memperbarui,</a:t>
            </a:r>
            <a:r>
              <a:rPr sz="3000" spc="-125" dirty="0">
                <a:latin typeface="Trebuchet MS"/>
                <a:cs typeface="Trebuchet MS"/>
              </a:rPr>
              <a:t> </a:t>
            </a:r>
            <a:r>
              <a:rPr sz="3000" spc="5" dirty="0">
                <a:latin typeface="Trebuchet MS"/>
                <a:cs typeface="Trebuchet MS"/>
              </a:rPr>
              <a:t>mengorganisir,  </a:t>
            </a:r>
            <a:r>
              <a:rPr sz="3000" spc="85" dirty="0">
                <a:latin typeface="Trebuchet MS"/>
                <a:cs typeface="Trebuchet MS"/>
              </a:rPr>
              <a:t>dan menghapus </a:t>
            </a:r>
            <a:r>
              <a:rPr sz="3000" spc="5" dirty="0">
                <a:latin typeface="Trebuchet MS"/>
                <a:cs typeface="Trebuchet MS"/>
              </a:rPr>
              <a:t>data </a:t>
            </a:r>
            <a:r>
              <a:rPr sz="3000" spc="25" dirty="0">
                <a:latin typeface="Trebuchet MS"/>
                <a:cs typeface="Trebuchet MS"/>
              </a:rPr>
              <a:t>yang </a:t>
            </a:r>
            <a:r>
              <a:rPr sz="3000" spc="30" dirty="0">
                <a:latin typeface="Trebuchet MS"/>
                <a:cs typeface="Trebuchet MS"/>
              </a:rPr>
              <a:t>tersimpan </a:t>
            </a:r>
            <a:r>
              <a:rPr sz="3000" spc="25" dirty="0">
                <a:latin typeface="Trebuchet MS"/>
                <a:cs typeface="Trebuchet MS"/>
              </a:rPr>
              <a:t>di</a:t>
            </a:r>
            <a:r>
              <a:rPr sz="3000" spc="-495" dirty="0">
                <a:latin typeface="Trebuchet MS"/>
                <a:cs typeface="Trebuchet MS"/>
              </a:rPr>
              <a:t> </a:t>
            </a:r>
            <a:r>
              <a:rPr sz="3000" spc="45" dirty="0">
                <a:latin typeface="Trebuchet MS"/>
                <a:cs typeface="Trebuchet MS"/>
              </a:rPr>
              <a:t>dalam  </a:t>
            </a:r>
            <a:r>
              <a:rPr sz="3000" spc="40" dirty="0">
                <a:latin typeface="Trebuchet MS"/>
                <a:cs typeface="Trebuchet MS"/>
              </a:rPr>
              <a:t>database </a:t>
            </a:r>
            <a:r>
              <a:rPr sz="3000" spc="65" dirty="0">
                <a:latin typeface="Trebuchet MS"/>
                <a:cs typeface="Trebuchet MS"/>
              </a:rPr>
              <a:t>dengan </a:t>
            </a:r>
            <a:r>
              <a:rPr sz="3000" spc="25" dirty="0">
                <a:latin typeface="Trebuchet MS"/>
                <a:cs typeface="Trebuchet MS"/>
              </a:rPr>
              <a:t>lebih </a:t>
            </a:r>
            <a:r>
              <a:rPr sz="3000" spc="90" dirty="0">
                <a:latin typeface="Trebuchet MS"/>
                <a:cs typeface="Trebuchet MS"/>
              </a:rPr>
              <a:t>mudah </a:t>
            </a:r>
            <a:r>
              <a:rPr sz="3000" spc="85" dirty="0">
                <a:latin typeface="Trebuchet MS"/>
                <a:cs typeface="Trebuchet MS"/>
              </a:rPr>
              <a:t>dan</a:t>
            </a:r>
            <a:r>
              <a:rPr sz="3000" spc="-434" dirty="0">
                <a:latin typeface="Trebuchet MS"/>
                <a:cs typeface="Trebuchet MS"/>
              </a:rPr>
              <a:t> </a:t>
            </a:r>
            <a:r>
              <a:rPr sz="3000" spc="-100" dirty="0">
                <a:latin typeface="Trebuchet MS"/>
                <a:cs typeface="Trebuchet MS"/>
              </a:rPr>
              <a:t>cepat.</a:t>
            </a:r>
            <a:endParaRPr sz="3000">
              <a:latin typeface="Trebuchet MS"/>
              <a:cs typeface="Trebuchet MS"/>
            </a:endParaRPr>
          </a:p>
        </p:txBody>
      </p:sp>
      <p:sp>
        <p:nvSpPr>
          <p:cNvPr id="7" name="object 7"/>
          <p:cNvSpPr txBox="1"/>
          <p:nvPr/>
        </p:nvSpPr>
        <p:spPr>
          <a:xfrm>
            <a:off x="1016000" y="1926632"/>
            <a:ext cx="5318760" cy="1503680"/>
          </a:xfrm>
          <a:prstGeom prst="rect">
            <a:avLst/>
          </a:prstGeom>
        </p:spPr>
        <p:txBody>
          <a:bodyPr vert="horz" wrap="square" lIns="0" tIns="12700" rIns="0" bIns="0" rtlCol="0">
            <a:spAutoFit/>
          </a:bodyPr>
          <a:lstStyle/>
          <a:p>
            <a:pPr marL="12700">
              <a:lnSpc>
                <a:spcPct val="100000"/>
              </a:lnSpc>
              <a:spcBef>
                <a:spcPts val="100"/>
              </a:spcBef>
            </a:pPr>
            <a:r>
              <a:rPr sz="9700" b="1" spc="80" dirty="0">
                <a:solidFill>
                  <a:srgbClr val="1736B1"/>
                </a:solidFill>
                <a:latin typeface="Trebuchet MS"/>
                <a:cs typeface="Trebuchet MS"/>
              </a:rPr>
              <a:t>Database</a:t>
            </a:r>
            <a:endParaRPr sz="97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81392" y="9515886"/>
            <a:ext cx="16924655" cy="771525"/>
          </a:xfrm>
          <a:custGeom>
            <a:avLst/>
            <a:gdLst/>
            <a:ahLst/>
            <a:cxnLst/>
            <a:rect l="l" t="t" r="r" b="b"/>
            <a:pathLst>
              <a:path w="16924655" h="771525">
                <a:moveTo>
                  <a:pt x="16924398" y="771113"/>
                </a:moveTo>
                <a:lnTo>
                  <a:pt x="0" y="771113"/>
                </a:lnTo>
                <a:lnTo>
                  <a:pt x="444888" y="0"/>
                </a:lnTo>
                <a:lnTo>
                  <a:pt x="16479509" y="0"/>
                </a:lnTo>
                <a:lnTo>
                  <a:pt x="16924398" y="771113"/>
                </a:lnTo>
                <a:close/>
              </a:path>
            </a:pathLst>
          </a:custGeom>
          <a:solidFill>
            <a:srgbClr val="A066CB"/>
          </a:solidFill>
        </p:spPr>
        <p:txBody>
          <a:bodyPr wrap="square" lIns="0" tIns="0" rIns="0" bIns="0" rtlCol="0"/>
          <a:lstStyle/>
          <a:p>
            <a:endParaRPr/>
          </a:p>
        </p:txBody>
      </p:sp>
      <p:sp>
        <p:nvSpPr>
          <p:cNvPr id="3" name="object 3"/>
          <p:cNvSpPr/>
          <p:nvPr/>
        </p:nvSpPr>
        <p:spPr>
          <a:xfrm>
            <a:off x="9144000" y="1412564"/>
            <a:ext cx="7391399" cy="690559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510163" y="2921963"/>
            <a:ext cx="5891530" cy="4249420"/>
          </a:xfrm>
          <a:prstGeom prst="rect">
            <a:avLst/>
          </a:prstGeom>
        </p:spPr>
        <p:txBody>
          <a:bodyPr vert="horz" wrap="square" lIns="0" tIns="12700" rIns="0" bIns="0" rtlCol="0">
            <a:spAutoFit/>
          </a:bodyPr>
          <a:lstStyle/>
          <a:p>
            <a:pPr marL="12700">
              <a:lnSpc>
                <a:spcPct val="100000"/>
              </a:lnSpc>
              <a:spcBef>
                <a:spcPts val="100"/>
              </a:spcBef>
            </a:pPr>
            <a:r>
              <a:rPr sz="10950" spc="-35" dirty="0"/>
              <a:t>SQL</a:t>
            </a:r>
            <a:endParaRPr sz="10950"/>
          </a:p>
          <a:p>
            <a:pPr marL="12700" marR="5080">
              <a:lnSpc>
                <a:spcPct val="117300"/>
              </a:lnSpc>
              <a:spcBef>
                <a:spcPts val="1805"/>
              </a:spcBef>
            </a:pPr>
            <a:r>
              <a:rPr sz="3250" b="0" spc="105" dirty="0">
                <a:solidFill>
                  <a:srgbClr val="000000"/>
                </a:solidFill>
                <a:latin typeface="Trebuchet MS"/>
                <a:cs typeface="Trebuchet MS"/>
              </a:rPr>
              <a:t>SQL </a:t>
            </a:r>
            <a:r>
              <a:rPr sz="3250" b="0" spc="100" dirty="0">
                <a:solidFill>
                  <a:srgbClr val="000000"/>
                </a:solidFill>
                <a:latin typeface="Trebuchet MS"/>
                <a:cs typeface="Trebuchet MS"/>
              </a:rPr>
              <a:t>adalah </a:t>
            </a:r>
            <a:r>
              <a:rPr sz="3250" b="0" spc="135" dirty="0">
                <a:solidFill>
                  <a:srgbClr val="000000"/>
                </a:solidFill>
                <a:latin typeface="Trebuchet MS"/>
                <a:cs typeface="Trebuchet MS"/>
                <a:hlinkClick r:id="rId3"/>
              </a:rPr>
              <a:t>bahasa </a:t>
            </a:r>
            <a:r>
              <a:rPr sz="3250" b="0" spc="75" dirty="0">
                <a:solidFill>
                  <a:srgbClr val="000000"/>
                </a:solidFill>
                <a:latin typeface="Trebuchet MS"/>
                <a:cs typeface="Trebuchet MS"/>
                <a:hlinkClick r:id="rId3"/>
              </a:rPr>
              <a:t>query</a:t>
            </a:r>
            <a:r>
              <a:rPr sz="3250" b="0" spc="-700" dirty="0">
                <a:solidFill>
                  <a:srgbClr val="000000"/>
                </a:solidFill>
                <a:latin typeface="Trebuchet MS"/>
                <a:cs typeface="Trebuchet MS"/>
                <a:hlinkClick r:id="rId3"/>
              </a:rPr>
              <a:t> </a:t>
            </a:r>
            <a:r>
              <a:rPr sz="3250" b="0" spc="90" dirty="0">
                <a:solidFill>
                  <a:srgbClr val="000000"/>
                </a:solidFill>
                <a:latin typeface="Trebuchet MS"/>
                <a:cs typeface="Trebuchet MS"/>
              </a:rPr>
              <a:t>yang  </a:t>
            </a:r>
            <a:r>
              <a:rPr sz="3250" b="0" spc="85" dirty="0">
                <a:solidFill>
                  <a:srgbClr val="000000"/>
                </a:solidFill>
                <a:latin typeface="Trebuchet MS"/>
                <a:cs typeface="Trebuchet MS"/>
              </a:rPr>
              <a:t>dirancang </a:t>
            </a:r>
            <a:r>
              <a:rPr sz="3250" b="0" spc="80" dirty="0">
                <a:solidFill>
                  <a:srgbClr val="000000"/>
                </a:solidFill>
                <a:latin typeface="Trebuchet MS"/>
                <a:cs typeface="Trebuchet MS"/>
              </a:rPr>
              <a:t>untuk </a:t>
            </a:r>
            <a:r>
              <a:rPr sz="3250" b="0" spc="100" dirty="0">
                <a:solidFill>
                  <a:srgbClr val="000000"/>
                </a:solidFill>
                <a:latin typeface="Trebuchet MS"/>
                <a:cs typeface="Trebuchet MS"/>
              </a:rPr>
              <a:t>pengambilan  </a:t>
            </a:r>
            <a:r>
              <a:rPr sz="3250" b="0" spc="85" dirty="0">
                <a:solidFill>
                  <a:srgbClr val="000000"/>
                </a:solidFill>
                <a:latin typeface="Trebuchet MS"/>
                <a:cs typeface="Trebuchet MS"/>
              </a:rPr>
              <a:t>informasi </a:t>
            </a:r>
            <a:r>
              <a:rPr sz="3250" b="0" spc="15" dirty="0">
                <a:solidFill>
                  <a:srgbClr val="000000"/>
                </a:solidFill>
                <a:latin typeface="Trebuchet MS"/>
                <a:cs typeface="Trebuchet MS"/>
              </a:rPr>
              <a:t>tertentu </a:t>
            </a:r>
            <a:r>
              <a:rPr sz="3250" b="0" spc="70" dirty="0">
                <a:solidFill>
                  <a:srgbClr val="000000"/>
                </a:solidFill>
                <a:latin typeface="Trebuchet MS"/>
                <a:cs typeface="Trebuchet MS"/>
              </a:rPr>
              <a:t>dari  </a:t>
            </a:r>
            <a:r>
              <a:rPr sz="3250" b="0" spc="30" dirty="0">
                <a:solidFill>
                  <a:srgbClr val="000000"/>
                </a:solidFill>
                <a:latin typeface="Trebuchet MS"/>
                <a:cs typeface="Trebuchet MS"/>
              </a:rPr>
              <a:t>database.</a:t>
            </a:r>
            <a:endParaRPr sz="325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7154447"/>
            <a:ext cx="6057900" cy="3133090"/>
            <a:chOff x="0" y="7154447"/>
            <a:chExt cx="6057900" cy="3133090"/>
          </a:xfrm>
        </p:grpSpPr>
        <p:sp>
          <p:nvSpPr>
            <p:cNvPr id="3" name="object 3"/>
            <p:cNvSpPr/>
            <p:nvPr/>
          </p:nvSpPr>
          <p:spPr>
            <a:xfrm>
              <a:off x="3779885" y="9521006"/>
              <a:ext cx="2277745" cy="766445"/>
            </a:xfrm>
            <a:custGeom>
              <a:avLst/>
              <a:gdLst/>
              <a:ahLst/>
              <a:cxnLst/>
              <a:rect l="l" t="t" r="r" b="b"/>
              <a:pathLst>
                <a:path w="2277745" h="766445">
                  <a:moveTo>
                    <a:pt x="0" y="765993"/>
                  </a:moveTo>
                  <a:lnTo>
                    <a:pt x="2277703" y="765993"/>
                  </a:lnTo>
                  <a:lnTo>
                    <a:pt x="1835627" y="0"/>
                  </a:lnTo>
                  <a:lnTo>
                    <a:pt x="442011" y="0"/>
                  </a:lnTo>
                  <a:lnTo>
                    <a:pt x="0" y="765993"/>
                  </a:lnTo>
                  <a:close/>
                </a:path>
              </a:pathLst>
            </a:custGeom>
            <a:solidFill>
              <a:srgbClr val="86C7EC"/>
            </a:solidFill>
          </p:spPr>
          <p:txBody>
            <a:bodyPr wrap="square" lIns="0" tIns="0" rIns="0" bIns="0" rtlCol="0"/>
            <a:lstStyle/>
            <a:p>
              <a:endParaRPr/>
            </a:p>
          </p:txBody>
        </p:sp>
        <p:sp>
          <p:nvSpPr>
            <p:cNvPr id="4" name="object 4"/>
            <p:cNvSpPr/>
            <p:nvPr/>
          </p:nvSpPr>
          <p:spPr>
            <a:xfrm>
              <a:off x="991735" y="7154447"/>
              <a:ext cx="3928745" cy="3133090"/>
            </a:xfrm>
            <a:custGeom>
              <a:avLst/>
              <a:gdLst/>
              <a:ahLst/>
              <a:cxnLst/>
              <a:rect l="l" t="t" r="r" b="b"/>
              <a:pathLst>
                <a:path w="3928745" h="3133090">
                  <a:moveTo>
                    <a:pt x="0" y="3132551"/>
                  </a:moveTo>
                  <a:lnTo>
                    <a:pt x="2788670" y="3132551"/>
                  </a:lnTo>
                  <a:lnTo>
                    <a:pt x="3458562" y="1971835"/>
                  </a:lnTo>
                  <a:lnTo>
                    <a:pt x="3928339" y="1159336"/>
                  </a:lnTo>
                  <a:lnTo>
                    <a:pt x="3257862" y="0"/>
                  </a:lnTo>
                  <a:lnTo>
                    <a:pt x="1808845" y="0"/>
                  </a:lnTo>
                  <a:lnTo>
                    <a:pt x="1380043" y="741507"/>
                  </a:lnTo>
                  <a:lnTo>
                    <a:pt x="1379742" y="741507"/>
                  </a:lnTo>
                  <a:lnTo>
                    <a:pt x="441299" y="2366558"/>
                  </a:lnTo>
                  <a:lnTo>
                    <a:pt x="440287" y="2366558"/>
                  </a:lnTo>
                  <a:lnTo>
                    <a:pt x="183412" y="2813074"/>
                  </a:lnTo>
                  <a:lnTo>
                    <a:pt x="183620" y="2813178"/>
                  </a:lnTo>
                  <a:lnTo>
                    <a:pt x="0" y="3132551"/>
                  </a:lnTo>
                  <a:close/>
                </a:path>
                <a:path w="3928745" h="3133090">
                  <a:moveTo>
                    <a:pt x="1379742" y="741507"/>
                  </a:moveTo>
                  <a:lnTo>
                    <a:pt x="1380043" y="741507"/>
                  </a:lnTo>
                  <a:lnTo>
                    <a:pt x="1379862" y="741299"/>
                  </a:lnTo>
                  <a:lnTo>
                    <a:pt x="1379742" y="741507"/>
                  </a:lnTo>
                  <a:close/>
                </a:path>
              </a:pathLst>
            </a:custGeom>
            <a:solidFill>
              <a:srgbClr val="A066CB"/>
            </a:solidFill>
          </p:spPr>
          <p:txBody>
            <a:bodyPr wrap="square" lIns="0" tIns="0" rIns="0" bIns="0" rtlCol="0"/>
            <a:lstStyle/>
            <a:p>
              <a:endParaRPr/>
            </a:p>
          </p:txBody>
        </p:sp>
        <p:sp>
          <p:nvSpPr>
            <p:cNvPr id="5" name="object 5"/>
            <p:cNvSpPr/>
            <p:nvPr/>
          </p:nvSpPr>
          <p:spPr>
            <a:xfrm>
              <a:off x="0" y="7154447"/>
              <a:ext cx="2130425" cy="3133090"/>
            </a:xfrm>
            <a:custGeom>
              <a:avLst/>
              <a:gdLst/>
              <a:ahLst/>
              <a:cxnLst/>
              <a:rect l="l" t="t" r="r" b="b"/>
              <a:pathLst>
                <a:path w="2130425" h="3133090">
                  <a:moveTo>
                    <a:pt x="0" y="3132551"/>
                  </a:moveTo>
                  <a:lnTo>
                    <a:pt x="988901" y="3132551"/>
                  </a:lnTo>
                  <a:lnTo>
                    <a:pt x="1431633" y="2366558"/>
                  </a:lnTo>
                  <a:lnTo>
                    <a:pt x="1432022" y="2366558"/>
                  </a:lnTo>
                  <a:lnTo>
                    <a:pt x="2130215" y="1159336"/>
                  </a:lnTo>
                  <a:lnTo>
                    <a:pt x="1459722" y="0"/>
                  </a:lnTo>
                  <a:lnTo>
                    <a:pt x="10716" y="0"/>
                  </a:lnTo>
                  <a:lnTo>
                    <a:pt x="0" y="18530"/>
                  </a:lnTo>
                  <a:lnTo>
                    <a:pt x="0" y="3132551"/>
                  </a:lnTo>
                  <a:close/>
                </a:path>
              </a:pathLst>
            </a:custGeom>
            <a:solidFill>
              <a:srgbClr val="1736B1"/>
            </a:solidFill>
          </p:spPr>
          <p:txBody>
            <a:bodyPr wrap="square" lIns="0" tIns="0" rIns="0" bIns="0" rtlCol="0"/>
            <a:lstStyle/>
            <a:p>
              <a:endParaRPr/>
            </a:p>
          </p:txBody>
        </p:sp>
      </p:grpSp>
      <p:sp>
        <p:nvSpPr>
          <p:cNvPr id="6" name="object 6"/>
          <p:cNvSpPr/>
          <p:nvPr/>
        </p:nvSpPr>
        <p:spPr>
          <a:xfrm>
            <a:off x="9144000" y="6040770"/>
            <a:ext cx="6657959" cy="3505199"/>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780185" y="0"/>
            <a:ext cx="4344670" cy="1549400"/>
          </a:xfrm>
          <a:prstGeom prst="rect">
            <a:avLst/>
          </a:prstGeom>
        </p:spPr>
        <p:txBody>
          <a:bodyPr vert="horz" wrap="square" lIns="0" tIns="12700" rIns="0" bIns="0" rtlCol="0">
            <a:spAutoFit/>
          </a:bodyPr>
          <a:lstStyle/>
          <a:p>
            <a:pPr marL="12700">
              <a:lnSpc>
                <a:spcPct val="100000"/>
              </a:lnSpc>
              <a:spcBef>
                <a:spcPts val="100"/>
              </a:spcBef>
            </a:pPr>
            <a:r>
              <a:rPr sz="10000" b="0" spc="-580" dirty="0">
                <a:latin typeface="Verdana"/>
                <a:cs typeface="Verdana"/>
              </a:rPr>
              <a:t>Node.js</a:t>
            </a:r>
            <a:endParaRPr sz="10000">
              <a:latin typeface="Verdana"/>
              <a:cs typeface="Verdana"/>
            </a:endParaRPr>
          </a:p>
        </p:txBody>
      </p:sp>
      <p:sp>
        <p:nvSpPr>
          <p:cNvPr id="8" name="object 8"/>
          <p:cNvSpPr/>
          <p:nvPr/>
        </p:nvSpPr>
        <p:spPr>
          <a:xfrm>
            <a:off x="2916658" y="2123995"/>
            <a:ext cx="184150" cy="38100"/>
          </a:xfrm>
          <a:custGeom>
            <a:avLst/>
            <a:gdLst/>
            <a:ahLst/>
            <a:cxnLst/>
            <a:rect l="l" t="t" r="r" b="b"/>
            <a:pathLst>
              <a:path w="184150" h="38100">
                <a:moveTo>
                  <a:pt x="183685" y="38100"/>
                </a:moveTo>
                <a:lnTo>
                  <a:pt x="0" y="38100"/>
                </a:lnTo>
                <a:lnTo>
                  <a:pt x="0" y="0"/>
                </a:lnTo>
                <a:lnTo>
                  <a:pt x="183685" y="0"/>
                </a:lnTo>
                <a:lnTo>
                  <a:pt x="183685" y="38100"/>
                </a:lnTo>
                <a:close/>
              </a:path>
            </a:pathLst>
          </a:custGeom>
          <a:solidFill>
            <a:srgbClr val="000000"/>
          </a:solidFill>
        </p:spPr>
        <p:txBody>
          <a:bodyPr wrap="square" lIns="0" tIns="0" rIns="0" bIns="0" rtlCol="0"/>
          <a:lstStyle/>
          <a:p>
            <a:endParaRPr/>
          </a:p>
        </p:txBody>
      </p:sp>
      <p:sp>
        <p:nvSpPr>
          <p:cNvPr id="9" name="object 9"/>
          <p:cNvSpPr txBox="1"/>
          <p:nvPr/>
        </p:nvSpPr>
        <p:spPr>
          <a:xfrm>
            <a:off x="1780185" y="1635045"/>
            <a:ext cx="6609715" cy="3759200"/>
          </a:xfrm>
          <a:prstGeom prst="rect">
            <a:avLst/>
          </a:prstGeom>
        </p:spPr>
        <p:txBody>
          <a:bodyPr vert="horz" wrap="square" lIns="0" tIns="12065" rIns="0" bIns="0" rtlCol="0">
            <a:spAutoFit/>
          </a:bodyPr>
          <a:lstStyle/>
          <a:p>
            <a:pPr marL="12700" marR="5080">
              <a:lnSpc>
                <a:spcPct val="116700"/>
              </a:lnSpc>
              <a:spcBef>
                <a:spcPts val="95"/>
              </a:spcBef>
            </a:pPr>
            <a:r>
              <a:rPr sz="3000" u="heavy" spc="-750" dirty="0">
                <a:uFill>
                  <a:solidFill>
                    <a:srgbClr val="000000"/>
                  </a:solidFill>
                </a:uFill>
                <a:latin typeface="Times New Roman"/>
                <a:cs typeface="Times New Roman"/>
                <a:hlinkClick r:id="rId3"/>
              </a:rPr>
              <a:t> </a:t>
            </a:r>
            <a:r>
              <a:rPr sz="3000" u="heavy" dirty="0">
                <a:uFill>
                  <a:solidFill>
                    <a:srgbClr val="000000"/>
                  </a:solidFill>
                </a:uFill>
                <a:latin typeface="Trebuchet MS"/>
                <a:cs typeface="Trebuchet MS"/>
                <a:hlinkClick r:id="rId3"/>
              </a:rPr>
              <a:t>Node.</a:t>
            </a:r>
            <a:r>
              <a:rPr sz="3000" dirty="0">
                <a:latin typeface="Trebuchet MS"/>
                <a:cs typeface="Trebuchet MS"/>
                <a:hlinkClick r:id="rId3"/>
              </a:rPr>
              <a:t>js </a:t>
            </a:r>
            <a:r>
              <a:rPr sz="3000" spc="55" dirty="0">
                <a:latin typeface="Trebuchet MS"/>
                <a:cs typeface="Trebuchet MS"/>
              </a:rPr>
              <a:t>adalah </a:t>
            </a:r>
            <a:r>
              <a:rPr sz="3000" spc="85" dirty="0">
                <a:latin typeface="Trebuchet MS"/>
                <a:cs typeface="Trebuchet MS"/>
              </a:rPr>
              <a:t>sebuah </a:t>
            </a:r>
            <a:r>
              <a:rPr sz="3000" i="1" spc="-40" dirty="0">
                <a:latin typeface="Trebuchet MS"/>
                <a:cs typeface="Trebuchet MS"/>
              </a:rPr>
              <a:t>runtime  </a:t>
            </a:r>
            <a:r>
              <a:rPr sz="3000" i="1" spc="-10" dirty="0">
                <a:latin typeface="Trebuchet MS"/>
                <a:cs typeface="Trebuchet MS"/>
              </a:rPr>
              <a:t>environment </a:t>
            </a:r>
            <a:r>
              <a:rPr sz="3000" spc="30" dirty="0">
                <a:latin typeface="Trebuchet MS"/>
                <a:cs typeface="Trebuchet MS"/>
              </a:rPr>
              <a:t>untuk </a:t>
            </a:r>
            <a:r>
              <a:rPr sz="3000" spc="-55" dirty="0">
                <a:latin typeface="Trebuchet MS"/>
                <a:cs typeface="Trebuchet MS"/>
              </a:rPr>
              <a:t>JavaScript </a:t>
            </a:r>
            <a:r>
              <a:rPr sz="3000" spc="25" dirty="0">
                <a:latin typeface="Trebuchet MS"/>
                <a:cs typeface="Trebuchet MS"/>
              </a:rPr>
              <a:t>yang  </a:t>
            </a:r>
            <a:r>
              <a:rPr sz="3000" spc="-10" dirty="0">
                <a:latin typeface="Trebuchet MS"/>
                <a:cs typeface="Trebuchet MS"/>
              </a:rPr>
              <a:t>bersifat </a:t>
            </a:r>
            <a:r>
              <a:rPr sz="3000" i="1" spc="50" dirty="0">
                <a:latin typeface="Trebuchet MS"/>
                <a:cs typeface="Trebuchet MS"/>
              </a:rPr>
              <a:t>open-source </a:t>
            </a:r>
            <a:r>
              <a:rPr sz="3000" spc="85" dirty="0">
                <a:latin typeface="Trebuchet MS"/>
                <a:cs typeface="Trebuchet MS"/>
              </a:rPr>
              <a:t>dan </a:t>
            </a:r>
            <a:r>
              <a:rPr sz="3000" i="1" spc="80" dirty="0">
                <a:latin typeface="Trebuchet MS"/>
                <a:cs typeface="Trebuchet MS"/>
              </a:rPr>
              <a:t>cross-  </a:t>
            </a:r>
            <a:r>
              <a:rPr sz="3000" i="1" spc="-90" dirty="0">
                <a:latin typeface="Trebuchet MS"/>
                <a:cs typeface="Trebuchet MS"/>
              </a:rPr>
              <a:t>platform</a:t>
            </a:r>
            <a:r>
              <a:rPr sz="3000" spc="-90" dirty="0">
                <a:latin typeface="Trebuchet MS"/>
                <a:cs typeface="Trebuchet MS"/>
              </a:rPr>
              <a:t>. </a:t>
            </a:r>
            <a:r>
              <a:rPr sz="3000" spc="60" dirty="0">
                <a:latin typeface="Trebuchet MS"/>
                <a:cs typeface="Trebuchet MS"/>
              </a:rPr>
              <a:t>Dengan </a:t>
            </a:r>
            <a:r>
              <a:rPr sz="3000" spc="-90" dirty="0">
                <a:latin typeface="Trebuchet MS"/>
                <a:cs typeface="Trebuchet MS"/>
              </a:rPr>
              <a:t>Node.js, </a:t>
            </a:r>
            <a:r>
              <a:rPr sz="3000" spc="45" dirty="0">
                <a:latin typeface="Trebuchet MS"/>
                <a:cs typeface="Trebuchet MS"/>
              </a:rPr>
              <a:t>kamu</a:t>
            </a:r>
            <a:r>
              <a:rPr sz="3000" spc="-95" dirty="0">
                <a:latin typeface="Trebuchet MS"/>
                <a:cs typeface="Trebuchet MS"/>
              </a:rPr>
              <a:t> </a:t>
            </a:r>
            <a:r>
              <a:rPr sz="3000" spc="20" dirty="0">
                <a:latin typeface="Trebuchet MS"/>
                <a:cs typeface="Trebuchet MS"/>
              </a:rPr>
              <a:t>dapat  menjalankan </a:t>
            </a:r>
            <a:r>
              <a:rPr sz="3000" spc="35" dirty="0">
                <a:latin typeface="Trebuchet MS"/>
                <a:cs typeface="Trebuchet MS"/>
              </a:rPr>
              <a:t>kode </a:t>
            </a:r>
            <a:r>
              <a:rPr sz="3000" spc="-55" dirty="0">
                <a:latin typeface="Trebuchet MS"/>
                <a:cs typeface="Trebuchet MS"/>
              </a:rPr>
              <a:t>JavaScript </a:t>
            </a:r>
            <a:r>
              <a:rPr sz="3000" spc="25" dirty="0">
                <a:latin typeface="Trebuchet MS"/>
                <a:cs typeface="Trebuchet MS"/>
              </a:rPr>
              <a:t>di </a:t>
            </a:r>
            <a:r>
              <a:rPr sz="3000" spc="70" dirty="0">
                <a:latin typeface="Trebuchet MS"/>
                <a:cs typeface="Trebuchet MS"/>
              </a:rPr>
              <a:t>mana  </a:t>
            </a:r>
            <a:r>
              <a:rPr sz="3000" spc="-95" dirty="0">
                <a:latin typeface="Trebuchet MS"/>
                <a:cs typeface="Trebuchet MS"/>
              </a:rPr>
              <a:t>saja, </a:t>
            </a:r>
            <a:r>
              <a:rPr sz="3000" spc="-20" dirty="0">
                <a:latin typeface="Trebuchet MS"/>
                <a:cs typeface="Trebuchet MS"/>
              </a:rPr>
              <a:t>tidak </a:t>
            </a:r>
            <a:r>
              <a:rPr sz="3000" spc="50" dirty="0">
                <a:latin typeface="Trebuchet MS"/>
                <a:cs typeface="Trebuchet MS"/>
              </a:rPr>
              <a:t>hanya </a:t>
            </a:r>
            <a:r>
              <a:rPr sz="3000" dirty="0">
                <a:latin typeface="Trebuchet MS"/>
                <a:cs typeface="Trebuchet MS"/>
              </a:rPr>
              <a:t>terbatas </a:t>
            </a:r>
            <a:r>
              <a:rPr sz="3000" spc="65" dirty="0">
                <a:latin typeface="Trebuchet MS"/>
                <a:cs typeface="Trebuchet MS"/>
              </a:rPr>
              <a:t>pada  </a:t>
            </a:r>
            <a:r>
              <a:rPr sz="3000" spc="45" dirty="0">
                <a:latin typeface="Trebuchet MS"/>
                <a:cs typeface="Trebuchet MS"/>
              </a:rPr>
              <a:t>lingkungan</a:t>
            </a:r>
            <a:r>
              <a:rPr sz="3000" spc="-45" dirty="0">
                <a:latin typeface="Trebuchet MS"/>
                <a:cs typeface="Trebuchet MS"/>
              </a:rPr>
              <a:t> </a:t>
            </a:r>
            <a:r>
              <a:rPr sz="3000" i="1" spc="-70" dirty="0">
                <a:latin typeface="Trebuchet MS"/>
                <a:cs typeface="Trebuchet MS"/>
              </a:rPr>
              <a:t>browser</a:t>
            </a:r>
            <a:r>
              <a:rPr sz="3000" spc="-70" dirty="0">
                <a:latin typeface="Trebuchet MS"/>
                <a:cs typeface="Trebuchet MS"/>
              </a:rPr>
              <a:t>.</a:t>
            </a:r>
            <a:endParaRPr sz="3000">
              <a:latin typeface="Trebuchet MS"/>
              <a:cs typeface="Trebuchet MS"/>
            </a:endParaRPr>
          </a:p>
        </p:txBody>
      </p:sp>
      <p:sp>
        <p:nvSpPr>
          <p:cNvPr id="10" name="object 10"/>
          <p:cNvSpPr txBox="1"/>
          <p:nvPr/>
        </p:nvSpPr>
        <p:spPr>
          <a:xfrm>
            <a:off x="9510745" y="1368425"/>
            <a:ext cx="5788025" cy="3759200"/>
          </a:xfrm>
          <a:prstGeom prst="rect">
            <a:avLst/>
          </a:prstGeom>
        </p:spPr>
        <p:txBody>
          <a:bodyPr vert="horz" wrap="square" lIns="0" tIns="12065" rIns="0" bIns="0" rtlCol="0">
            <a:spAutoFit/>
          </a:bodyPr>
          <a:lstStyle/>
          <a:p>
            <a:pPr marL="12700" marR="5080">
              <a:lnSpc>
                <a:spcPct val="116700"/>
              </a:lnSpc>
              <a:spcBef>
                <a:spcPts val="95"/>
              </a:spcBef>
            </a:pPr>
            <a:r>
              <a:rPr sz="3000" spc="-35" dirty="0">
                <a:latin typeface="Trebuchet MS"/>
                <a:cs typeface="Trebuchet MS"/>
              </a:rPr>
              <a:t>Node.js </a:t>
            </a:r>
            <a:r>
              <a:rPr sz="3000" spc="70" dirty="0">
                <a:latin typeface="Trebuchet MS"/>
                <a:cs typeface="Trebuchet MS"/>
              </a:rPr>
              <a:t>dibangun </a:t>
            </a:r>
            <a:r>
              <a:rPr sz="3000" spc="65" dirty="0">
                <a:latin typeface="Trebuchet MS"/>
                <a:cs typeface="Trebuchet MS"/>
              </a:rPr>
              <a:t>dengan </a:t>
            </a:r>
            <a:r>
              <a:rPr sz="3000" spc="25" dirty="0">
                <a:latin typeface="Trebuchet MS"/>
                <a:cs typeface="Trebuchet MS"/>
              </a:rPr>
              <a:t>Engine  </a:t>
            </a:r>
            <a:r>
              <a:rPr sz="3000" spc="-55" dirty="0">
                <a:latin typeface="Trebuchet MS"/>
                <a:cs typeface="Trebuchet MS"/>
              </a:rPr>
              <a:t>JavaScript </a:t>
            </a:r>
            <a:r>
              <a:rPr sz="3000" spc="-35" dirty="0">
                <a:latin typeface="Trebuchet MS"/>
                <a:cs typeface="Trebuchet MS"/>
              </a:rPr>
              <a:t>V8 </a:t>
            </a:r>
            <a:r>
              <a:rPr sz="3000" spc="-10" dirty="0">
                <a:latin typeface="Trebuchet MS"/>
                <a:cs typeface="Trebuchet MS"/>
              </a:rPr>
              <a:t>milik </a:t>
            </a:r>
            <a:r>
              <a:rPr sz="3000" spc="-60" dirty="0">
                <a:latin typeface="Trebuchet MS"/>
                <a:cs typeface="Trebuchet MS"/>
              </a:rPr>
              <a:t>Google. </a:t>
            </a:r>
            <a:r>
              <a:rPr sz="3000" spc="25" dirty="0">
                <a:latin typeface="Trebuchet MS"/>
                <a:cs typeface="Trebuchet MS"/>
              </a:rPr>
              <a:t>Hal</a:t>
            </a:r>
            <a:r>
              <a:rPr sz="3000" spc="-80" dirty="0">
                <a:latin typeface="Trebuchet MS"/>
                <a:cs typeface="Trebuchet MS"/>
              </a:rPr>
              <a:t> </a:t>
            </a:r>
            <a:r>
              <a:rPr sz="3000" spc="15" dirty="0">
                <a:latin typeface="Trebuchet MS"/>
                <a:cs typeface="Trebuchet MS"/>
              </a:rPr>
              <a:t>ini  menjadikan </a:t>
            </a:r>
            <a:r>
              <a:rPr sz="3000" spc="-35" dirty="0">
                <a:latin typeface="Trebuchet MS"/>
                <a:cs typeface="Trebuchet MS"/>
              </a:rPr>
              <a:t>Node.js </a:t>
            </a:r>
            <a:r>
              <a:rPr sz="3000" spc="-5" dirty="0">
                <a:latin typeface="Trebuchet MS"/>
                <a:cs typeface="Trebuchet MS"/>
              </a:rPr>
              <a:t>memiliki  </a:t>
            </a:r>
            <a:r>
              <a:rPr sz="3000" spc="10" dirty="0">
                <a:latin typeface="Trebuchet MS"/>
                <a:cs typeface="Trebuchet MS"/>
              </a:rPr>
              <a:t>performa </a:t>
            </a:r>
            <a:r>
              <a:rPr sz="3000" spc="25" dirty="0">
                <a:latin typeface="Trebuchet MS"/>
                <a:cs typeface="Trebuchet MS"/>
              </a:rPr>
              <a:t>yang </a:t>
            </a:r>
            <a:r>
              <a:rPr sz="3000" spc="-80" dirty="0">
                <a:latin typeface="Trebuchet MS"/>
                <a:cs typeface="Trebuchet MS"/>
              </a:rPr>
              <a:t>tinggi. </a:t>
            </a:r>
            <a:r>
              <a:rPr sz="3000" spc="45" dirty="0">
                <a:latin typeface="Trebuchet MS"/>
                <a:cs typeface="Trebuchet MS"/>
              </a:rPr>
              <a:t>Selain </a:t>
            </a:r>
            <a:r>
              <a:rPr sz="3000" spc="-140" dirty="0">
                <a:latin typeface="Trebuchet MS"/>
                <a:cs typeface="Trebuchet MS"/>
              </a:rPr>
              <a:t>itu,  </a:t>
            </a:r>
            <a:r>
              <a:rPr sz="3000" spc="-35" dirty="0">
                <a:latin typeface="Trebuchet MS"/>
                <a:cs typeface="Trebuchet MS"/>
              </a:rPr>
              <a:t>Node.js </a:t>
            </a:r>
            <a:r>
              <a:rPr sz="3000" spc="-5" dirty="0">
                <a:latin typeface="Trebuchet MS"/>
                <a:cs typeface="Trebuchet MS"/>
              </a:rPr>
              <a:t>memiliki </a:t>
            </a:r>
            <a:r>
              <a:rPr sz="3000" spc="-10" dirty="0">
                <a:latin typeface="Trebuchet MS"/>
                <a:cs typeface="Trebuchet MS"/>
              </a:rPr>
              <a:t>library </a:t>
            </a:r>
            <a:r>
              <a:rPr sz="3000" spc="40" dirty="0">
                <a:latin typeface="Trebuchet MS"/>
                <a:cs typeface="Trebuchet MS"/>
              </a:rPr>
              <a:t>sendiri  </a:t>
            </a:r>
            <a:r>
              <a:rPr sz="3000" spc="55" dirty="0">
                <a:latin typeface="Trebuchet MS"/>
                <a:cs typeface="Trebuchet MS"/>
              </a:rPr>
              <a:t>sehingga </a:t>
            </a:r>
            <a:r>
              <a:rPr sz="3000" spc="-55" dirty="0">
                <a:latin typeface="Trebuchet MS"/>
                <a:cs typeface="Trebuchet MS"/>
              </a:rPr>
              <a:t>tak </a:t>
            </a:r>
            <a:r>
              <a:rPr sz="3000" spc="20" dirty="0">
                <a:latin typeface="Trebuchet MS"/>
                <a:cs typeface="Trebuchet MS"/>
              </a:rPr>
              <a:t>perlu </a:t>
            </a:r>
            <a:r>
              <a:rPr sz="3000" spc="55" dirty="0">
                <a:latin typeface="Trebuchet MS"/>
                <a:cs typeface="Trebuchet MS"/>
              </a:rPr>
              <a:t>menggunakan  </a:t>
            </a:r>
            <a:r>
              <a:rPr sz="3000" spc="-5" dirty="0">
                <a:latin typeface="Trebuchet MS"/>
                <a:cs typeface="Trebuchet MS"/>
              </a:rPr>
              <a:t>webserver NGINX </a:t>
            </a:r>
            <a:r>
              <a:rPr sz="3000" spc="85" dirty="0">
                <a:latin typeface="Trebuchet MS"/>
                <a:cs typeface="Trebuchet MS"/>
              </a:rPr>
              <a:t>dan</a:t>
            </a:r>
            <a:r>
              <a:rPr sz="3000" spc="-120" dirty="0">
                <a:latin typeface="Trebuchet MS"/>
                <a:cs typeface="Trebuchet MS"/>
              </a:rPr>
              <a:t> </a:t>
            </a:r>
            <a:r>
              <a:rPr sz="3000" spc="-55" dirty="0">
                <a:latin typeface="Trebuchet MS"/>
                <a:cs typeface="Trebuchet MS"/>
              </a:rPr>
              <a:t>Apache.</a:t>
            </a:r>
            <a:endParaRPr sz="30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709910" y="1874283"/>
            <a:ext cx="438150" cy="381000"/>
          </a:xfrm>
          <a:custGeom>
            <a:avLst/>
            <a:gdLst/>
            <a:ahLst/>
            <a:cxnLst/>
            <a:rect l="l" t="t" r="r" b="b"/>
            <a:pathLst>
              <a:path w="438150" h="381000">
                <a:moveTo>
                  <a:pt x="109537" y="0"/>
                </a:moveTo>
                <a:lnTo>
                  <a:pt x="328612" y="0"/>
                </a:lnTo>
                <a:lnTo>
                  <a:pt x="438149" y="190482"/>
                </a:lnTo>
                <a:lnTo>
                  <a:pt x="328612" y="380964"/>
                </a:lnTo>
                <a:lnTo>
                  <a:pt x="109537" y="380964"/>
                </a:lnTo>
                <a:lnTo>
                  <a:pt x="0" y="190482"/>
                </a:lnTo>
                <a:lnTo>
                  <a:pt x="109537" y="0"/>
                </a:lnTo>
                <a:close/>
              </a:path>
            </a:pathLst>
          </a:custGeom>
          <a:solidFill>
            <a:srgbClr val="A066CB"/>
          </a:solidFill>
        </p:spPr>
        <p:txBody>
          <a:bodyPr wrap="square" lIns="0" tIns="0" rIns="0" bIns="0" rtlCol="0"/>
          <a:lstStyle/>
          <a:p>
            <a:endParaRPr/>
          </a:p>
        </p:txBody>
      </p:sp>
      <p:sp>
        <p:nvSpPr>
          <p:cNvPr id="3" name="object 3"/>
          <p:cNvSpPr/>
          <p:nvPr/>
        </p:nvSpPr>
        <p:spPr>
          <a:xfrm>
            <a:off x="10903601" y="2629960"/>
            <a:ext cx="67006" cy="6665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0903601" y="2770295"/>
            <a:ext cx="67006" cy="6665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903601" y="2910630"/>
            <a:ext cx="67006" cy="6665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903601" y="3050966"/>
            <a:ext cx="67006" cy="6665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0903601" y="3192178"/>
            <a:ext cx="67006" cy="66659"/>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0903601" y="3332513"/>
            <a:ext cx="67006" cy="66659"/>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0709910" y="3799732"/>
            <a:ext cx="438150" cy="381000"/>
          </a:xfrm>
          <a:custGeom>
            <a:avLst/>
            <a:gdLst/>
            <a:ahLst/>
            <a:cxnLst/>
            <a:rect l="l" t="t" r="r" b="b"/>
            <a:pathLst>
              <a:path w="438150" h="381000">
                <a:moveTo>
                  <a:pt x="109537" y="0"/>
                </a:moveTo>
                <a:lnTo>
                  <a:pt x="328612" y="0"/>
                </a:lnTo>
                <a:lnTo>
                  <a:pt x="438149" y="190482"/>
                </a:lnTo>
                <a:lnTo>
                  <a:pt x="328612" y="380964"/>
                </a:lnTo>
                <a:lnTo>
                  <a:pt x="109537" y="380964"/>
                </a:lnTo>
                <a:lnTo>
                  <a:pt x="0" y="190482"/>
                </a:lnTo>
                <a:lnTo>
                  <a:pt x="109537" y="0"/>
                </a:lnTo>
                <a:close/>
              </a:path>
            </a:pathLst>
          </a:custGeom>
          <a:solidFill>
            <a:srgbClr val="A066CB"/>
          </a:solidFill>
        </p:spPr>
        <p:txBody>
          <a:bodyPr wrap="square" lIns="0" tIns="0" rIns="0" bIns="0" rtlCol="0"/>
          <a:lstStyle/>
          <a:p>
            <a:endParaRPr/>
          </a:p>
        </p:txBody>
      </p:sp>
      <p:sp>
        <p:nvSpPr>
          <p:cNvPr id="10" name="object 10"/>
          <p:cNvSpPr/>
          <p:nvPr/>
        </p:nvSpPr>
        <p:spPr>
          <a:xfrm>
            <a:off x="10709910" y="5725154"/>
            <a:ext cx="438150" cy="381000"/>
          </a:xfrm>
          <a:custGeom>
            <a:avLst/>
            <a:gdLst/>
            <a:ahLst/>
            <a:cxnLst/>
            <a:rect l="l" t="t" r="r" b="b"/>
            <a:pathLst>
              <a:path w="438150" h="381000">
                <a:moveTo>
                  <a:pt x="109537" y="0"/>
                </a:moveTo>
                <a:lnTo>
                  <a:pt x="328612" y="0"/>
                </a:lnTo>
                <a:lnTo>
                  <a:pt x="438149" y="190482"/>
                </a:lnTo>
                <a:lnTo>
                  <a:pt x="328612" y="380964"/>
                </a:lnTo>
                <a:lnTo>
                  <a:pt x="109537" y="380964"/>
                </a:lnTo>
                <a:lnTo>
                  <a:pt x="0" y="190482"/>
                </a:lnTo>
                <a:lnTo>
                  <a:pt x="109537" y="0"/>
                </a:lnTo>
                <a:close/>
              </a:path>
            </a:pathLst>
          </a:custGeom>
          <a:solidFill>
            <a:srgbClr val="A066CB"/>
          </a:solidFill>
        </p:spPr>
        <p:txBody>
          <a:bodyPr wrap="square" lIns="0" tIns="0" rIns="0" bIns="0" rtlCol="0"/>
          <a:lstStyle/>
          <a:p>
            <a:endParaRPr/>
          </a:p>
        </p:txBody>
      </p:sp>
      <p:sp>
        <p:nvSpPr>
          <p:cNvPr id="11" name="object 11"/>
          <p:cNvSpPr/>
          <p:nvPr/>
        </p:nvSpPr>
        <p:spPr>
          <a:xfrm>
            <a:off x="10709910" y="7650606"/>
            <a:ext cx="438150" cy="381000"/>
          </a:xfrm>
          <a:custGeom>
            <a:avLst/>
            <a:gdLst/>
            <a:ahLst/>
            <a:cxnLst/>
            <a:rect l="l" t="t" r="r" b="b"/>
            <a:pathLst>
              <a:path w="438150" h="381000">
                <a:moveTo>
                  <a:pt x="109537" y="0"/>
                </a:moveTo>
                <a:lnTo>
                  <a:pt x="328612" y="0"/>
                </a:lnTo>
                <a:lnTo>
                  <a:pt x="438149" y="190482"/>
                </a:lnTo>
                <a:lnTo>
                  <a:pt x="328612" y="380964"/>
                </a:lnTo>
                <a:lnTo>
                  <a:pt x="109537" y="380964"/>
                </a:lnTo>
                <a:lnTo>
                  <a:pt x="0" y="190482"/>
                </a:lnTo>
                <a:lnTo>
                  <a:pt x="109537" y="0"/>
                </a:lnTo>
                <a:close/>
              </a:path>
            </a:pathLst>
          </a:custGeom>
          <a:solidFill>
            <a:srgbClr val="A066CB"/>
          </a:solidFill>
        </p:spPr>
        <p:txBody>
          <a:bodyPr wrap="square" lIns="0" tIns="0" rIns="0" bIns="0" rtlCol="0"/>
          <a:lstStyle/>
          <a:p>
            <a:endParaRPr/>
          </a:p>
        </p:txBody>
      </p:sp>
      <p:sp>
        <p:nvSpPr>
          <p:cNvPr id="12" name="object 12"/>
          <p:cNvSpPr/>
          <p:nvPr/>
        </p:nvSpPr>
        <p:spPr>
          <a:xfrm>
            <a:off x="681392" y="9515886"/>
            <a:ext cx="16924655" cy="771525"/>
          </a:xfrm>
          <a:custGeom>
            <a:avLst/>
            <a:gdLst/>
            <a:ahLst/>
            <a:cxnLst/>
            <a:rect l="l" t="t" r="r" b="b"/>
            <a:pathLst>
              <a:path w="16924655" h="771525">
                <a:moveTo>
                  <a:pt x="16924398" y="771113"/>
                </a:moveTo>
                <a:lnTo>
                  <a:pt x="0" y="771113"/>
                </a:lnTo>
                <a:lnTo>
                  <a:pt x="444888" y="0"/>
                </a:lnTo>
                <a:lnTo>
                  <a:pt x="16479509" y="0"/>
                </a:lnTo>
                <a:lnTo>
                  <a:pt x="16924398" y="771113"/>
                </a:lnTo>
                <a:close/>
              </a:path>
            </a:pathLst>
          </a:custGeom>
          <a:solidFill>
            <a:srgbClr val="A066CB"/>
          </a:solidFill>
        </p:spPr>
        <p:txBody>
          <a:bodyPr wrap="square" lIns="0" tIns="0" rIns="0" bIns="0" rtlCol="0"/>
          <a:lstStyle/>
          <a:p>
            <a:endParaRPr/>
          </a:p>
        </p:txBody>
      </p:sp>
      <p:grpSp>
        <p:nvGrpSpPr>
          <p:cNvPr id="13" name="object 13"/>
          <p:cNvGrpSpPr/>
          <p:nvPr/>
        </p:nvGrpSpPr>
        <p:grpSpPr>
          <a:xfrm>
            <a:off x="1338282" y="1028699"/>
            <a:ext cx="1094740" cy="629285"/>
            <a:chOff x="1338282" y="1028699"/>
            <a:chExt cx="1094740" cy="629285"/>
          </a:xfrm>
        </p:grpSpPr>
        <p:sp>
          <p:nvSpPr>
            <p:cNvPr id="14" name="object 14"/>
            <p:cNvSpPr/>
            <p:nvPr/>
          </p:nvSpPr>
          <p:spPr>
            <a:xfrm>
              <a:off x="1338282" y="1340099"/>
              <a:ext cx="365125" cy="318135"/>
            </a:xfrm>
            <a:custGeom>
              <a:avLst/>
              <a:gdLst/>
              <a:ahLst/>
              <a:cxnLst/>
              <a:rect l="l" t="t" r="r" b="b"/>
              <a:pathLst>
                <a:path w="365125" h="318135">
                  <a:moveTo>
                    <a:pt x="273673" y="317603"/>
                  </a:moveTo>
                  <a:lnTo>
                    <a:pt x="91343" y="317603"/>
                  </a:lnTo>
                  <a:lnTo>
                    <a:pt x="0" y="158967"/>
                  </a:lnTo>
                  <a:lnTo>
                    <a:pt x="91343" y="0"/>
                  </a:lnTo>
                  <a:lnTo>
                    <a:pt x="273673" y="0"/>
                  </a:lnTo>
                  <a:lnTo>
                    <a:pt x="365003" y="158967"/>
                  </a:lnTo>
                  <a:lnTo>
                    <a:pt x="273673" y="317603"/>
                  </a:lnTo>
                  <a:close/>
                </a:path>
              </a:pathLst>
            </a:custGeom>
            <a:solidFill>
              <a:srgbClr val="86C7EC"/>
            </a:solidFill>
          </p:spPr>
          <p:txBody>
            <a:bodyPr wrap="square" lIns="0" tIns="0" rIns="0" bIns="0" rtlCol="0"/>
            <a:lstStyle/>
            <a:p>
              <a:endParaRPr/>
            </a:p>
          </p:txBody>
        </p:sp>
        <p:sp>
          <p:nvSpPr>
            <p:cNvPr id="15" name="object 15"/>
            <p:cNvSpPr/>
            <p:nvPr/>
          </p:nvSpPr>
          <p:spPr>
            <a:xfrm>
              <a:off x="1520611" y="1028699"/>
              <a:ext cx="547370" cy="628650"/>
            </a:xfrm>
            <a:custGeom>
              <a:avLst/>
              <a:gdLst/>
              <a:ahLst/>
              <a:cxnLst/>
              <a:rect l="l" t="t" r="r" b="b"/>
              <a:pathLst>
                <a:path w="547369" h="628650">
                  <a:moveTo>
                    <a:pt x="456551" y="628650"/>
                  </a:moveTo>
                  <a:lnTo>
                    <a:pt x="273470" y="628650"/>
                  </a:lnTo>
                  <a:lnTo>
                    <a:pt x="124982" y="370075"/>
                  </a:lnTo>
                  <a:lnTo>
                    <a:pt x="61461" y="259531"/>
                  </a:lnTo>
                  <a:lnTo>
                    <a:pt x="0" y="152763"/>
                  </a:lnTo>
                  <a:lnTo>
                    <a:pt x="87961" y="0"/>
                  </a:lnTo>
                  <a:lnTo>
                    <a:pt x="277055" y="0"/>
                  </a:lnTo>
                  <a:lnTo>
                    <a:pt x="333382" y="97831"/>
                  </a:lnTo>
                  <a:lnTo>
                    <a:pt x="456216" y="311400"/>
                  </a:lnTo>
                  <a:lnTo>
                    <a:pt x="456348" y="311400"/>
                  </a:lnTo>
                  <a:lnTo>
                    <a:pt x="489956" y="370075"/>
                  </a:lnTo>
                  <a:lnTo>
                    <a:pt x="547331" y="470367"/>
                  </a:lnTo>
                  <a:lnTo>
                    <a:pt x="456551" y="628650"/>
                  </a:lnTo>
                  <a:close/>
                </a:path>
                <a:path w="547369" h="628650">
                  <a:moveTo>
                    <a:pt x="333437" y="97858"/>
                  </a:moveTo>
                  <a:close/>
                </a:path>
              </a:pathLst>
            </a:custGeom>
            <a:solidFill>
              <a:srgbClr val="1736B1"/>
            </a:solidFill>
          </p:spPr>
          <p:txBody>
            <a:bodyPr wrap="square" lIns="0" tIns="0" rIns="0" bIns="0" rtlCol="0"/>
            <a:lstStyle/>
            <a:p>
              <a:endParaRPr/>
            </a:p>
          </p:txBody>
        </p:sp>
        <p:sp>
          <p:nvSpPr>
            <p:cNvPr id="16" name="object 16"/>
            <p:cNvSpPr/>
            <p:nvPr/>
          </p:nvSpPr>
          <p:spPr>
            <a:xfrm>
              <a:off x="1885614" y="1028699"/>
              <a:ext cx="547370" cy="628650"/>
            </a:xfrm>
            <a:custGeom>
              <a:avLst/>
              <a:gdLst/>
              <a:ahLst/>
              <a:cxnLst/>
              <a:rect l="l" t="t" r="r" b="b"/>
              <a:pathLst>
                <a:path w="547369" h="628650">
                  <a:moveTo>
                    <a:pt x="456206" y="628650"/>
                  </a:moveTo>
                  <a:lnTo>
                    <a:pt x="273470" y="628650"/>
                  </a:lnTo>
                  <a:lnTo>
                    <a:pt x="182328" y="470367"/>
                  </a:lnTo>
                  <a:lnTo>
                    <a:pt x="182606" y="469900"/>
                  </a:lnTo>
                  <a:lnTo>
                    <a:pt x="91396" y="311400"/>
                  </a:lnTo>
                  <a:lnTo>
                    <a:pt x="0" y="152763"/>
                  </a:lnTo>
                  <a:lnTo>
                    <a:pt x="87963" y="0"/>
                  </a:lnTo>
                  <a:lnTo>
                    <a:pt x="277056" y="0"/>
                  </a:lnTo>
                  <a:lnTo>
                    <a:pt x="328995" y="90209"/>
                  </a:lnTo>
                  <a:lnTo>
                    <a:pt x="329483" y="90209"/>
                  </a:lnTo>
                  <a:lnTo>
                    <a:pt x="485539" y="362225"/>
                  </a:lnTo>
                  <a:lnTo>
                    <a:pt x="485288" y="362371"/>
                  </a:lnTo>
                  <a:lnTo>
                    <a:pt x="547331" y="470367"/>
                  </a:lnTo>
                  <a:lnTo>
                    <a:pt x="456206" y="628650"/>
                  </a:lnTo>
                  <a:close/>
                </a:path>
                <a:path w="547369" h="628650">
                  <a:moveTo>
                    <a:pt x="329483" y="90209"/>
                  </a:moveTo>
                  <a:lnTo>
                    <a:pt x="328995" y="90209"/>
                  </a:lnTo>
                  <a:lnTo>
                    <a:pt x="329351" y="89981"/>
                  </a:lnTo>
                  <a:lnTo>
                    <a:pt x="329483" y="90209"/>
                  </a:lnTo>
                  <a:close/>
                </a:path>
              </a:pathLst>
            </a:custGeom>
            <a:solidFill>
              <a:srgbClr val="A066CB"/>
            </a:solidFill>
          </p:spPr>
          <p:txBody>
            <a:bodyPr wrap="square" lIns="0" tIns="0" rIns="0" bIns="0" rtlCol="0"/>
            <a:lstStyle/>
            <a:p>
              <a:endParaRPr/>
            </a:p>
          </p:txBody>
        </p:sp>
      </p:grpSp>
      <p:sp>
        <p:nvSpPr>
          <p:cNvPr id="17" name="object 17"/>
          <p:cNvSpPr/>
          <p:nvPr/>
        </p:nvSpPr>
        <p:spPr>
          <a:xfrm>
            <a:off x="10888674" y="6469737"/>
            <a:ext cx="76200" cy="840105"/>
          </a:xfrm>
          <a:custGeom>
            <a:avLst/>
            <a:gdLst/>
            <a:ahLst/>
            <a:cxnLst/>
            <a:rect l="l" t="t" r="r" b="b"/>
            <a:pathLst>
              <a:path w="76200" h="840104">
                <a:moveTo>
                  <a:pt x="76200" y="796726"/>
                </a:moveTo>
                <a:lnTo>
                  <a:pt x="76200" y="806860"/>
                </a:lnTo>
                <a:lnTo>
                  <a:pt x="75233" y="811730"/>
                </a:lnTo>
                <a:lnTo>
                  <a:pt x="48012" y="839007"/>
                </a:lnTo>
                <a:lnTo>
                  <a:pt x="43152" y="839975"/>
                </a:lnTo>
                <a:lnTo>
                  <a:pt x="33047" y="839975"/>
                </a:lnTo>
                <a:lnTo>
                  <a:pt x="966" y="811730"/>
                </a:lnTo>
                <a:lnTo>
                  <a:pt x="0" y="806860"/>
                </a:lnTo>
                <a:lnTo>
                  <a:pt x="0" y="796726"/>
                </a:lnTo>
                <a:lnTo>
                  <a:pt x="28187" y="764579"/>
                </a:lnTo>
                <a:lnTo>
                  <a:pt x="33047" y="763610"/>
                </a:lnTo>
                <a:lnTo>
                  <a:pt x="43152" y="763610"/>
                </a:lnTo>
                <a:lnTo>
                  <a:pt x="75233" y="791856"/>
                </a:lnTo>
                <a:lnTo>
                  <a:pt x="76200" y="796726"/>
                </a:lnTo>
                <a:close/>
              </a:path>
              <a:path w="76200" h="840104">
                <a:moveTo>
                  <a:pt x="76200" y="644004"/>
                </a:moveTo>
                <a:lnTo>
                  <a:pt x="76200" y="654137"/>
                </a:lnTo>
                <a:lnTo>
                  <a:pt x="75233" y="659007"/>
                </a:lnTo>
                <a:lnTo>
                  <a:pt x="48012" y="686284"/>
                </a:lnTo>
                <a:lnTo>
                  <a:pt x="43152" y="687253"/>
                </a:lnTo>
                <a:lnTo>
                  <a:pt x="33047" y="687253"/>
                </a:lnTo>
                <a:lnTo>
                  <a:pt x="966" y="659007"/>
                </a:lnTo>
                <a:lnTo>
                  <a:pt x="0" y="654137"/>
                </a:lnTo>
                <a:lnTo>
                  <a:pt x="0" y="644004"/>
                </a:lnTo>
                <a:lnTo>
                  <a:pt x="28187" y="611857"/>
                </a:lnTo>
                <a:lnTo>
                  <a:pt x="33047" y="610888"/>
                </a:lnTo>
                <a:lnTo>
                  <a:pt x="43152" y="610888"/>
                </a:lnTo>
                <a:lnTo>
                  <a:pt x="75233" y="639134"/>
                </a:lnTo>
                <a:lnTo>
                  <a:pt x="76200" y="644004"/>
                </a:lnTo>
                <a:close/>
              </a:path>
              <a:path w="76200" h="840104">
                <a:moveTo>
                  <a:pt x="76200" y="491282"/>
                </a:moveTo>
                <a:lnTo>
                  <a:pt x="76200" y="501415"/>
                </a:lnTo>
                <a:lnTo>
                  <a:pt x="75233" y="506286"/>
                </a:lnTo>
                <a:lnTo>
                  <a:pt x="48012" y="533562"/>
                </a:lnTo>
                <a:lnTo>
                  <a:pt x="43152" y="534531"/>
                </a:lnTo>
                <a:lnTo>
                  <a:pt x="33047" y="534531"/>
                </a:lnTo>
                <a:lnTo>
                  <a:pt x="966" y="506286"/>
                </a:lnTo>
                <a:lnTo>
                  <a:pt x="0" y="501415"/>
                </a:lnTo>
                <a:lnTo>
                  <a:pt x="0" y="491282"/>
                </a:lnTo>
                <a:lnTo>
                  <a:pt x="28187" y="459135"/>
                </a:lnTo>
                <a:lnTo>
                  <a:pt x="33047" y="458166"/>
                </a:lnTo>
                <a:lnTo>
                  <a:pt x="43152" y="458166"/>
                </a:lnTo>
                <a:lnTo>
                  <a:pt x="75233" y="486412"/>
                </a:lnTo>
                <a:lnTo>
                  <a:pt x="76200" y="491282"/>
                </a:lnTo>
                <a:close/>
              </a:path>
              <a:path w="76200" h="840104">
                <a:moveTo>
                  <a:pt x="76200" y="338560"/>
                </a:moveTo>
                <a:lnTo>
                  <a:pt x="76200" y="348693"/>
                </a:lnTo>
                <a:lnTo>
                  <a:pt x="75233" y="353563"/>
                </a:lnTo>
                <a:lnTo>
                  <a:pt x="48012" y="380840"/>
                </a:lnTo>
                <a:lnTo>
                  <a:pt x="43152" y="381809"/>
                </a:lnTo>
                <a:lnTo>
                  <a:pt x="33047" y="381809"/>
                </a:lnTo>
                <a:lnTo>
                  <a:pt x="966" y="353563"/>
                </a:lnTo>
                <a:lnTo>
                  <a:pt x="0" y="348693"/>
                </a:lnTo>
                <a:lnTo>
                  <a:pt x="0" y="338560"/>
                </a:lnTo>
                <a:lnTo>
                  <a:pt x="28187" y="306413"/>
                </a:lnTo>
                <a:lnTo>
                  <a:pt x="33047" y="305444"/>
                </a:lnTo>
                <a:lnTo>
                  <a:pt x="43152" y="305444"/>
                </a:lnTo>
                <a:lnTo>
                  <a:pt x="75233" y="333690"/>
                </a:lnTo>
                <a:lnTo>
                  <a:pt x="76200" y="338560"/>
                </a:lnTo>
                <a:close/>
              </a:path>
              <a:path w="76200" h="840104">
                <a:moveTo>
                  <a:pt x="76200" y="185838"/>
                </a:moveTo>
                <a:lnTo>
                  <a:pt x="76200" y="195970"/>
                </a:lnTo>
                <a:lnTo>
                  <a:pt x="75233" y="200841"/>
                </a:lnTo>
                <a:lnTo>
                  <a:pt x="48012" y="228118"/>
                </a:lnTo>
                <a:lnTo>
                  <a:pt x="43152" y="229087"/>
                </a:lnTo>
                <a:lnTo>
                  <a:pt x="33047" y="229087"/>
                </a:lnTo>
                <a:lnTo>
                  <a:pt x="966" y="200841"/>
                </a:lnTo>
                <a:lnTo>
                  <a:pt x="0" y="195970"/>
                </a:lnTo>
                <a:lnTo>
                  <a:pt x="0" y="185838"/>
                </a:lnTo>
                <a:lnTo>
                  <a:pt x="28187" y="153691"/>
                </a:lnTo>
                <a:lnTo>
                  <a:pt x="33047" y="152722"/>
                </a:lnTo>
                <a:lnTo>
                  <a:pt x="43152" y="152722"/>
                </a:lnTo>
                <a:lnTo>
                  <a:pt x="75233" y="180968"/>
                </a:lnTo>
                <a:lnTo>
                  <a:pt x="76200" y="185838"/>
                </a:lnTo>
                <a:close/>
              </a:path>
              <a:path w="76200" h="840104">
                <a:moveTo>
                  <a:pt x="76200" y="33116"/>
                </a:moveTo>
                <a:lnTo>
                  <a:pt x="76200" y="43248"/>
                </a:lnTo>
                <a:lnTo>
                  <a:pt x="75233" y="48120"/>
                </a:lnTo>
                <a:lnTo>
                  <a:pt x="48012" y="75395"/>
                </a:lnTo>
                <a:lnTo>
                  <a:pt x="43152" y="76364"/>
                </a:lnTo>
                <a:lnTo>
                  <a:pt x="33047" y="76364"/>
                </a:lnTo>
                <a:lnTo>
                  <a:pt x="966" y="48120"/>
                </a:lnTo>
                <a:lnTo>
                  <a:pt x="0" y="43248"/>
                </a:lnTo>
                <a:lnTo>
                  <a:pt x="0" y="33116"/>
                </a:lnTo>
                <a:lnTo>
                  <a:pt x="28187" y="969"/>
                </a:lnTo>
                <a:lnTo>
                  <a:pt x="33047" y="0"/>
                </a:lnTo>
                <a:lnTo>
                  <a:pt x="43152" y="0"/>
                </a:lnTo>
                <a:lnTo>
                  <a:pt x="75233" y="28244"/>
                </a:lnTo>
                <a:lnTo>
                  <a:pt x="76200" y="33116"/>
                </a:lnTo>
                <a:close/>
              </a:path>
            </a:pathLst>
          </a:custGeom>
          <a:solidFill>
            <a:srgbClr val="86C7EC"/>
          </a:solidFill>
        </p:spPr>
        <p:txBody>
          <a:bodyPr wrap="square" lIns="0" tIns="0" rIns="0" bIns="0" rtlCol="0"/>
          <a:lstStyle/>
          <a:p>
            <a:endParaRPr/>
          </a:p>
        </p:txBody>
      </p:sp>
      <p:sp>
        <p:nvSpPr>
          <p:cNvPr id="18" name="object 18"/>
          <p:cNvSpPr/>
          <p:nvPr/>
        </p:nvSpPr>
        <p:spPr>
          <a:xfrm>
            <a:off x="10888674" y="4544285"/>
            <a:ext cx="76200" cy="840105"/>
          </a:xfrm>
          <a:custGeom>
            <a:avLst/>
            <a:gdLst/>
            <a:ahLst/>
            <a:cxnLst/>
            <a:rect l="l" t="t" r="r" b="b"/>
            <a:pathLst>
              <a:path w="76200" h="840104">
                <a:moveTo>
                  <a:pt x="76200" y="796726"/>
                </a:moveTo>
                <a:lnTo>
                  <a:pt x="76200" y="806860"/>
                </a:lnTo>
                <a:lnTo>
                  <a:pt x="75233" y="811730"/>
                </a:lnTo>
                <a:lnTo>
                  <a:pt x="48012" y="839007"/>
                </a:lnTo>
                <a:lnTo>
                  <a:pt x="43152" y="839975"/>
                </a:lnTo>
                <a:lnTo>
                  <a:pt x="33047" y="839975"/>
                </a:lnTo>
                <a:lnTo>
                  <a:pt x="966" y="811730"/>
                </a:lnTo>
                <a:lnTo>
                  <a:pt x="0" y="806860"/>
                </a:lnTo>
                <a:lnTo>
                  <a:pt x="0" y="796726"/>
                </a:lnTo>
                <a:lnTo>
                  <a:pt x="28187" y="764579"/>
                </a:lnTo>
                <a:lnTo>
                  <a:pt x="33047" y="763610"/>
                </a:lnTo>
                <a:lnTo>
                  <a:pt x="43152" y="763610"/>
                </a:lnTo>
                <a:lnTo>
                  <a:pt x="75233" y="791856"/>
                </a:lnTo>
                <a:lnTo>
                  <a:pt x="76200" y="796726"/>
                </a:lnTo>
                <a:close/>
              </a:path>
              <a:path w="76200" h="840104">
                <a:moveTo>
                  <a:pt x="76200" y="644004"/>
                </a:moveTo>
                <a:lnTo>
                  <a:pt x="76200" y="654137"/>
                </a:lnTo>
                <a:lnTo>
                  <a:pt x="75233" y="659007"/>
                </a:lnTo>
                <a:lnTo>
                  <a:pt x="48012" y="686284"/>
                </a:lnTo>
                <a:lnTo>
                  <a:pt x="43152" y="687253"/>
                </a:lnTo>
                <a:lnTo>
                  <a:pt x="33047" y="687253"/>
                </a:lnTo>
                <a:lnTo>
                  <a:pt x="966" y="659007"/>
                </a:lnTo>
                <a:lnTo>
                  <a:pt x="0" y="654137"/>
                </a:lnTo>
                <a:lnTo>
                  <a:pt x="0" y="644004"/>
                </a:lnTo>
                <a:lnTo>
                  <a:pt x="28187" y="611857"/>
                </a:lnTo>
                <a:lnTo>
                  <a:pt x="33047" y="610888"/>
                </a:lnTo>
                <a:lnTo>
                  <a:pt x="43152" y="610888"/>
                </a:lnTo>
                <a:lnTo>
                  <a:pt x="75233" y="639134"/>
                </a:lnTo>
                <a:lnTo>
                  <a:pt x="76200" y="644004"/>
                </a:lnTo>
                <a:close/>
              </a:path>
              <a:path w="76200" h="840104">
                <a:moveTo>
                  <a:pt x="76200" y="491282"/>
                </a:moveTo>
                <a:lnTo>
                  <a:pt x="76200" y="501415"/>
                </a:lnTo>
                <a:lnTo>
                  <a:pt x="75233" y="506286"/>
                </a:lnTo>
                <a:lnTo>
                  <a:pt x="48012" y="533562"/>
                </a:lnTo>
                <a:lnTo>
                  <a:pt x="43152" y="534531"/>
                </a:lnTo>
                <a:lnTo>
                  <a:pt x="33047" y="534531"/>
                </a:lnTo>
                <a:lnTo>
                  <a:pt x="966" y="506286"/>
                </a:lnTo>
                <a:lnTo>
                  <a:pt x="0" y="501415"/>
                </a:lnTo>
                <a:lnTo>
                  <a:pt x="0" y="491282"/>
                </a:lnTo>
                <a:lnTo>
                  <a:pt x="28187" y="459135"/>
                </a:lnTo>
                <a:lnTo>
                  <a:pt x="33047" y="458166"/>
                </a:lnTo>
                <a:lnTo>
                  <a:pt x="43152" y="458166"/>
                </a:lnTo>
                <a:lnTo>
                  <a:pt x="75233" y="486412"/>
                </a:lnTo>
                <a:lnTo>
                  <a:pt x="76200" y="491282"/>
                </a:lnTo>
                <a:close/>
              </a:path>
              <a:path w="76200" h="840104">
                <a:moveTo>
                  <a:pt x="76200" y="338560"/>
                </a:moveTo>
                <a:lnTo>
                  <a:pt x="76200" y="348693"/>
                </a:lnTo>
                <a:lnTo>
                  <a:pt x="75233" y="353563"/>
                </a:lnTo>
                <a:lnTo>
                  <a:pt x="48012" y="380840"/>
                </a:lnTo>
                <a:lnTo>
                  <a:pt x="43152" y="381809"/>
                </a:lnTo>
                <a:lnTo>
                  <a:pt x="33047" y="381809"/>
                </a:lnTo>
                <a:lnTo>
                  <a:pt x="966" y="353563"/>
                </a:lnTo>
                <a:lnTo>
                  <a:pt x="0" y="348693"/>
                </a:lnTo>
                <a:lnTo>
                  <a:pt x="0" y="338560"/>
                </a:lnTo>
                <a:lnTo>
                  <a:pt x="28187" y="306413"/>
                </a:lnTo>
                <a:lnTo>
                  <a:pt x="33047" y="305444"/>
                </a:lnTo>
                <a:lnTo>
                  <a:pt x="43152" y="305444"/>
                </a:lnTo>
                <a:lnTo>
                  <a:pt x="75233" y="333690"/>
                </a:lnTo>
                <a:lnTo>
                  <a:pt x="76200" y="338560"/>
                </a:lnTo>
                <a:close/>
              </a:path>
              <a:path w="76200" h="840104">
                <a:moveTo>
                  <a:pt x="76200" y="185838"/>
                </a:moveTo>
                <a:lnTo>
                  <a:pt x="76200" y="195970"/>
                </a:lnTo>
                <a:lnTo>
                  <a:pt x="75233" y="200841"/>
                </a:lnTo>
                <a:lnTo>
                  <a:pt x="48012" y="228118"/>
                </a:lnTo>
                <a:lnTo>
                  <a:pt x="43152" y="229087"/>
                </a:lnTo>
                <a:lnTo>
                  <a:pt x="33047" y="229087"/>
                </a:lnTo>
                <a:lnTo>
                  <a:pt x="966" y="200841"/>
                </a:lnTo>
                <a:lnTo>
                  <a:pt x="0" y="195970"/>
                </a:lnTo>
                <a:lnTo>
                  <a:pt x="0" y="185838"/>
                </a:lnTo>
                <a:lnTo>
                  <a:pt x="28187" y="153691"/>
                </a:lnTo>
                <a:lnTo>
                  <a:pt x="33047" y="152722"/>
                </a:lnTo>
                <a:lnTo>
                  <a:pt x="43152" y="152722"/>
                </a:lnTo>
                <a:lnTo>
                  <a:pt x="75233" y="180968"/>
                </a:lnTo>
                <a:lnTo>
                  <a:pt x="76200" y="185838"/>
                </a:lnTo>
                <a:close/>
              </a:path>
              <a:path w="76200" h="840104">
                <a:moveTo>
                  <a:pt x="76200" y="33116"/>
                </a:moveTo>
                <a:lnTo>
                  <a:pt x="76200" y="43248"/>
                </a:lnTo>
                <a:lnTo>
                  <a:pt x="75233" y="48120"/>
                </a:lnTo>
                <a:lnTo>
                  <a:pt x="48012" y="75395"/>
                </a:lnTo>
                <a:lnTo>
                  <a:pt x="43152" y="76364"/>
                </a:lnTo>
                <a:lnTo>
                  <a:pt x="33047" y="76364"/>
                </a:lnTo>
                <a:lnTo>
                  <a:pt x="966" y="48120"/>
                </a:lnTo>
                <a:lnTo>
                  <a:pt x="0" y="43248"/>
                </a:lnTo>
                <a:lnTo>
                  <a:pt x="0" y="33116"/>
                </a:lnTo>
                <a:lnTo>
                  <a:pt x="28187" y="969"/>
                </a:lnTo>
                <a:lnTo>
                  <a:pt x="33047" y="0"/>
                </a:lnTo>
                <a:lnTo>
                  <a:pt x="43152" y="0"/>
                </a:lnTo>
                <a:lnTo>
                  <a:pt x="75233" y="28244"/>
                </a:lnTo>
                <a:lnTo>
                  <a:pt x="76200" y="33116"/>
                </a:lnTo>
                <a:close/>
              </a:path>
            </a:pathLst>
          </a:custGeom>
          <a:solidFill>
            <a:srgbClr val="86C7EC"/>
          </a:solidFill>
        </p:spPr>
        <p:txBody>
          <a:bodyPr wrap="square" lIns="0" tIns="0" rIns="0" bIns="0" rtlCol="0"/>
          <a:lstStyle/>
          <a:p>
            <a:endParaRPr/>
          </a:p>
        </p:txBody>
      </p:sp>
      <p:sp>
        <p:nvSpPr>
          <p:cNvPr id="19" name="object 19"/>
          <p:cNvSpPr/>
          <p:nvPr/>
        </p:nvSpPr>
        <p:spPr>
          <a:xfrm>
            <a:off x="1645504" y="2100401"/>
            <a:ext cx="5768232" cy="2062737"/>
          </a:xfrm>
          <a:prstGeom prst="rect">
            <a:avLst/>
          </a:prstGeom>
          <a:blipFill>
            <a:blip r:embed="rId6" cstate="print"/>
            <a:stretch>
              <a:fillRect/>
            </a:stretch>
          </a:blipFill>
        </p:spPr>
        <p:txBody>
          <a:bodyPr wrap="square" lIns="0" tIns="0" rIns="0" bIns="0" rtlCol="0"/>
          <a:lstStyle/>
          <a:p>
            <a:endParaRPr/>
          </a:p>
        </p:txBody>
      </p:sp>
      <p:sp>
        <p:nvSpPr>
          <p:cNvPr id="20" name="object 20"/>
          <p:cNvSpPr txBox="1"/>
          <p:nvPr/>
        </p:nvSpPr>
        <p:spPr>
          <a:xfrm>
            <a:off x="1516274" y="4455705"/>
            <a:ext cx="7501890" cy="2386965"/>
          </a:xfrm>
          <a:prstGeom prst="rect">
            <a:avLst/>
          </a:prstGeom>
        </p:spPr>
        <p:txBody>
          <a:bodyPr vert="horz" wrap="square" lIns="0" tIns="12065" rIns="0" bIns="0" rtlCol="0">
            <a:spAutoFit/>
          </a:bodyPr>
          <a:lstStyle/>
          <a:p>
            <a:pPr marL="12700" marR="5080">
              <a:lnSpc>
                <a:spcPct val="117400"/>
              </a:lnSpc>
              <a:spcBef>
                <a:spcPts val="95"/>
              </a:spcBef>
            </a:pPr>
            <a:r>
              <a:rPr sz="3300" spc="45" dirty="0">
                <a:latin typeface="Trebuchet MS"/>
                <a:cs typeface="Trebuchet MS"/>
              </a:rPr>
              <a:t>Express </a:t>
            </a:r>
            <a:r>
              <a:rPr sz="3300" spc="-195" dirty="0">
                <a:latin typeface="Trebuchet MS"/>
                <a:cs typeface="Trebuchet MS"/>
              </a:rPr>
              <a:t>JS </a:t>
            </a:r>
            <a:r>
              <a:rPr sz="3300" spc="70" dirty="0">
                <a:latin typeface="Trebuchet MS"/>
                <a:cs typeface="Trebuchet MS"/>
              </a:rPr>
              <a:t>adalah </a:t>
            </a:r>
            <a:r>
              <a:rPr sz="3300" spc="-10" dirty="0">
                <a:latin typeface="Trebuchet MS"/>
                <a:cs typeface="Trebuchet MS"/>
              </a:rPr>
              <a:t>framework </a:t>
            </a:r>
            <a:r>
              <a:rPr sz="3300" spc="25" dirty="0">
                <a:latin typeface="Trebuchet MS"/>
                <a:cs typeface="Trebuchet MS"/>
              </a:rPr>
              <a:t>dari  </a:t>
            </a:r>
            <a:r>
              <a:rPr sz="3300" dirty="0">
                <a:latin typeface="Trebuchet MS"/>
                <a:cs typeface="Trebuchet MS"/>
              </a:rPr>
              <a:t>NodeJS </a:t>
            </a:r>
            <a:r>
              <a:rPr sz="3300" spc="40" dirty="0">
                <a:latin typeface="Trebuchet MS"/>
                <a:cs typeface="Trebuchet MS"/>
              </a:rPr>
              <a:t>yang </a:t>
            </a:r>
            <a:r>
              <a:rPr sz="3300" spc="45" dirty="0">
                <a:latin typeface="Trebuchet MS"/>
                <a:cs typeface="Trebuchet MS"/>
              </a:rPr>
              <a:t>dirancang </a:t>
            </a:r>
            <a:r>
              <a:rPr sz="3300" spc="35" dirty="0">
                <a:latin typeface="Trebuchet MS"/>
                <a:cs typeface="Trebuchet MS"/>
              </a:rPr>
              <a:t>secara</a:t>
            </a:r>
            <a:r>
              <a:rPr sz="3300" spc="-240" dirty="0">
                <a:latin typeface="Trebuchet MS"/>
                <a:cs typeface="Trebuchet MS"/>
              </a:rPr>
              <a:t> </a:t>
            </a:r>
            <a:r>
              <a:rPr sz="3300" spc="5" dirty="0">
                <a:latin typeface="Trebuchet MS"/>
                <a:cs typeface="Trebuchet MS"/>
              </a:rPr>
              <a:t>fleksibel  </a:t>
            </a:r>
            <a:r>
              <a:rPr sz="3300" spc="105" dirty="0">
                <a:latin typeface="Trebuchet MS"/>
                <a:cs typeface="Trebuchet MS"/>
              </a:rPr>
              <a:t>dan </a:t>
            </a:r>
            <a:r>
              <a:rPr sz="3300" spc="75" dirty="0">
                <a:latin typeface="Trebuchet MS"/>
                <a:cs typeface="Trebuchet MS"/>
              </a:rPr>
              <a:t>sederhana </a:t>
            </a:r>
            <a:r>
              <a:rPr sz="3300" spc="40" dirty="0">
                <a:latin typeface="Trebuchet MS"/>
                <a:cs typeface="Trebuchet MS"/>
              </a:rPr>
              <a:t>untuk </a:t>
            </a:r>
            <a:r>
              <a:rPr sz="3300" spc="60" dirty="0">
                <a:latin typeface="Trebuchet MS"/>
                <a:cs typeface="Trebuchet MS"/>
              </a:rPr>
              <a:t>membantu</a:t>
            </a:r>
            <a:r>
              <a:rPr sz="3300" spc="-409" dirty="0">
                <a:latin typeface="Trebuchet MS"/>
                <a:cs typeface="Trebuchet MS"/>
              </a:rPr>
              <a:t> </a:t>
            </a:r>
            <a:r>
              <a:rPr sz="3300" spc="40" dirty="0">
                <a:latin typeface="Trebuchet MS"/>
                <a:cs typeface="Trebuchet MS"/>
              </a:rPr>
              <a:t>tahap  </a:t>
            </a:r>
            <a:r>
              <a:rPr sz="3300" spc="75" dirty="0">
                <a:latin typeface="Trebuchet MS"/>
                <a:cs typeface="Trebuchet MS"/>
              </a:rPr>
              <a:t>pengembangan </a:t>
            </a:r>
            <a:r>
              <a:rPr sz="3300" spc="40" dirty="0">
                <a:latin typeface="Trebuchet MS"/>
                <a:cs typeface="Trebuchet MS"/>
              </a:rPr>
              <a:t>aplikasi </a:t>
            </a:r>
            <a:r>
              <a:rPr sz="3300" spc="10" dirty="0">
                <a:latin typeface="Trebuchet MS"/>
                <a:cs typeface="Trebuchet MS"/>
              </a:rPr>
              <a:t>back</a:t>
            </a:r>
            <a:r>
              <a:rPr sz="3300" spc="-229" dirty="0">
                <a:latin typeface="Trebuchet MS"/>
                <a:cs typeface="Trebuchet MS"/>
              </a:rPr>
              <a:t> </a:t>
            </a:r>
            <a:r>
              <a:rPr sz="3300" spc="-70" dirty="0">
                <a:latin typeface="Trebuchet MS"/>
                <a:cs typeface="Trebuchet MS"/>
              </a:rPr>
              <a:t>end.</a:t>
            </a:r>
            <a:endParaRPr sz="3300">
              <a:latin typeface="Trebuchet MS"/>
              <a:cs typeface="Trebuchet MS"/>
            </a:endParaRPr>
          </a:p>
        </p:txBody>
      </p:sp>
      <p:sp>
        <p:nvSpPr>
          <p:cNvPr id="21" name="object 21"/>
          <p:cNvSpPr txBox="1">
            <a:spLocks noGrp="1"/>
          </p:cNvSpPr>
          <p:nvPr>
            <p:ph type="title"/>
          </p:nvPr>
        </p:nvSpPr>
        <p:spPr>
          <a:prstGeom prst="rect">
            <a:avLst/>
          </a:prstGeom>
        </p:spPr>
        <p:txBody>
          <a:bodyPr vert="horz" wrap="square" lIns="0" tIns="754872" rIns="0" bIns="0" rtlCol="0">
            <a:spAutoFit/>
          </a:bodyPr>
          <a:lstStyle/>
          <a:p>
            <a:pPr marL="10649585" marR="5080">
              <a:lnSpc>
                <a:spcPts val="4170"/>
              </a:lnSpc>
              <a:spcBef>
                <a:spcPts val="260"/>
              </a:spcBef>
            </a:pPr>
            <a:r>
              <a:rPr spc="120" dirty="0"/>
              <a:t>Mendapat </a:t>
            </a:r>
            <a:r>
              <a:rPr spc="100" dirty="0"/>
              <a:t>Dukungan</a:t>
            </a:r>
            <a:r>
              <a:rPr spc="-300" dirty="0"/>
              <a:t> </a:t>
            </a:r>
            <a:r>
              <a:rPr spc="70" dirty="0"/>
              <a:t>dari  </a:t>
            </a:r>
            <a:r>
              <a:rPr spc="114" dirty="0"/>
              <a:t>Google </a:t>
            </a:r>
            <a:r>
              <a:rPr spc="-25" dirty="0"/>
              <a:t>V8</a:t>
            </a:r>
            <a:r>
              <a:rPr spc="-225" dirty="0"/>
              <a:t> </a:t>
            </a:r>
            <a:r>
              <a:rPr spc="50" dirty="0"/>
              <a:t>Engine</a:t>
            </a:r>
          </a:p>
        </p:txBody>
      </p:sp>
      <p:sp>
        <p:nvSpPr>
          <p:cNvPr id="22" name="object 22"/>
          <p:cNvSpPr txBox="1"/>
          <p:nvPr/>
        </p:nvSpPr>
        <p:spPr>
          <a:xfrm>
            <a:off x="11402547" y="3604777"/>
            <a:ext cx="5340985" cy="4749165"/>
          </a:xfrm>
          <a:prstGeom prst="rect">
            <a:avLst/>
          </a:prstGeom>
        </p:spPr>
        <p:txBody>
          <a:bodyPr vert="horz" wrap="square" lIns="0" tIns="12700" rIns="0" bIns="0" rtlCol="0">
            <a:spAutoFit/>
          </a:bodyPr>
          <a:lstStyle/>
          <a:p>
            <a:pPr marL="12700">
              <a:lnSpc>
                <a:spcPct val="100000"/>
              </a:lnSpc>
              <a:spcBef>
                <a:spcPts val="100"/>
              </a:spcBef>
            </a:pPr>
            <a:r>
              <a:rPr sz="3500" b="1" spc="130" dirty="0">
                <a:solidFill>
                  <a:srgbClr val="1736B1"/>
                </a:solidFill>
                <a:latin typeface="Trebuchet MS"/>
                <a:cs typeface="Trebuchet MS"/>
              </a:rPr>
              <a:t>Menggunakan</a:t>
            </a:r>
            <a:r>
              <a:rPr sz="3500" b="1" spc="-100" dirty="0">
                <a:solidFill>
                  <a:srgbClr val="1736B1"/>
                </a:solidFill>
                <a:latin typeface="Trebuchet MS"/>
                <a:cs typeface="Trebuchet MS"/>
              </a:rPr>
              <a:t> </a:t>
            </a:r>
            <a:r>
              <a:rPr sz="3500" b="1" spc="25" dirty="0">
                <a:solidFill>
                  <a:srgbClr val="1736B1"/>
                </a:solidFill>
                <a:latin typeface="Trebuchet MS"/>
                <a:cs typeface="Trebuchet MS"/>
              </a:rPr>
              <a:t>JavaScript</a:t>
            </a:r>
            <a:endParaRPr sz="3500">
              <a:latin typeface="Trebuchet MS"/>
              <a:cs typeface="Trebuchet MS"/>
            </a:endParaRPr>
          </a:p>
          <a:p>
            <a:pPr>
              <a:lnSpc>
                <a:spcPct val="100000"/>
              </a:lnSpc>
            </a:pPr>
            <a:endParaRPr sz="4200">
              <a:latin typeface="Trebuchet MS"/>
              <a:cs typeface="Trebuchet MS"/>
            </a:endParaRPr>
          </a:p>
          <a:p>
            <a:pPr>
              <a:lnSpc>
                <a:spcPct val="100000"/>
              </a:lnSpc>
              <a:spcBef>
                <a:spcPts val="30"/>
              </a:spcBef>
            </a:pPr>
            <a:endParaRPr sz="3300">
              <a:latin typeface="Trebuchet MS"/>
              <a:cs typeface="Trebuchet MS"/>
            </a:endParaRPr>
          </a:p>
          <a:p>
            <a:pPr marL="12700" marR="593090">
              <a:lnSpc>
                <a:spcPts val="4170"/>
              </a:lnSpc>
            </a:pPr>
            <a:r>
              <a:rPr sz="3500" b="1" spc="75" dirty="0">
                <a:solidFill>
                  <a:srgbClr val="1736B1"/>
                </a:solidFill>
                <a:latin typeface="Trebuchet MS"/>
                <a:cs typeface="Trebuchet MS"/>
              </a:rPr>
              <a:t>Memiliki </a:t>
            </a:r>
            <a:r>
              <a:rPr sz="3500" b="1" spc="5" dirty="0">
                <a:solidFill>
                  <a:srgbClr val="1736B1"/>
                </a:solidFill>
                <a:latin typeface="Trebuchet MS"/>
                <a:cs typeface="Trebuchet MS"/>
              </a:rPr>
              <a:t>Jaringan</a:t>
            </a:r>
            <a:r>
              <a:rPr sz="3500" b="1" spc="-235" dirty="0">
                <a:solidFill>
                  <a:srgbClr val="1736B1"/>
                </a:solidFill>
                <a:latin typeface="Trebuchet MS"/>
                <a:cs typeface="Trebuchet MS"/>
              </a:rPr>
              <a:t> </a:t>
            </a:r>
            <a:r>
              <a:rPr sz="3500" b="1" spc="70" dirty="0">
                <a:solidFill>
                  <a:srgbClr val="1736B1"/>
                </a:solidFill>
                <a:latin typeface="Trebuchet MS"/>
                <a:cs typeface="Trebuchet MS"/>
              </a:rPr>
              <a:t>dari  </a:t>
            </a:r>
            <a:r>
              <a:rPr sz="3500" b="1" spc="105" dirty="0">
                <a:solidFill>
                  <a:srgbClr val="1736B1"/>
                </a:solidFill>
                <a:latin typeface="Trebuchet MS"/>
                <a:cs typeface="Trebuchet MS"/>
              </a:rPr>
              <a:t>Komunitas </a:t>
            </a:r>
            <a:r>
              <a:rPr sz="3500" b="1" spc="120" dirty="0">
                <a:solidFill>
                  <a:srgbClr val="1736B1"/>
                </a:solidFill>
                <a:latin typeface="Trebuchet MS"/>
                <a:cs typeface="Trebuchet MS"/>
              </a:rPr>
              <a:t>yang</a:t>
            </a:r>
            <a:r>
              <a:rPr sz="3500" b="1" spc="-240" dirty="0">
                <a:solidFill>
                  <a:srgbClr val="1736B1"/>
                </a:solidFill>
                <a:latin typeface="Trebuchet MS"/>
                <a:cs typeface="Trebuchet MS"/>
              </a:rPr>
              <a:t> </a:t>
            </a:r>
            <a:r>
              <a:rPr sz="3500" b="1" spc="85" dirty="0">
                <a:solidFill>
                  <a:srgbClr val="1736B1"/>
                </a:solidFill>
                <a:latin typeface="Trebuchet MS"/>
                <a:cs typeface="Trebuchet MS"/>
              </a:rPr>
              <a:t>Luas</a:t>
            </a:r>
            <a:endParaRPr sz="3500">
              <a:latin typeface="Trebuchet MS"/>
              <a:cs typeface="Trebuchet MS"/>
            </a:endParaRPr>
          </a:p>
          <a:p>
            <a:pPr>
              <a:lnSpc>
                <a:spcPct val="100000"/>
              </a:lnSpc>
            </a:pPr>
            <a:endParaRPr sz="4200">
              <a:latin typeface="Trebuchet MS"/>
              <a:cs typeface="Trebuchet MS"/>
            </a:endParaRPr>
          </a:p>
          <a:p>
            <a:pPr marL="12700" marR="174625">
              <a:lnSpc>
                <a:spcPts val="4170"/>
              </a:lnSpc>
              <a:spcBef>
                <a:spcPts val="2830"/>
              </a:spcBef>
            </a:pPr>
            <a:r>
              <a:rPr sz="3500" b="1" spc="80" dirty="0">
                <a:solidFill>
                  <a:srgbClr val="1736B1"/>
                </a:solidFill>
                <a:latin typeface="Trebuchet MS"/>
                <a:cs typeface="Trebuchet MS"/>
              </a:rPr>
              <a:t>Mempunyai</a:t>
            </a:r>
            <a:r>
              <a:rPr sz="3500" b="1" spc="-90" dirty="0">
                <a:solidFill>
                  <a:srgbClr val="1736B1"/>
                </a:solidFill>
                <a:latin typeface="Trebuchet MS"/>
                <a:cs typeface="Trebuchet MS"/>
              </a:rPr>
              <a:t> </a:t>
            </a:r>
            <a:r>
              <a:rPr sz="3500" b="1" spc="140" dirty="0">
                <a:solidFill>
                  <a:srgbClr val="1736B1"/>
                </a:solidFill>
                <a:latin typeface="Trebuchet MS"/>
                <a:cs typeface="Trebuchet MS"/>
              </a:rPr>
              <a:t>Skalabilitas  </a:t>
            </a:r>
            <a:r>
              <a:rPr sz="3500" b="1" spc="105" dirty="0">
                <a:solidFill>
                  <a:srgbClr val="1736B1"/>
                </a:solidFill>
                <a:latin typeface="Trebuchet MS"/>
                <a:cs typeface="Trebuchet MS"/>
              </a:rPr>
              <a:t>Aplikasi </a:t>
            </a:r>
            <a:r>
              <a:rPr sz="3500" b="1" spc="120" dirty="0">
                <a:solidFill>
                  <a:srgbClr val="1736B1"/>
                </a:solidFill>
                <a:latin typeface="Trebuchet MS"/>
                <a:cs typeface="Trebuchet MS"/>
              </a:rPr>
              <a:t>yang</a:t>
            </a:r>
            <a:r>
              <a:rPr sz="3500" b="1" spc="-225" dirty="0">
                <a:solidFill>
                  <a:srgbClr val="1736B1"/>
                </a:solidFill>
                <a:latin typeface="Trebuchet MS"/>
                <a:cs typeface="Trebuchet MS"/>
              </a:rPr>
              <a:t> </a:t>
            </a:r>
            <a:r>
              <a:rPr sz="3500" b="1" spc="110" dirty="0">
                <a:solidFill>
                  <a:srgbClr val="1736B1"/>
                </a:solidFill>
                <a:latin typeface="Trebuchet MS"/>
                <a:cs typeface="Trebuchet MS"/>
              </a:rPr>
              <a:t>Baik</a:t>
            </a:r>
            <a:endParaRPr sz="35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52420" y="3071674"/>
            <a:ext cx="3819540" cy="3709501"/>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6040353" y="990663"/>
            <a:ext cx="11761470" cy="5878195"/>
          </a:xfrm>
          <a:prstGeom prst="rect">
            <a:avLst/>
          </a:prstGeom>
        </p:spPr>
        <p:txBody>
          <a:bodyPr vert="horz" wrap="square" lIns="0" tIns="12700" rIns="0" bIns="0" rtlCol="0">
            <a:spAutoFit/>
          </a:bodyPr>
          <a:lstStyle/>
          <a:p>
            <a:pPr marL="12700">
              <a:lnSpc>
                <a:spcPct val="100000"/>
              </a:lnSpc>
              <a:spcBef>
                <a:spcPts val="100"/>
              </a:spcBef>
            </a:pPr>
            <a:r>
              <a:rPr sz="3500" b="1" spc="45" dirty="0">
                <a:solidFill>
                  <a:srgbClr val="1736B1"/>
                </a:solidFill>
                <a:latin typeface="Trebuchet MS"/>
                <a:cs typeface="Trebuchet MS"/>
              </a:rPr>
              <a:t>API</a:t>
            </a:r>
            <a:endParaRPr sz="3500">
              <a:latin typeface="Trebuchet MS"/>
              <a:cs typeface="Trebuchet MS"/>
            </a:endParaRPr>
          </a:p>
          <a:p>
            <a:pPr marL="12700" marR="298450">
              <a:lnSpc>
                <a:spcPct val="116100"/>
              </a:lnSpc>
              <a:spcBef>
                <a:spcPts val="1675"/>
              </a:spcBef>
            </a:pPr>
            <a:r>
              <a:rPr sz="2800" spc="5" dirty="0">
                <a:latin typeface="Trebuchet MS"/>
                <a:cs typeface="Trebuchet MS"/>
              </a:rPr>
              <a:t>Antarmuka </a:t>
            </a:r>
            <a:r>
              <a:rPr sz="2800" spc="25" dirty="0">
                <a:latin typeface="Trebuchet MS"/>
                <a:cs typeface="Trebuchet MS"/>
              </a:rPr>
              <a:t>Program </a:t>
            </a:r>
            <a:r>
              <a:rPr sz="2800" spc="10" dirty="0">
                <a:latin typeface="Trebuchet MS"/>
                <a:cs typeface="Trebuchet MS"/>
              </a:rPr>
              <a:t>Aplikasi </a:t>
            </a:r>
            <a:r>
              <a:rPr sz="2800" spc="-50" dirty="0">
                <a:latin typeface="Trebuchet MS"/>
                <a:cs typeface="Trebuchet MS"/>
              </a:rPr>
              <a:t>(API) </a:t>
            </a:r>
            <a:r>
              <a:rPr sz="2800" spc="30" dirty="0">
                <a:latin typeface="Trebuchet MS"/>
                <a:cs typeface="Trebuchet MS"/>
              </a:rPr>
              <a:t>menentukan </a:t>
            </a:r>
            <a:r>
              <a:rPr sz="2800" spc="15" dirty="0">
                <a:latin typeface="Trebuchet MS"/>
                <a:cs typeface="Trebuchet MS"/>
              </a:rPr>
              <a:t>aturan </a:t>
            </a:r>
            <a:r>
              <a:rPr sz="2800" spc="20" dirty="0">
                <a:latin typeface="Trebuchet MS"/>
                <a:cs typeface="Trebuchet MS"/>
              </a:rPr>
              <a:t>yang </a:t>
            </a:r>
            <a:r>
              <a:rPr sz="2800" spc="75" dirty="0">
                <a:latin typeface="Trebuchet MS"/>
                <a:cs typeface="Trebuchet MS"/>
              </a:rPr>
              <a:t>harus</a:t>
            </a:r>
            <a:r>
              <a:rPr sz="2800" spc="-229" dirty="0">
                <a:latin typeface="Trebuchet MS"/>
                <a:cs typeface="Trebuchet MS"/>
              </a:rPr>
              <a:t> </a:t>
            </a:r>
            <a:r>
              <a:rPr sz="2800" spc="40" dirty="0">
                <a:latin typeface="Trebuchet MS"/>
                <a:cs typeface="Trebuchet MS"/>
              </a:rPr>
              <a:t>Anda  </a:t>
            </a:r>
            <a:r>
              <a:rPr sz="2800" spc="-35" dirty="0">
                <a:latin typeface="Trebuchet MS"/>
                <a:cs typeface="Trebuchet MS"/>
              </a:rPr>
              <a:t>ikuti </a:t>
            </a:r>
            <a:r>
              <a:rPr sz="2800" spc="25" dirty="0">
                <a:latin typeface="Trebuchet MS"/>
                <a:cs typeface="Trebuchet MS"/>
              </a:rPr>
              <a:t>untuk </a:t>
            </a:r>
            <a:r>
              <a:rPr sz="2800" spc="35" dirty="0">
                <a:latin typeface="Trebuchet MS"/>
                <a:cs typeface="Trebuchet MS"/>
              </a:rPr>
              <a:t>berkomunikasi </a:t>
            </a:r>
            <a:r>
              <a:rPr sz="2800" spc="55" dirty="0">
                <a:latin typeface="Trebuchet MS"/>
                <a:cs typeface="Trebuchet MS"/>
              </a:rPr>
              <a:t>dengan </a:t>
            </a:r>
            <a:r>
              <a:rPr sz="2800" spc="35" dirty="0">
                <a:latin typeface="Trebuchet MS"/>
                <a:cs typeface="Trebuchet MS"/>
              </a:rPr>
              <a:t>sistem </a:t>
            </a:r>
            <a:r>
              <a:rPr sz="2800" dirty="0">
                <a:latin typeface="Trebuchet MS"/>
                <a:cs typeface="Trebuchet MS"/>
              </a:rPr>
              <a:t>perangkat </a:t>
            </a:r>
            <a:r>
              <a:rPr sz="2800" spc="35" dirty="0">
                <a:latin typeface="Trebuchet MS"/>
                <a:cs typeface="Trebuchet MS"/>
              </a:rPr>
              <a:t>lunak</a:t>
            </a:r>
            <a:r>
              <a:rPr sz="2800" spc="-345" dirty="0">
                <a:latin typeface="Trebuchet MS"/>
                <a:cs typeface="Trebuchet MS"/>
              </a:rPr>
              <a:t> </a:t>
            </a:r>
            <a:r>
              <a:rPr sz="2800" spc="-70" dirty="0">
                <a:latin typeface="Trebuchet MS"/>
                <a:cs typeface="Trebuchet MS"/>
              </a:rPr>
              <a:t>lain.</a:t>
            </a:r>
            <a:endParaRPr sz="2800">
              <a:latin typeface="Trebuchet MS"/>
              <a:cs typeface="Trebuchet MS"/>
            </a:endParaRPr>
          </a:p>
          <a:p>
            <a:pPr marL="12700" marR="464184">
              <a:lnSpc>
                <a:spcPct val="116100"/>
              </a:lnSpc>
            </a:pPr>
            <a:r>
              <a:rPr sz="2800" spc="5" dirty="0">
                <a:latin typeface="Trebuchet MS"/>
                <a:cs typeface="Trebuchet MS"/>
              </a:rPr>
              <a:t>Developer </a:t>
            </a:r>
            <a:r>
              <a:rPr sz="2800" spc="65" dirty="0">
                <a:latin typeface="Trebuchet MS"/>
                <a:cs typeface="Trebuchet MS"/>
              </a:rPr>
              <a:t>mengekspos </a:t>
            </a:r>
            <a:r>
              <a:rPr sz="2800" spc="75" dirty="0">
                <a:latin typeface="Trebuchet MS"/>
                <a:cs typeface="Trebuchet MS"/>
              </a:rPr>
              <a:t>dan </a:t>
            </a:r>
            <a:r>
              <a:rPr sz="2800" spc="25" dirty="0">
                <a:latin typeface="Trebuchet MS"/>
                <a:cs typeface="Trebuchet MS"/>
              </a:rPr>
              <a:t>membuat </a:t>
            </a:r>
            <a:r>
              <a:rPr sz="2800" spc="-5" dirty="0">
                <a:latin typeface="Trebuchet MS"/>
                <a:cs typeface="Trebuchet MS"/>
              </a:rPr>
              <a:t>API </a:t>
            </a:r>
            <a:r>
              <a:rPr sz="2800" spc="50" dirty="0">
                <a:latin typeface="Trebuchet MS"/>
                <a:cs typeface="Trebuchet MS"/>
              </a:rPr>
              <a:t>sehingga </a:t>
            </a:r>
            <a:r>
              <a:rPr sz="2800" spc="25" dirty="0">
                <a:latin typeface="Trebuchet MS"/>
                <a:cs typeface="Trebuchet MS"/>
              </a:rPr>
              <a:t>aplikasi </a:t>
            </a:r>
            <a:r>
              <a:rPr sz="2800" spc="20" dirty="0">
                <a:latin typeface="Trebuchet MS"/>
                <a:cs typeface="Trebuchet MS"/>
              </a:rPr>
              <a:t>lain</a:t>
            </a:r>
            <a:r>
              <a:rPr sz="2800" spc="-495" dirty="0">
                <a:latin typeface="Trebuchet MS"/>
                <a:cs typeface="Trebuchet MS"/>
              </a:rPr>
              <a:t> </a:t>
            </a:r>
            <a:r>
              <a:rPr sz="2800" spc="15" dirty="0">
                <a:latin typeface="Trebuchet MS"/>
                <a:cs typeface="Trebuchet MS"/>
              </a:rPr>
              <a:t>dapat  </a:t>
            </a:r>
            <a:r>
              <a:rPr sz="2800" spc="35" dirty="0">
                <a:latin typeface="Trebuchet MS"/>
                <a:cs typeface="Trebuchet MS"/>
              </a:rPr>
              <a:t>berkomunikasi </a:t>
            </a:r>
            <a:r>
              <a:rPr sz="2800" spc="55" dirty="0">
                <a:latin typeface="Trebuchet MS"/>
                <a:cs typeface="Trebuchet MS"/>
              </a:rPr>
              <a:t>dengan </a:t>
            </a:r>
            <a:r>
              <a:rPr sz="2800" spc="25" dirty="0">
                <a:latin typeface="Trebuchet MS"/>
                <a:cs typeface="Trebuchet MS"/>
              </a:rPr>
              <a:t>aplikasinya </a:t>
            </a:r>
            <a:r>
              <a:rPr sz="2800" spc="20" dirty="0">
                <a:latin typeface="Trebuchet MS"/>
                <a:cs typeface="Trebuchet MS"/>
              </a:rPr>
              <a:t>secara</a:t>
            </a:r>
            <a:r>
              <a:rPr sz="2800" spc="-254" dirty="0">
                <a:latin typeface="Trebuchet MS"/>
                <a:cs typeface="Trebuchet MS"/>
              </a:rPr>
              <a:t> </a:t>
            </a:r>
            <a:r>
              <a:rPr sz="2800" spc="-40" dirty="0">
                <a:latin typeface="Trebuchet MS"/>
                <a:cs typeface="Trebuchet MS"/>
              </a:rPr>
              <a:t>terprogram.</a:t>
            </a:r>
            <a:endParaRPr sz="2800">
              <a:latin typeface="Trebuchet MS"/>
              <a:cs typeface="Trebuchet MS"/>
            </a:endParaRPr>
          </a:p>
          <a:p>
            <a:pPr marL="12700">
              <a:lnSpc>
                <a:spcPct val="100000"/>
              </a:lnSpc>
              <a:spcBef>
                <a:spcPts val="1980"/>
              </a:spcBef>
            </a:pPr>
            <a:r>
              <a:rPr sz="3500" b="1" spc="110" dirty="0">
                <a:solidFill>
                  <a:srgbClr val="1736B1"/>
                </a:solidFill>
                <a:latin typeface="Trebuchet MS"/>
                <a:cs typeface="Trebuchet MS"/>
              </a:rPr>
              <a:t>Rest</a:t>
            </a:r>
            <a:endParaRPr sz="3500">
              <a:latin typeface="Trebuchet MS"/>
              <a:cs typeface="Trebuchet MS"/>
            </a:endParaRPr>
          </a:p>
          <a:p>
            <a:pPr marL="12700" marR="5080">
              <a:lnSpc>
                <a:spcPct val="116700"/>
              </a:lnSpc>
              <a:spcBef>
                <a:spcPts val="1625"/>
              </a:spcBef>
            </a:pPr>
            <a:r>
              <a:rPr sz="3000" spc="20" dirty="0">
                <a:latin typeface="Trebuchet MS"/>
                <a:cs typeface="Trebuchet MS"/>
              </a:rPr>
              <a:t>Representational </a:t>
            </a:r>
            <a:r>
              <a:rPr sz="3000" spc="-20" dirty="0">
                <a:latin typeface="Trebuchet MS"/>
                <a:cs typeface="Trebuchet MS"/>
              </a:rPr>
              <a:t>State </a:t>
            </a:r>
            <a:r>
              <a:rPr sz="3000" spc="-15" dirty="0">
                <a:latin typeface="Trebuchet MS"/>
                <a:cs typeface="Trebuchet MS"/>
              </a:rPr>
              <a:t>Transfer </a:t>
            </a:r>
            <a:r>
              <a:rPr sz="3000" spc="-55" dirty="0">
                <a:latin typeface="Trebuchet MS"/>
                <a:cs typeface="Trebuchet MS"/>
              </a:rPr>
              <a:t>(REST) </a:t>
            </a:r>
            <a:r>
              <a:rPr sz="3000" spc="55" dirty="0">
                <a:latin typeface="Trebuchet MS"/>
                <a:cs typeface="Trebuchet MS"/>
              </a:rPr>
              <a:t>adalah </a:t>
            </a:r>
            <a:r>
              <a:rPr sz="3000" spc="-15" dirty="0">
                <a:latin typeface="Trebuchet MS"/>
                <a:cs typeface="Trebuchet MS"/>
              </a:rPr>
              <a:t>arsitektur </a:t>
            </a:r>
            <a:r>
              <a:rPr sz="3000" spc="5" dirty="0">
                <a:latin typeface="Trebuchet MS"/>
                <a:cs typeface="Trebuchet MS"/>
              </a:rPr>
              <a:t>perangkat  </a:t>
            </a:r>
            <a:r>
              <a:rPr sz="3000" spc="40" dirty="0">
                <a:latin typeface="Trebuchet MS"/>
                <a:cs typeface="Trebuchet MS"/>
              </a:rPr>
              <a:t>lunak </a:t>
            </a:r>
            <a:r>
              <a:rPr sz="3000" spc="25" dirty="0">
                <a:latin typeface="Trebuchet MS"/>
                <a:cs typeface="Trebuchet MS"/>
              </a:rPr>
              <a:t>yang </a:t>
            </a:r>
            <a:r>
              <a:rPr sz="3000" spc="30" dirty="0">
                <a:latin typeface="Trebuchet MS"/>
                <a:cs typeface="Trebuchet MS"/>
              </a:rPr>
              <a:t>memberlakukan </a:t>
            </a:r>
            <a:r>
              <a:rPr sz="3000" dirty="0">
                <a:latin typeface="Trebuchet MS"/>
                <a:cs typeface="Trebuchet MS"/>
              </a:rPr>
              <a:t>syarat </a:t>
            </a:r>
            <a:r>
              <a:rPr sz="3000" spc="40" dirty="0">
                <a:latin typeface="Trebuchet MS"/>
                <a:cs typeface="Trebuchet MS"/>
              </a:rPr>
              <a:t>mengenai </a:t>
            </a:r>
            <a:r>
              <a:rPr sz="3000" spc="-5" dirty="0">
                <a:latin typeface="Trebuchet MS"/>
                <a:cs typeface="Trebuchet MS"/>
              </a:rPr>
              <a:t>cara </a:t>
            </a:r>
            <a:r>
              <a:rPr sz="3000" dirty="0">
                <a:latin typeface="Trebuchet MS"/>
                <a:cs typeface="Trebuchet MS"/>
              </a:rPr>
              <a:t>API </a:t>
            </a:r>
            <a:r>
              <a:rPr sz="3000" spc="-90" dirty="0">
                <a:latin typeface="Trebuchet MS"/>
                <a:cs typeface="Trebuchet MS"/>
              </a:rPr>
              <a:t>bekerja. </a:t>
            </a:r>
            <a:r>
              <a:rPr sz="3000" spc="-25" dirty="0">
                <a:latin typeface="Trebuchet MS"/>
                <a:cs typeface="Trebuchet MS"/>
              </a:rPr>
              <a:t>REST  </a:t>
            </a:r>
            <a:r>
              <a:rPr sz="3000" spc="65" dirty="0">
                <a:latin typeface="Trebuchet MS"/>
                <a:cs typeface="Trebuchet MS"/>
              </a:rPr>
              <a:t>pada </a:t>
            </a:r>
            <a:r>
              <a:rPr sz="3000" spc="5" dirty="0">
                <a:latin typeface="Trebuchet MS"/>
                <a:cs typeface="Trebuchet MS"/>
              </a:rPr>
              <a:t>awalnya </a:t>
            </a:r>
            <a:r>
              <a:rPr sz="3000" spc="20" dirty="0">
                <a:latin typeface="Trebuchet MS"/>
                <a:cs typeface="Trebuchet MS"/>
              </a:rPr>
              <a:t>dibuat </a:t>
            </a:r>
            <a:r>
              <a:rPr sz="3000" spc="45" dirty="0">
                <a:latin typeface="Trebuchet MS"/>
                <a:cs typeface="Trebuchet MS"/>
              </a:rPr>
              <a:t>sebagai </a:t>
            </a:r>
            <a:r>
              <a:rPr sz="3000" spc="90" dirty="0">
                <a:latin typeface="Trebuchet MS"/>
                <a:cs typeface="Trebuchet MS"/>
              </a:rPr>
              <a:t>panduan </a:t>
            </a:r>
            <a:r>
              <a:rPr sz="3000" spc="30" dirty="0">
                <a:latin typeface="Trebuchet MS"/>
                <a:cs typeface="Trebuchet MS"/>
              </a:rPr>
              <a:t>untuk </a:t>
            </a:r>
            <a:r>
              <a:rPr sz="3000" spc="35" dirty="0">
                <a:latin typeface="Trebuchet MS"/>
                <a:cs typeface="Trebuchet MS"/>
              </a:rPr>
              <a:t>mengelola</a:t>
            </a:r>
            <a:r>
              <a:rPr sz="3000" spc="-525" dirty="0">
                <a:latin typeface="Trebuchet MS"/>
                <a:cs typeface="Trebuchet MS"/>
              </a:rPr>
              <a:t> </a:t>
            </a:r>
            <a:r>
              <a:rPr sz="3000" spc="50" dirty="0">
                <a:latin typeface="Trebuchet MS"/>
                <a:cs typeface="Trebuchet MS"/>
              </a:rPr>
              <a:t>komunikasi  </a:t>
            </a:r>
            <a:r>
              <a:rPr sz="3000" spc="65" dirty="0">
                <a:latin typeface="Trebuchet MS"/>
                <a:cs typeface="Trebuchet MS"/>
              </a:rPr>
              <a:t>pada </a:t>
            </a:r>
            <a:r>
              <a:rPr sz="3000" dirty="0">
                <a:latin typeface="Trebuchet MS"/>
                <a:cs typeface="Trebuchet MS"/>
              </a:rPr>
              <a:t>jaringan </a:t>
            </a:r>
            <a:r>
              <a:rPr sz="3000" spc="45" dirty="0">
                <a:latin typeface="Trebuchet MS"/>
                <a:cs typeface="Trebuchet MS"/>
              </a:rPr>
              <a:t>kompleks </a:t>
            </a:r>
            <a:r>
              <a:rPr sz="3000" dirty="0">
                <a:latin typeface="Trebuchet MS"/>
                <a:cs typeface="Trebuchet MS"/>
              </a:rPr>
              <a:t>seperti</a:t>
            </a:r>
            <a:r>
              <a:rPr sz="3000" spc="-275" dirty="0">
                <a:latin typeface="Trebuchet MS"/>
                <a:cs typeface="Trebuchet MS"/>
              </a:rPr>
              <a:t> </a:t>
            </a:r>
            <a:r>
              <a:rPr sz="3000" spc="-70" dirty="0">
                <a:latin typeface="Trebuchet MS"/>
                <a:cs typeface="Trebuchet MS"/>
              </a:rPr>
              <a:t>internet.</a:t>
            </a:r>
            <a:endParaRPr sz="3000">
              <a:latin typeface="Trebuchet MS"/>
              <a:cs typeface="Trebuchet MS"/>
            </a:endParaRPr>
          </a:p>
        </p:txBody>
      </p:sp>
      <p:sp>
        <p:nvSpPr>
          <p:cNvPr id="4" name="object 4"/>
          <p:cNvSpPr txBox="1"/>
          <p:nvPr/>
        </p:nvSpPr>
        <p:spPr>
          <a:xfrm>
            <a:off x="1188327" y="7094313"/>
            <a:ext cx="15327630" cy="2898775"/>
          </a:xfrm>
          <a:prstGeom prst="rect">
            <a:avLst/>
          </a:prstGeom>
        </p:spPr>
        <p:txBody>
          <a:bodyPr vert="horz" wrap="square" lIns="0" tIns="12700" rIns="0" bIns="0" rtlCol="0">
            <a:spAutoFit/>
          </a:bodyPr>
          <a:lstStyle/>
          <a:p>
            <a:pPr marL="12700">
              <a:lnSpc>
                <a:spcPct val="100000"/>
              </a:lnSpc>
              <a:spcBef>
                <a:spcPts val="100"/>
              </a:spcBef>
            </a:pPr>
            <a:r>
              <a:rPr sz="3500" b="1" spc="110" dirty="0">
                <a:solidFill>
                  <a:srgbClr val="1736B1"/>
                </a:solidFill>
                <a:latin typeface="Trebuchet MS"/>
                <a:cs typeface="Trebuchet MS"/>
              </a:rPr>
              <a:t>Rest</a:t>
            </a:r>
            <a:r>
              <a:rPr sz="3500" b="1" spc="-55" dirty="0">
                <a:solidFill>
                  <a:srgbClr val="1736B1"/>
                </a:solidFill>
                <a:latin typeface="Trebuchet MS"/>
                <a:cs typeface="Trebuchet MS"/>
              </a:rPr>
              <a:t> </a:t>
            </a:r>
            <a:r>
              <a:rPr sz="3500" b="1" spc="60" dirty="0">
                <a:solidFill>
                  <a:srgbClr val="1736B1"/>
                </a:solidFill>
                <a:latin typeface="Trebuchet MS"/>
                <a:cs typeface="Trebuchet MS"/>
              </a:rPr>
              <a:t>API</a:t>
            </a:r>
            <a:endParaRPr sz="3500">
              <a:latin typeface="Trebuchet MS"/>
              <a:cs typeface="Trebuchet MS"/>
            </a:endParaRPr>
          </a:p>
          <a:p>
            <a:pPr marL="12700" marR="5080">
              <a:lnSpc>
                <a:spcPct val="116700"/>
              </a:lnSpc>
              <a:spcBef>
                <a:spcPts val="1620"/>
              </a:spcBef>
            </a:pPr>
            <a:r>
              <a:rPr sz="3000" dirty="0">
                <a:latin typeface="Trebuchet MS"/>
                <a:cs typeface="Trebuchet MS"/>
              </a:rPr>
              <a:t>API</a:t>
            </a:r>
            <a:r>
              <a:rPr sz="3000" spc="-40" dirty="0">
                <a:latin typeface="Trebuchet MS"/>
                <a:cs typeface="Trebuchet MS"/>
              </a:rPr>
              <a:t> </a:t>
            </a:r>
            <a:r>
              <a:rPr sz="3000" spc="-20" dirty="0">
                <a:latin typeface="Trebuchet MS"/>
                <a:cs typeface="Trebuchet MS"/>
              </a:rPr>
              <a:t>RESTful</a:t>
            </a:r>
            <a:r>
              <a:rPr sz="3000" spc="-40" dirty="0">
                <a:latin typeface="Trebuchet MS"/>
                <a:cs typeface="Trebuchet MS"/>
              </a:rPr>
              <a:t> </a:t>
            </a:r>
            <a:r>
              <a:rPr sz="3000" spc="55" dirty="0">
                <a:latin typeface="Trebuchet MS"/>
                <a:cs typeface="Trebuchet MS"/>
              </a:rPr>
              <a:t>adalah</a:t>
            </a:r>
            <a:r>
              <a:rPr sz="3000" spc="-35" dirty="0">
                <a:latin typeface="Trebuchet MS"/>
                <a:cs typeface="Trebuchet MS"/>
              </a:rPr>
              <a:t> </a:t>
            </a:r>
            <a:r>
              <a:rPr sz="3000" spc="25" dirty="0">
                <a:latin typeface="Trebuchet MS"/>
                <a:cs typeface="Trebuchet MS"/>
              </a:rPr>
              <a:t>antarmuka</a:t>
            </a:r>
            <a:r>
              <a:rPr sz="3000" spc="-40" dirty="0">
                <a:latin typeface="Trebuchet MS"/>
                <a:cs typeface="Trebuchet MS"/>
              </a:rPr>
              <a:t> </a:t>
            </a:r>
            <a:r>
              <a:rPr sz="3000" spc="25" dirty="0">
                <a:latin typeface="Trebuchet MS"/>
                <a:cs typeface="Trebuchet MS"/>
              </a:rPr>
              <a:t>yang</a:t>
            </a:r>
            <a:r>
              <a:rPr sz="3000" spc="-35" dirty="0">
                <a:latin typeface="Trebuchet MS"/>
                <a:cs typeface="Trebuchet MS"/>
              </a:rPr>
              <a:t> </a:t>
            </a:r>
            <a:r>
              <a:rPr sz="3000" spc="55" dirty="0">
                <a:latin typeface="Trebuchet MS"/>
                <a:cs typeface="Trebuchet MS"/>
              </a:rPr>
              <a:t>digunakan</a:t>
            </a:r>
            <a:r>
              <a:rPr sz="3000" spc="-40" dirty="0">
                <a:latin typeface="Trebuchet MS"/>
                <a:cs typeface="Trebuchet MS"/>
              </a:rPr>
              <a:t> </a:t>
            </a:r>
            <a:r>
              <a:rPr sz="3000" spc="50" dirty="0">
                <a:latin typeface="Trebuchet MS"/>
                <a:cs typeface="Trebuchet MS"/>
              </a:rPr>
              <a:t>oleh</a:t>
            </a:r>
            <a:r>
              <a:rPr sz="3000" spc="-35" dirty="0">
                <a:latin typeface="Trebuchet MS"/>
                <a:cs typeface="Trebuchet MS"/>
              </a:rPr>
              <a:t> </a:t>
            </a:r>
            <a:r>
              <a:rPr sz="3000" spc="80" dirty="0">
                <a:latin typeface="Trebuchet MS"/>
                <a:cs typeface="Trebuchet MS"/>
              </a:rPr>
              <a:t>dua</a:t>
            </a:r>
            <a:r>
              <a:rPr sz="3000" spc="-40" dirty="0">
                <a:latin typeface="Trebuchet MS"/>
                <a:cs typeface="Trebuchet MS"/>
              </a:rPr>
              <a:t> </a:t>
            </a:r>
            <a:r>
              <a:rPr sz="3000" spc="40" dirty="0">
                <a:latin typeface="Trebuchet MS"/>
                <a:cs typeface="Trebuchet MS"/>
              </a:rPr>
              <a:t>sistem</a:t>
            </a:r>
            <a:r>
              <a:rPr sz="3000" spc="-35" dirty="0">
                <a:latin typeface="Trebuchet MS"/>
                <a:cs typeface="Trebuchet MS"/>
              </a:rPr>
              <a:t> </a:t>
            </a:r>
            <a:r>
              <a:rPr sz="3000" spc="15" dirty="0">
                <a:latin typeface="Trebuchet MS"/>
                <a:cs typeface="Trebuchet MS"/>
              </a:rPr>
              <a:t>komputer</a:t>
            </a:r>
            <a:r>
              <a:rPr sz="3000" spc="-40" dirty="0">
                <a:latin typeface="Trebuchet MS"/>
                <a:cs typeface="Trebuchet MS"/>
              </a:rPr>
              <a:t> </a:t>
            </a:r>
            <a:r>
              <a:rPr sz="3000" spc="30" dirty="0">
                <a:latin typeface="Trebuchet MS"/>
                <a:cs typeface="Trebuchet MS"/>
              </a:rPr>
              <a:t>untuk</a:t>
            </a:r>
            <a:r>
              <a:rPr sz="3000" spc="-35" dirty="0">
                <a:latin typeface="Trebuchet MS"/>
                <a:cs typeface="Trebuchet MS"/>
              </a:rPr>
              <a:t> </a:t>
            </a:r>
            <a:r>
              <a:rPr sz="3000" spc="-5" dirty="0">
                <a:latin typeface="Trebuchet MS"/>
                <a:cs typeface="Trebuchet MS"/>
              </a:rPr>
              <a:t>bertukar  </a:t>
            </a:r>
            <a:r>
              <a:rPr sz="3000" spc="35" dirty="0">
                <a:latin typeface="Trebuchet MS"/>
                <a:cs typeface="Trebuchet MS"/>
              </a:rPr>
              <a:t>informasi </a:t>
            </a:r>
            <a:r>
              <a:rPr sz="3000" spc="25" dirty="0">
                <a:latin typeface="Trebuchet MS"/>
                <a:cs typeface="Trebuchet MS"/>
              </a:rPr>
              <a:t>secara </a:t>
            </a:r>
            <a:r>
              <a:rPr sz="3000" spc="70" dirty="0">
                <a:latin typeface="Trebuchet MS"/>
                <a:cs typeface="Trebuchet MS"/>
              </a:rPr>
              <a:t>aman </a:t>
            </a:r>
            <a:r>
              <a:rPr sz="3000" spc="20" dirty="0">
                <a:latin typeface="Trebuchet MS"/>
                <a:cs typeface="Trebuchet MS"/>
              </a:rPr>
              <a:t>melalui </a:t>
            </a:r>
            <a:r>
              <a:rPr sz="3000" spc="-70" dirty="0">
                <a:latin typeface="Trebuchet MS"/>
                <a:cs typeface="Trebuchet MS"/>
              </a:rPr>
              <a:t>internet. </a:t>
            </a:r>
            <a:r>
              <a:rPr sz="3000" spc="55" dirty="0">
                <a:latin typeface="Trebuchet MS"/>
                <a:cs typeface="Trebuchet MS"/>
              </a:rPr>
              <a:t>Sebagian </a:t>
            </a:r>
            <a:r>
              <a:rPr sz="3000" spc="50" dirty="0">
                <a:latin typeface="Trebuchet MS"/>
                <a:cs typeface="Trebuchet MS"/>
              </a:rPr>
              <a:t>besar </a:t>
            </a:r>
            <a:r>
              <a:rPr sz="3000" spc="30" dirty="0">
                <a:latin typeface="Trebuchet MS"/>
                <a:cs typeface="Trebuchet MS"/>
              </a:rPr>
              <a:t>aplikasi </a:t>
            </a:r>
            <a:r>
              <a:rPr sz="3000" spc="85" dirty="0">
                <a:latin typeface="Trebuchet MS"/>
                <a:cs typeface="Trebuchet MS"/>
              </a:rPr>
              <a:t>bisnis harus  </a:t>
            </a:r>
            <a:r>
              <a:rPr sz="3000" spc="40" dirty="0">
                <a:latin typeface="Trebuchet MS"/>
                <a:cs typeface="Trebuchet MS"/>
              </a:rPr>
              <a:t>berkomunikasi </a:t>
            </a:r>
            <a:r>
              <a:rPr sz="3000" spc="65" dirty="0">
                <a:latin typeface="Trebuchet MS"/>
                <a:cs typeface="Trebuchet MS"/>
              </a:rPr>
              <a:t>dengan </a:t>
            </a:r>
            <a:r>
              <a:rPr sz="3000" spc="30" dirty="0">
                <a:latin typeface="Trebuchet MS"/>
                <a:cs typeface="Trebuchet MS"/>
              </a:rPr>
              <a:t>aplikasi </a:t>
            </a:r>
            <a:r>
              <a:rPr sz="3000" spc="5" dirty="0">
                <a:latin typeface="Trebuchet MS"/>
                <a:cs typeface="Trebuchet MS"/>
              </a:rPr>
              <a:t>internal </a:t>
            </a:r>
            <a:r>
              <a:rPr sz="3000" spc="85" dirty="0">
                <a:latin typeface="Trebuchet MS"/>
                <a:cs typeface="Trebuchet MS"/>
              </a:rPr>
              <a:t>dan </a:t>
            </a:r>
            <a:r>
              <a:rPr sz="3000" spc="35" dirty="0">
                <a:latin typeface="Trebuchet MS"/>
                <a:cs typeface="Trebuchet MS"/>
              </a:rPr>
              <a:t>pihak </a:t>
            </a:r>
            <a:r>
              <a:rPr sz="3000" spc="-30" dirty="0">
                <a:latin typeface="Trebuchet MS"/>
                <a:cs typeface="Trebuchet MS"/>
              </a:rPr>
              <a:t>ketiga </a:t>
            </a:r>
            <a:r>
              <a:rPr sz="3000" spc="30" dirty="0">
                <a:latin typeface="Trebuchet MS"/>
                <a:cs typeface="Trebuchet MS"/>
              </a:rPr>
              <a:t>lainnya untuk melakukan  </a:t>
            </a:r>
            <a:r>
              <a:rPr sz="3000" spc="20" dirty="0">
                <a:latin typeface="Trebuchet MS"/>
                <a:cs typeface="Trebuchet MS"/>
              </a:rPr>
              <a:t>berbagai</a:t>
            </a:r>
            <a:r>
              <a:rPr sz="3000" spc="-45" dirty="0">
                <a:latin typeface="Trebuchet MS"/>
                <a:cs typeface="Trebuchet MS"/>
              </a:rPr>
              <a:t> tugas.</a:t>
            </a:r>
            <a:endParaRPr sz="3000">
              <a:latin typeface="Trebuchet MS"/>
              <a:cs typeface="Trebuchet MS"/>
            </a:endParaRPr>
          </a:p>
        </p:txBody>
      </p:sp>
      <p:sp>
        <p:nvSpPr>
          <p:cNvPr id="5" name="object 5"/>
          <p:cNvSpPr txBox="1">
            <a:spLocks noGrp="1"/>
          </p:cNvSpPr>
          <p:nvPr>
            <p:ph type="title"/>
          </p:nvPr>
        </p:nvSpPr>
        <p:spPr>
          <a:xfrm>
            <a:off x="1016000" y="1639287"/>
            <a:ext cx="4192904" cy="1366520"/>
          </a:xfrm>
          <a:prstGeom prst="rect">
            <a:avLst/>
          </a:prstGeom>
        </p:spPr>
        <p:txBody>
          <a:bodyPr vert="horz" wrap="square" lIns="0" tIns="12700" rIns="0" bIns="0" rtlCol="0">
            <a:spAutoFit/>
          </a:bodyPr>
          <a:lstStyle/>
          <a:p>
            <a:pPr marL="12700">
              <a:lnSpc>
                <a:spcPct val="100000"/>
              </a:lnSpc>
              <a:spcBef>
                <a:spcPts val="100"/>
              </a:spcBef>
            </a:pPr>
            <a:r>
              <a:rPr sz="8800" b="0" spc="175" dirty="0">
                <a:latin typeface="Trebuchet MS"/>
                <a:cs typeface="Trebuchet MS"/>
              </a:rPr>
              <a:t>Rest</a:t>
            </a:r>
            <a:r>
              <a:rPr sz="8800" b="0" spc="-540" dirty="0">
                <a:latin typeface="Trebuchet MS"/>
                <a:cs typeface="Trebuchet MS"/>
              </a:rPr>
              <a:t> </a:t>
            </a:r>
            <a:r>
              <a:rPr sz="8800" b="0" spc="120" dirty="0">
                <a:latin typeface="Trebuchet MS"/>
                <a:cs typeface="Trebuchet MS"/>
              </a:rPr>
              <a:t>API</a:t>
            </a:r>
            <a:endParaRPr sz="88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A066CB"/>
          </a:solidFill>
        </p:spPr>
        <p:txBody>
          <a:bodyPr wrap="square" lIns="0" tIns="0" rIns="0" bIns="0" rtlCol="0"/>
          <a:lstStyle/>
          <a:p>
            <a:endParaRPr/>
          </a:p>
        </p:txBody>
      </p:sp>
      <p:sp>
        <p:nvSpPr>
          <p:cNvPr id="3" name="object 3"/>
          <p:cNvSpPr txBox="1">
            <a:spLocks noGrp="1"/>
          </p:cNvSpPr>
          <p:nvPr>
            <p:ph type="title"/>
          </p:nvPr>
        </p:nvSpPr>
        <p:spPr>
          <a:xfrm>
            <a:off x="7226696" y="3100995"/>
            <a:ext cx="6078220" cy="1549400"/>
          </a:xfrm>
          <a:prstGeom prst="rect">
            <a:avLst/>
          </a:prstGeom>
        </p:spPr>
        <p:txBody>
          <a:bodyPr vert="horz" wrap="square" lIns="0" tIns="12700" rIns="0" bIns="0" rtlCol="0">
            <a:spAutoFit/>
          </a:bodyPr>
          <a:lstStyle/>
          <a:p>
            <a:pPr marL="12700">
              <a:lnSpc>
                <a:spcPct val="100000"/>
              </a:lnSpc>
              <a:spcBef>
                <a:spcPts val="100"/>
              </a:spcBef>
            </a:pPr>
            <a:r>
              <a:rPr sz="10000" spc="-195" dirty="0">
                <a:solidFill>
                  <a:srgbClr val="FFFFFF"/>
                </a:solidFill>
              </a:rPr>
              <a:t>Thank</a:t>
            </a:r>
            <a:r>
              <a:rPr sz="10000" spc="-650" dirty="0">
                <a:solidFill>
                  <a:srgbClr val="FFFFFF"/>
                </a:solidFill>
              </a:rPr>
              <a:t> </a:t>
            </a:r>
            <a:r>
              <a:rPr sz="10000" spc="-105" dirty="0">
                <a:solidFill>
                  <a:srgbClr val="FFFFFF"/>
                </a:solidFill>
              </a:rPr>
              <a:t>You</a:t>
            </a:r>
            <a:endParaRPr sz="10000"/>
          </a:p>
        </p:txBody>
      </p:sp>
      <p:grpSp>
        <p:nvGrpSpPr>
          <p:cNvPr id="4" name="object 4"/>
          <p:cNvGrpSpPr/>
          <p:nvPr/>
        </p:nvGrpSpPr>
        <p:grpSpPr>
          <a:xfrm>
            <a:off x="0" y="0"/>
            <a:ext cx="18288000" cy="10287000"/>
            <a:chOff x="0" y="0"/>
            <a:chExt cx="18288000" cy="10287000"/>
          </a:xfrm>
        </p:grpSpPr>
        <p:sp>
          <p:nvSpPr>
            <p:cNvPr id="5" name="object 5"/>
            <p:cNvSpPr/>
            <p:nvPr/>
          </p:nvSpPr>
          <p:spPr>
            <a:xfrm>
              <a:off x="0" y="0"/>
              <a:ext cx="6909053" cy="951195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524975" y="9515886"/>
              <a:ext cx="14763115" cy="771525"/>
            </a:xfrm>
            <a:custGeom>
              <a:avLst/>
              <a:gdLst/>
              <a:ahLst/>
              <a:cxnLst/>
              <a:rect l="l" t="t" r="r" b="b"/>
              <a:pathLst>
                <a:path w="14763115" h="771525">
                  <a:moveTo>
                    <a:pt x="14763024" y="771113"/>
                  </a:moveTo>
                  <a:lnTo>
                    <a:pt x="0" y="771113"/>
                  </a:lnTo>
                  <a:lnTo>
                    <a:pt x="444817" y="0"/>
                  </a:lnTo>
                  <a:lnTo>
                    <a:pt x="14763024" y="0"/>
                  </a:lnTo>
                  <a:lnTo>
                    <a:pt x="14763024" y="771113"/>
                  </a:lnTo>
                  <a:close/>
                </a:path>
              </a:pathLst>
            </a:custGeom>
            <a:solidFill>
              <a:srgbClr val="FFFFFF"/>
            </a:solidFill>
          </p:spPr>
          <p:txBody>
            <a:bodyPr wrap="square" lIns="0" tIns="0" rIns="0" bIns="0" rtlCol="0"/>
            <a:lstStyle/>
            <a:p>
              <a:endParaRPr/>
            </a:p>
          </p:txBody>
        </p:sp>
        <p:sp>
          <p:nvSpPr>
            <p:cNvPr id="7" name="object 7"/>
            <p:cNvSpPr/>
            <p:nvPr/>
          </p:nvSpPr>
          <p:spPr>
            <a:xfrm>
              <a:off x="16161167" y="1340099"/>
              <a:ext cx="365125" cy="318135"/>
            </a:xfrm>
            <a:custGeom>
              <a:avLst/>
              <a:gdLst/>
              <a:ahLst/>
              <a:cxnLst/>
              <a:rect l="l" t="t" r="r" b="b"/>
              <a:pathLst>
                <a:path w="365125" h="318135">
                  <a:moveTo>
                    <a:pt x="273673" y="317603"/>
                  </a:moveTo>
                  <a:lnTo>
                    <a:pt x="91343" y="317603"/>
                  </a:lnTo>
                  <a:lnTo>
                    <a:pt x="0" y="158967"/>
                  </a:lnTo>
                  <a:lnTo>
                    <a:pt x="91343" y="0"/>
                  </a:lnTo>
                  <a:lnTo>
                    <a:pt x="273673" y="0"/>
                  </a:lnTo>
                  <a:lnTo>
                    <a:pt x="365003" y="158967"/>
                  </a:lnTo>
                  <a:lnTo>
                    <a:pt x="273673" y="317603"/>
                  </a:lnTo>
                  <a:close/>
                </a:path>
              </a:pathLst>
            </a:custGeom>
            <a:solidFill>
              <a:srgbClr val="86C7EC"/>
            </a:solidFill>
          </p:spPr>
          <p:txBody>
            <a:bodyPr wrap="square" lIns="0" tIns="0" rIns="0" bIns="0" rtlCol="0"/>
            <a:lstStyle/>
            <a:p>
              <a:endParaRPr/>
            </a:p>
          </p:txBody>
        </p:sp>
        <p:sp>
          <p:nvSpPr>
            <p:cNvPr id="8" name="object 8"/>
            <p:cNvSpPr/>
            <p:nvPr/>
          </p:nvSpPr>
          <p:spPr>
            <a:xfrm>
              <a:off x="16343495" y="1028699"/>
              <a:ext cx="547370" cy="628650"/>
            </a:xfrm>
            <a:custGeom>
              <a:avLst/>
              <a:gdLst/>
              <a:ahLst/>
              <a:cxnLst/>
              <a:rect l="l" t="t" r="r" b="b"/>
              <a:pathLst>
                <a:path w="547369" h="628650">
                  <a:moveTo>
                    <a:pt x="456551" y="628650"/>
                  </a:moveTo>
                  <a:lnTo>
                    <a:pt x="273470" y="628650"/>
                  </a:lnTo>
                  <a:lnTo>
                    <a:pt x="124982" y="370075"/>
                  </a:lnTo>
                  <a:lnTo>
                    <a:pt x="61461" y="259531"/>
                  </a:lnTo>
                  <a:lnTo>
                    <a:pt x="0" y="152763"/>
                  </a:lnTo>
                  <a:lnTo>
                    <a:pt x="87961" y="0"/>
                  </a:lnTo>
                  <a:lnTo>
                    <a:pt x="277055" y="0"/>
                  </a:lnTo>
                  <a:lnTo>
                    <a:pt x="333382" y="97831"/>
                  </a:lnTo>
                  <a:lnTo>
                    <a:pt x="456216" y="311400"/>
                  </a:lnTo>
                  <a:lnTo>
                    <a:pt x="456348" y="311400"/>
                  </a:lnTo>
                  <a:lnTo>
                    <a:pt x="489956" y="370075"/>
                  </a:lnTo>
                  <a:lnTo>
                    <a:pt x="547331" y="470367"/>
                  </a:lnTo>
                  <a:lnTo>
                    <a:pt x="456551" y="628650"/>
                  </a:lnTo>
                  <a:close/>
                </a:path>
                <a:path w="547369" h="628650">
                  <a:moveTo>
                    <a:pt x="333437" y="97858"/>
                  </a:moveTo>
                  <a:close/>
                </a:path>
              </a:pathLst>
            </a:custGeom>
            <a:solidFill>
              <a:srgbClr val="1736B1"/>
            </a:solidFill>
          </p:spPr>
          <p:txBody>
            <a:bodyPr wrap="square" lIns="0" tIns="0" rIns="0" bIns="0" rtlCol="0"/>
            <a:lstStyle/>
            <a:p>
              <a:endParaRPr/>
            </a:p>
          </p:txBody>
        </p:sp>
        <p:sp>
          <p:nvSpPr>
            <p:cNvPr id="9" name="object 9"/>
            <p:cNvSpPr/>
            <p:nvPr/>
          </p:nvSpPr>
          <p:spPr>
            <a:xfrm>
              <a:off x="16708497" y="1028699"/>
              <a:ext cx="547370" cy="628650"/>
            </a:xfrm>
            <a:custGeom>
              <a:avLst/>
              <a:gdLst/>
              <a:ahLst/>
              <a:cxnLst/>
              <a:rect l="l" t="t" r="r" b="b"/>
              <a:pathLst>
                <a:path w="547369" h="628650">
                  <a:moveTo>
                    <a:pt x="456206" y="628650"/>
                  </a:moveTo>
                  <a:lnTo>
                    <a:pt x="273470" y="628650"/>
                  </a:lnTo>
                  <a:lnTo>
                    <a:pt x="182358" y="470419"/>
                  </a:lnTo>
                  <a:lnTo>
                    <a:pt x="182606" y="469900"/>
                  </a:lnTo>
                  <a:lnTo>
                    <a:pt x="91396" y="311400"/>
                  </a:lnTo>
                  <a:lnTo>
                    <a:pt x="0" y="152763"/>
                  </a:lnTo>
                  <a:lnTo>
                    <a:pt x="87963" y="0"/>
                  </a:lnTo>
                  <a:lnTo>
                    <a:pt x="277056" y="0"/>
                  </a:lnTo>
                  <a:lnTo>
                    <a:pt x="328995" y="90209"/>
                  </a:lnTo>
                  <a:lnTo>
                    <a:pt x="329483" y="90209"/>
                  </a:lnTo>
                  <a:lnTo>
                    <a:pt x="485539" y="362225"/>
                  </a:lnTo>
                  <a:lnTo>
                    <a:pt x="485288" y="362371"/>
                  </a:lnTo>
                  <a:lnTo>
                    <a:pt x="547301" y="470314"/>
                  </a:lnTo>
                  <a:lnTo>
                    <a:pt x="456206" y="628650"/>
                  </a:lnTo>
                  <a:close/>
                </a:path>
                <a:path w="547369" h="628650">
                  <a:moveTo>
                    <a:pt x="329483" y="90209"/>
                  </a:moveTo>
                  <a:lnTo>
                    <a:pt x="328995" y="90209"/>
                  </a:lnTo>
                  <a:lnTo>
                    <a:pt x="329351" y="89981"/>
                  </a:lnTo>
                  <a:lnTo>
                    <a:pt x="329483" y="90209"/>
                  </a:lnTo>
                  <a:close/>
                </a:path>
              </a:pathLst>
            </a:custGeom>
            <a:solidFill>
              <a:srgbClr val="FFFFFF"/>
            </a:solidFill>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333</Words>
  <Application>Microsoft Office PowerPoint</Application>
  <PresentationFormat>Custom</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Times New Roman</vt:lpstr>
      <vt:lpstr>Trebuchet MS</vt:lpstr>
      <vt:lpstr>Verdana</vt:lpstr>
      <vt:lpstr>Office Theme</vt:lpstr>
      <vt:lpstr>BEGINNER  BACKEND</vt:lpstr>
      <vt:lpstr>Apa itu Database? Database adalah kumpulan data yang  disimpan dengan rapi dan sistematis di dalam  komputer. Data di dalam database dapat  dikelola melalui berbagai jenis software yang  dikenal sebagai Database Management  System.</vt:lpstr>
      <vt:lpstr>SQL SQL adalah bahasa query yang  dirancang untuk pengambilan  informasi tertentu dari  database.</vt:lpstr>
      <vt:lpstr>Node.js</vt:lpstr>
      <vt:lpstr>Mendapat Dukungan dari  Google V8 Engine</vt:lpstr>
      <vt:lpstr>Rest API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Purple Casual Corporate App Development Startup Pitch Deck Presentation</dc:title>
  <dc:creator>Ahmad Dhohir</dc:creator>
  <cp:keywords>DAFLkiPxljo,BAElvOWw8uM</cp:keywords>
  <cp:lastModifiedBy>user</cp:lastModifiedBy>
  <cp:revision>2</cp:revision>
  <dcterms:created xsi:type="dcterms:W3CDTF">2022-09-07T20:12:25Z</dcterms:created>
  <dcterms:modified xsi:type="dcterms:W3CDTF">2022-09-07T20:14:17Z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2022-09-07T00:00:00Z</vt:filetime>
  </property>
  <property fmtid="{D5CDD505-2E9C-101B-9397-08002B2CF9AE}" pid="3" name="Creator">
    <vt:lpwstr>Canva</vt:lpwstr>
  </property>
  <property fmtid="{D5CDD505-2E9C-101B-9397-08002B2CF9AE}" pid="4" name="LastSaved">
    <vt:filetime>2022-09-07T00:00:00Z</vt:filetime>
  </property>
</Properties>
</file>