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96" r:id="rId5"/>
    <p:sldId id="297" r:id="rId6"/>
    <p:sldId id="298" r:id="rId7"/>
    <p:sldId id="299" r:id="rId8"/>
    <p:sldId id="300" r:id="rId9"/>
    <p:sldId id="331" r:id="rId10"/>
    <p:sldId id="301" r:id="rId11"/>
    <p:sldId id="302" r:id="rId12"/>
    <p:sldId id="303" r:id="rId13"/>
    <p:sldId id="277" r:id="rId14"/>
    <p:sldId id="304" r:id="rId15"/>
    <p:sldId id="305" r:id="rId16"/>
    <p:sldId id="306" r:id="rId17"/>
    <p:sldId id="278" r:id="rId18"/>
    <p:sldId id="307" r:id="rId19"/>
    <p:sldId id="308" r:id="rId20"/>
    <p:sldId id="279" r:id="rId21"/>
    <p:sldId id="309" r:id="rId22"/>
    <p:sldId id="310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4" r:id="rId33"/>
    <p:sldId id="289" r:id="rId34"/>
    <p:sldId id="295" r:id="rId35"/>
    <p:sldId id="311" r:id="rId36"/>
    <p:sldId id="312" r:id="rId37"/>
    <p:sldId id="313" r:id="rId38"/>
    <p:sldId id="290" r:id="rId39"/>
    <p:sldId id="332" r:id="rId40"/>
    <p:sldId id="314" r:id="rId41"/>
    <p:sldId id="363" r:id="rId4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 showGuides="1">
      <p:cViewPr>
        <p:scale>
          <a:sx n="71" d="100"/>
          <a:sy n="71" d="100"/>
        </p:scale>
        <p:origin x="42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A62852-C95C-45CC-9B6F-70AE1C7D05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A62852-C95C-45CC-9B6F-70AE1C7D05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A62852-C95C-45CC-9B6F-70AE1C7D05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A62852-C95C-45CC-9B6F-70AE1C7D05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A62852-C95C-45CC-9B6F-70AE1C7D05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14639E-91D5-40A8-A934-45F6FDE38DFA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buNone/>
            </a:pPr>
            <a:fld id="{9A0DB2DC-4C9A-4742-B13C-FB6460FD3503}" type="slidenum">
              <a:rPr lang="en-US" dirty="0">
                <a:latin typeface="Century Gothic" panose="020B0502020202020204" pitchFamily="34" charset="0"/>
              </a:rPr>
            </a:fld>
            <a:endParaRPr lang="en-US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A62852-C95C-45CC-9B6F-70AE1C7D05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A62852-C95C-45CC-9B6F-70AE1C7D05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A62852-C95C-45CC-9B6F-70AE1C7D05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A62852-C95C-45CC-9B6F-70AE1C7D05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A62852-C95C-45CC-9B6F-70AE1C7D05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A62852-C95C-45CC-9B6F-70AE1C7D05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A62852-C95C-45CC-9B6F-70AE1C7D058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483" y="2743200"/>
            <a:ext cx="6908800" cy="108267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PENYAKIT AKIBAT KERJA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339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2683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Peny. Akibat Kerja &amp; Peny. Yg. Berhubungan dengan pekerjaan</a:t>
            </a: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73443" name="Rectangle 3"/>
          <p:cNvSpPr>
            <a:spLocks noGrp="1"/>
          </p:cNvSpPr>
          <p:nvPr>
            <p:ph idx="1"/>
          </p:nvPr>
        </p:nvSpPr>
        <p:spPr>
          <a:xfrm>
            <a:off x="381000" y="2332038"/>
            <a:ext cx="8229600" cy="414496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sz="2800" b="1" dirty="0"/>
              <a:t>Perkembangan daftar peny akibat kerja:</a:t>
            </a:r>
            <a:endParaRPr sz="2800" b="1" dirty="0"/>
          </a:p>
          <a:p>
            <a:pPr lvl="1" eaLnBrk="1" hangingPunct="1"/>
            <a:r>
              <a:rPr sz="2800" b="1" dirty="0"/>
              <a:t>1919 </a:t>
            </a:r>
            <a:r>
              <a:rPr sz="2800" b="1" dirty="0">
                <a:sym typeface="Wingdings" panose="05000000000000000000" pitchFamily="2" charset="2"/>
              </a:rPr>
              <a:t></a:t>
            </a:r>
            <a:r>
              <a:rPr sz="2800" b="1" dirty="0"/>
              <a:t>1 penyakit : Anthrax </a:t>
            </a:r>
            <a:endParaRPr sz="2800" b="1" dirty="0"/>
          </a:p>
          <a:p>
            <a:pPr lvl="1" eaLnBrk="1" hangingPunct="1"/>
            <a:r>
              <a:rPr sz="2800" b="1" dirty="0"/>
              <a:t>1925 </a:t>
            </a:r>
            <a:r>
              <a:rPr sz="2800" b="1" dirty="0">
                <a:sym typeface="Wingdings" panose="05000000000000000000" pitchFamily="2" charset="2"/>
              </a:rPr>
              <a:t></a:t>
            </a:r>
            <a:r>
              <a:rPr sz="2800" b="1" dirty="0"/>
              <a:t> 3 penyakit</a:t>
            </a:r>
            <a:endParaRPr sz="2800" b="1" dirty="0"/>
          </a:p>
          <a:p>
            <a:pPr lvl="1" eaLnBrk="1" hangingPunct="1"/>
            <a:r>
              <a:rPr sz="2800" b="1" dirty="0"/>
              <a:t>1934 </a:t>
            </a:r>
            <a:r>
              <a:rPr sz="2800" b="1" dirty="0">
                <a:sym typeface="Wingdings" panose="05000000000000000000" pitchFamily="2" charset="2"/>
              </a:rPr>
              <a:t></a:t>
            </a:r>
            <a:r>
              <a:rPr sz="2800" b="1" dirty="0"/>
              <a:t> 10 penyakit</a:t>
            </a:r>
            <a:endParaRPr sz="2800" b="1" dirty="0"/>
          </a:p>
          <a:p>
            <a:pPr lvl="1" eaLnBrk="1" hangingPunct="1"/>
            <a:r>
              <a:rPr sz="2800" b="1" dirty="0"/>
              <a:t>ILO Encyclopaedi of Occupational Health and Safety </a:t>
            </a:r>
            <a:r>
              <a:rPr sz="2800" b="1" dirty="0">
                <a:sym typeface="Wingdings" panose="05000000000000000000" pitchFamily="2" charset="2"/>
              </a:rPr>
              <a:t></a:t>
            </a:r>
            <a:r>
              <a:rPr sz="2800" b="1" dirty="0"/>
              <a:t> 70 penyakit</a:t>
            </a:r>
            <a:endParaRPr sz="2800" b="1" dirty="0"/>
          </a:p>
          <a:p>
            <a:pPr lvl="1" eaLnBrk="1" hangingPunct="1"/>
            <a:r>
              <a:rPr sz="2800" b="1" dirty="0"/>
              <a:t>Indonesia: Keppres RI 22.1993 </a:t>
            </a:r>
            <a:r>
              <a:rPr sz="2800" b="1" dirty="0">
                <a:sym typeface="Wingdings" panose="05000000000000000000" pitchFamily="2" charset="2"/>
              </a:rPr>
              <a:t></a:t>
            </a:r>
            <a:r>
              <a:rPr sz="2800" b="1" dirty="0"/>
              <a:t> 31 penyakit karena hubungan kerja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344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344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344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344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charRg st="3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3443">
                                            <p:txEl>
                                              <p:charRg st="3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3443">
                                            <p:txEl>
                                              <p:charRg st="3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3443">
                                            <p:txEl>
                                              <p:charRg st="3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3443">
                                            <p:txEl>
                                              <p:charRg st="3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charRg st="6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443">
                                            <p:txEl>
                                              <p:charRg st="6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3443">
                                            <p:txEl>
                                              <p:charRg st="6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3443">
                                            <p:txEl>
                                              <p:charRg st="6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3443">
                                            <p:txEl>
                                              <p:charRg st="6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charRg st="8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3443">
                                            <p:txEl>
                                              <p:charRg st="8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3443">
                                            <p:txEl>
                                              <p:charRg st="8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3443">
                                            <p:txEl>
                                              <p:charRg st="8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3443">
                                            <p:txEl>
                                              <p:charRg st="8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charRg st="104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3443">
                                            <p:txEl>
                                              <p:charRg st="104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3443">
                                            <p:txEl>
                                              <p:charRg st="104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3443">
                                            <p:txEl>
                                              <p:charRg st="104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3443">
                                            <p:txEl>
                                              <p:charRg st="104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charRg st="16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3443">
                                            <p:txEl>
                                              <p:charRg st="16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3443">
                                            <p:txEl>
                                              <p:charRg st="16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3443">
                                            <p:txEl>
                                              <p:charRg st="16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3443">
                                            <p:txEl>
                                              <p:charRg st="16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2" grpId="0"/>
      <p:bldP spid="5734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363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DEFINISI-DEFINISI:</a:t>
            </a: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74467" name="Rectangle 3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62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sz="2800" b="1" dirty="0"/>
              <a:t>Simposium Internasional mengenai PAK</a:t>
            </a:r>
            <a:endParaRPr sz="2800" b="1" dirty="0"/>
          </a:p>
          <a:p>
            <a:pPr lvl="1" eaLnBrk="1" hangingPunct="1"/>
            <a:r>
              <a:rPr sz="2800" b="1" dirty="0"/>
              <a:t>Penyakit akibat kerja – </a:t>
            </a:r>
            <a:r>
              <a:rPr sz="2800" b="1" i="1" dirty="0"/>
              <a:t>Occupational Disease:</a:t>
            </a:r>
            <a:endParaRPr sz="2800" b="1" i="1" dirty="0"/>
          </a:p>
          <a:p>
            <a:pPr lvl="2" eaLnBrk="1" hangingPunct="1"/>
            <a:r>
              <a:rPr sz="2800" b="1" dirty="0"/>
              <a:t>Penyakit yang mempunyai penyebab yang spesifik atau asosiasi kuat dengan pekerjaan, yang pada umumnya terdiri dari satu agen penyebab yang sudah diakui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4467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charRg st="3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74467">
                                            <p:txEl>
                                              <p:charRg st="37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charRg st="8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4467">
                                            <p:txEl>
                                              <p:charRg st="83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  <p:bldP spid="5744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WHO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2575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Occupational disease caused by exposure to harmful chemical and biological agents an physical hazards at the workplace.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Kepres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No. 22/1993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82575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Penyakit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yang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timbul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karena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hubungan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kerja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adalah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penyakit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yang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disebabkan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oleh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pekerjaan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atau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lingkungan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kerja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6387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575491" name="Rectangle 3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 vert="horz" wrap="square" lIns="91440" tIns="45720" rIns="91440" bIns="45720" anchor="t" anchorCtr="0"/>
          <a:p>
            <a:pPr lvl="1" eaLnBrk="1" hangingPunct="1"/>
            <a:r>
              <a:rPr sz="2800" b="1" dirty="0"/>
              <a:t>Penyakit yang berhubungan dengan pekerjaan – </a:t>
            </a:r>
            <a:r>
              <a:rPr sz="2800" b="1" i="1" dirty="0"/>
              <a:t>Work Related Disease:</a:t>
            </a:r>
            <a:endParaRPr sz="2800" b="1" i="1" dirty="0"/>
          </a:p>
          <a:p>
            <a:pPr lvl="1" eaLnBrk="1" hangingPunct="1"/>
            <a:endParaRPr sz="2800" b="1" i="1" dirty="0"/>
          </a:p>
          <a:p>
            <a:pPr lvl="2" eaLnBrk="1" hangingPunct="1"/>
            <a:r>
              <a:rPr sz="2800" dirty="0"/>
              <a:t>Penyakit yang mempunyai beberapa agen penyebab, dimana faktor pada pekerjaan memegang peranan bersama dengan faktor risiko lainnya dalam berkembangnya penyakit yang mempunyai etiologi yang kompleks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5491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5491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5491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75491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charRg st="68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5491">
                                            <p:txEl>
                                              <p:charRg st="68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5491">
                                            <p:txEl>
                                              <p:charRg st="68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5491">
                                            <p:txEl>
                                              <p:charRg st="68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5491">
                                            <p:txEl>
                                              <p:charRg st="68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7411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5765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/>
            <a:r>
              <a:rPr sz="2800" b="1" dirty="0"/>
              <a:t>Penyakit yang mengenai populasi pekerja – </a:t>
            </a:r>
            <a:r>
              <a:rPr sz="2800" b="1" i="1" dirty="0"/>
              <a:t>Diseases affecting working populations</a:t>
            </a:r>
            <a:endParaRPr sz="2800" b="1" i="1" dirty="0"/>
          </a:p>
          <a:p>
            <a:pPr lvl="1" eaLnBrk="1" hangingPunct="1"/>
            <a:endParaRPr sz="2800" b="1" i="1" dirty="0"/>
          </a:p>
          <a:p>
            <a:pPr lvl="2" eaLnBrk="1" hangingPunct="1"/>
            <a:r>
              <a:rPr sz="2800" dirty="0"/>
              <a:t>Penyakit yang terjadi pada populasi pekerja tanpa adanya agen penyebab ditempat kerja, namun dapat diperberat oleh kondisi pekerjaan yang buruk bagi kesehatan</a:t>
            </a:r>
            <a:endParaRPr sz="2800" dirty="0"/>
          </a:p>
          <a:p>
            <a:pPr lvl="1" eaLnBrk="1" hangingPunct="1"/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5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5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8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6515">
                                            <p:txEl>
                                              <p:charRg st="8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6515">
                                            <p:txEl>
                                              <p:charRg st="8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sz="2800" b="1" dirty="0"/>
              <a:t>Keppres RI no 22/1993</a:t>
            </a:r>
            <a:endParaRPr sz="2800" b="1" dirty="0"/>
          </a:p>
          <a:p>
            <a:pPr lvl="1" eaLnBrk="1" hangingPunct="1"/>
            <a:r>
              <a:rPr sz="2800" b="1" dirty="0"/>
              <a:t>Penyakit yang timbul karena hubungan kerja :</a:t>
            </a:r>
            <a:endParaRPr sz="2800" b="1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sz="2800" b="1" dirty="0"/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sz="2800" b="1" dirty="0"/>
              <a:t>Penyakit yang timbul karena hubungan kerja adalah penyakit yang disebabkan oleh pekerjaan atau lingkungan kerja</a:t>
            </a:r>
            <a:endParaRPr sz="2800" b="1" dirty="0"/>
          </a:p>
          <a:p>
            <a:pPr lvl="1" eaLnBrk="1" hangingPunct="1">
              <a:buFont typeface="Courier New" panose="02070309020205020404" pitchFamily="49" charset="0"/>
              <a:buChar char="o"/>
            </a:pPr>
            <a:endParaRPr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Penyakit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yang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timbul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karena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pekerjaan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(WHO)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Penyakit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akibat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kerja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(Occupational disease)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penyakit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yang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timbul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oleh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penyebab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tunggal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ex: Asbestosis, Silicosis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Penyakit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yang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diperberat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oleh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kondisi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hubungan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kerja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agregated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ex: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Astma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diperberat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oleh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debu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Penyakit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endemik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di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tempat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kerja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ex: Malaria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pada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pekerja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di Papua.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Footer Placeholder 6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1507" name="Slide Number Placeholder 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534400" cy="9906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Penyebab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Penyakit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akibat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kerja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80611" name="Rectangle 3"/>
          <p:cNvSpPr>
            <a:spLocks noGrp="1"/>
          </p:cNvSpPr>
          <p:nvPr>
            <p:ph type="body" sz="half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b="1" dirty="0"/>
              <a:t>Golongan fisik:</a:t>
            </a:r>
            <a:endParaRPr b="1" dirty="0"/>
          </a:p>
          <a:p>
            <a:pPr lvl="1" eaLnBrk="1" hangingPunct="1">
              <a:buFont typeface="Courier New" panose="02070309020205020404" pitchFamily="49" charset="0"/>
            </a:pPr>
            <a:r>
              <a:rPr sz="2400" b="1" dirty="0"/>
              <a:t>Bising, Radiasi, Suhu ekstrem, Tekanan udara, Vibrasi, Penerangan</a:t>
            </a:r>
            <a:endParaRPr sz="2400" b="1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sz="2400" b="1" dirty="0"/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b="1" dirty="0"/>
              <a:t>Golongan Kimiawi:</a:t>
            </a:r>
            <a:endParaRPr b="1" dirty="0"/>
          </a:p>
          <a:p>
            <a:pPr lvl="1" eaLnBrk="1" hangingPunct="1">
              <a:buFont typeface="Courier New" panose="02070309020205020404" pitchFamily="49" charset="0"/>
            </a:pPr>
            <a:r>
              <a:rPr sz="2400" b="1" dirty="0"/>
              <a:t>Semua bahan kimia dalam bentuk debu, uap , gas, larutan, kabut</a:t>
            </a:r>
            <a:endParaRPr sz="2400" b="1" dirty="0"/>
          </a:p>
          <a:p>
            <a:pPr eaLnBrk="1" hangingPunct="1">
              <a:buClrTx/>
              <a:buSzTx/>
              <a:buFont typeface="Arial" panose="020B0604020202020204" pitchFamily="34" charset="0"/>
            </a:pPr>
            <a:endParaRPr b="1" dirty="0"/>
          </a:p>
        </p:txBody>
      </p:sp>
      <p:pic>
        <p:nvPicPr>
          <p:cNvPr id="21510" name="Picture 4" descr="menggerinda rel kereta api"/>
          <p:cNvPicPr>
            <a:picLocks noChangeAspect="1"/>
          </p:cNvPicPr>
          <p:nvPr>
            <p:ph sz="quarter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096000" y="1600200"/>
            <a:ext cx="1851025" cy="2109788"/>
          </a:xfrm>
        </p:spPr>
      </p:pic>
      <p:pic>
        <p:nvPicPr>
          <p:cNvPr id="21511" name="Picture 6" descr="DSC02357"/>
          <p:cNvPicPr>
            <a:picLocks noChangeAspect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3810000"/>
            <a:ext cx="2679700" cy="20097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charRg st="1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>
                                            <p:txEl>
                                              <p:charRg st="1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>
                                            <p:txEl>
                                              <p:charRg st="1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charRg st="8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1">
                                            <p:txEl>
                                              <p:charRg st="8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1">
                                            <p:txEl>
                                              <p:charRg st="8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charRg st="101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0611">
                                            <p:txEl>
                                              <p:charRg st="101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11">
                                            <p:txEl>
                                              <p:charRg st="101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Footer Placeholder 6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2531" name="Slide Number Placeholder 7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562600" cy="44196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b="1" dirty="0"/>
              <a:t>Golongan biologik:</a:t>
            </a:r>
            <a:endParaRPr b="1" dirty="0"/>
          </a:p>
          <a:p>
            <a:pPr lvl="1" eaLnBrk="1" hangingPunct="1">
              <a:buFont typeface="Courier New" panose="02070309020205020404" pitchFamily="49" charset="0"/>
            </a:pPr>
            <a:r>
              <a:rPr sz="2200" b="1" dirty="0"/>
              <a:t>Bakteri, virus, jamur dll.</a:t>
            </a:r>
            <a:endParaRPr sz="2200" b="1" dirty="0"/>
          </a:p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b="1" dirty="0"/>
              <a:t>Golongan Fisiologik/ergonomik:</a:t>
            </a:r>
            <a:endParaRPr b="1" dirty="0"/>
          </a:p>
          <a:p>
            <a:pPr lvl="2" eaLnBrk="1" hangingPunct="1">
              <a:buFont typeface="Arial" panose="020B0604020202020204" pitchFamily="34" charset="0"/>
            </a:pPr>
            <a:r>
              <a:rPr sz="2000" b="1" dirty="0"/>
              <a:t>Desin tempat kerja, beban kerja</a:t>
            </a:r>
            <a:endParaRPr sz="2000" b="1" dirty="0"/>
          </a:p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b="1" dirty="0"/>
              <a:t>Golongan Psikososial:</a:t>
            </a:r>
            <a:endParaRPr b="1" dirty="0"/>
          </a:p>
          <a:p>
            <a:pPr lvl="1" eaLnBrk="1" hangingPunct="1">
              <a:buFont typeface="Courier New" panose="02070309020205020404" pitchFamily="49" charset="0"/>
            </a:pPr>
            <a:r>
              <a:rPr sz="2200" b="1" dirty="0"/>
              <a:t>Stress psikis, monotoni kerja, tuntutan pekerjaan dll</a:t>
            </a:r>
            <a:endParaRPr sz="2200" b="1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sz="2200" b="1" dirty="0"/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sz="1800" b="1" dirty="0"/>
              <a:t>Di negara maju faktor fisik, biologi dan kimiawi sudah dapat dikendalikan – sehingga golongan fisiologik dan psikososial yang menjadi penyebab utama</a:t>
            </a:r>
            <a:endParaRPr sz="1800" b="1" dirty="0"/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endParaRPr sz="2000" b="1" dirty="0"/>
          </a:p>
        </p:txBody>
      </p:sp>
      <p:pic>
        <p:nvPicPr>
          <p:cNvPr id="22533" name="Picture 5" descr="membajak sawah"/>
          <p:cNvPicPr>
            <a:picLocks noChangeAspect="1"/>
          </p:cNvPicPr>
          <p:nvPr>
            <p:ph sz="quarter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019800" y="2133600"/>
            <a:ext cx="2378075" cy="1466850"/>
          </a:xfrm>
        </p:spPr>
      </p:pic>
      <p:pic>
        <p:nvPicPr>
          <p:cNvPr id="22534" name="Picture 8" descr="DSC02196"/>
          <p:cNvPicPr>
            <a:picLocks noChangeAspect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6553200" y="3581400"/>
            <a:ext cx="2235200" cy="16764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Penyakit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yang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timbul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karena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pekerjaan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(WHO)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Penyakit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diaktifkan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kondisi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lingkungan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kerja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854075" marR="0" lvl="0" indent="-854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ex: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gangguan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peredaran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darah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bahan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hemolitik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854075" marR="0" lvl="0" indent="-854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Penyakit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timbul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karena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penyebab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di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lingkungan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kerja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(work related disease)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Penyebab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lebih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satu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ex: COPD (Cancer or Pulmonary Disease)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rokok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debu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3588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ook Antiqua" panose="02040602050305030304" pitchFamily="18" charset="0"/>
                <a:ea typeface="+mj-ea"/>
                <a:cs typeface="+mj-cs"/>
              </a:rPr>
              <a:t>PENDAHULUAN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0" y="1066800"/>
            <a:ext cx="8763000" cy="5791200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1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sz="2500" b="1" dirty="0">
                <a:solidFill>
                  <a:schemeClr val="accent2"/>
                </a:solidFill>
                <a:latin typeface="Book Antiqua" panose="02040602050305030304" pitchFamily="18" charset="0"/>
              </a:rPr>
              <a:t>Penyakit akibat kerja maupun penyakit yang timbul karena hubungan kerja mempunyai pengertian yang sama yaitu penyakit yang disebabkan oleh pekerjaan atau lingkungan kerja.</a:t>
            </a:r>
            <a:endParaRPr sz="2500" b="1"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Blip>
                <a:blip r:embed="rId1"/>
              </a:buBlip>
            </a:pPr>
            <a:endParaRPr sz="2500" b="1"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sz="2500" b="1" dirty="0">
                <a:solidFill>
                  <a:schemeClr val="accent2"/>
                </a:solidFill>
                <a:latin typeface="Book Antiqua" panose="02040602050305030304" pitchFamily="18" charset="0"/>
              </a:rPr>
              <a:t>Penyakit akibat kerja sama dengan penyakit yang timbul karena hubungan kerja</a:t>
            </a:r>
            <a:endParaRPr sz="2500" b="1"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Blip>
                <a:blip r:embed="rId1"/>
              </a:buBlip>
            </a:pPr>
            <a:endParaRPr sz="2500" b="1"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sz="2500" b="1" dirty="0">
                <a:solidFill>
                  <a:schemeClr val="accent2"/>
                </a:solidFill>
                <a:latin typeface="Book Antiqua" panose="02040602050305030304" pitchFamily="18" charset="0"/>
              </a:rPr>
              <a:t>Penyakit akibat kerja adalah istilah yang dipakai dalam peraturan yang dibuat atas dasar Undang-Undang Nomor 1 Tahun 1970 tentang keselamatan kerja, sedangkan penyakit yang timbul karena hubungan kerja merupakan istilah yang erat kaitannya dengan kompensasi (ganti rugi) kecelakaan kerja.  </a:t>
            </a:r>
            <a:endParaRPr sz="2500" b="1"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sz="2500" b="1"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sz="2500" b="1" dirty="0">
                <a:solidFill>
                  <a:schemeClr val="accent2"/>
                </a:solidFill>
                <a:latin typeface="Book Antiqua" panose="02040602050305030304" pitchFamily="18" charset="0"/>
              </a:rPr>
              <a:t>	 </a:t>
            </a:r>
            <a:endParaRPr sz="2500" b="1" dirty="0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3555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Kriteria umum </a:t>
            </a:r>
            <a:b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Peny. Akibat Kerja</a:t>
            </a: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81635" name="Rectangle 3"/>
          <p:cNvSpPr>
            <a:spLocks noGrp="1"/>
          </p:cNvSpPr>
          <p:nvPr>
            <p:ph idx="1"/>
          </p:nvPr>
        </p:nvSpPr>
        <p:spPr>
          <a:xfrm>
            <a:off x="609600" y="1981200"/>
            <a:ext cx="7924800" cy="4343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sz="2800" dirty="0"/>
              <a:t>Adanya hubungan antara pajanan yang spesifik dengan penyakit</a:t>
            </a:r>
            <a:endParaRPr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sz="2800" dirty="0"/>
          </a:p>
          <a:p>
            <a:pPr eaLnBrk="1" hangingPunct="1">
              <a:lnSpc>
                <a:spcPct val="90000"/>
              </a:lnSpc>
            </a:pPr>
            <a:r>
              <a:rPr sz="2800" dirty="0"/>
              <a:t>Adanya fakta bahwa frekwensi kejadian penyakit pada populasi pekerja lebih tinggi daripada pada masy. Umum</a:t>
            </a:r>
            <a:endParaRPr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sz="2800" dirty="0"/>
          </a:p>
          <a:p>
            <a:pPr eaLnBrk="1" hangingPunct="1">
              <a:lnSpc>
                <a:spcPct val="90000"/>
              </a:lnSpc>
            </a:pPr>
            <a:r>
              <a:rPr sz="2800" dirty="0"/>
              <a:t>Penyakit dapat dicegah dengan melakukan tindakan preventif di tempat</a:t>
            </a:r>
            <a:r>
              <a:rPr dirty="0"/>
              <a:t> </a:t>
            </a:r>
            <a:r>
              <a:rPr sz="2800" dirty="0"/>
              <a:t>kerja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1635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charRg st="62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1635">
                                            <p:txEl>
                                              <p:charRg st="62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charRg st="17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1635">
                                            <p:txEl>
                                              <p:charRg st="170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/>
      <p:bldP spid="5816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4579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PENYAKIT AKIBAT KERJA</a:t>
            </a:r>
            <a:endParaRPr kumimoji="0" lang="en-US" sz="54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9248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berdasarkan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Kepmenaker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No. 333/1989 :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b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-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ditemukan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/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didiagnosa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pemeriksaan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kesehatan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berkala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-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Oleh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dokter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dasar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577850" marR="0" lvl="0" indent="-5778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pemeriksaan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klinis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pemeriksaan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kondisi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lingk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kerja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Lampiran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Kepres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22/93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Pneumokoniosis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Penyakit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paru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debu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logam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berat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paru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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debu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kapas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henep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sisal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bissinosis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Asma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akibat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kerja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Alveolitis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allergika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Berrilium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Cadmium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Fosfor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Krom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Arsen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Raksa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Lampiran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Keppres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22/93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12.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Timbal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13.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Fluor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14.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Karbon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dioksida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15.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Derivat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halogen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16.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Benzene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508000" marR="0" lvl="0" indent="-5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17.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Nitro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Amina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Benzene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508000" marR="0" lvl="0" indent="-5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18.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Nitroglycerine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508000" marR="0" lvl="0" indent="-5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19.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Alkohol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Glikol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Karbon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508000" marR="0" lvl="0" indent="-5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20.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Gas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atau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uap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penyebab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 Asphyxia.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21.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Kebisingan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22.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getaran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mekanik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66725" marR="0" lvl="0" indent="-4667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23.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pekerjaan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udara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bertekanan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lebih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24.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radiasi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elektromagnetik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 startAt="25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Dermatosis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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penyebab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fisik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kimia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biologi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 startAt="25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Kanker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kulit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 startAt="25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Mesitelioma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 startAt="25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infeksi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 startAt="25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suhu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tinggi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atau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rendah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 startAt="25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Penyakit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yg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disebabkan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bahan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kimia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termasuk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obat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Lampiran Keppres 22/93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883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NIOSH (1983)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Penyakit paru akibat kerja</a:t>
            </a:r>
            <a:endParaRPr dirty="0"/>
          </a:p>
          <a:p>
            <a:pPr eaLnBrk="1" hangingPunct="1"/>
            <a:r>
              <a:rPr dirty="0"/>
              <a:t>Muskuloskeletal</a:t>
            </a:r>
            <a:endParaRPr dirty="0"/>
          </a:p>
          <a:p>
            <a:pPr eaLnBrk="1" hangingPunct="1"/>
            <a:r>
              <a:rPr dirty="0"/>
              <a:t>Kanker</a:t>
            </a:r>
            <a:endParaRPr dirty="0"/>
          </a:p>
          <a:p>
            <a:pPr eaLnBrk="1" hangingPunct="1"/>
            <a:r>
              <a:rPr dirty="0"/>
              <a:t>Traumatik injuries</a:t>
            </a:r>
            <a:endParaRPr dirty="0"/>
          </a:p>
          <a:p>
            <a:pPr eaLnBrk="1" hangingPunct="1"/>
            <a:r>
              <a:rPr dirty="0"/>
              <a:t>Penyakit kardiovaskular</a:t>
            </a:r>
            <a:endParaRPr dirty="0"/>
          </a:p>
          <a:p>
            <a:pPr eaLnBrk="1" hangingPunct="1"/>
            <a:r>
              <a:rPr dirty="0"/>
              <a:t>Gangguan reproduksi</a:t>
            </a:r>
            <a:endParaRPr dirty="0"/>
          </a:p>
          <a:p>
            <a:pPr eaLnBrk="1" hangingPunct="1"/>
            <a:r>
              <a:rPr dirty="0"/>
              <a:t>Gangguan syaraf</a:t>
            </a:r>
            <a:endParaRPr dirty="0"/>
          </a:p>
          <a:p>
            <a:pPr eaLnBrk="1" hangingPunct="1"/>
            <a:r>
              <a:rPr dirty="0"/>
              <a:t>NIHL</a:t>
            </a:r>
            <a:endParaRPr dirty="0"/>
          </a:p>
          <a:p>
            <a:pPr eaLnBrk="1" hangingPunct="1"/>
            <a:r>
              <a:rPr dirty="0"/>
              <a:t>Penyakit kulit</a:t>
            </a:r>
            <a:endParaRPr dirty="0"/>
          </a:p>
          <a:p>
            <a:pPr eaLnBrk="1" hangingPunct="1"/>
            <a:r>
              <a:rPr dirty="0"/>
              <a:t>Gangguan psikologis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NIOSH (1990)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Occupational lung Disease</a:t>
            </a:r>
            <a:endParaRPr dirty="0"/>
          </a:p>
          <a:p>
            <a:pPr eaLnBrk="1" hangingPunct="1"/>
            <a:r>
              <a:rPr dirty="0"/>
              <a:t>Cancer</a:t>
            </a:r>
            <a:endParaRPr dirty="0"/>
          </a:p>
          <a:p>
            <a:pPr eaLnBrk="1" hangingPunct="1"/>
            <a:r>
              <a:rPr dirty="0"/>
              <a:t>Cardiovascular</a:t>
            </a:r>
            <a:endParaRPr dirty="0"/>
          </a:p>
          <a:p>
            <a:pPr eaLnBrk="1" hangingPunct="1"/>
            <a:r>
              <a:rPr dirty="0"/>
              <a:t>Reproduction</a:t>
            </a:r>
            <a:endParaRPr dirty="0"/>
          </a:p>
          <a:p>
            <a:pPr eaLnBrk="1" hangingPunct="1"/>
            <a:r>
              <a:rPr dirty="0"/>
              <a:t>Nero toxic</a:t>
            </a:r>
            <a:endParaRPr dirty="0"/>
          </a:p>
          <a:p>
            <a:pPr eaLnBrk="1" hangingPunct="1"/>
            <a:r>
              <a:rPr dirty="0"/>
              <a:t>NIHL</a:t>
            </a:r>
            <a:endParaRPr dirty="0"/>
          </a:p>
          <a:p>
            <a:pPr eaLnBrk="1" hangingPunct="1"/>
            <a:r>
              <a:rPr dirty="0"/>
              <a:t>Dermatological</a:t>
            </a:r>
            <a:endParaRPr dirty="0"/>
          </a:p>
          <a:p>
            <a:pPr eaLnBrk="1" hangingPunct="1"/>
            <a:r>
              <a:rPr dirty="0"/>
              <a:t>Psychological disorders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Physical Hazard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401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Bising </a:t>
            </a:r>
            <a:r>
              <a:rPr dirty="0">
                <a:sym typeface="Wingdings" panose="05000000000000000000" pitchFamily="2" charset="2"/>
              </a:rPr>
              <a:t> NIHL, kejiwaan</a:t>
            </a:r>
            <a:endParaRPr dirty="0">
              <a:sym typeface="Wingdings" panose="05000000000000000000" pitchFamily="2" charset="2"/>
            </a:endParaRPr>
          </a:p>
          <a:p>
            <a:pPr eaLnBrk="1" hangingPunct="1"/>
            <a:r>
              <a:rPr dirty="0">
                <a:sym typeface="Wingdings" panose="05000000000000000000" pitchFamily="2" charset="2"/>
              </a:rPr>
              <a:t>Temperatur  Heart stoke, Heart cramps, frosbite</a:t>
            </a:r>
            <a:endParaRPr dirty="0">
              <a:sym typeface="Wingdings" panose="05000000000000000000" pitchFamily="2" charset="2"/>
            </a:endParaRPr>
          </a:p>
          <a:p>
            <a:pPr eaLnBrk="1" hangingPunct="1"/>
            <a:r>
              <a:rPr dirty="0">
                <a:sym typeface="Wingdings" panose="05000000000000000000" pitchFamily="2" charset="2"/>
              </a:rPr>
              <a:t>Sinar/cahaya  blare, visus</a:t>
            </a:r>
            <a:endParaRPr dirty="0">
              <a:sym typeface="Wingdings" panose="05000000000000000000" pitchFamily="2" charset="2"/>
            </a:endParaRPr>
          </a:p>
          <a:p>
            <a:pPr eaLnBrk="1" hangingPunct="1"/>
            <a:r>
              <a:rPr dirty="0"/>
              <a:t>Tekanan </a:t>
            </a:r>
            <a:r>
              <a:rPr dirty="0">
                <a:sym typeface="Wingdings" panose="05000000000000000000" pitchFamily="2" charset="2"/>
              </a:rPr>
              <a:t> Caisson disease</a:t>
            </a:r>
            <a:endParaRPr dirty="0">
              <a:sym typeface="Wingdings" panose="05000000000000000000" pitchFamily="2" charset="2"/>
            </a:endParaRPr>
          </a:p>
          <a:p>
            <a:pPr eaLnBrk="1" hangingPunct="1"/>
            <a:r>
              <a:rPr dirty="0">
                <a:sym typeface="Wingdings" panose="05000000000000000000" pitchFamily="2" charset="2"/>
              </a:rPr>
              <a:t>Vibrasi  neuroangiopathy</a:t>
            </a:r>
            <a:endParaRPr dirty="0">
              <a:sym typeface="Wingdings" panose="05000000000000000000" pitchFamily="2" charset="2"/>
            </a:endParaRPr>
          </a:p>
          <a:p>
            <a:pPr eaLnBrk="1" hangingPunct="1"/>
            <a:r>
              <a:rPr dirty="0">
                <a:sym typeface="Wingdings" panose="05000000000000000000" pitchFamily="2" charset="2"/>
              </a:rPr>
              <a:t>Radiasi  cataract, gangguan darah, kulit, dll.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Chemical Hazard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b="1" dirty="0"/>
              <a:t>Debu : Pneumokoniasis</a:t>
            </a:r>
            <a:endParaRPr b="1" dirty="0"/>
          </a:p>
          <a:p>
            <a:pPr eaLnBrk="1" hangingPunct="1"/>
            <a:r>
              <a:rPr b="1" dirty="0"/>
              <a:t>Uap : Dermatitis, keracunan, metal fume fever</a:t>
            </a:r>
            <a:endParaRPr b="1" dirty="0"/>
          </a:p>
          <a:p>
            <a:pPr eaLnBrk="1" hangingPunct="1"/>
            <a:r>
              <a:rPr b="1" dirty="0"/>
              <a:t>Gas : Keracunan CO</a:t>
            </a:r>
            <a:endParaRPr b="1" dirty="0"/>
          </a:p>
          <a:p>
            <a:pPr eaLnBrk="1" hangingPunct="1"/>
            <a:r>
              <a:rPr b="1" dirty="0"/>
              <a:t>Larutan : Anemia, nero toksik, kanker, dll</a:t>
            </a:r>
            <a:endParaRPr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819400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Biological Hazard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524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b="1" dirty="0"/>
              <a:t>Bakteri : TBC</a:t>
            </a:r>
            <a:endParaRPr b="1" dirty="0"/>
          </a:p>
          <a:p>
            <a:pPr eaLnBrk="1" hangingPunct="1"/>
            <a:r>
              <a:rPr b="1" dirty="0"/>
              <a:t>Virus : Hepatitis, AIDS, rabies, dll.</a:t>
            </a:r>
            <a:endParaRPr b="1" dirty="0"/>
          </a:p>
          <a:p>
            <a:pPr eaLnBrk="1" hangingPunct="1"/>
            <a:r>
              <a:rPr b="1" dirty="0"/>
              <a:t>Parasit : Cacing</a:t>
            </a:r>
            <a:endParaRPr b="1" dirty="0"/>
          </a:p>
        </p:txBody>
      </p:sp>
      <p:sp>
        <p:nvSpPr>
          <p:cNvPr id="4" name="Title 1"/>
          <p:cNvSpPr txBox="1"/>
          <p:nvPr/>
        </p:nvSpPr>
        <p:spPr>
          <a:xfrm>
            <a:off x="457200" y="533400"/>
            <a:ext cx="8229600" cy="10668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Potensi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Bahaya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3797" name="Content Placeholder 2"/>
          <p:cNvSpPr txBox="1"/>
          <p:nvPr/>
        </p:nvSpPr>
        <p:spPr>
          <a:xfrm>
            <a:off x="457200" y="17526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sz="24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Ergonomik : LBP, kelelahan (fatigue)</a:t>
            </a:r>
            <a:endParaRPr sz="2400" b="1" dirty="0">
              <a:solidFill>
                <a:srgbClr val="7F7F7F"/>
              </a:solidFill>
              <a:latin typeface="Century Gothic" panose="020B0502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sz="2400" b="1" dirty="0">
                <a:solidFill>
                  <a:srgbClr val="7F7F7F"/>
                </a:solidFill>
                <a:latin typeface="Century Gothic" panose="020B0502020202020204" pitchFamily="34" charset="0"/>
              </a:rPr>
              <a:t>Psikososial : Stress, violence</a:t>
            </a:r>
            <a:endParaRPr sz="2400" b="1" dirty="0">
              <a:solidFill>
                <a:srgbClr val="7F7F7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171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LATAR BELAKANG</a:t>
            </a: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683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b="1" dirty="0"/>
              <a:t>ILO:</a:t>
            </a:r>
            <a:endParaRPr b="1" dirty="0"/>
          </a:p>
          <a:p>
            <a:pPr lvl="1" eaLnBrk="1" hangingPunct="1"/>
            <a:r>
              <a:rPr sz="2400" b="1" dirty="0"/>
              <a:t>1,1 juta kematian karena penyakit atau kecelakaan akibat hubungan pekerjaan</a:t>
            </a:r>
            <a:endParaRPr sz="2400" b="1" dirty="0"/>
          </a:p>
          <a:p>
            <a:pPr lvl="1" eaLnBrk="1" hangingPunct="1"/>
            <a:r>
              <a:rPr sz="2400" b="1" dirty="0"/>
              <a:t>300,000 kematian adalah akibat 250 juta kecelakaan yang terjadi</a:t>
            </a:r>
            <a:endParaRPr sz="2400" b="1" dirty="0"/>
          </a:p>
          <a:p>
            <a:pPr lvl="1" eaLnBrk="1" hangingPunct="1"/>
            <a:r>
              <a:rPr sz="2400" b="1" dirty="0"/>
              <a:t>160 juta peny. akibat hubungan kerja/th</a:t>
            </a:r>
            <a:endParaRPr sz="2400" b="1" dirty="0"/>
          </a:p>
          <a:p>
            <a:pPr lvl="1" eaLnBrk="1" hangingPunct="1">
              <a:buNone/>
            </a:pPr>
            <a:endParaRPr sz="2400" b="1" dirty="0"/>
          </a:p>
          <a:p>
            <a:pPr eaLnBrk="1" hangingPunct="1"/>
            <a:r>
              <a:rPr b="1" dirty="0"/>
              <a:t>Indonesia:</a:t>
            </a:r>
            <a:endParaRPr b="1" dirty="0"/>
          </a:p>
          <a:p>
            <a:pPr lvl="1" eaLnBrk="1" hangingPunct="1"/>
            <a:r>
              <a:rPr sz="2400" b="1" dirty="0"/>
              <a:t>Data penyakit akibat kerja ???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charRg st="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8323">
                                            <p:txEl>
                                              <p:charRg st="5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charRg st="81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8323">
                                            <p:txEl>
                                              <p:charRg st="81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charRg st="145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8323">
                                            <p:txEl>
                                              <p:charRg st="145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charRg st="186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8323">
                                            <p:txEl>
                                              <p:charRg st="186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charRg st="197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8323">
                                            <p:txEl>
                                              <p:charRg st="197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Lingkungan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Toksikan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di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tempat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kerja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/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harazd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Pekerja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 bio monitoring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Dampak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kesehatannya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Surveilance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;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efeknya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terhadap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kesehatan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sign 	and symptom.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ex: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mual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muntah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pusing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kejang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dll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3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Titik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Pemantauan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5181600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9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sz="2700" dirty="0">
                <a:solidFill>
                  <a:schemeClr val="accent2"/>
                </a:solidFill>
                <a:latin typeface="Book Antiqua" panose="02040602050305030304" pitchFamily="18" charset="0"/>
              </a:rPr>
              <a:t>Diagnosis PAK merupakan penentu bagi dimiliki atau tidak dimilikinya hak atas manfaat jaminan PAK yang tercakup dalam program jaminan kecelakaan kerja.</a:t>
            </a:r>
            <a:endParaRPr sz="2700"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sz="2700"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sz="2700" dirty="0">
                <a:solidFill>
                  <a:schemeClr val="accent2"/>
                </a:solidFill>
                <a:latin typeface="Book Antiqua" panose="02040602050305030304" pitchFamily="18" charset="0"/>
              </a:rPr>
              <a:t>Hanya dokter yang kompeten dan berwenang saja yang dapat membuat diagnosis PAK dan menetapkan suatu Penyakit Akibat Kerja. Tegak tidaknya diagnosis penyakit akibat kerja sangat bergantung kepada sejauh mana </a:t>
            </a:r>
            <a:r>
              <a:rPr sz="2700" i="1" dirty="0">
                <a:solidFill>
                  <a:schemeClr val="accent2"/>
                </a:solidFill>
                <a:latin typeface="Book Antiqua" panose="02040602050305030304" pitchFamily="18" charset="0"/>
              </a:rPr>
              <a:t>Metodologi Diagnosis </a:t>
            </a:r>
            <a:r>
              <a:rPr sz="2700" dirty="0">
                <a:solidFill>
                  <a:schemeClr val="accent2"/>
                </a:solidFill>
                <a:latin typeface="Book Antiqua" panose="02040602050305030304" pitchFamily="18" charset="0"/>
              </a:rPr>
              <a:t>penyakit akibat kerja dilaksanakan oleh dokter yang bersangkutan.</a:t>
            </a:r>
            <a:endParaRPr sz="2700" dirty="0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457200" y="914400"/>
            <a:ext cx="4038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Palatino Linotype" panose="02040502050505030304" pitchFamily="18" charset="0"/>
                <a:ea typeface="+mn-ea"/>
                <a:cs typeface="Arial" panose="020B0604020202020204" pitchFamily="34" charset="0"/>
              </a:rPr>
              <a:t>DIAGNOSIS  PAK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Palatino Linotype" panose="0204050205050503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Diagnosa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b="1" dirty="0"/>
              <a:t>Riwayat pekerjaan dan tempat kerja</a:t>
            </a:r>
            <a:endParaRPr b="1" dirty="0"/>
          </a:p>
          <a:p>
            <a:pPr eaLnBrk="1" hangingPunct="1"/>
            <a:r>
              <a:rPr b="1" dirty="0"/>
              <a:t>Riwayat penyakit</a:t>
            </a:r>
            <a:endParaRPr b="1" dirty="0"/>
          </a:p>
          <a:p>
            <a:pPr eaLnBrk="1" hangingPunct="1"/>
            <a:r>
              <a:rPr b="1" dirty="0"/>
              <a:t>Adakah pekerja lain yang menderita penyakit yang sama.</a:t>
            </a:r>
            <a:endParaRPr b="1" dirty="0"/>
          </a:p>
          <a:p>
            <a:pPr eaLnBrk="1" hangingPunct="1"/>
            <a:r>
              <a:rPr b="1" dirty="0"/>
              <a:t>Pemeriksaan fisik</a:t>
            </a:r>
            <a:endParaRPr b="1" dirty="0"/>
          </a:p>
          <a:p>
            <a:pPr eaLnBrk="1" hangingPunct="1"/>
            <a:r>
              <a:rPr b="1" dirty="0"/>
              <a:t>Pemeriksaan pendukung</a:t>
            </a:r>
            <a:endParaRPr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762000" y="2438400"/>
            <a:ext cx="7772400" cy="3429000"/>
          </a:xfrm>
        </p:spPr>
        <p:txBody>
          <a:bodyPr vert="horz" wrap="square" lIns="91440" tIns="45720" rIns="91440" bIns="45720" anchor="t" anchorCtr="0"/>
          <a:p>
            <a:pPr lvl="1" algn="just">
              <a:lnSpc>
                <a:spcPct val="11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dirty="0">
                <a:solidFill>
                  <a:schemeClr val="accent2"/>
                </a:solidFill>
                <a:latin typeface="Book Antiqua" panose="02040602050305030304" pitchFamily="18" charset="0"/>
              </a:rPr>
              <a:t>Anamnesis tentang riwayat penyakit dan riwayat pekerjaan.</a:t>
            </a:r>
            <a:endParaRPr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dirty="0">
                <a:solidFill>
                  <a:schemeClr val="accent2"/>
                </a:solidFill>
                <a:latin typeface="Book Antiqua" panose="02040602050305030304" pitchFamily="18" charset="0"/>
              </a:rPr>
              <a:t>Pemeriksaan Klinis</a:t>
            </a:r>
            <a:endParaRPr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dirty="0">
                <a:solidFill>
                  <a:schemeClr val="accent2"/>
                </a:solidFill>
                <a:latin typeface="Book Antiqua" panose="02040602050305030304" pitchFamily="18" charset="0"/>
              </a:rPr>
              <a:t>Pemeriksaan Laboratorium</a:t>
            </a:r>
            <a:endParaRPr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dirty="0">
                <a:solidFill>
                  <a:schemeClr val="accent2"/>
                </a:solidFill>
                <a:latin typeface="Book Antiqua" panose="02040602050305030304" pitchFamily="18" charset="0"/>
              </a:rPr>
              <a:t>Pemeriksaan Rontgen </a:t>
            </a:r>
            <a:endParaRPr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dirty="0">
                <a:solidFill>
                  <a:schemeClr val="accent2"/>
                </a:solidFill>
                <a:latin typeface="Book Antiqua" panose="02040602050305030304" pitchFamily="18" charset="0"/>
              </a:rPr>
              <a:t>Pemeriksaan Tempat dan Ruang Kerja.</a:t>
            </a:r>
            <a:endParaRPr dirty="0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457200" y="1371600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Palatino Linotype" panose="02040502050505030304" pitchFamily="18" charset="0"/>
                <a:ea typeface="+mn-ea"/>
                <a:cs typeface="Arial" panose="020B0604020202020204" pitchFamily="34" charset="0"/>
              </a:rPr>
              <a:t>DIAGNOSIS  PAK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Palatino Linotype" panose="0204050205050503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TUJUAN DIAGNOSIS </a:t>
            </a:r>
            <a:b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PENYAKIT AKIBAT KERJA </a:t>
            </a: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2971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b="1" dirty="0"/>
              <a:t>Hak pekerja</a:t>
            </a:r>
            <a:endParaRPr b="1" dirty="0"/>
          </a:p>
          <a:p>
            <a:pPr eaLnBrk="1" hangingPunct="1"/>
            <a:r>
              <a:rPr b="1" dirty="0"/>
              <a:t>Dasar Therapy</a:t>
            </a:r>
            <a:endParaRPr b="1" dirty="0"/>
          </a:p>
          <a:p>
            <a:pPr eaLnBrk="1" hangingPunct="1"/>
            <a:r>
              <a:rPr b="1" dirty="0"/>
              <a:t>Membatasi kecacadan</a:t>
            </a:r>
            <a:endParaRPr b="1" dirty="0"/>
          </a:p>
          <a:p>
            <a:pPr eaLnBrk="1" hangingPunct="1"/>
            <a:r>
              <a:rPr b="1" dirty="0"/>
              <a:t>Melindungi pekerja lain</a:t>
            </a:r>
            <a:endParaRPr b="1" dirty="0"/>
          </a:p>
        </p:txBody>
      </p:sp>
      <p:sp>
        <p:nvSpPr>
          <p:cNvPr id="27652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Pengantar PPAK - semester 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765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8675" name="Slide Number Placeholder 6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6065838" cy="4525963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buClrTx/>
              <a:buSzTx/>
              <a:buFontTx/>
              <a:buAutoNum type="arabicPeriod"/>
            </a:pPr>
            <a:r>
              <a:rPr lang="id-ID" altLang="x-none" sz="2800" b="1" dirty="0"/>
              <a:t>DIAGNOSIS KLINIS</a:t>
            </a:r>
            <a:endParaRPr lang="id-ID" altLang="x-none" sz="2800" b="1" dirty="0"/>
          </a:p>
          <a:p>
            <a:pPr marL="609600" indent="-609600" eaLnBrk="1" hangingPunct="1">
              <a:buClrTx/>
              <a:buSzTx/>
              <a:buFontTx/>
              <a:buNone/>
            </a:pPr>
            <a:r>
              <a:rPr lang="id-ID" altLang="x-none" sz="2800" dirty="0"/>
              <a:t>     - lakukanlah sesuai prosedur   </a:t>
            </a:r>
            <a:endParaRPr lang="id-ID" altLang="x-none" sz="2800" dirty="0"/>
          </a:p>
          <a:p>
            <a:pPr marL="609600" indent="-609600" eaLnBrk="1" hangingPunct="1">
              <a:buClrTx/>
              <a:buSzTx/>
              <a:buFontTx/>
              <a:buNone/>
            </a:pPr>
            <a:r>
              <a:rPr lang="id-ID" altLang="x-none" sz="2800" dirty="0"/>
              <a:t>       medis yang berlaku</a:t>
            </a:r>
            <a:endParaRPr lang="id-ID" altLang="x-none" sz="2800" dirty="0"/>
          </a:p>
          <a:p>
            <a:pPr marL="609600" indent="-609600" eaLnBrk="1" hangingPunct="1">
              <a:buClrTx/>
              <a:buSzTx/>
              <a:buFontTx/>
              <a:buNone/>
            </a:pPr>
            <a:r>
              <a:rPr lang="id-ID" altLang="x-none" sz="2800" dirty="0"/>
              <a:t>     - bila perlu lakukan:</a:t>
            </a:r>
            <a:endParaRPr lang="id-ID" altLang="x-none" sz="2800" dirty="0"/>
          </a:p>
          <a:p>
            <a:pPr marL="609600" indent="-609600" eaLnBrk="1" hangingPunct="1">
              <a:buClrTx/>
              <a:buSzTx/>
              <a:buFontTx/>
              <a:buNone/>
            </a:pPr>
            <a:r>
              <a:rPr lang="id-ID" altLang="x-none" sz="2800" dirty="0"/>
              <a:t>        *  pemeriksaan </a:t>
            </a:r>
            <a:endParaRPr lang="id-ID" altLang="x-none" sz="2800" dirty="0"/>
          </a:p>
          <a:p>
            <a:pPr marL="609600" indent="-609600" eaLnBrk="1" hangingPunct="1">
              <a:buClrTx/>
              <a:buSzTx/>
              <a:buFontTx/>
              <a:buNone/>
            </a:pPr>
            <a:r>
              <a:rPr lang="id-ID" altLang="x-none" sz="2800" dirty="0"/>
              <a:t>           penunjang /tambahan</a:t>
            </a:r>
            <a:endParaRPr lang="id-ID" altLang="x-none" sz="2800" dirty="0"/>
          </a:p>
          <a:p>
            <a:pPr marL="609600" indent="-609600" eaLnBrk="1" hangingPunct="1">
              <a:buClrTx/>
              <a:buSzTx/>
              <a:buFontTx/>
              <a:buNone/>
            </a:pPr>
            <a:r>
              <a:rPr lang="id-ID" altLang="x-none" sz="2800" dirty="0"/>
              <a:t>        *  rujukan informasi ke </a:t>
            </a:r>
            <a:endParaRPr lang="id-ID" altLang="x-none" sz="2800" dirty="0"/>
          </a:p>
          <a:p>
            <a:pPr marL="609600" indent="-609600" eaLnBrk="1" hangingPunct="1">
              <a:buClrTx/>
              <a:buSzTx/>
              <a:buFontTx/>
              <a:buNone/>
            </a:pPr>
            <a:r>
              <a:rPr lang="id-ID" altLang="x-none" sz="2800" dirty="0"/>
              <a:t>           Spesialis lain</a:t>
            </a:r>
            <a:endParaRPr lang="id-ID" altLang="x-none" sz="2800" dirty="0"/>
          </a:p>
        </p:txBody>
      </p:sp>
      <p:pic>
        <p:nvPicPr>
          <p:cNvPr id="39941" name="Picture 3" descr="DSC02179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334000" y="2971800"/>
            <a:ext cx="3538538" cy="26543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9699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x-none" sz="2800" b="1" dirty="0"/>
              <a:t>2. PAJANAN YG DIALAMI</a:t>
            </a:r>
            <a:endParaRPr lang="id-ID" altLang="x-none" sz="2800" b="1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id-ID" altLang="x-none" sz="2800" dirty="0"/>
              <a:t>Pajanan saat ini dan pajanan sebelumnya</a:t>
            </a:r>
            <a:endParaRPr lang="id-ID" altLang="x-none" sz="2800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id-ID" altLang="x-none" sz="2800" dirty="0"/>
              <a:t>Beberapa pajanan </a:t>
            </a:r>
            <a:r>
              <a:rPr lang="id-ID" altLang="x-none" sz="2800" dirty="0">
                <a:sym typeface="Wingdings" panose="05000000000000000000" pitchFamily="2" charset="2"/>
              </a:rPr>
              <a:t> 1 penyakit atau sebailknya</a:t>
            </a:r>
            <a:endParaRPr lang="id-ID" altLang="x-none" sz="28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id-ID" altLang="x-none" sz="2800" dirty="0">
                <a:sym typeface="Wingdings" panose="05000000000000000000" pitchFamily="2" charset="2"/>
              </a:rPr>
              <a:t>Lakukan anamnesis :</a:t>
            </a:r>
            <a:endParaRPr lang="id-ID" altLang="x-none" sz="28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d-ID" altLang="x-none" sz="2800" dirty="0">
                <a:sym typeface="Wingdings" panose="05000000000000000000" pitchFamily="2" charset="2"/>
              </a:rPr>
              <a:t>      * deskripsi pekerjaan sec. Kronologis</a:t>
            </a:r>
            <a:endParaRPr lang="id-ID" altLang="x-none" sz="28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d-ID" altLang="x-none" sz="2800" dirty="0">
                <a:sym typeface="Wingdings" panose="05000000000000000000" pitchFamily="2" charset="2"/>
              </a:rPr>
              <a:t>      * periode waktu kerja masing-masing</a:t>
            </a:r>
            <a:endParaRPr lang="id-ID" altLang="x-none" sz="28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d-ID" altLang="x-none" sz="2800" dirty="0">
                <a:sym typeface="Wingdings" panose="05000000000000000000" pitchFamily="2" charset="2"/>
              </a:rPr>
              <a:t>      * apa yg diproduksi</a:t>
            </a:r>
            <a:endParaRPr lang="id-ID" altLang="x-none" sz="28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d-ID" altLang="x-none" sz="2800" dirty="0">
                <a:sym typeface="Wingdings" panose="05000000000000000000" pitchFamily="2" charset="2"/>
              </a:rPr>
              <a:t>      * bahan yg digunakan</a:t>
            </a:r>
            <a:endParaRPr lang="id-ID" altLang="x-none" sz="28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d-ID" altLang="x-none" sz="2800" dirty="0">
                <a:sym typeface="Wingdings" panose="05000000000000000000" pitchFamily="2" charset="2"/>
              </a:rPr>
              <a:t>      * cara bekerja </a:t>
            </a:r>
            <a:endParaRPr lang="id-ID" altLang="x-none" sz="28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d-ID" altLang="x-none" sz="2800" dirty="0"/>
              <a:t>  </a:t>
            </a:r>
            <a:r>
              <a:rPr lang="id-ID" altLang="x-none" sz="2800" dirty="0">
                <a:sym typeface="Wingdings" panose="05000000000000000000" pitchFamily="2" charset="2"/>
              </a:rPr>
              <a:t> lebih  bernilai bila ditunjang data objectif</a:t>
            </a:r>
            <a:endParaRPr lang="id-ID" altLang="x-none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Perlindungan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UU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b="1" dirty="0"/>
              <a:t>UU No.  23/1992 tentang kesehatan</a:t>
            </a:r>
            <a:endParaRPr b="1" dirty="0"/>
          </a:p>
          <a:p>
            <a:pPr eaLnBrk="1" hangingPunct="1"/>
            <a:r>
              <a:rPr b="1" dirty="0"/>
              <a:t>UU No.  03/1992 tentang jamsostek</a:t>
            </a:r>
            <a:endParaRPr b="1" dirty="0"/>
          </a:p>
          <a:p>
            <a:pPr eaLnBrk="1" hangingPunct="1"/>
            <a:r>
              <a:rPr b="1" dirty="0"/>
              <a:t>PP No. 14/1993 tentang penyelenggaraan program jamsostek</a:t>
            </a:r>
            <a:endParaRPr b="1" dirty="0"/>
          </a:p>
          <a:p>
            <a:pPr eaLnBrk="1" hangingPunct="1"/>
            <a:r>
              <a:rPr b="1" dirty="0"/>
              <a:t>Kep. Pres. No. 22/1993 tentang penyakit yang timbul karena hubungan kerja.</a:t>
            </a:r>
            <a:endParaRPr b="1" dirty="0"/>
          </a:p>
          <a:p>
            <a:pPr eaLnBrk="1" hangingPunct="1"/>
            <a:endParaRPr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PENCEGAHAN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526280"/>
          </a:xfrm>
        </p:spPr>
        <p:txBody>
          <a:bodyPr/>
          <a:p>
            <a:pPr marL="0" indent="0">
              <a:buNone/>
            </a:pPr>
            <a:r>
              <a:rPr lang="en-US"/>
              <a:t>pencegahan, pengurus perusahaan juga wajib melakukan penemuan dini PAK yang dilakukan dengan:</a:t>
            </a:r>
            <a:endParaRPr lang="en-US"/>
          </a:p>
          <a:p>
            <a:pPr marL="0" indent="0">
              <a:buNone/>
            </a:pPr>
            <a:r>
              <a:rPr lang="en-US"/>
              <a:t>1.Pemeriksaan kesehatan prakerja</a:t>
            </a:r>
            <a:endParaRPr lang="en-US"/>
          </a:p>
          <a:p>
            <a:pPr marL="0" indent="0">
              <a:buNone/>
            </a:pPr>
            <a:r>
              <a:rPr lang="en-US"/>
              <a:t>2.Pemeriksaan berkala</a:t>
            </a:r>
            <a:endParaRPr lang="en-US"/>
          </a:p>
          <a:p>
            <a:pPr marL="0" indent="0">
              <a:buNone/>
            </a:pPr>
            <a:r>
              <a:rPr lang="en-US"/>
              <a:t>3.Pemeriksaan khusus, dilakukan sesuai indikasi bila ditemukan ada keluhan dan/atau potensi bahaya di tempat kerja. Sebagai pemeriksaan lanjutan dari pemeriksaan berkala dan menjelang masa akhir kerja.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5059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43012" name="Rectangle 2"/>
          <p:cNvSpPr>
            <a:spLocks noGrp="1"/>
          </p:cNvSpPr>
          <p:nvPr>
            <p:ph idx="1"/>
          </p:nvPr>
        </p:nvSpPr>
        <p:spPr>
          <a:xfrm>
            <a:off x="685800" y="152083"/>
            <a:ext cx="7772400" cy="547528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altLang="x-none" b="1" dirty="0">
                <a:latin typeface="Comic Sans MS" panose="030F0702030302020204" pitchFamily="66" charset="0"/>
              </a:rPr>
              <a:t>KESIMPULAN</a:t>
            </a:r>
            <a:endParaRPr lang="id-ID" altLang="x-none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d-ID" altLang="x-none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dirty="0">
                <a:latin typeface="Comic Sans MS" panose="030F0702030302020204" pitchFamily="66" charset="0"/>
              </a:rPr>
              <a:t>Diagnosis okupasi penting bagi </a:t>
            </a:r>
            <a:endParaRPr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dirty="0">
                <a:latin typeface="Comic Sans MS" panose="030F0702030302020204" pitchFamily="66" charset="0"/>
              </a:rPr>
              <a:t>      dokter perusahaan &amp; dokter yg bekerja di perusahaan</a:t>
            </a:r>
            <a:r>
              <a:rPr lang="id-ID" altLang="x-none" dirty="0">
                <a:latin typeface="Comic Sans MS" panose="030F0702030302020204" pitchFamily="66" charset="0"/>
              </a:rPr>
              <a:t> atau yang menangani pekerja</a:t>
            </a:r>
            <a:endParaRPr lang="id-ID" altLang="x-none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dirty="0">
                <a:latin typeface="Comic Sans MS" panose="030F0702030302020204" pitchFamily="66" charset="0"/>
              </a:rPr>
              <a:t>Diagnosis okupasi penting sebagai dasar terapi dan penatalaksanaan selanjutnya utk pekerja dan lingkungan kerja</a:t>
            </a:r>
            <a:endParaRPr lang="id-ID" altLang="x-none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d-ID" altLang="x-none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dirty="0">
                <a:latin typeface="Comic Sans MS" panose="030F0702030302020204" pitchFamily="66" charset="0"/>
              </a:rPr>
              <a:t>Diagnosis okupasi sebagai dasar </a:t>
            </a:r>
            <a:r>
              <a:rPr lang="id-ID" altLang="x-none" dirty="0">
                <a:latin typeface="Comic Sans MS" panose="030F0702030302020204" pitchFamily="66" charset="0"/>
              </a:rPr>
              <a:t>memenuhi hak pekerja , a.l : </a:t>
            </a:r>
            <a:r>
              <a:rPr dirty="0">
                <a:latin typeface="Comic Sans MS" panose="030F0702030302020204" pitchFamily="66" charset="0"/>
              </a:rPr>
              <a:t>klaim ke jamsostek</a:t>
            </a:r>
            <a:endParaRPr lang="id-ID" altLang="x-none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id-ID" altLang="x-none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d-ID" altLang="x-none" dirty="0">
                <a:latin typeface="Comic Sans MS" panose="030F0702030302020204" pitchFamily="66" charset="0"/>
              </a:rPr>
              <a:t>Ada 7 langkah untuk menentukan D/ PAK  </a:t>
            </a:r>
            <a:r>
              <a:rPr lang="id-ID" altLang="x-none" dirty="0">
                <a:latin typeface="Comic Sans MS" panose="030F0702030302020204" pitchFamily="66" charset="0"/>
                <a:sym typeface="Wingdings" panose="05000000000000000000" pitchFamily="2" charset="2"/>
              </a:rPr>
              <a:t> sering disebut sbg Langkah D/ Okupasi</a:t>
            </a:r>
            <a:endParaRPr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28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569349" name="Rectangle 5"/>
          <p:cNvSpPr/>
          <p:nvPr/>
        </p:nvSpPr>
        <p:spPr>
          <a:xfrm>
            <a:off x="2443163" y="2514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026" name="Object 4"/>
          <p:cNvGraphicFramePr/>
          <p:nvPr/>
        </p:nvGraphicFramePr>
        <p:xfrm>
          <a:off x="228600" y="1295400"/>
          <a:ext cx="86106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057140" imgH="2178685" progId="MSGraph.Chart.8">
                  <p:embed/>
                </p:oleObj>
              </mc:Choice>
              <mc:Fallback>
                <p:oleObj name="" r:id="rId1" imgW="5057140" imgH="2178685" progId="MSGraph.Chart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1295400"/>
                        <a:ext cx="8610600" cy="487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Tugas Pertemuan 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Dikumpulkan Minggu Depan</a:t>
            </a:r>
            <a:endParaRPr lang="en-US"/>
          </a:p>
          <a:p>
            <a:r>
              <a:rPr lang="en-US"/>
              <a:t>Kumpulkan Undang Undang PAK dan tuliskan Undang Undang, contoh slide hal 37 belum dituliskan UU mohon ditambahkan, </a:t>
            </a:r>
            <a:r>
              <a:rPr dirty="0">
                <a:sym typeface="+mn-ea"/>
              </a:rPr>
              <a:t>UU No.  23/1992 tentang kesehatan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052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015288" cy="14478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Pengeluaran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Biaya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untuk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kecelakaan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dan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penyakit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akibat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kerja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(ILO, 1999)</a:t>
            </a: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graphicFrame>
        <p:nvGraphicFramePr>
          <p:cNvPr id="2050" name="Object 3"/>
          <p:cNvGraphicFramePr>
            <a:graphicFrameLocks noGrp="1"/>
          </p:cNvGraphicFramePr>
          <p:nvPr>
            <p:ph type="chart" idx="1"/>
          </p:nvPr>
        </p:nvGraphicFramePr>
        <p:xfrm>
          <a:off x="609600" y="2133600"/>
          <a:ext cx="8075613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0782300" imgH="5486400" progId="MSGraph.Chart.8">
                  <p:embed/>
                </p:oleObj>
              </mc:Choice>
              <mc:Fallback>
                <p:oleObj name="" r:id="rId1" imgW="10782300" imgH="5486400" progId="MSGraph.Chart.8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2133600"/>
                        <a:ext cx="8075613" cy="41036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195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Latar belakang ……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71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b="1" dirty="0"/>
              <a:t>WHO – Akses terhadap pelayanan kesehatan kerja yang memadai:</a:t>
            </a:r>
            <a:endParaRPr b="1" dirty="0"/>
          </a:p>
          <a:p>
            <a:pPr lvl="1" eaLnBrk="1" hangingPunct="1"/>
            <a:r>
              <a:rPr b="1" dirty="0"/>
              <a:t>5 – 10 % pekerja di negara berkembang</a:t>
            </a:r>
            <a:endParaRPr b="1" dirty="0"/>
          </a:p>
          <a:p>
            <a:pPr lvl="1" eaLnBrk="1" hangingPunct="1"/>
            <a:r>
              <a:rPr b="1" dirty="0"/>
              <a:t>20 – 50 % pekerja di negara industri</a:t>
            </a:r>
            <a:endParaRPr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b="1" dirty="0"/>
              <a:t>- data mengenai penyakit akibat kerja yang ada: hanya bagian dari puncak gunung es.</a:t>
            </a:r>
            <a:endParaRPr b="1" dirty="0"/>
          </a:p>
          <a:p>
            <a:pPr eaLnBrk="1" hangingPunct="1"/>
            <a:r>
              <a:rPr b="1" dirty="0"/>
              <a:t>Pengawasan langsung terhadap K3 di perusahaan lemah 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1395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1395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6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1395">
                                            <p:txEl>
                                              <p:charRg st="6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1395">
                                            <p:txEl>
                                              <p:charRg st="6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9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1395">
                                            <p:txEl>
                                              <p:charRg st="9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1395">
                                            <p:txEl>
                                              <p:charRg st="9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13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1395">
                                            <p:txEl>
                                              <p:charRg st="13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1395">
                                            <p:txEl>
                                              <p:charRg st="13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220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1395">
                                            <p:txEl>
                                              <p:charRg st="220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1395">
                                            <p:txEl>
                                              <p:charRg st="220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219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686800" cy="12192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PAK (WHO, 5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benua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, 1999)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2293" name="Rectangle 3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962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sz="3200" b="1" dirty="0"/>
              <a:t>Cidera </a:t>
            </a:r>
            <a:endParaRPr sz="3200" b="1" dirty="0"/>
          </a:p>
          <a:p>
            <a:pPr eaLnBrk="1" hangingPunct="1"/>
            <a:r>
              <a:rPr sz="3200" b="1" dirty="0"/>
              <a:t>MSD (48%)</a:t>
            </a:r>
            <a:endParaRPr sz="3200" b="1" dirty="0"/>
          </a:p>
          <a:p>
            <a:pPr eaLnBrk="1" hangingPunct="1"/>
            <a:r>
              <a:rPr sz="3200" b="1" dirty="0"/>
              <a:t>PPOK (11%)</a:t>
            </a:r>
            <a:endParaRPr sz="3200" b="1" dirty="0"/>
          </a:p>
          <a:p>
            <a:pPr eaLnBrk="1" hangingPunct="1"/>
            <a:r>
              <a:rPr sz="3200" b="1" dirty="0"/>
              <a:t>Dermatosis akibat kerja (10%)</a:t>
            </a:r>
            <a:endParaRPr sz="3200" b="1" dirty="0"/>
          </a:p>
          <a:p>
            <a:pPr eaLnBrk="1" hangingPunct="1"/>
            <a:r>
              <a:rPr sz="3200" b="1" dirty="0"/>
              <a:t>Noise induced (9%) </a:t>
            </a:r>
            <a:endParaRPr sz="3200" b="1" dirty="0"/>
          </a:p>
          <a:p>
            <a:pPr eaLnBrk="1" hangingPunct="1"/>
            <a:r>
              <a:rPr sz="3200" b="1" dirty="0"/>
              <a:t>Sakit jiwa (10%-(30%, 2005))</a:t>
            </a:r>
            <a:endParaRPr sz="3200" b="1" dirty="0"/>
          </a:p>
          <a:p>
            <a:pPr eaLnBrk="1" hangingPunct="1"/>
            <a:r>
              <a:rPr sz="3200" b="1" dirty="0"/>
              <a:t>Keracunan pestisida (3%)</a:t>
            </a:r>
            <a:endParaRPr sz="3200" b="1" dirty="0"/>
          </a:p>
          <a:p>
            <a:pPr eaLnBrk="1" hangingPunct="1"/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Golongan Penyakit Akibat Kerja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3400" y="1600200"/>
            <a:ext cx="82969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Penyebab penyakit akibat hubungan kerja dapat </a:t>
            </a:r>
            <a:endParaRPr lang="en-US"/>
          </a:p>
          <a:p>
            <a:r>
              <a:rPr lang="en-US"/>
              <a:t>dibagi atas 5 golongan, yaitu21</a:t>
            </a:r>
            <a:endParaRPr lang="en-US"/>
          </a:p>
          <a:p>
            <a:r>
              <a:rPr lang="en-US"/>
              <a:t>: </a:t>
            </a:r>
            <a:endParaRPr lang="en-US"/>
          </a:p>
          <a:p>
            <a:r>
              <a:rPr lang="en-US"/>
              <a:t>a. Golongan Fisik: bising, vibrasi/getaran, radiasi pengion, radiasi non </a:t>
            </a:r>
            <a:endParaRPr lang="en-US"/>
          </a:p>
          <a:p>
            <a:r>
              <a:rPr lang="en-US"/>
              <a:t>pengion, tekanan udara, suhu ekstrem dan pencahayaan.</a:t>
            </a:r>
            <a:endParaRPr lang="en-US"/>
          </a:p>
          <a:p>
            <a:r>
              <a:rPr lang="en-US"/>
              <a:t>b. Golongan Kimia: Kurang lebih 100.000 jenis bahan kimia </a:t>
            </a:r>
            <a:endParaRPr lang="en-US"/>
          </a:p>
          <a:p>
            <a:r>
              <a:rPr lang="en-US"/>
              <a:t>digunakan dalam proses industri, namun baru dapat diidentifikasi 31 </a:t>
            </a:r>
            <a:endParaRPr lang="en-US"/>
          </a:p>
          <a:p>
            <a:r>
              <a:rPr lang="en-US"/>
              <a:t>jenis bahan kimia dalam daftar penyakit. </a:t>
            </a:r>
            <a:endParaRPr lang="en-US"/>
          </a:p>
          <a:p>
            <a:r>
              <a:rPr lang="en-US"/>
              <a:t>c. Golongan Biologi: Bakteri, virus, jamur, parasit dan lain-lain.</a:t>
            </a:r>
            <a:endParaRPr lang="en-US"/>
          </a:p>
          <a:p>
            <a:r>
              <a:rPr lang="en-US"/>
              <a:t>d. Golongan Fisiologi (Ergonomik): Desain tempat kerja yang kurang </a:t>
            </a:r>
            <a:endParaRPr lang="en-US"/>
          </a:p>
          <a:p>
            <a:r>
              <a:rPr lang="en-US"/>
              <a:t>ergonomis, tidak sesuai dengan fisiologi dan anatomi manusia, alat </a:t>
            </a:r>
            <a:endParaRPr lang="en-US"/>
          </a:p>
          <a:p>
            <a:r>
              <a:rPr lang="en-US"/>
              <a:t>kerja yang tidak sesuai dan cara kerja yang banyak menggunakan </a:t>
            </a:r>
            <a:endParaRPr lang="en-US"/>
          </a:p>
          <a:p>
            <a:r>
              <a:rPr lang="en-US"/>
              <a:t>posisi janggal dalam waktu lama dan atau gerakan-gerakan </a:t>
            </a:r>
            <a:endParaRPr lang="en-US"/>
          </a:p>
          <a:p>
            <a:r>
              <a:rPr lang="en-US"/>
              <a:t>berulang. </a:t>
            </a:r>
            <a:endParaRPr lang="en-US"/>
          </a:p>
          <a:p>
            <a:r>
              <a:rPr lang="en-US"/>
              <a:t>e. Golongan Psikososial: Beban kerja terlalu berat, pekerjaan yang </a:t>
            </a:r>
            <a:endParaRPr lang="en-US"/>
          </a:p>
          <a:p>
            <a:r>
              <a:rPr lang="en-US"/>
              <a:t>monoton dan lain sebagainya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HSE Gathering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315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27432" tIns="45720" rIns="4572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</a:lstStyle>
          <a:p>
            <a:pPr lvl="0" eaLnBrk="1" hangingPunct="1">
              <a:buNone/>
            </a:pPr>
            <a:fld id="{9A0DB2DC-4C9A-4742-B13C-FB6460FD3503}" type="slidenum">
              <a:rPr lang="en-US" sz="1200" dirty="0">
                <a:solidFill>
                  <a:srgbClr val="595959"/>
                </a:solidFill>
                <a:latin typeface="Century Gothic" panose="020B0502020202020204" pitchFamily="34" charset="0"/>
              </a:rPr>
            </a:fld>
            <a:endParaRPr lang="en-US" sz="1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Populasi pekerja Indonesia:</a:t>
            </a:r>
            <a:endParaRPr kumimoji="0" lang="en-US" sz="5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724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BPS (2000):</a:t>
            </a:r>
            <a:endParaRPr dirty="0"/>
          </a:p>
          <a:p>
            <a:pPr lvl="1" eaLnBrk="1" hangingPunct="1"/>
            <a:r>
              <a:rPr sz="2400" dirty="0"/>
              <a:t>Jumlah pekerja 95 juta</a:t>
            </a:r>
            <a:endParaRPr sz="2400" dirty="0"/>
          </a:p>
          <a:p>
            <a:pPr lvl="1" eaLnBrk="1" hangingPunct="1"/>
            <a:r>
              <a:rPr sz="2400" dirty="0"/>
              <a:t>50% bekerja di sektor pertanian, kehutanan dan perikanan – sektor pekerjaan yang paling berrisiko</a:t>
            </a:r>
            <a:endParaRPr sz="2400" dirty="0"/>
          </a:p>
          <a:p>
            <a:pPr lvl="1" eaLnBrk="1" hangingPunct="1"/>
            <a:r>
              <a:rPr sz="2400" dirty="0"/>
              <a:t>70 – 80% angkatan kerja bergerak di sektor informal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24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24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charRg st="1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2419">
                                            <p:txEl>
                                              <p:charRg st="1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2419">
                                            <p:txEl>
                                              <p:charRg st="1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charRg st="35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2419">
                                            <p:txEl>
                                              <p:charRg st="35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2419">
                                            <p:txEl>
                                              <p:charRg st="35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charRg st="133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2419">
                                            <p:txEl>
                                              <p:charRg st="133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2419">
                                            <p:txEl>
                                              <p:charRg st="133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8" grpId="0"/>
      <p:bldP spid="572419" grpId="0" build="p"/>
    </p:bld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10598</Words>
  <Application>WPS Presentation</Application>
  <PresentationFormat>On-screen Show (4:3)</PresentationFormat>
  <Paragraphs>422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SimSun</vt:lpstr>
      <vt:lpstr>Wingdings</vt:lpstr>
      <vt:lpstr>Palatino Linotype</vt:lpstr>
      <vt:lpstr>Century Gothic</vt:lpstr>
      <vt:lpstr>Book Antiqua</vt:lpstr>
      <vt:lpstr>Microsoft YaHei</vt:lpstr>
      <vt:lpstr>Arial Unicode MS</vt:lpstr>
      <vt:lpstr>Calibri</vt:lpstr>
      <vt:lpstr>Courier New</vt:lpstr>
      <vt:lpstr>Comic Sans MS</vt:lpstr>
      <vt:lpstr>Business Cooperate</vt:lpstr>
      <vt:lpstr>MSGraph.Chart.8</vt:lpstr>
      <vt:lpstr>MSGraph.Chart.8</vt:lpstr>
      <vt:lpstr>PENYAKIT AKIBAT KERJA</vt:lpstr>
      <vt:lpstr>PENDAHULUAN</vt:lpstr>
      <vt:lpstr>LATAR BELAKANG</vt:lpstr>
      <vt:lpstr>PowerPoint 演示文稿</vt:lpstr>
      <vt:lpstr>Pengeluaran Biaya untuk kecelakaan dan penyakit akibat kerja (ILO, 1999)</vt:lpstr>
      <vt:lpstr>Latar belakang ……</vt:lpstr>
      <vt:lpstr>PAK (WHO, 5 benua, 1999)</vt:lpstr>
      <vt:lpstr>Golongan Penyakit Akibat Kerja</vt:lpstr>
      <vt:lpstr>Populasi pekerja Indonesia:</vt:lpstr>
      <vt:lpstr>Peny. Akibat Kerja &amp; Peny. Yg. Berhubungan dengan pekerjaan</vt:lpstr>
      <vt:lpstr>DEFINISI-DEFINISI:</vt:lpstr>
      <vt:lpstr>PowerPoint 演示文稿</vt:lpstr>
      <vt:lpstr>PowerPoint 演示文稿</vt:lpstr>
      <vt:lpstr>PowerPoint 演示文稿</vt:lpstr>
      <vt:lpstr>PowerPoint 演示文稿</vt:lpstr>
      <vt:lpstr>Penyakit yang timbul karena pekerjaan (WHO)</vt:lpstr>
      <vt:lpstr>Penyebab Penyakit akibat kerja</vt:lpstr>
      <vt:lpstr>PowerPoint 演示文稿</vt:lpstr>
      <vt:lpstr>Penyakit yang timbul karena pekerjaan (WHO)</vt:lpstr>
      <vt:lpstr>Kriteria umum  Peny. Akibat Kerja</vt:lpstr>
      <vt:lpstr>PENYAKIT AKIBAT KERJA</vt:lpstr>
      <vt:lpstr>Lampiran Kepres 22/93</vt:lpstr>
      <vt:lpstr>Lampiran Keppres 22/93</vt:lpstr>
      <vt:lpstr>PowerPoint 演示文稿</vt:lpstr>
      <vt:lpstr>NIOSH (1983)</vt:lpstr>
      <vt:lpstr>NIOSH (1990)</vt:lpstr>
      <vt:lpstr>Physical Hazard</vt:lpstr>
      <vt:lpstr>Chemical Hazard</vt:lpstr>
      <vt:lpstr>Biological Hazard</vt:lpstr>
      <vt:lpstr>3 Titik Pemantauan</vt:lpstr>
      <vt:lpstr>PowerPoint 演示文稿</vt:lpstr>
      <vt:lpstr>Diagnosa</vt:lpstr>
      <vt:lpstr>PowerPoint 演示文稿</vt:lpstr>
      <vt:lpstr>TUJUAN DIAGNOSIS  PENYAKIT AKIBAT KERJA </vt:lpstr>
      <vt:lpstr>PowerPoint 演示文稿</vt:lpstr>
      <vt:lpstr>PowerPoint 演示文稿</vt:lpstr>
      <vt:lpstr>Perlindungan UU</vt:lpstr>
      <vt:lpstr>PENCEGAHAN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PENYAKIT AKIBAT KERJA</dc:title>
  <dc:creator>ismail - [2010]</dc:creator>
  <cp:lastModifiedBy>ACER ASPIRE</cp:lastModifiedBy>
  <cp:revision>40</cp:revision>
  <dcterms:created xsi:type="dcterms:W3CDTF">2013-03-24T11:43:00Z</dcterms:created>
  <dcterms:modified xsi:type="dcterms:W3CDTF">2023-11-01T01:19:31Z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EFB9D7E3DAF542BA8CB22AD7357AD512_13</vt:lpwstr>
  </property>
  <property fmtid="{D5CDD505-2E9C-101B-9397-08002B2CF9AE}" pid="3" name="KSOProductBuildVer">
    <vt:lpwstr>1033-12.2.0.13266</vt:lpwstr>
  </property>
</Properties>
</file>