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KETERATURAN K3 MENGHINDARI KECELAKAAN KERJA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pertemuan 7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. Identifikasi bahaya, penilaian resiko dan </a:t>
            </a:r>
            <a:endParaRPr lang="en-US"/>
          </a:p>
          <a:p>
            <a:pPr marL="0" indent="0">
              <a:buNone/>
            </a:pPr>
            <a:r>
              <a:rPr lang="en-US"/>
              <a:t>pengendaliannya bersifat proaktif, bukan reaktif</a:t>
            </a:r>
            <a:endParaRPr lang="en-US"/>
          </a:p>
          <a:p>
            <a:pPr marL="0" indent="0">
              <a:buNone/>
            </a:pPr>
            <a:r>
              <a:rPr lang="en-US"/>
              <a:t>Buat identifikasi dan klasifikasi resiko kemudian </a:t>
            </a:r>
            <a:endParaRPr lang="en-US"/>
          </a:p>
          <a:p>
            <a:pPr marL="0" indent="0">
              <a:buNone/>
            </a:pPr>
            <a:r>
              <a:rPr lang="en-US"/>
              <a:t>dikontrol dan diminimalisir, dikaitkan dengan objektif </a:t>
            </a:r>
            <a:endParaRPr lang="en-US"/>
          </a:p>
          <a:p>
            <a:pPr marL="0" indent="0">
              <a:buNone/>
            </a:pPr>
            <a:r>
              <a:rPr lang="en-US"/>
              <a:t>dan program kerja, perencanaan (planning) audit.</a:t>
            </a:r>
            <a:endParaRPr lang="en-US"/>
          </a:p>
          <a:p>
            <a:pPr marL="0" indent="0">
              <a:buNone/>
            </a:pPr>
            <a:r>
              <a:rPr lang="en-US"/>
              <a:t>Konsisten diterapkan</a:t>
            </a:r>
            <a:endParaRPr lang="en-US"/>
          </a:p>
          <a:p>
            <a:pPr marL="0" indent="0">
              <a:buNone/>
            </a:pPr>
            <a:r>
              <a:rPr lang="en-US"/>
              <a:t>memberi masukan dalam penentuan fasilitas_x0002_fasilitas yang diperlukan oleh organisasi, identifikasi </a:t>
            </a:r>
            <a:endParaRPr lang="en-US"/>
          </a:p>
          <a:p>
            <a:pPr marL="0" indent="0">
              <a:buNone/>
            </a:pPr>
            <a:r>
              <a:rPr lang="en-US"/>
              <a:t>pelatihan dan pengembangan kontrol terhadap operasi </a:t>
            </a:r>
            <a:endParaRPr lang="en-US"/>
          </a:p>
          <a:p>
            <a:pPr marL="0" indent="0">
              <a:buNone/>
            </a:pPr>
            <a:r>
              <a:rPr lang="en-US"/>
              <a:t>organisasis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3390"/>
            <a:ext cx="10515600" cy="572389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 menjadi alat pemantau terhadap tindakan-tindakan </a:t>
            </a:r>
            <a:endParaRPr lang="en-US"/>
          </a:p>
          <a:p>
            <a:pPr marL="0" indent="0">
              <a:buNone/>
            </a:pPr>
            <a:r>
              <a:rPr lang="en-US"/>
              <a:t>yang diperlukan, sehingga terwujud efektifitas dan </a:t>
            </a:r>
            <a:endParaRPr lang="en-US"/>
          </a:p>
          <a:p>
            <a:pPr marL="0" indent="0">
              <a:buNone/>
            </a:pPr>
            <a:r>
              <a:rPr lang="en-US"/>
              <a:t>efisiensi.</a:t>
            </a:r>
            <a:endParaRPr lang="en-US"/>
          </a:p>
          <a:p>
            <a:pPr marL="0" indent="0">
              <a:buNone/>
            </a:pPr>
            <a:r>
              <a:rPr lang="en-US"/>
              <a:t>Peraturan dan Perundang – Undangan dan Persyaratan </a:t>
            </a:r>
            <a:endParaRPr lang="en-US"/>
          </a:p>
          <a:p>
            <a:pPr marL="0" indent="0">
              <a:buNone/>
            </a:pPr>
            <a:r>
              <a:rPr lang="en-US"/>
              <a:t>Lainnya. Organisasi harus menyusun dan memelihara </a:t>
            </a:r>
            <a:endParaRPr lang="en-US"/>
          </a:p>
          <a:p>
            <a:pPr marL="0" indent="0">
              <a:buNone/>
            </a:pPr>
            <a:r>
              <a:rPr lang="en-US"/>
              <a:t>prosedur tentang identifikasi peraturan perundangan </a:t>
            </a:r>
            <a:endParaRPr lang="en-US"/>
          </a:p>
          <a:p>
            <a:pPr marL="0" indent="0">
              <a:buNone/>
            </a:pPr>
            <a:r>
              <a:rPr lang="en-US"/>
              <a:t>dan persyaratan-persyaratan lainnya yang diperlukan </a:t>
            </a:r>
            <a:endParaRPr lang="en-US"/>
          </a:p>
          <a:p>
            <a:pPr marL="0" indent="0">
              <a:buNone/>
            </a:pPr>
            <a:r>
              <a:rPr lang="en-US"/>
              <a:t>dalam kegiatan organisasi. Organisasi tersebut harus </a:t>
            </a:r>
            <a:endParaRPr lang="en-US"/>
          </a:p>
          <a:p>
            <a:pPr marL="0" indent="0">
              <a:buNone/>
            </a:pPr>
            <a:r>
              <a:rPr lang="en-US"/>
              <a:t>memelihara ketersediaan dokumen-dokumen ini, </a:t>
            </a:r>
            <a:endParaRPr lang="en-US"/>
          </a:p>
          <a:p>
            <a:pPr marL="0" indent="0">
              <a:buNone/>
            </a:pPr>
            <a:r>
              <a:rPr lang="en-US"/>
              <a:t>menyosialisasikan kepada karyawan maupun kepada </a:t>
            </a:r>
            <a:endParaRPr lang="en-US"/>
          </a:p>
          <a:p>
            <a:pPr marL="0" indent="0">
              <a:buNone/>
            </a:pPr>
            <a:r>
              <a:rPr lang="en-US"/>
              <a:t>pihak luar terkait.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kualifikasi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1) Dapat diukur</a:t>
            </a:r>
            <a:endParaRPr lang="en-US"/>
          </a:p>
          <a:p>
            <a:pPr marL="0" indent="0">
              <a:buNone/>
            </a:pPr>
            <a:r>
              <a:rPr lang="en-US"/>
              <a:t>2) Satuan / indikator pengukuran</a:t>
            </a:r>
            <a:endParaRPr lang="en-US"/>
          </a:p>
          <a:p>
            <a:pPr marL="0" indent="0">
              <a:buNone/>
            </a:pPr>
            <a:r>
              <a:rPr lang="en-US"/>
              <a:t>3) Sasaran pencapaian</a:t>
            </a:r>
            <a:endParaRPr lang="en-US"/>
          </a:p>
          <a:p>
            <a:pPr marL="0" indent="0">
              <a:buNone/>
            </a:pPr>
            <a:r>
              <a:rPr lang="en-US"/>
              <a:t>4) Jangka waktu pencapaiannya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keselamatan kerja bertujuan untuk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 Melindungi pekerja saat bekerja</a:t>
            </a:r>
            <a:endParaRPr lang="en-US"/>
          </a:p>
          <a:p>
            <a:pPr marL="0" indent="0">
              <a:buNone/>
            </a:pPr>
            <a:r>
              <a:rPr lang="en-US"/>
              <a:t>2. Memberi jaminan keselamatan pekerja </a:t>
            </a:r>
            <a:endParaRPr lang="en-US"/>
          </a:p>
          <a:p>
            <a:pPr marL="0" indent="0">
              <a:buNone/>
            </a:pPr>
            <a:r>
              <a:rPr lang="en-US"/>
              <a:t>3. Menjaga dan mempergunakan sumber produksi dengan </a:t>
            </a:r>
            <a:endParaRPr lang="en-US"/>
          </a:p>
          <a:p>
            <a:pPr marL="0" indent="0">
              <a:buNone/>
            </a:pPr>
            <a:r>
              <a:rPr lang="en-US"/>
              <a:t>aman serta efisien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4351338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1900"/>
              <a:t>▪ Mampu mengurangi tingkat kecelakaan 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▪ Memadamkan kebakaran 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▪ Mencegah serta mengurangi peledakan 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▪ Menyelamatkan diri saat terjadi bencana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▪ Memberikan pertolongan saat terjadi kecelakaan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▪ Menyediakan APD bagi pekerja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▪ Mencegah penyakit akibat kerja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▪ Pencahayaan yang cukup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▪ Kelembaban sesuai standar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▪ Pertukaran udara/ventilasi sesuai standar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▪ Menjaga kesehatan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▪ Menciptakan keselarasan pekerja dengan lingkungan dan 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alat kerjanya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▪ Pekerjaan untuk bongkar muat dilakukan sesuai dengan 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standar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▪ Mencegah tersengat aliran listrik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▪ Penyesuaian tingkat pengamanan pekerjaan dengan bahaya </a:t>
            </a:r>
            <a:endParaRPr lang="en-US" sz="1900"/>
          </a:p>
          <a:p>
            <a:pPr marL="0" indent="0">
              <a:buNone/>
            </a:pPr>
            <a:r>
              <a:rPr lang="en-US" sz="1900"/>
              <a:t>kecelakaan yang semakin tinggi</a:t>
            </a:r>
            <a:endParaRPr lang="en-US"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Faktor yang mempengaruhi Kecelakaan kerja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a. Keadaan Mesin</a:t>
            </a:r>
            <a:endParaRPr lang="en-US"/>
          </a:p>
          <a:p>
            <a:pPr marL="0" indent="0">
              <a:buNone/>
            </a:pPr>
            <a:r>
              <a:rPr lang="en-US"/>
              <a:t>Kondisi mesin merupakan salah satu penyebab kecelakaan </a:t>
            </a:r>
            <a:endParaRPr lang="en-US"/>
          </a:p>
          <a:p>
            <a:pPr marL="0" indent="0">
              <a:buNone/>
            </a:pPr>
            <a:r>
              <a:rPr lang="en-US"/>
              <a:t>oleh peralatan. </a:t>
            </a:r>
            <a:endParaRPr lang="en-US"/>
          </a:p>
          <a:p>
            <a:pPr marL="0" indent="0">
              <a:buNone/>
            </a:pPr>
            <a:r>
              <a:rPr lang="en-US"/>
              <a:t>b. Perancangan Alat</a:t>
            </a:r>
            <a:endParaRPr lang="en-US"/>
          </a:p>
          <a:p>
            <a:pPr marL="0" indent="0">
              <a:buNone/>
            </a:pPr>
            <a:r>
              <a:rPr lang="en-US"/>
              <a:t>Desain alat termasuk faktor yang berpengaruh terhadap </a:t>
            </a:r>
            <a:endParaRPr lang="en-US"/>
          </a:p>
          <a:p>
            <a:pPr marL="0" indent="0">
              <a:buNone/>
            </a:pPr>
            <a:r>
              <a:rPr lang="en-US"/>
              <a:t>kejadian kecelakaan kerja. Alat yang akan digunakan dalam </a:t>
            </a:r>
            <a:endParaRPr lang="en-US"/>
          </a:p>
          <a:p>
            <a:pPr marL="0" indent="0">
              <a:buNone/>
            </a:pPr>
            <a:r>
              <a:rPr lang="en-US"/>
              <a:t>pekerjaan harus dirancang dengan memperhatikan tingkat </a:t>
            </a:r>
            <a:endParaRPr lang="en-US"/>
          </a:p>
          <a:p>
            <a:pPr marL="0" indent="0">
              <a:buNone/>
            </a:pPr>
            <a:r>
              <a:rPr lang="en-US"/>
              <a:t>keamanan agar dapat mencegah kecelakaan saat bekerja</a:t>
            </a:r>
            <a:endParaRPr lang="en-US"/>
          </a:p>
          <a:p>
            <a:pPr marL="0" indent="0">
              <a:buNone/>
            </a:pPr>
            <a:r>
              <a:rPr lang="en-US"/>
              <a:t>c. Letak Mesin</a:t>
            </a:r>
            <a:endParaRPr lang="en-US"/>
          </a:p>
          <a:p>
            <a:pPr marL="0" indent="0">
              <a:buNone/>
            </a:pPr>
            <a:r>
              <a:rPr lang="en-US"/>
              <a:t>Letak atau penempatan mesin termasuk faktor yang </a:t>
            </a:r>
            <a:endParaRPr lang="en-US"/>
          </a:p>
          <a:p>
            <a:pPr marL="0" indent="0">
              <a:buNone/>
            </a:pPr>
            <a:r>
              <a:rPr lang="en-US"/>
              <a:t>berpengaruh terhadap kejadian kecelakaan kerja. 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Faktor penyebab terjadinya kecelakaan adalah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▪ Tenaga kerja yang memiliki ketidakseimbangan fisik, </a:t>
            </a:r>
            <a:endParaRPr lang="en-US"/>
          </a:p>
          <a:p>
            <a:pPr marL="0" indent="0">
              <a:buNone/>
            </a:pPr>
            <a:r>
              <a:rPr lang="en-US"/>
              <a:t>yaitu :</a:t>
            </a:r>
            <a:endParaRPr lang="en-US"/>
          </a:p>
          <a:p>
            <a:pPr marL="0" indent="0">
              <a:buNone/>
            </a:pPr>
            <a:r>
              <a:rPr lang="en-US"/>
              <a:t>- Posisi bekerja tidak ergonomis sehingga gampang </a:t>
            </a:r>
            <a:endParaRPr lang="en-US"/>
          </a:p>
          <a:p>
            <a:pPr marL="0" indent="0">
              <a:buNone/>
            </a:pPr>
            <a:r>
              <a:rPr lang="en-US"/>
              <a:t>lelah dalam melakukan pekerjaan</a:t>
            </a:r>
            <a:endParaRPr lang="en-US"/>
          </a:p>
          <a:p>
            <a:pPr marL="0" indent="0">
              <a:buNone/>
            </a:pPr>
            <a:r>
              <a:rPr lang="en-US"/>
              <a:t>- Fisik mengalami cacat</a:t>
            </a:r>
            <a:endParaRPr lang="en-US"/>
          </a:p>
          <a:p>
            <a:pPr marL="0" indent="0">
              <a:buNone/>
            </a:pPr>
            <a:r>
              <a:rPr lang="en-US"/>
              <a:t>- Cacat yang tidak permanen</a:t>
            </a:r>
            <a:endParaRPr lang="en-US"/>
          </a:p>
          <a:p>
            <a:pPr marL="0" indent="0">
              <a:buNone/>
            </a:pPr>
            <a:r>
              <a:rPr lang="en-US"/>
              <a:t>- Pancaindera yang sangat peka terhadap sesuatu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▪ Pendidikan yang kurang</a:t>
            </a:r>
            <a:endParaRPr lang="en-US"/>
          </a:p>
          <a:p>
            <a:pPr marL="0" indent="0">
              <a:buNone/>
            </a:pPr>
            <a:r>
              <a:rPr lang="en-US"/>
              <a:t>- Tidak memiliki pengalaman dalam bekerja</a:t>
            </a:r>
            <a:endParaRPr lang="en-US"/>
          </a:p>
          <a:p>
            <a:pPr marL="0" indent="0">
              <a:buNone/>
            </a:pPr>
            <a:r>
              <a:rPr lang="en-US"/>
              <a:t>- Kesalahan dalam berkomunikasi/ salah mengartikan </a:t>
            </a:r>
            <a:endParaRPr lang="en-US"/>
          </a:p>
          <a:p>
            <a:pPr marL="0" indent="0">
              <a:buNone/>
            </a:pPr>
            <a:r>
              <a:rPr lang="en-US"/>
              <a:t>sebuah perintah</a:t>
            </a:r>
            <a:endParaRPr lang="en-US"/>
          </a:p>
          <a:p>
            <a:pPr marL="0" indent="0">
              <a:buNone/>
            </a:pPr>
            <a:r>
              <a:rPr lang="en-US"/>
              <a:t>- Kurangnya keterampilan</a:t>
            </a:r>
            <a:endParaRPr lang="en-US"/>
          </a:p>
          <a:p>
            <a:pPr marL="0" indent="0">
              <a:buNone/>
            </a:pPr>
            <a:r>
              <a:rPr lang="en-US"/>
              <a:t>- Tidak memahami langkah-langkah operasional </a:t>
            </a:r>
            <a:endParaRPr lang="en-US"/>
          </a:p>
          <a:p>
            <a:pPr marL="0" indent="0">
              <a:buNone/>
            </a:pPr>
            <a:r>
              <a:rPr lang="en-US"/>
              <a:t>sehingga terjadinya kesalahan dalam pemakaian </a:t>
            </a:r>
            <a:endParaRPr lang="en-US"/>
          </a:p>
          <a:p>
            <a:pPr marL="0" indent="0">
              <a:buNone/>
            </a:pPr>
            <a:r>
              <a:rPr lang="en-US"/>
              <a:t>ataupun penggunaan alat kerja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▪ Bekerja melebihi jam kerja</a:t>
            </a:r>
            <a:endParaRPr lang="en-US"/>
          </a:p>
          <a:p>
            <a:pPr marL="0" indent="0">
              <a:buNone/>
            </a:pPr>
            <a:r>
              <a:rPr lang="en-US"/>
              <a:t>- Lembur berlebihan, bekerja 2 shift penuh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▪ Melakukan pekerjaan yang tidak sesuai keahliannya</a:t>
            </a:r>
            <a:endParaRPr lang="en-US"/>
          </a:p>
          <a:p>
            <a:pPr marL="0" indent="0">
              <a:buNone/>
            </a:pPr>
            <a:r>
              <a:rPr lang="en-US"/>
              <a:t>- Pekerjaan yang membutuhkan profesional dalam </a:t>
            </a:r>
            <a:endParaRPr lang="en-US"/>
          </a:p>
          <a:p>
            <a:pPr marL="0" indent="0">
              <a:buNone/>
            </a:pPr>
            <a:r>
              <a:rPr lang="en-US"/>
              <a:t>suatu bidang, misalnya pekerja forklift yang terlebih </a:t>
            </a:r>
            <a:endParaRPr lang="en-US"/>
          </a:p>
          <a:p>
            <a:pPr marL="0" indent="0">
              <a:buNone/>
            </a:pPr>
            <a:r>
              <a:rPr lang="en-US"/>
              <a:t>dahulu pelatihan K3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UU No 1 Tahun 1970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sistem manajemen K3 yang dirumuskan oleh </a:t>
            </a:r>
            <a:endParaRPr lang="en-US"/>
          </a:p>
          <a:p>
            <a:pPr marL="0" indent="0">
              <a:buNone/>
            </a:pPr>
            <a:r>
              <a:rPr lang="en-US"/>
              <a:t>Departemen Tenaga Kerja Republik Indonesia, yang merupkan </a:t>
            </a:r>
            <a:endParaRPr lang="en-US"/>
          </a:p>
          <a:p>
            <a:pPr marL="0" indent="0">
              <a:buNone/>
            </a:pPr>
            <a:r>
              <a:rPr lang="en-US"/>
              <a:t>penjabaran dari UU No. 1 Tahun 1970 dan dituangkan kedalam </a:t>
            </a:r>
            <a:endParaRPr lang="en-US"/>
          </a:p>
          <a:p>
            <a:pPr marL="0" indent="0">
              <a:buNone/>
            </a:pPr>
            <a:r>
              <a:rPr lang="en-US"/>
              <a:t>suatu Peraturan Menteri. 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Tugas Minggu 7 Individu email faniri4education@gmail.com mulai hari ini hingga minggu depan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Berilah 1 contoh gambar persiapan K3 pada dunia kerja nyata (boleh berbeda)</a:t>
            </a:r>
            <a:endParaRPr lang="en-US"/>
          </a:p>
          <a:p>
            <a:pPr marL="0" indent="0">
              <a:buNone/>
            </a:pPr>
            <a:r>
              <a:rPr lang="en-US"/>
              <a:t>Berikut beberapa contoh (Anda cari gambar untuk</a:t>
            </a:r>
            <a:endParaRPr lang="en-US"/>
          </a:p>
          <a:p>
            <a:pPr marL="0" indent="0">
              <a:buNone/>
            </a:pPr>
            <a:r>
              <a:rPr lang="en-US"/>
              <a:t>Topi Logam/Plastik</a:t>
            </a:r>
            <a:endParaRPr lang="en-US"/>
          </a:p>
          <a:p>
            <a:pPr marL="0" indent="0">
              <a:buNone/>
            </a:pPr>
            <a:r>
              <a:rPr lang="en-US"/>
              <a:t>Sepatu Logam</a:t>
            </a:r>
            <a:endParaRPr lang="en-US"/>
          </a:p>
          <a:p>
            <a:pPr marL="0" indent="0">
              <a:buNone/>
            </a:pPr>
            <a:r>
              <a:rPr lang="en-US"/>
              <a:t>Goggles</a:t>
            </a:r>
            <a:endParaRPr lang="en-US"/>
          </a:p>
          <a:p>
            <a:pPr marL="0" indent="0">
              <a:buNone/>
            </a:pPr>
            <a:r>
              <a:rPr lang="en-US"/>
              <a:t>Topi Kap Khusus</a:t>
            </a:r>
            <a:endParaRPr lang="en-US"/>
          </a:p>
          <a:p>
            <a:pPr marL="0" indent="0">
              <a:buNone/>
            </a:pPr>
            <a:r>
              <a:rPr lang="en-US"/>
              <a:t>Sarung Tangan, etc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983105"/>
            <a:ext cx="5181600" cy="40360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CONTOH PENGERJAAN DITAMBAH BARISNYA</a:t>
            </a: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6096000" y="0"/>
          <a:ext cx="0" cy="0"/>
        </p:xfrm>
        <a:graphic>
          <a:graphicData uri="http://schemas.openxmlformats.org/drawingml/2006/table">
            <a:tbl>
              <a:tblPr/>
              <a:tblGrid>
                <a:gridCol w="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latin typeface="Calibri" panose="020F0502020204030204" charset="0"/>
                          <a:cs typeface="Calibri" panose="020F0502020204030204" charset="0"/>
                        </a:rPr>
                        <a:t>PELINDUNGNYA</a:t>
                      </a:r>
                      <a:endParaRPr lang="en-US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latin typeface="Calibri" panose="020F0502020204030204" charset="0"/>
                          <a:cs typeface="Calibri" panose="020F0502020204030204" charset="0"/>
                        </a:rPr>
                        <a:t>GAMBAR</a:t>
                      </a:r>
                      <a:endParaRPr lang="en-US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latin typeface="Calibri" panose="020F0502020204030204" charset="0"/>
                          <a:cs typeface="Calibri" panose="020F0502020204030204" charset="0"/>
                        </a:rPr>
                        <a:t>MASKER PLASTIK</a:t>
                      </a:r>
                      <a:endParaRPr lang="en-US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8595" y="2757805"/>
            <a:ext cx="6734175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organisasi bisa menggunakan SMK3 </a:t>
            </a:r>
            <a:r>
              <a:rPr lang="en-US">
                <a:sym typeface="+mn-ea"/>
              </a:rPr>
              <a:t>sistem manajemen K3  </a:t>
            </a:r>
            <a:r>
              <a:rPr lang="en-US"/>
              <a:t>untuk mengontrol resiko </a:t>
            </a:r>
            <a:endParaRPr lang="en-US"/>
          </a:p>
          <a:p>
            <a:pPr marL="0" indent="0">
              <a:buNone/>
            </a:pPr>
            <a:r>
              <a:rPr lang="en-US"/>
              <a:t>dan melakukan perbaikan berkesinambungan terhadap </a:t>
            </a:r>
            <a:endParaRPr lang="en-US"/>
          </a:p>
          <a:p>
            <a:pPr marL="0" indent="0">
              <a:buNone/>
            </a:pPr>
            <a:r>
              <a:rPr lang="en-US"/>
              <a:t>prestasi kerjanya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Spesifikasi dalam SMK3 (</a:t>
            </a:r>
            <a:r>
              <a:rPr lang="en-US">
                <a:sym typeface="+mn-ea"/>
              </a:rPr>
              <a:t>sistem manajemenK3) </a:t>
            </a:r>
            <a:r>
              <a:rPr lang="en-US">
                <a:sym typeface="+mn-ea"/>
              </a:rPr>
              <a:t> bisa diterapkan </a:t>
            </a:r>
            <a:br>
              <a:rPr lang="en-US"/>
            </a:br>
            <a:r>
              <a:rPr lang="en-US">
                <a:sym typeface="+mn-ea"/>
              </a:rPr>
              <a:t>oleh berbagai jenis organisasi dengan tujuan: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en-US"/>
              <a:t>1. Pembangunan sistem K3 dalam rangka meminimalisir </a:t>
            </a:r>
            <a:endParaRPr lang="en-US"/>
          </a:p>
          <a:p>
            <a:pPr marL="0" indent="0">
              <a:buNone/>
            </a:pPr>
            <a:r>
              <a:rPr lang="en-US"/>
              <a:t>secara maksimal, bila memungkinkan menghilangkan suatu </a:t>
            </a:r>
            <a:endParaRPr lang="en-US"/>
          </a:p>
          <a:p>
            <a:pPr marL="0" indent="0">
              <a:buNone/>
            </a:pPr>
            <a:r>
              <a:rPr lang="en-US"/>
              <a:t>resiko terhadap karyawan harta benda maupun pihak lain </a:t>
            </a:r>
            <a:endParaRPr lang="en-US"/>
          </a:p>
          <a:p>
            <a:pPr marL="0" indent="0">
              <a:buNone/>
            </a:pPr>
            <a:r>
              <a:rPr lang="en-US"/>
              <a:t>terkait dalam rangka pengembangan K3</a:t>
            </a:r>
            <a:endParaRPr lang="en-US"/>
          </a:p>
          <a:p>
            <a:pPr marL="0" indent="0">
              <a:buNone/>
            </a:pPr>
            <a:r>
              <a:rPr lang="en-US"/>
              <a:t>2. Menerapkan, memelihara dan mewujudkan perbaikan </a:t>
            </a:r>
            <a:endParaRPr lang="en-US"/>
          </a:p>
          <a:p>
            <a:pPr marL="0" indent="0">
              <a:buNone/>
            </a:pPr>
            <a:r>
              <a:rPr lang="en-US"/>
              <a:t>berkesinambungan dalam sistem K3</a:t>
            </a:r>
            <a:endParaRPr lang="en-US"/>
          </a:p>
          <a:p>
            <a:pPr marL="0" indent="0">
              <a:buNone/>
            </a:pPr>
            <a:r>
              <a:rPr lang="en-US"/>
              <a:t>3. Adanya kontrol dalam hal pelaksanaan K3 terhadap </a:t>
            </a:r>
            <a:endParaRPr lang="en-US"/>
          </a:p>
          <a:p>
            <a:pPr marL="0" indent="0">
              <a:buNone/>
            </a:pPr>
            <a:r>
              <a:rPr lang="en-US"/>
              <a:t>kebijakan organisasi yang telah ditetapkan</a:t>
            </a:r>
            <a:endParaRPr lang="en-US"/>
          </a:p>
          <a:p>
            <a:pPr marL="0" indent="0">
              <a:buNone/>
            </a:pPr>
            <a:r>
              <a:rPr lang="en-US"/>
              <a:t>4. Mendemonstrasikan kesesuaian antara sistem K3 yang </a:t>
            </a:r>
            <a:endParaRPr lang="en-US"/>
          </a:p>
          <a:p>
            <a:pPr marL="0" indent="0">
              <a:buNone/>
            </a:pPr>
            <a:r>
              <a:rPr lang="en-US"/>
              <a:t>dibangun dengan sistem lain dalam organisasi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prinsip dasar yang sama yang terdiri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 Kebijakan K3</a:t>
            </a:r>
            <a:endParaRPr lang="en-US"/>
          </a:p>
          <a:p>
            <a:pPr marL="0" indent="0">
              <a:buNone/>
            </a:pPr>
            <a:r>
              <a:rPr lang="en-US"/>
              <a:t>2. Perencanaan (Planning)</a:t>
            </a:r>
            <a:endParaRPr lang="en-US"/>
          </a:p>
          <a:p>
            <a:pPr marL="0" indent="0">
              <a:buNone/>
            </a:pPr>
            <a:r>
              <a:rPr lang="en-US"/>
              <a:t>3. Penerapan dan Operasi (Implementation and Operation)</a:t>
            </a:r>
            <a:endParaRPr lang="en-US"/>
          </a:p>
          <a:p>
            <a:pPr marL="0" indent="0">
              <a:buNone/>
            </a:pPr>
            <a:r>
              <a:rPr lang="en-US"/>
              <a:t>4. Pemeriksaan dan Tindakan Perbaikan (Checking and </a:t>
            </a:r>
            <a:endParaRPr lang="en-US"/>
          </a:p>
          <a:p>
            <a:pPr marL="0" indent="0">
              <a:buNone/>
            </a:pPr>
            <a:r>
              <a:rPr lang="en-US"/>
              <a:t>Corrective Action)</a:t>
            </a:r>
            <a:endParaRPr lang="en-US"/>
          </a:p>
          <a:p>
            <a:pPr marL="0" indent="0">
              <a:buNone/>
            </a:pPr>
            <a:r>
              <a:rPr lang="en-US"/>
              <a:t>5. Tinjauan Manjemen (Management Review)</a:t>
            </a:r>
            <a:endParaRPr lang="en-US"/>
          </a:p>
          <a:p>
            <a:pPr marL="0" indent="0">
              <a:buNone/>
            </a:pPr>
            <a:r>
              <a:rPr lang="en-US"/>
              <a:t>6. Perubahan Perbaikan Berkelanjutan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Audit Sistem Manajemen </a:t>
            </a:r>
            <a:br>
              <a:rPr lang="en-US"/>
            </a:br>
            <a:r>
              <a:rPr lang="en-US"/>
              <a:t>Keselamatandan Kesehatan Kerja,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1. Pembangunan dan Pemeliharaan Komitmen</a:t>
            </a:r>
            <a:endParaRPr lang="en-US"/>
          </a:p>
          <a:p>
            <a:pPr marL="0" indent="0">
              <a:buNone/>
            </a:pPr>
            <a:r>
              <a:rPr lang="en-US"/>
              <a:t>2. Pendokumentasian Strategi</a:t>
            </a:r>
            <a:endParaRPr lang="en-US"/>
          </a:p>
          <a:p>
            <a:pPr marL="0" indent="0">
              <a:buNone/>
            </a:pPr>
            <a:r>
              <a:rPr lang="en-US"/>
              <a:t>3. Peninjauan Ulang Perancangan (Desain) dan Kontrak</a:t>
            </a:r>
            <a:endParaRPr lang="en-US"/>
          </a:p>
          <a:p>
            <a:pPr marL="0" indent="0">
              <a:buNone/>
            </a:pPr>
            <a:r>
              <a:rPr lang="en-US"/>
              <a:t>4. Pengendalian Dokumen Pembelian</a:t>
            </a:r>
            <a:endParaRPr lang="en-US"/>
          </a:p>
          <a:p>
            <a:pPr marL="0" indent="0">
              <a:buNone/>
            </a:pPr>
            <a:r>
              <a:rPr lang="en-US"/>
              <a:t>5. Keamanan Bekerja Berdasarkan SMK3</a:t>
            </a:r>
            <a:endParaRPr lang="en-US"/>
          </a:p>
          <a:p>
            <a:pPr marL="0" indent="0">
              <a:buNone/>
            </a:pPr>
            <a:r>
              <a:rPr lang="en-US"/>
              <a:t>6. Standar Pemantauan </a:t>
            </a:r>
            <a:endParaRPr lang="en-US"/>
          </a:p>
          <a:p>
            <a:pPr marL="0" indent="0">
              <a:buNone/>
            </a:pPr>
            <a:r>
              <a:rPr lang="en-US"/>
              <a:t>7. Pelaporan dan Perbaikan Kekurangan </a:t>
            </a:r>
            <a:endParaRPr lang="en-US"/>
          </a:p>
          <a:p>
            <a:pPr marL="0" indent="0">
              <a:buNone/>
            </a:pPr>
            <a:r>
              <a:rPr lang="en-US"/>
              <a:t>8. Pengelolaan Material dan Perpindahannya</a:t>
            </a:r>
            <a:endParaRPr lang="en-US"/>
          </a:p>
          <a:p>
            <a:pPr marL="0" indent="0">
              <a:buNone/>
            </a:pPr>
            <a:r>
              <a:rPr lang="en-US"/>
              <a:t>9. Pengumpulan dan Penggunaan Data</a:t>
            </a:r>
            <a:endParaRPr lang="en-US"/>
          </a:p>
          <a:p>
            <a:pPr marL="0" indent="0">
              <a:buNone/>
            </a:pPr>
            <a:r>
              <a:rPr lang="en-US"/>
              <a:t>10. Audit internal SMK3</a:t>
            </a:r>
            <a:endParaRPr lang="en-US"/>
          </a:p>
          <a:p>
            <a:pPr marL="0" indent="0">
              <a:buNone/>
            </a:pPr>
            <a:r>
              <a:rPr lang="en-US"/>
              <a:t>11. Tinjauan Manajemen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(policy) organisasi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pPr marL="0" indent="0">
              <a:buNone/>
            </a:pPr>
            <a:r>
              <a:rPr lang="en-US" sz="11200"/>
              <a:t>a. Pada iklim organisasi dan tingkat resiko Keselamatan </a:t>
            </a:r>
            <a:endParaRPr lang="en-US" sz="11200"/>
          </a:p>
          <a:p>
            <a:pPr marL="0" indent="0">
              <a:buNone/>
            </a:pPr>
            <a:r>
              <a:rPr lang="en-US" sz="11200"/>
              <a:t>dan Kesehatan Kerja yang dihadapi organisasi</a:t>
            </a:r>
            <a:endParaRPr lang="en-US" sz="11200"/>
          </a:p>
          <a:p>
            <a:pPr marL="0" indent="0">
              <a:buNone/>
            </a:pPr>
            <a:r>
              <a:rPr lang="en-US" sz="11200"/>
              <a:t>b. Mengandung komitmen dalam hal perbaikan </a:t>
            </a:r>
            <a:endParaRPr lang="en-US" sz="11200"/>
          </a:p>
          <a:p>
            <a:pPr marL="0" indent="0">
              <a:buNone/>
            </a:pPr>
            <a:r>
              <a:rPr lang="en-US" sz="11200"/>
              <a:t>berkelanjutan,</a:t>
            </a:r>
            <a:endParaRPr lang="en-US" sz="11200"/>
          </a:p>
          <a:p>
            <a:pPr marL="0" indent="0">
              <a:buNone/>
            </a:pPr>
            <a:r>
              <a:rPr lang="en-US" sz="11200"/>
              <a:t>c. Komitmen dan kebijakan,</a:t>
            </a:r>
            <a:endParaRPr lang="en-US" sz="11200"/>
          </a:p>
          <a:p>
            <a:pPr marL="0" indent="0">
              <a:buNone/>
            </a:pPr>
            <a:r>
              <a:rPr lang="en-US" sz="11200"/>
              <a:t>d. Mengandung komitmen dalam hal pemenuhan terhadap </a:t>
            </a:r>
            <a:endParaRPr lang="en-US" sz="11200"/>
          </a:p>
          <a:p>
            <a:pPr marL="0" indent="0">
              <a:buNone/>
            </a:pPr>
            <a:r>
              <a:rPr lang="en-US" sz="11200"/>
              <a:t>peraturan</a:t>
            </a:r>
            <a:endParaRPr lang="en-US" sz="11200"/>
          </a:p>
          <a:p>
            <a:pPr marL="0" indent="0">
              <a:buNone/>
            </a:pPr>
            <a:r>
              <a:rPr lang="en-US" sz="11200"/>
              <a:t>e. Perundangan Keselamatan dan Kesehatan Kerja yang </a:t>
            </a:r>
            <a:endParaRPr lang="en-US" sz="11200"/>
          </a:p>
          <a:p>
            <a:pPr marL="0" indent="0">
              <a:buNone/>
            </a:pPr>
            <a:r>
              <a:rPr lang="en-US" sz="11200"/>
              <a:t>berlaku maupun,</a:t>
            </a:r>
            <a:endParaRPr lang="en-US" sz="11200"/>
          </a:p>
          <a:p>
            <a:pPr marL="0" indent="0">
              <a:buNone/>
            </a:pPr>
            <a:endParaRPr lang="en-US" sz="1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265" y="534670"/>
            <a:ext cx="10515600" cy="4351338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2700">
                <a:sym typeface="+mn-ea"/>
              </a:rPr>
              <a:t>f. Persyaratan-persyaratan lainnya, </a:t>
            </a:r>
            <a:endParaRPr lang="en-US" sz="2700"/>
          </a:p>
          <a:p>
            <a:pPr marL="0" indent="0">
              <a:buNone/>
            </a:pPr>
            <a:r>
              <a:rPr lang="en-US" sz="2700">
                <a:sym typeface="+mn-ea"/>
              </a:rPr>
              <a:t>g. Didokumentasikan, diterapkan dalam aktifitas organisasi </a:t>
            </a:r>
            <a:endParaRPr lang="en-US" sz="2700"/>
          </a:p>
          <a:p>
            <a:pPr marL="0" indent="0">
              <a:buNone/>
            </a:pPr>
            <a:r>
              <a:rPr lang="en-US" sz="2700">
                <a:sym typeface="+mn-ea"/>
              </a:rPr>
              <a:t>dan dipelihara,</a:t>
            </a:r>
            <a:endParaRPr lang="en-US" sz="2700"/>
          </a:p>
          <a:p>
            <a:pPr marL="0" indent="0">
              <a:buNone/>
            </a:pPr>
            <a:r>
              <a:rPr lang="en-US" sz="2700">
                <a:sym typeface="+mn-ea"/>
              </a:rPr>
              <a:t>h. Dikomunikasikan kepada seluruh karyawan secara </a:t>
            </a:r>
            <a:endParaRPr lang="en-US" sz="2700"/>
          </a:p>
          <a:p>
            <a:pPr marL="0" indent="0">
              <a:buNone/>
            </a:pPr>
            <a:r>
              <a:rPr lang="en-US" sz="2700">
                <a:sym typeface="+mn-ea"/>
              </a:rPr>
              <a:t>intensif sehingga seluruh karyawan peduli terhadap </a:t>
            </a:r>
            <a:endParaRPr lang="en-US" sz="2700"/>
          </a:p>
          <a:p>
            <a:pPr marL="0" indent="0">
              <a:buNone/>
            </a:pPr>
            <a:r>
              <a:rPr lang="en-US" sz="2700">
                <a:sym typeface="+mn-ea"/>
              </a:rPr>
              <a:t>kewajiban-kewajibannya dalam hal Keselamatan dan </a:t>
            </a:r>
            <a:endParaRPr lang="en-US" sz="2700"/>
          </a:p>
          <a:p>
            <a:pPr marL="0" indent="0">
              <a:buNone/>
            </a:pPr>
            <a:r>
              <a:rPr lang="en-US" sz="2700">
                <a:sym typeface="+mn-ea"/>
              </a:rPr>
              <a:t>Kesehatan Kerja,</a:t>
            </a:r>
            <a:endParaRPr lang="en-US" sz="2700"/>
          </a:p>
          <a:p>
            <a:pPr marL="0" indent="0">
              <a:buNone/>
            </a:pPr>
            <a:r>
              <a:rPr lang="en-US" sz="2700">
                <a:sym typeface="+mn-ea"/>
              </a:rPr>
              <a:t>i. Mudah dijangkau oleh pihak-pihak lain (pihak luar </a:t>
            </a:r>
            <a:endParaRPr lang="en-US" sz="2700"/>
          </a:p>
          <a:p>
            <a:pPr marL="0" indent="0">
              <a:buNone/>
            </a:pPr>
            <a:r>
              <a:rPr lang="en-US" sz="2700">
                <a:sym typeface="+mn-ea"/>
              </a:rPr>
              <a:t>organisasi),</a:t>
            </a:r>
            <a:endParaRPr lang="en-US" sz="2700"/>
          </a:p>
          <a:p>
            <a:pPr marL="0" indent="0">
              <a:buNone/>
            </a:pPr>
            <a:r>
              <a:rPr lang="en-US" sz="2700">
                <a:sym typeface="+mn-ea"/>
              </a:rPr>
              <a:t>j. Dievaluasi secara periodik untuk menjamin bahwa policy </a:t>
            </a:r>
            <a:endParaRPr lang="en-US" sz="2700"/>
          </a:p>
          <a:p>
            <a:pPr marL="0" indent="0">
              <a:buNone/>
            </a:pPr>
            <a:r>
              <a:rPr lang="en-US" sz="2700">
                <a:sym typeface="+mn-ea"/>
              </a:rPr>
              <a:t>organisasi ini masih relevan dan sesuai dengan aktifitas </a:t>
            </a:r>
            <a:endParaRPr lang="en-US" sz="2700"/>
          </a:p>
          <a:p>
            <a:pPr marL="0" indent="0">
              <a:buNone/>
            </a:pPr>
            <a:r>
              <a:rPr lang="en-US" sz="2700">
                <a:sym typeface="+mn-ea"/>
              </a:rPr>
              <a:t>organisasi.</a:t>
            </a:r>
            <a:endParaRPr lang="en-US" sz="2700"/>
          </a:p>
          <a:p>
            <a:pPr marL="0" indent="0"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identifikasi bahaya K3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a. Frekuensi dan tingkat keparahan Keceiakaan Kerja</a:t>
            </a:r>
            <a:endParaRPr lang="en-US"/>
          </a:p>
          <a:p>
            <a:pPr marL="0" indent="0">
              <a:buNone/>
            </a:pPr>
            <a:r>
              <a:rPr lang="en-US"/>
              <a:t>b. Kecelakaan Lalu Lintas</a:t>
            </a:r>
            <a:endParaRPr lang="en-US"/>
          </a:p>
          <a:p>
            <a:pPr marL="0" indent="0">
              <a:buNone/>
            </a:pPr>
            <a:r>
              <a:rPr lang="en-US"/>
              <a:t>c. Kebakaran dan Peledakan</a:t>
            </a:r>
            <a:endParaRPr lang="en-US"/>
          </a:p>
          <a:p>
            <a:pPr marL="0" indent="0">
              <a:buNone/>
            </a:pPr>
            <a:r>
              <a:rPr lang="en-US"/>
              <a:t>d. Keselamatan Produk (Product Safety)</a:t>
            </a:r>
            <a:endParaRPr lang="en-US"/>
          </a:p>
          <a:p>
            <a:pPr marL="0" indent="0">
              <a:buNone/>
            </a:pPr>
            <a:r>
              <a:rPr lang="en-US"/>
              <a:t>e. Keselamatan Kontraktor</a:t>
            </a:r>
            <a:endParaRPr lang="en-US"/>
          </a:p>
          <a:p>
            <a:pPr marL="0" indent="0">
              <a:buNone/>
            </a:pPr>
            <a:r>
              <a:rPr lang="en-US"/>
              <a:t>f. Emisi dan Pencemaran Udara</a:t>
            </a:r>
            <a:endParaRPr lang="en-US"/>
          </a:p>
          <a:p>
            <a:pPr marL="0" indent="0">
              <a:buNone/>
            </a:pPr>
            <a:r>
              <a:rPr lang="en-US"/>
              <a:t>g. Limbah Industri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6156</Words>
  <Application>WPS Presentation</Application>
  <PresentationFormat>Widescreen</PresentationFormat>
  <Paragraphs>204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KETERATURAN K3 MENGHINDARI KECELAKAAN KERJA</vt:lpstr>
      <vt:lpstr>UU No 1 Tahun 1970</vt:lpstr>
      <vt:lpstr>PowerPoint 演示文稿</vt:lpstr>
      <vt:lpstr>Spesifikasi dalam SMK3 (sistem manajemenK3)  bisa diterapkan  oleh berbagai jenis organisasi dengan tujuan:</vt:lpstr>
      <vt:lpstr>prinsip dasar yang sama yang terdiri </vt:lpstr>
      <vt:lpstr>Audit Sistem Manajemen  Keselamatandan Kesehatan Kerja,</vt:lpstr>
      <vt:lpstr> (policy) organisasi</vt:lpstr>
      <vt:lpstr>PowerPoint 演示文稿</vt:lpstr>
      <vt:lpstr>identifikasi bahaya K3</vt:lpstr>
      <vt:lpstr>PowerPoint 演示文稿</vt:lpstr>
      <vt:lpstr>PowerPoint 演示文稿</vt:lpstr>
      <vt:lpstr> kualifikasi</vt:lpstr>
      <vt:lpstr> keselamatan kerja bertujuan untuk</vt:lpstr>
      <vt:lpstr>PowerPoint 演示文稿</vt:lpstr>
      <vt:lpstr>Faktor yang mempengaruhi Kecelakaan kerja</vt:lpstr>
      <vt:lpstr>Faktor penyebab terjadinya kecelakaan adalah</vt:lpstr>
      <vt:lpstr>PowerPoint 演示文稿</vt:lpstr>
      <vt:lpstr>PowerPoint 演示文稿</vt:lpstr>
      <vt:lpstr>PowerPoint 演示文稿</vt:lpstr>
      <vt:lpstr>Tugas Minggu 7 Individu email faniri4education@gmail.com mulai hari ini hingga minggu depan</vt:lpstr>
      <vt:lpstr>CONTOH PENGERJAAN DITAMBAH BARISNYA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ACER ASPIRE</cp:lastModifiedBy>
  <cp:revision>24</cp:revision>
  <dcterms:created xsi:type="dcterms:W3CDTF">2023-10-10T21:34:00Z</dcterms:created>
  <dcterms:modified xsi:type="dcterms:W3CDTF">2023-10-13T06:18:11Z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C26D60EFBD8F448EBF58332061D527E3_11</vt:lpwstr>
  </property>
  <property fmtid="{D5CDD505-2E9C-101B-9397-08002B2CF9AE}" pid="3" name="KSOProductBuildVer">
    <vt:lpwstr>1033-12.2.0.13266</vt:lpwstr>
  </property>
</Properties>
</file>