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Ethics in Health Informatics</a:t>
            </a:r>
            <a:br>
              <a:rPr lang="en-US"/>
            </a:br>
            <a:r>
              <a:rPr lang="en-US"/>
              <a:t>make rules policy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pertemuan 4 K3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They did not. During the </a:t>
            </a:r>
            <a:endParaRPr lang="en-US"/>
          </a:p>
          <a:p>
            <a:pPr marL="0" indent="0">
              <a:buNone/>
            </a:pPr>
            <a:r>
              <a:rPr lang="en-US"/>
              <a:t>greatest disagreement in the history of </a:t>
            </a:r>
            <a:endParaRPr lang="en-US"/>
          </a:p>
          <a:p>
            <a:pPr marL="0" indent="0">
              <a:buNone/>
            </a:pPr>
            <a:r>
              <a:rPr lang="en-US"/>
              <a:t>civilization – World War II – code-breaking </a:t>
            </a:r>
            <a:endParaRPr lang="en-US"/>
          </a:p>
          <a:p>
            <a:pPr marL="0" indent="0">
              <a:buNone/>
            </a:pPr>
            <a:r>
              <a:rPr lang="en-US"/>
              <a:t>machines represented nontrivial instantia_x0002_tions of Leibniz’ aspiration: “The first digi_x0002_tal, electronic and programmable computer </a:t>
            </a:r>
            <a:endParaRPr lang="en-US"/>
          </a:p>
          <a:p>
            <a:pPr marL="0" indent="0">
              <a:buNone/>
            </a:pPr>
            <a:r>
              <a:rPr lang="en-US"/>
              <a:t>was developed as an instrument of warcraft.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The Colossus was a room-sized collection </a:t>
            </a:r>
            <a:endParaRPr lang="en-US"/>
          </a:p>
          <a:p>
            <a:pPr marL="0" indent="0">
              <a:buNone/>
            </a:pPr>
            <a:r>
              <a:rPr lang="en-US"/>
              <a:t>of racks, pulleys, wires and some 2,400 </a:t>
            </a:r>
            <a:endParaRPr lang="en-US"/>
          </a:p>
          <a:p>
            <a:pPr marL="0" indent="0">
              <a:buNone/>
            </a:pPr>
            <a:r>
              <a:rPr lang="en-US"/>
              <a:t>bottle-sized vacuum tubes built at Britain’s </a:t>
            </a:r>
            <a:endParaRPr lang="en-US"/>
          </a:p>
          <a:p>
            <a:pPr marL="0" indent="0">
              <a:buNone/>
            </a:pPr>
            <a:r>
              <a:rPr lang="en-US"/>
              <a:t>Bletchley Park to decipher encrypted Ger_x0002_man messages…. It became operational in </a:t>
            </a:r>
            <a:endParaRPr lang="en-US"/>
          </a:p>
          <a:p>
            <a:pPr marL="0" indent="0">
              <a:buNone/>
            </a:pPr>
            <a:r>
              <a:rPr lang="en-US"/>
              <a:t>1944 and was used to prepare the D-Day </a:t>
            </a:r>
            <a:endParaRPr lang="en-US"/>
          </a:p>
          <a:p>
            <a:pPr marL="0" indent="0">
              <a:buNone/>
            </a:pPr>
            <a:r>
              <a:rPr lang="en-US"/>
              <a:t>invasion of Normandy. One could argue </a:t>
            </a:r>
            <a:endParaRPr lang="en-US"/>
          </a:p>
          <a:p>
            <a:pPr marL="0" indent="0">
              <a:buNone/>
            </a:pPr>
            <a:r>
              <a:rPr lang="en-US"/>
              <a:t>that it eventually saved more lives than most </a:t>
            </a:r>
            <a:endParaRPr lang="en-US"/>
          </a:p>
          <a:p>
            <a:pPr marL="0" indent="0">
              <a:buNone/>
            </a:pPr>
            <a:r>
              <a:rPr lang="en-US"/>
              <a:t>medical inventions”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However, we want health informatics to </a:t>
            </a:r>
            <a:endParaRPr lang="en-US"/>
          </a:p>
          <a:p>
            <a:pPr marL="0" indent="0">
              <a:buNone/>
            </a:pPr>
            <a:r>
              <a:rPr lang="en-US"/>
              <a:t>save and improve lives, to reduce suffering, </a:t>
            </a:r>
            <a:endParaRPr lang="en-US"/>
          </a:p>
          <a:p>
            <a:pPr marL="0" indent="0">
              <a:buNone/>
            </a:pPr>
            <a:r>
              <a:rPr lang="en-US"/>
              <a:t>to help to achieve the larger goals of the </a:t>
            </a:r>
            <a:endParaRPr lang="en-US"/>
          </a:p>
          <a:p>
            <a:pPr marL="0" indent="0">
              <a:buNone/>
            </a:pPr>
            <a:r>
              <a:rPr lang="en-US"/>
              <a:t>Published online: 2020-04-17</a:t>
            </a:r>
            <a:endParaRPr lang="en-US"/>
          </a:p>
          <a:p>
            <a:pPr marL="0" indent="0">
              <a:buNone/>
            </a:pPr>
            <a:r>
              <a:rPr lang="en-US"/>
              <a:t>IMIA Yearbook of Medical Informatics 2020</a:t>
            </a:r>
            <a:endParaRPr lang="en-US"/>
          </a:p>
          <a:p>
            <a:pPr marL="0" indent="0">
              <a:buNone/>
            </a:pPr>
            <a:r>
              <a:rPr lang="en-US"/>
              <a:t>27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healthcare professions. If an intelligent ma_x0002_chine can help do that, why is there a problem </a:t>
            </a:r>
            <a:endParaRPr lang="en-US"/>
          </a:p>
          <a:p>
            <a:pPr marL="0" indent="0">
              <a:buNone/>
            </a:pPr>
            <a:r>
              <a:rPr lang="en-US"/>
              <a:t>or any controversy?</a:t>
            </a:r>
            <a:endParaRPr lang="en-US"/>
          </a:p>
          <a:p>
            <a:pPr marL="0" indent="0">
              <a:buNone/>
            </a:pPr>
            <a:r>
              <a:rPr lang="en-US"/>
              <a:t>Indeed, there are several problems, and </a:t>
            </a:r>
            <a:endParaRPr lang="en-US"/>
          </a:p>
          <a:p>
            <a:pPr marL="0" indent="0">
              <a:buNone/>
            </a:pPr>
            <a:r>
              <a:rPr lang="en-US"/>
              <a:t>their identification has contributed to both </a:t>
            </a:r>
            <a:endParaRPr lang="en-US"/>
          </a:p>
          <a:p>
            <a:pPr marL="0" indent="0">
              <a:buNone/>
            </a:pPr>
            <a:r>
              <a:rPr lang="en-US"/>
              <a:t>greater understanding and to a period of </a:t>
            </a:r>
            <a:endParaRPr lang="en-US"/>
          </a:p>
          <a:p>
            <a:pPr marL="0" indent="0">
              <a:buNone/>
            </a:pPr>
            <a:r>
              <a:rPr lang="en-US"/>
              <a:t>overheated handwringing.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Key and core ethical issues in the de_x0002_velopment and use of machine learning </a:t>
            </a:r>
            <a:endParaRPr lang="en-US"/>
          </a:p>
          <a:p>
            <a:pPr marL="0" indent="0">
              <a:buNone/>
            </a:pPr>
            <a:r>
              <a:rPr lang="en-US"/>
              <a:t>programs have already been identified re_x0002_peatedly and elsewhere. They can be framed </a:t>
            </a:r>
            <a:endParaRPr lang="en-US"/>
          </a:p>
          <a:p>
            <a:pPr marL="0" indent="0">
              <a:buNone/>
            </a:pPr>
            <a:r>
              <a:rPr lang="en-US"/>
              <a:t>as lessons learned or as recommendations. </a:t>
            </a:r>
            <a:endParaRPr lang="en-US"/>
          </a:p>
          <a:p>
            <a:pPr marL="0" indent="0">
              <a:buNone/>
            </a:pPr>
            <a:r>
              <a:rPr lang="en-US"/>
              <a:t>Some are lessons for developers, some for </a:t>
            </a:r>
            <a:endParaRPr lang="en-US"/>
          </a:p>
          <a:p>
            <a:pPr marL="0" indent="0">
              <a:buNone/>
            </a:pPr>
            <a:r>
              <a:rPr lang="en-US"/>
              <a:t>users. Though the context here is health and </a:t>
            </a:r>
            <a:endParaRPr lang="en-US"/>
          </a:p>
          <a:p>
            <a:pPr marL="0" indent="0">
              <a:buNone/>
            </a:pPr>
            <a:r>
              <a:rPr lang="en-US"/>
              <a:t>health care, the lessons may be useful in </a:t>
            </a:r>
            <a:endParaRPr lang="en-US"/>
          </a:p>
          <a:p>
            <a:pPr marL="0" indent="0">
              <a:buNone/>
            </a:pPr>
            <a:r>
              <a:rPr lang="en-US"/>
              <a:t>many other domains.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1.1 Quality and Standards Are </a:t>
            </a:r>
            <a:br>
              <a:rPr lang="en-US"/>
            </a:br>
            <a:r>
              <a:rPr lang="en-US"/>
              <a:t>Ethical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Good software conforms to certain standards </a:t>
            </a:r>
            <a:endParaRPr lang="en-US"/>
          </a:p>
          <a:p>
            <a:pPr marL="0" indent="0">
              <a:buNone/>
            </a:pPr>
            <a:r>
              <a:rPr lang="en-US"/>
              <a:t>for quality which can be assessed in terms </a:t>
            </a:r>
            <a:endParaRPr lang="en-US"/>
          </a:p>
          <a:p>
            <a:pPr marL="0" indent="0">
              <a:buNone/>
            </a:pPr>
            <a:r>
              <a:rPr lang="en-US"/>
              <a:t>of trustworthiness and reproducibility. The </a:t>
            </a:r>
            <a:endParaRPr lang="en-US"/>
          </a:p>
          <a:p>
            <a:pPr marL="0" indent="0">
              <a:buNone/>
            </a:pPr>
            <a:r>
              <a:rPr lang="en-US"/>
              <a:t>mark or measure of good software will </a:t>
            </a:r>
            <a:endParaRPr lang="en-US"/>
          </a:p>
          <a:p>
            <a:pPr marL="0" indent="0">
              <a:buNone/>
            </a:pPr>
            <a:r>
              <a:rPr lang="en-US"/>
              <a:t>include accuracy of documentation and </a:t>
            </a:r>
            <a:endParaRPr lang="en-US"/>
          </a:p>
          <a:p>
            <a:pPr marL="0" indent="0">
              <a:buNone/>
            </a:pPr>
            <a:r>
              <a:rPr lang="en-US"/>
              <a:t>transparency about the provenance or source </a:t>
            </a:r>
            <a:endParaRPr lang="en-US"/>
          </a:p>
          <a:p>
            <a:pPr marL="0" indent="0">
              <a:buNone/>
            </a:pPr>
            <a:r>
              <a:rPr lang="en-US"/>
              <a:t>of any code components.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This is no mere </a:t>
            </a:r>
            <a:endParaRPr lang="en-US"/>
          </a:p>
          <a:p>
            <a:pPr marL="0" indent="0">
              <a:buNone/>
            </a:pPr>
            <a:r>
              <a:rPr lang="en-US"/>
              <a:t>courtesy to code-writing colleagues – it is </a:t>
            </a:r>
            <a:endParaRPr lang="en-US"/>
          </a:p>
          <a:p>
            <a:pPr marL="0" indent="0">
              <a:buNone/>
            </a:pPr>
            <a:r>
              <a:rPr lang="en-US"/>
              <a:t>an auditable track record of what code is </a:t>
            </a:r>
            <a:endParaRPr lang="en-US"/>
          </a:p>
          <a:p>
            <a:pPr marL="0" indent="0">
              <a:buNone/>
            </a:pPr>
            <a:r>
              <a:rPr lang="en-US"/>
              <a:t>intended to do and how it was modified along </a:t>
            </a:r>
            <a:endParaRPr lang="en-US"/>
          </a:p>
          <a:p>
            <a:pPr marL="0" indent="0">
              <a:buNone/>
            </a:pPr>
            <a:r>
              <a:rPr lang="en-US"/>
              <a:t>the way. This facilitates understanding, cor_x0002_rections, and improvements. It follows that </a:t>
            </a:r>
            <a:endParaRPr lang="en-US"/>
          </a:p>
          <a:p>
            <a:pPr marL="0" indent="0">
              <a:buNone/>
            </a:pPr>
            <a:r>
              <a:rPr lang="en-US"/>
              <a:t>if one is developing or modifying machine </a:t>
            </a:r>
            <a:endParaRPr lang="en-US"/>
          </a:p>
          <a:p>
            <a:pPr marL="0" indent="0">
              <a:buNone/>
            </a:pPr>
            <a:r>
              <a:rPr lang="en-US"/>
              <a:t>learning software, the automated learning </a:t>
            </a:r>
            <a:endParaRPr lang="en-US"/>
          </a:p>
          <a:p>
            <a:pPr marL="0" indent="0">
              <a:buNone/>
            </a:pPr>
            <a:r>
              <a:rPr lang="en-US"/>
              <a:t>process itself must also be monitored and </a:t>
            </a:r>
            <a:endParaRPr lang="en-US"/>
          </a:p>
          <a:p>
            <a:pPr marL="0" indent="0">
              <a:buNone/>
            </a:pPr>
            <a:r>
              <a:rPr lang="en-US"/>
              <a:t>documented.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an essential part of high-quali_x0002_ty programming. The values of transparency, </a:t>
            </a:r>
            <a:endParaRPr lang="en-US"/>
          </a:p>
          <a:p>
            <a:pPr marL="0" indent="0">
              <a:buNone/>
            </a:pPr>
            <a:r>
              <a:rPr lang="en-US"/>
              <a:t>veracity, and accountability reinforce the </a:t>
            </a:r>
            <a:endParaRPr lang="en-US"/>
          </a:p>
          <a:p>
            <a:pPr marL="0" indent="0">
              <a:buNone/>
            </a:pPr>
            <a:r>
              <a:rPr lang="en-US"/>
              <a:t>connection among quality, standards, and </a:t>
            </a:r>
            <a:endParaRPr lang="en-US"/>
          </a:p>
          <a:p>
            <a:pPr marL="0" indent="0">
              <a:buNone/>
            </a:pPr>
            <a:r>
              <a:rPr lang="en-US"/>
              <a:t>ethics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Ethics, Standards, and </a:t>
            </a:r>
            <a:br>
              <a:rPr lang="en-US"/>
            </a:br>
            <a:r>
              <a:rPr lang="en-US"/>
              <a:t>Public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Once we figure out how to get something </a:t>
            </a:r>
            <a:endParaRPr lang="en-US"/>
          </a:p>
          <a:p>
            <a:pPr marL="0" indent="0">
              <a:buNone/>
            </a:pPr>
            <a:r>
              <a:rPr lang="en-US"/>
              <a:t>right, it can be irrational to insist it should </a:t>
            </a:r>
            <a:endParaRPr lang="en-US"/>
          </a:p>
          <a:p>
            <a:pPr marL="0" indent="0">
              <a:buNone/>
            </a:pPr>
            <a:r>
              <a:rPr lang="en-US"/>
              <a:t>be ignored. The evolution of standards in </a:t>
            </a:r>
            <a:endParaRPr lang="en-US"/>
          </a:p>
          <a:p>
            <a:pPr marL="0" indent="0">
              <a:buNone/>
            </a:pPr>
            <a:r>
              <a:rPr lang="en-US"/>
              <a:t>health care has improved quality, increased </a:t>
            </a:r>
            <a:endParaRPr lang="en-US"/>
          </a:p>
          <a:p>
            <a:pPr marL="0" indent="0">
              <a:buNone/>
            </a:pPr>
            <a:r>
              <a:rPr lang="en-US"/>
              <a:t>safety, and conserved resources. This is </a:t>
            </a:r>
            <a:endParaRPr lang="en-US"/>
          </a:p>
          <a:p>
            <a:pPr marL="0" indent="0">
              <a:buNone/>
            </a:pPr>
            <a:r>
              <a:rPr lang="en-US"/>
              <a:t>especially true for health informatics. </a:t>
            </a:r>
            <a:endParaRPr lang="en-US"/>
          </a:p>
          <a:p>
            <a:pPr marL="0" indent="0">
              <a:buNone/>
            </a:pPr>
            <a:r>
              <a:rPr lang="en-US"/>
              <a:t>What follows should be obvious: if contin_x0002_uously refined and improved standards can </a:t>
            </a:r>
            <a:endParaRPr lang="en-US"/>
          </a:p>
          <a:p>
            <a:pPr marL="0" indent="0">
              <a:buNone/>
            </a:pPr>
            <a:r>
              <a:rPr lang="en-US"/>
              <a:t>achieve so much, and if those achievements </a:t>
            </a:r>
            <a:endParaRPr lang="en-US"/>
          </a:p>
          <a:p>
            <a:pPr marL="0" indent="0">
              <a:buNone/>
            </a:pPr>
            <a:r>
              <a:rPr lang="en-US"/>
              <a:t>improve human health and welfare, then </a:t>
            </a:r>
            <a:endParaRPr lang="en-US"/>
          </a:p>
          <a:p>
            <a:pPr marL="0" indent="0">
              <a:buNone/>
            </a:pPr>
            <a:r>
              <a:rPr lang="en-US"/>
              <a:t>there is an ethical imperative to develop </a:t>
            </a:r>
            <a:endParaRPr lang="en-US"/>
          </a:p>
          <a:p>
            <a:pPr marL="0" indent="0">
              <a:buNone/>
            </a:pPr>
            <a:r>
              <a:rPr lang="en-US"/>
              <a:t>and improve them.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Any flaws in the discovery and communi_x0002_cation process – there are a lot of standards, </a:t>
            </a:r>
            <a:endParaRPr lang="en-US"/>
          </a:p>
          <a:p>
            <a:pPr marL="0" indent="0">
              <a:buNone/>
            </a:pPr>
            <a:r>
              <a:rPr lang="en-US"/>
              <a:t>some conflict, and others are not very good </a:t>
            </a:r>
            <a:endParaRPr lang="en-US"/>
          </a:p>
          <a:p>
            <a:pPr marL="0" indent="0">
              <a:buNone/>
            </a:pPr>
            <a:r>
              <a:rPr lang="en-US"/>
              <a:t>– are remediable. As was once suggested, </a:t>
            </a:r>
            <a:endParaRPr lang="en-US"/>
          </a:p>
          <a:p>
            <a:pPr marL="0" indent="0">
              <a:buNone/>
            </a:pPr>
            <a:r>
              <a:rPr lang="en-US"/>
              <a:t>“What is wanted here, in informatics, is in </a:t>
            </a:r>
            <a:endParaRPr lang="en-US"/>
          </a:p>
          <a:p>
            <a:pPr marL="0" indent="0">
              <a:buNone/>
            </a:pPr>
            <a:r>
              <a:rPr lang="en-US"/>
              <a:t>1 I am here again indebted to my colleague </a:t>
            </a:r>
            <a:endParaRPr lang="en-US"/>
          </a:p>
          <a:p>
            <a:pPr marL="0" indent="0">
              <a:buNone/>
            </a:pPr>
            <a:r>
              <a:rPr lang="en-US"/>
              <a:t>Richard Bookman for thoughts about the </a:t>
            </a:r>
            <a:endParaRPr lang="en-US"/>
          </a:p>
          <a:p>
            <a:pPr marL="0" indent="0">
              <a:buNone/>
            </a:pPr>
            <a:r>
              <a:rPr lang="en-US"/>
              <a:t>intersection of social determinants and </a:t>
            </a:r>
            <a:endParaRPr lang="en-US"/>
          </a:p>
          <a:p>
            <a:pPr marL="0" indent="0">
              <a:buNone/>
            </a:pPr>
            <a:r>
              <a:rPr lang="en-US"/>
              <a:t>health information technology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MINGGU DEPAN KUIS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an important if vague respect what is want_x0002_ed everywhere in the world of standards: we </a:t>
            </a:r>
            <a:endParaRPr lang="en-US"/>
          </a:p>
          <a:p>
            <a:pPr marL="0" indent="0">
              <a:buNone/>
            </a:pPr>
            <a:r>
              <a:rPr lang="en-US"/>
              <a:t>want to be as good as we can be, along with </a:t>
            </a:r>
            <a:endParaRPr lang="en-US"/>
          </a:p>
          <a:p>
            <a:pPr marL="0" indent="0">
              <a:buNone/>
            </a:pPr>
            <a:r>
              <a:rPr lang="en-US"/>
              <a:t>our efforts and tools, and to improve. That </a:t>
            </a:r>
            <a:endParaRPr lang="en-US"/>
          </a:p>
          <a:p>
            <a:pPr marL="0" indent="0">
              <a:buNone/>
            </a:pPr>
            <a:r>
              <a:rPr lang="en-US"/>
              <a:t>part of ‘standard’ that implies regularity </a:t>
            </a:r>
            <a:endParaRPr lang="en-US"/>
          </a:p>
          <a:p>
            <a:pPr marL="0" indent="0">
              <a:buNone/>
            </a:pPr>
            <a:r>
              <a:rPr lang="en-US"/>
              <a:t>or consistency captures the intuitions that </a:t>
            </a:r>
            <a:endParaRPr lang="en-US"/>
          </a:p>
          <a:p>
            <a:pPr marL="0" indent="0">
              <a:buNone/>
            </a:pPr>
            <a:r>
              <a:rPr lang="en-US"/>
              <a:t>order is more successful than chaos, and </a:t>
            </a:r>
            <a:endParaRPr lang="en-US"/>
          </a:p>
          <a:p>
            <a:pPr marL="0" indent="0">
              <a:buNone/>
            </a:pPr>
            <a:r>
              <a:rPr lang="en-US"/>
              <a:t>that clarity and order produce goods and </a:t>
            </a:r>
            <a:endParaRPr lang="en-US"/>
          </a:p>
          <a:p>
            <a:pPr marL="0" indent="0">
              <a:buNone/>
            </a:pPr>
            <a:r>
              <a:rPr lang="en-US"/>
              <a:t>services that are easier to explain and share. </a:t>
            </a:r>
            <a:endParaRPr lang="en-US"/>
          </a:p>
          <a:p>
            <a:pPr marL="0" indent="0">
              <a:buNone/>
            </a:pPr>
            <a:r>
              <a:rPr lang="en-US"/>
              <a:t>We have something very important to ac_x0002_complish in health information technology, </a:t>
            </a:r>
            <a:endParaRPr lang="en-US"/>
          </a:p>
          <a:p>
            <a:pPr marL="0" indent="0">
              <a:buNone/>
            </a:pPr>
            <a:r>
              <a:rPr lang="en-US"/>
              <a:t>and good standards are necessary for the </a:t>
            </a:r>
            <a:endParaRPr lang="en-US"/>
          </a:p>
          <a:p>
            <a:pPr marL="0" indent="0">
              <a:buNone/>
            </a:pPr>
            <a:r>
              <a:rPr lang="en-US"/>
              <a:t>process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37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700"/>
              <a:t>Standards are also an important compo_x0002_nent of public policy and one of the ways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by which applied ethics informs and shapes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public governance.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From the foundations of software engi_x0002_neering to the design of electronic health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records to embedded privacy protections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to evaluation and interoperability, ethical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principles and standards serve as both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guiderails and signposts. Is there a problem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with biased algorithms? Adopt standards for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better software and testing. Do members of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communities distrust those who collect and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analyze personal information? Follow stan_x0002_dards for trust enhancement. Confused about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whether to adopt a new technology? Then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turn to ethical standards for harm reduction 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and rights protection</a:t>
            </a:r>
            <a:endParaRPr lang="en-US"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As elsewhere in life, we sometimes in </a:t>
            </a:r>
            <a:endParaRPr lang="en-US"/>
          </a:p>
          <a:p>
            <a:pPr marL="0" indent="0">
              <a:buNone/>
            </a:pPr>
            <a:r>
              <a:rPr lang="en-US"/>
              <a:t>health informatics are over-eager to make </a:t>
            </a:r>
            <a:endParaRPr lang="en-US"/>
          </a:p>
          <a:p>
            <a:pPr marL="0" indent="0">
              <a:buNone/>
            </a:pPr>
            <a:r>
              <a:rPr lang="en-US"/>
              <a:t>problems seem intractable or lose sight of </a:t>
            </a:r>
            <a:endParaRPr lang="en-US"/>
          </a:p>
          <a:p>
            <a:pPr marL="0" indent="0">
              <a:buNone/>
            </a:pPr>
            <a:r>
              <a:rPr lang="en-US"/>
              <a:t>the fact that we have available many tried_x0002_and-true conceptual devices and publicly </a:t>
            </a:r>
            <a:endParaRPr lang="en-US"/>
          </a:p>
          <a:p>
            <a:pPr marL="0" indent="0">
              <a:buNone/>
            </a:pPr>
            <a:r>
              <a:rPr lang="en-US"/>
              <a:t>accountable processes for solving these </a:t>
            </a:r>
            <a:endParaRPr lang="en-US"/>
          </a:p>
          <a:p>
            <a:pPr marL="0" indent="0">
              <a:buNone/>
            </a:pPr>
            <a:r>
              <a:rPr lang="en-US"/>
              <a:t>problems. To say, as some are wont, for </a:t>
            </a:r>
            <a:endParaRPr lang="en-US"/>
          </a:p>
          <a:p>
            <a:pPr marL="0" indent="0">
              <a:buNone/>
            </a:pPr>
            <a:r>
              <a:rPr lang="en-US"/>
              <a:t>instance, “privacy is dead; get over it,” is a </a:t>
            </a:r>
            <a:endParaRPr lang="en-US"/>
          </a:p>
          <a:p>
            <a:pPr marL="0" indent="0">
              <a:buNone/>
            </a:pPr>
            <a:r>
              <a:rPr lang="en-US"/>
              <a:t>sad surrender to an ancient challenge tricked </a:t>
            </a:r>
            <a:endParaRPr lang="en-US"/>
          </a:p>
          <a:p>
            <a:pPr marL="0" indent="0">
              <a:buNone/>
            </a:pPr>
            <a:r>
              <a:rPr lang="en-US"/>
              <a:t>out with very large data bases and powerful </a:t>
            </a:r>
            <a:endParaRPr lang="en-US"/>
          </a:p>
          <a:p>
            <a:pPr marL="0" indent="0">
              <a:buNone/>
            </a:pPr>
            <a:r>
              <a:rPr lang="en-US"/>
              <a:t>computing tools. Such surrender is neither </a:t>
            </a:r>
            <a:endParaRPr lang="en-US"/>
          </a:p>
          <a:p>
            <a:pPr marL="0" indent="0">
              <a:buNone/>
            </a:pPr>
            <a:r>
              <a:rPr lang="en-US"/>
              <a:t>necessary nor apt.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If we care enough about these issues, and </a:t>
            </a:r>
            <a:endParaRPr lang="en-US"/>
          </a:p>
          <a:p>
            <a:pPr marL="0" indent="0">
              <a:buNone/>
            </a:pPr>
            <a:r>
              <a:rPr lang="en-US"/>
              <a:t>we should, then applied ethics emerges as the </a:t>
            </a:r>
            <a:endParaRPr lang="en-US"/>
          </a:p>
          <a:p>
            <a:pPr marL="0" indent="0">
              <a:buNone/>
            </a:pPr>
            <a:r>
              <a:rPr lang="en-US"/>
              <a:t>silent partner or loyal opposition to speak </a:t>
            </a:r>
            <a:endParaRPr lang="en-US"/>
          </a:p>
          <a:p>
            <a:pPr marL="0" indent="0">
              <a:buNone/>
            </a:pPr>
            <a:r>
              <a:rPr lang="en-US"/>
              <a:t>truth to a power whose benefits we deserve </a:t>
            </a:r>
            <a:endParaRPr lang="en-US"/>
          </a:p>
          <a:p>
            <a:pPr marL="0" indent="0">
              <a:buNone/>
            </a:pPr>
            <a:r>
              <a:rPr lang="en-US"/>
              <a:t>and whose harms we must protest. When </a:t>
            </a:r>
            <a:endParaRPr lang="en-US"/>
          </a:p>
          <a:p>
            <a:pPr marL="0" indent="0">
              <a:buNone/>
            </a:pPr>
            <a:r>
              <a:rPr lang="en-US"/>
              <a:t>appropriate, in civil society, the law itself </a:t>
            </a:r>
            <a:endParaRPr lang="en-US"/>
          </a:p>
          <a:p>
            <a:pPr marL="0" indent="0">
              <a:buNone/>
            </a:pPr>
            <a:r>
              <a:rPr lang="en-US"/>
              <a:t>can be a partner in ensuring that standards </a:t>
            </a:r>
            <a:endParaRPr lang="en-US"/>
          </a:p>
          <a:p>
            <a:pPr marL="0" indent="0">
              <a:buNone/>
            </a:pPr>
            <a:r>
              <a:rPr lang="en-US"/>
              <a:t>capture best practices. Ethics should always </a:t>
            </a:r>
            <a:endParaRPr lang="en-US"/>
          </a:p>
          <a:p>
            <a:pPr marL="0" indent="0">
              <a:buNone/>
            </a:pPr>
            <a:r>
              <a:rPr lang="en-US"/>
              <a:t>come first, both to guide us and to reduce the </a:t>
            </a:r>
            <a:endParaRPr lang="en-US"/>
          </a:p>
          <a:p>
            <a:pPr marL="0" indent="0">
              <a:buNone/>
            </a:pPr>
            <a:r>
              <a:rPr lang="en-US"/>
              <a:t>likelihood of health-system laws that permit </a:t>
            </a:r>
            <a:endParaRPr lang="en-US"/>
          </a:p>
          <a:p>
            <a:pPr marL="0" indent="0">
              <a:buNone/>
            </a:pPr>
            <a:r>
              <a:rPr lang="en-US"/>
              <a:t>or even encourage unethical conduct.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Ordinary language loves the locution “eth_x0002_ical dilemma.” But to be on the horns of </a:t>
            </a:r>
            <a:endParaRPr lang="en-US"/>
          </a:p>
          <a:p>
            <a:pPr marL="0" indent="0">
              <a:buNone/>
            </a:pPr>
            <a:r>
              <a:rPr lang="en-US"/>
              <a:t>an ethical or moral dilemma is to be in a </a:t>
            </a:r>
            <a:endParaRPr lang="en-US"/>
          </a:p>
          <a:p>
            <a:pPr marL="0" indent="0">
              <a:buNone/>
            </a:pPr>
            <a:r>
              <a:rPr lang="en-US"/>
              <a:t>position such that no matter what one does, </a:t>
            </a:r>
            <a:endParaRPr lang="en-US"/>
          </a:p>
          <a:p>
            <a:pPr marL="0" indent="0">
              <a:buNone/>
            </a:pPr>
            <a:r>
              <a:rPr lang="en-US"/>
              <a:t>one does something wrong. Most ethical </a:t>
            </a:r>
            <a:endParaRPr lang="en-US"/>
          </a:p>
          <a:p>
            <a:pPr marL="0" indent="0">
              <a:buNone/>
            </a:pPr>
            <a:r>
              <a:rPr lang="en-US"/>
              <a:t>problems or challenges are not dilemmas, </a:t>
            </a:r>
            <a:endParaRPr lang="en-US"/>
          </a:p>
          <a:p>
            <a:pPr marL="0" indent="0">
              <a:buNone/>
            </a:pPr>
            <a:r>
              <a:rPr lang="en-US"/>
              <a:t>and even the dilemmas, if they be such, can, </a:t>
            </a:r>
            <a:endParaRPr lang="en-US"/>
          </a:p>
          <a:p>
            <a:pPr marL="0" indent="0">
              <a:buNone/>
            </a:pPr>
            <a:r>
              <a:rPr lang="en-US"/>
              <a:t>as in logic, be escaped. The project here </a:t>
            </a:r>
            <a:endParaRPr lang="en-US"/>
          </a:p>
          <a:p>
            <a:pPr marL="0" indent="0">
              <a:buNone/>
            </a:pPr>
            <a:r>
              <a:rPr lang="en-US"/>
              <a:t>has been to argue and so to make clear that </a:t>
            </a:r>
            <a:endParaRPr lang="en-US"/>
          </a:p>
          <a:p>
            <a:pPr marL="0" indent="0">
              <a:buNone/>
            </a:pPr>
            <a:r>
              <a:rPr lang="en-US"/>
              <a:t>the tools of applied ethics are adequate to </a:t>
            </a:r>
            <a:endParaRPr lang="en-US"/>
          </a:p>
          <a:p>
            <a:pPr marL="0" indent="0">
              <a:buNone/>
            </a:pPr>
            <a:r>
              <a:rPr lang="en-US"/>
              <a:t>the task of guiding developers, users, and </a:t>
            </a:r>
            <a:endParaRPr lang="en-US"/>
          </a:p>
          <a:p>
            <a:pPr marL="0" indent="0">
              <a:buNone/>
            </a:pPr>
            <a:r>
              <a:rPr lang="en-US"/>
              <a:t>institutions as they adopt and try to make </a:t>
            </a:r>
            <a:endParaRPr lang="en-US"/>
          </a:p>
          <a:p>
            <a:pPr marL="0" indent="0">
              <a:buNone/>
            </a:pPr>
            <a:r>
              <a:rPr lang="en-US"/>
              <a:t>the most of health information technology.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This has been framed as statements of issues </a:t>
            </a:r>
            <a:endParaRPr lang="en-US"/>
          </a:p>
          <a:p>
            <a:pPr marL="0" indent="0">
              <a:buNone/>
            </a:pPr>
            <a:r>
              <a:rPr lang="en-US"/>
              <a:t>and problems (machine learning, privacy, </a:t>
            </a:r>
            <a:endParaRPr lang="en-US"/>
          </a:p>
          <a:p>
            <a:pPr marL="0" indent="0">
              <a:buNone/>
            </a:pPr>
            <a:r>
              <a:rPr lang="en-US"/>
              <a:t>and duty to use the new tools) and as sug_x0002_gestions for addressing them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 As elsewhere </a:t>
            </a:r>
            <a:endParaRPr lang="en-US"/>
          </a:p>
          <a:p>
            <a:pPr marL="0" indent="0">
              <a:buNone/>
            </a:pPr>
            <a:r>
              <a:rPr lang="en-US"/>
              <a:t>in the health professions, the ethical issues </a:t>
            </a:r>
            <a:endParaRPr lang="en-US"/>
          </a:p>
          <a:p>
            <a:pPr marL="0" indent="0">
              <a:buNone/>
            </a:pPr>
            <a:r>
              <a:rPr lang="en-US"/>
              <a:t>raised by a new technology are sources of </a:t>
            </a:r>
            <a:endParaRPr lang="en-US"/>
          </a:p>
          <a:p>
            <a:pPr marL="0" indent="0">
              <a:buNone/>
            </a:pPr>
            <a:r>
              <a:rPr lang="en-US"/>
              <a:t>interesting and significant challenges. These </a:t>
            </a:r>
            <a:endParaRPr lang="en-US"/>
          </a:p>
          <a:p>
            <a:pPr marL="0" indent="0">
              <a:buNone/>
            </a:pPr>
            <a:r>
              <a:rPr lang="en-US"/>
              <a:t>challenges are difficult, but not intractable. </a:t>
            </a:r>
            <a:endParaRPr lang="en-US"/>
          </a:p>
          <a:p>
            <a:pPr marL="0" indent="0">
              <a:buNone/>
            </a:pPr>
            <a:r>
              <a:rPr lang="en-US"/>
              <a:t>Finding their solutions presents opportuni_x0002_ties to use critical thinking in the service of </a:t>
            </a:r>
            <a:endParaRPr lang="en-US"/>
          </a:p>
          <a:p>
            <a:pPr marL="0" indent="0">
              <a:buNone/>
            </a:pPr>
            <a:r>
              <a:rPr lang="en-US"/>
              <a:t>shared values. 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Chief among these values is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that of health itself. Producing better and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ethically optimized tools for healers is a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contribution requiring the collaboration of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the informatics and ethics communities.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Such collaboration affords a rare and un_x0002_paralleled opportunity.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Ethics is a kind of lens we use to identify </a:t>
            </a:r>
            <a:endParaRPr lang="en-US"/>
          </a:p>
          <a:p>
            <a:pPr marL="0" indent="0">
              <a:buNone/>
            </a:pPr>
            <a:r>
              <a:rPr lang="en-US"/>
              <a:t>issues and a lever used to formulate and </a:t>
            </a:r>
            <a:endParaRPr lang="en-US"/>
          </a:p>
          <a:p>
            <a:pPr marL="0" indent="0">
              <a:buNone/>
            </a:pPr>
            <a:r>
              <a:rPr lang="en-US"/>
              <a:t>motivate best practices. Applied ethics is a </a:t>
            </a:r>
            <a:endParaRPr lang="en-US"/>
          </a:p>
          <a:p>
            <a:pPr marL="0" indent="0">
              <a:buNone/>
            </a:pPr>
            <a:r>
              <a:rPr lang="en-US"/>
              <a:t>tool to employ widely shared if not universal values to contemporary questions and </a:t>
            </a:r>
            <a:endParaRPr lang="en-US"/>
          </a:p>
          <a:p>
            <a:pPr marL="0" indent="0">
              <a:buNone/>
            </a:pPr>
            <a:r>
              <a:rPr lang="en-US"/>
              <a:t>challenges in science and the professions. </a:t>
            </a:r>
            <a:endParaRPr lang="en-US"/>
          </a:p>
          <a:p>
            <a:pPr marL="0" indent="0">
              <a:buNone/>
            </a:pPr>
            <a:r>
              <a:rPr lang="en-US"/>
              <a:t>Bioethics is the branch of applied ethics that </a:t>
            </a:r>
            <a:endParaRPr lang="en-US"/>
          </a:p>
          <a:p>
            <a:pPr marL="0" indent="0">
              <a:buNone/>
            </a:pPr>
            <a:r>
              <a:rPr lang="en-US"/>
              <a:t>addresses issues in the health professions; </a:t>
            </a:r>
            <a:endParaRPr lang="en-US"/>
          </a:p>
          <a:p>
            <a:pPr marL="0" indent="0">
              <a:buNone/>
            </a:pPr>
            <a:r>
              <a:rPr lang="en-US"/>
              <a:t>it is often linked to other kinds of applied </a:t>
            </a:r>
            <a:endParaRPr lang="en-US"/>
          </a:p>
          <a:p>
            <a:pPr marL="0" indent="0">
              <a:buNone/>
            </a:pPr>
            <a:r>
              <a:rPr lang="en-US"/>
              <a:t>ethics, including business ethics, computer </a:t>
            </a:r>
            <a:endParaRPr lang="en-US"/>
          </a:p>
          <a:p>
            <a:pPr marL="0" indent="0">
              <a:buNone/>
            </a:pPr>
            <a:r>
              <a:rPr lang="en-US"/>
              <a:t>ethics, government ethics, and so 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/>
              <a:t>It has become commonplace to observe </a:t>
            </a:r>
            <a:endParaRPr lang="en-US"/>
          </a:p>
          <a:p>
            <a:pPr marL="0" indent="0">
              <a:buNone/>
            </a:pPr>
            <a:r>
              <a:rPr lang="en-US"/>
              <a:t>or argue that science usually or even always </a:t>
            </a:r>
            <a:endParaRPr lang="en-US"/>
          </a:p>
          <a:p>
            <a:pPr marL="0" indent="0">
              <a:buNone/>
            </a:pPr>
            <a:r>
              <a:rPr lang="en-US"/>
              <a:t>outpaces, or advances, more swiftly than </a:t>
            </a:r>
            <a:endParaRPr lang="en-US"/>
          </a:p>
          <a:p>
            <a:pPr marL="0" indent="0">
              <a:buNone/>
            </a:pPr>
            <a:r>
              <a:rPr lang="en-US"/>
              <a:t>applied ethics. In the case of health informatics, this is a mistake. For some four decades, </a:t>
            </a:r>
            <a:endParaRPr lang="en-US"/>
          </a:p>
          <a:p>
            <a:pPr marL="0" indent="0">
              <a:buNone/>
            </a:pPr>
            <a:r>
              <a:rPr lang="en-US"/>
              <a:t>albeit with some exceptions, advances in </a:t>
            </a:r>
            <a:endParaRPr lang="en-US"/>
          </a:p>
          <a:p>
            <a:pPr marL="0" indent="0">
              <a:buNone/>
            </a:pPr>
            <a:r>
              <a:rPr lang="en-US"/>
              <a:t>biomedical informatics have been matched </a:t>
            </a:r>
            <a:endParaRPr lang="en-US"/>
          </a:p>
          <a:p>
            <a:pPr marL="0" indent="0">
              <a:buNone/>
            </a:pPr>
            <a:r>
              <a:rPr lang="en-US"/>
              <a:t>step for step by scholars who have identified </a:t>
            </a:r>
            <a:endParaRPr lang="en-US"/>
          </a:p>
          <a:p>
            <a:pPr marL="0" indent="0">
              <a:buNone/>
            </a:pPr>
            <a:r>
              <a:rPr lang="en-US"/>
              <a:t>and addressed the ethical, legal, and social </a:t>
            </a:r>
            <a:endParaRPr lang="en-US"/>
          </a:p>
          <a:p>
            <a:pPr marL="0" indent="0">
              <a:buNone/>
            </a:pPr>
            <a:r>
              <a:rPr lang="en-US"/>
              <a:t>issues (ELSI) raised by the expansion of a </a:t>
            </a:r>
            <a:endParaRPr lang="en-US"/>
          </a:p>
          <a:p>
            <a:pPr marL="0" indent="0">
              <a:buNone/>
            </a:pPr>
            <a:r>
              <a:rPr lang="en-US"/>
              <a:t>new science. This acronym, borrowed from </a:t>
            </a:r>
            <a:endParaRPr lang="en-US"/>
          </a:p>
          <a:p>
            <a:pPr marL="0" indent="0">
              <a:buNone/>
            </a:pPr>
            <a:r>
              <a:rPr lang="en-US"/>
              <a:t>the Human Genome Project, has ably served </a:t>
            </a:r>
            <a:endParaRPr lang="en-US"/>
          </a:p>
          <a:p>
            <a:pPr marL="0" indent="0">
              <a:buNone/>
            </a:pPr>
            <a:r>
              <a:rPr lang="en-US"/>
              <a:t>the informatics community as a label or </a:t>
            </a:r>
            <a:endParaRPr lang="en-US"/>
          </a:p>
          <a:p>
            <a:pPr marL="0" indent="0">
              <a:buNone/>
            </a:pPr>
            <a:r>
              <a:rPr lang="en-US"/>
              <a:t>guidepost for research and pedagogy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Though bioethics has moved forward, </a:t>
            </a:r>
            <a:endParaRPr lang="en-US"/>
          </a:p>
          <a:p>
            <a:pPr marL="0" indent="0">
              <a:buNone/>
            </a:pPr>
            <a:r>
              <a:rPr lang="en-US"/>
              <a:t>the same cannot be said for the law which </a:t>
            </a:r>
            <a:endParaRPr lang="en-US"/>
          </a:p>
          <a:p>
            <a:pPr marL="0" indent="0">
              <a:buNone/>
            </a:pPr>
            <a:r>
              <a:rPr lang="en-US"/>
              <a:t>continues to lag as a source of official gov_x0002_ernance and oversight in health informatics </a:t>
            </a:r>
            <a:endParaRPr lang="en-US"/>
          </a:p>
          <a:p>
            <a:pPr marL="0" indent="0">
              <a:buNone/>
            </a:pPr>
            <a:r>
              <a:rPr lang="en-US"/>
              <a:t>and other domains. It might be that the re_x0002_lationship between ethics and public policy </a:t>
            </a:r>
            <a:endParaRPr lang="en-US"/>
          </a:p>
          <a:p>
            <a:pPr marL="0" indent="0">
              <a:buNone/>
            </a:pPr>
            <a:r>
              <a:rPr lang="en-US"/>
              <a:t>represents the greatest challenge faced by </a:t>
            </a:r>
            <a:endParaRPr lang="en-US"/>
          </a:p>
          <a:p>
            <a:pPr marL="0" indent="0">
              <a:buNone/>
            </a:pPr>
            <a:r>
              <a:rPr lang="en-US"/>
              <a:t>health informatics and the society health </a:t>
            </a:r>
            <a:endParaRPr lang="en-US"/>
          </a:p>
          <a:p>
            <a:pPr marL="0" indent="0">
              <a:buNone/>
            </a:pPr>
            <a:r>
              <a:rPr lang="en-US"/>
              <a:t>informaticians seek to serve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48000" y="2136775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What follows from these two obser_x0002_vations is this: we have an extraordinary </a:t>
            </a:r>
            <a:endParaRPr lang="en-US"/>
          </a:p>
          <a:p>
            <a:r>
              <a:rPr lang="en-US"/>
              <a:t>opportunity at a crucial time to try to ensure </a:t>
            </a:r>
            <a:endParaRPr lang="en-US"/>
          </a:p>
          <a:p>
            <a:r>
              <a:rPr lang="en-US"/>
              <a:t>that the insights and analyses provided by </a:t>
            </a:r>
            <a:endParaRPr lang="en-US"/>
          </a:p>
          <a:p>
            <a:r>
              <a:rPr lang="en-US"/>
              <a:t>ethics continue to mature and, as important, </a:t>
            </a:r>
            <a:endParaRPr lang="en-US"/>
          </a:p>
          <a:p>
            <a:r>
              <a:rPr lang="en-US"/>
              <a:t>that they are taken up and incorporated </a:t>
            </a:r>
            <a:endParaRPr lang="en-US"/>
          </a:p>
          <a:p>
            <a:r>
              <a:rPr lang="en-US"/>
              <a:t>by academic and health care institutions, </a:t>
            </a:r>
            <a:endParaRPr lang="en-US"/>
          </a:p>
          <a:p>
            <a:r>
              <a:rPr lang="en-US"/>
              <a:t>businesses, professional organizations, and </a:t>
            </a:r>
            <a:endParaRPr lang="en-US"/>
          </a:p>
          <a:p>
            <a:r>
              <a:rPr lang="en-US"/>
              <a:t>governments.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 what follows, I expand on these </a:t>
            </a:r>
            <a:endParaRPr lang="en-US"/>
          </a:p>
          <a:p>
            <a:pPr marL="0" indent="0">
              <a:buNone/>
            </a:pPr>
            <a:r>
              <a:rPr lang="en-US"/>
              <a:t>points by filtering them through a number </a:t>
            </a:r>
            <a:endParaRPr lang="en-US"/>
          </a:p>
          <a:p>
            <a:pPr marL="0" indent="0">
              <a:buNone/>
            </a:pPr>
            <a:r>
              <a:rPr lang="en-US"/>
              <a:t>of contemporary challenges. These include </a:t>
            </a:r>
            <a:endParaRPr lang="en-US"/>
          </a:p>
          <a:p>
            <a:pPr marL="0" indent="0">
              <a:buNone/>
            </a:pPr>
            <a:r>
              <a:rPr lang="en-US"/>
              <a:t>artificial intelligence and machine learning; </a:t>
            </a:r>
            <a:endParaRPr lang="en-US"/>
          </a:p>
          <a:p>
            <a:pPr marL="0" indent="0">
              <a:buNone/>
            </a:pPr>
            <a:r>
              <a:rPr lang="en-US"/>
              <a:t>Big Data, data sharing and privacy; duties to </a:t>
            </a:r>
            <a:endParaRPr lang="en-US"/>
          </a:p>
          <a:p>
            <a:pPr marL="0" indent="0">
              <a:buNone/>
            </a:pPr>
            <a:r>
              <a:rPr lang="en-US"/>
              <a:t>use and manage new technology; and ethics </a:t>
            </a:r>
            <a:endParaRPr lang="en-US"/>
          </a:p>
          <a:p>
            <a:pPr marL="0" indent="0">
              <a:buNone/>
            </a:pPr>
            <a:r>
              <a:rPr lang="en-US"/>
              <a:t>and public policy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Artificial Intelligence, </a:t>
            </a:r>
            <a:br>
              <a:rPr lang="en-US"/>
            </a:br>
            <a:r>
              <a:rPr lang="en-US"/>
              <a:t>Machine Learning, and Ethics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ancient fantasy of an intelligent ma_x0002_chine or a smart homunculus became a </a:t>
            </a:r>
            <a:endParaRPr lang="en-US"/>
          </a:p>
          <a:p>
            <a:pPr marL="0" indent="0">
              <a:buNone/>
            </a:pPr>
            <a:r>
              <a:rPr lang="en-US"/>
              <a:t>research project in the 17th century when </a:t>
            </a:r>
            <a:endParaRPr lang="en-US"/>
          </a:p>
          <a:p>
            <a:pPr marL="0" indent="0">
              <a:buNone/>
            </a:pPr>
            <a:r>
              <a:rPr lang="en-US"/>
              <a:t>Gottfried Leibniz, the philosopher and </a:t>
            </a:r>
            <a:endParaRPr lang="en-US"/>
          </a:p>
          <a:p>
            <a:pPr marL="0" indent="0">
              <a:buNone/>
            </a:pPr>
            <a:r>
              <a:rPr lang="en-US"/>
              <a:t>logician who, with Newton, discovered </a:t>
            </a:r>
            <a:endParaRPr lang="en-US"/>
          </a:p>
          <a:p>
            <a:pPr marL="0" indent="0">
              <a:buNone/>
            </a:pPr>
            <a:r>
              <a:rPr lang="en-US"/>
              <a:t>the infinitesimal calculus, suggested that </a:t>
            </a:r>
            <a:endParaRPr lang="en-US"/>
          </a:p>
          <a:p>
            <a:pPr marL="0" indent="0">
              <a:buNone/>
            </a:pPr>
            <a:r>
              <a:rPr lang="en-US"/>
              <a:t>human reason could be rendered in a uni_x0002_versal language such that argumentation </a:t>
            </a:r>
            <a:endParaRPr lang="en-US"/>
          </a:p>
          <a:p>
            <a:pPr marL="0" indent="0">
              <a:buNone/>
            </a:pPr>
            <a:r>
              <a:rPr lang="en-US"/>
              <a:t>could be reduced to calculation.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He built a </a:t>
            </a:r>
            <a:endParaRPr lang="en-US"/>
          </a:p>
          <a:p>
            <a:pPr marL="0" indent="0">
              <a:buNone/>
            </a:pPr>
            <a:r>
              <a:rPr lang="en-US"/>
              <a:t>primitive calculator [1], arguably the first </a:t>
            </a:r>
            <a:endParaRPr lang="en-US"/>
          </a:p>
          <a:p>
            <a:pPr marL="0" indent="0">
              <a:buNone/>
            </a:pPr>
            <a:r>
              <a:rPr lang="en-US"/>
              <a:t>machine to replicate an aspect of human </a:t>
            </a:r>
            <a:endParaRPr lang="en-US"/>
          </a:p>
          <a:p>
            <a:pPr marL="0" indent="0">
              <a:buNone/>
            </a:pPr>
            <a:r>
              <a:rPr lang="en-US"/>
              <a:t>thinking. Leibniz thought that intelligent </a:t>
            </a:r>
            <a:endParaRPr lang="en-US"/>
          </a:p>
          <a:p>
            <a:pPr marL="0" indent="0">
              <a:buNone/>
            </a:pPr>
            <a:r>
              <a:rPr lang="en-US"/>
              <a:t>machines would formalize reason and end </a:t>
            </a:r>
            <a:endParaRPr lang="en-US"/>
          </a:p>
          <a:p>
            <a:pPr marL="0" indent="0">
              <a:buNone/>
            </a:pPr>
            <a:r>
              <a:rPr lang="en-US"/>
              <a:t>disagreements.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9547</Words>
  <Application>WPS Presentation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Ethics in Health Informatics make rules policy</vt:lpstr>
      <vt:lpstr>MINGGU DEPAN KUIS 1</vt:lpstr>
      <vt:lpstr>Introduction</vt:lpstr>
      <vt:lpstr>PowerPoint 演示文稿</vt:lpstr>
      <vt:lpstr>PowerPoint 演示文稿</vt:lpstr>
      <vt:lpstr>PowerPoint 演示文稿</vt:lpstr>
      <vt:lpstr>PowerPoint 演示文稿</vt:lpstr>
      <vt:lpstr>Artificial Intelligence,  Machine Learning, and Ethics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Quality and Standards Are  Ethical Issues</vt:lpstr>
      <vt:lpstr>PowerPoint 演示文稿</vt:lpstr>
      <vt:lpstr>PowerPoint 演示文稿</vt:lpstr>
      <vt:lpstr>Ethics, Standards, and  Public Policy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Health Informatics</dc:title>
  <dc:creator>ACER ASPIRE</dc:creator>
  <cp:lastModifiedBy>ACER ASPIRE</cp:lastModifiedBy>
  <cp:revision>8</cp:revision>
  <dcterms:created xsi:type="dcterms:W3CDTF">2023-09-19T21:43:00Z</dcterms:created>
  <dcterms:modified xsi:type="dcterms:W3CDTF">2023-09-22T06:14:01Z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E3522849636243AAB9B136D0AB543A1F_11</vt:lpwstr>
  </property>
  <property fmtid="{D5CDD505-2E9C-101B-9397-08002B2CF9AE}" pid="3" name="KSOProductBuildVer">
    <vt:lpwstr>1033-12.2.0.13215</vt:lpwstr>
  </property>
</Properties>
</file>