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004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845"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529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964DE0"/>
        </a:solidFill>
        <a:effectLst/>
      </p:bgPr>
    </p:bg>
    <p:spTree>
      <p:nvGrpSpPr>
        <p:cNvPr id="1" name=""/>
        <p:cNvGrpSpPr/>
        <p:nvPr/>
      </p:nvGrpSpPr>
      <p:grpSpPr>
        <a:xfrm>
          <a:off x="0" y="0"/>
          <a:ext cx="0" cy="0"/>
          <a:chOff x="0" y="0"/>
          <a:chExt cx="0" cy="0"/>
        </a:xfrm>
      </p:grpSpPr>
      <p:pic>
        <p:nvPicPr>
          <p:cNvPr id="3" name="Image 0" descr="https://images.unsplash.com/photo-1477519242566-6ae87c31d212?crop=entropy&amp;cs=tinysrgb&amp;fit=max&amp;fm=jpg&amp;ixid=M3wyMTIyMnwwfDF8c2VhcmNofDl8fHNtYXJ0JTIwY2l0eXxlbnwwfHx8fDE3MDUyNTg0ODV8MA&amp;ixlib=rb-4.0.3&amp;q=80&amp;w=1080"/>
          <p:cNvPicPr>
            <a:picLocks noChangeAspect="1"/>
          </p:cNvPicPr>
          <p:nvPr/>
        </p:nvPicPr>
        <p:blipFill>
          <a:blip r:embed="rId3"/>
          <a:srcRect l="12344" r="25987"/>
          <a:stretch/>
        </p:blipFill>
        <p:spPr>
          <a:xfrm>
            <a:off x="-219700" y="-17103"/>
            <a:ext cx="4790238" cy="5178912"/>
          </a:xfrm>
          <a:prstGeom prst="rect">
            <a:avLst/>
          </a:prstGeom>
        </p:spPr>
      </p:pic>
      <p:sp>
        <p:nvSpPr>
          <p:cNvPr id="4" name="Shape 0"/>
          <p:cNvSpPr/>
          <p:nvPr/>
        </p:nvSpPr>
        <p:spPr>
          <a:xfrm>
            <a:off x="56676" y="99150"/>
            <a:ext cx="9024937" cy="0"/>
          </a:xfrm>
          <a:prstGeom prst="line">
            <a:avLst/>
          </a:prstGeom>
          <a:solidFill>
            <a:srgbClr val="964DE0">
              <a:alpha val="20000"/>
            </a:srgbClr>
          </a:solidFill>
          <a:ln w="5292">
            <a:solidFill>
              <a:srgbClr val="FFFFFF">
                <a:alpha val="20000"/>
              </a:srgbClr>
            </a:solidFill>
            <a:prstDash val="solid"/>
            <a:headEnd type="none"/>
            <a:tailEnd type="none"/>
          </a:ln>
        </p:spPr>
      </p:sp>
      <p:sp>
        <p:nvSpPr>
          <p:cNvPr id="5" name="Shape 1"/>
          <p:cNvSpPr/>
          <p:nvPr/>
        </p:nvSpPr>
        <p:spPr>
          <a:xfrm>
            <a:off x="309563" y="5312569"/>
            <a:ext cx="9024937" cy="0"/>
          </a:xfrm>
          <a:prstGeom prst="line">
            <a:avLst/>
          </a:prstGeom>
          <a:solidFill>
            <a:srgbClr val="964DE0"/>
          </a:solidFill>
          <a:ln w="5292">
            <a:solidFill>
              <a:srgbClr val="FFFFFF"/>
            </a:solidFill>
            <a:prstDash val="solid"/>
            <a:headEnd type="none"/>
            <a:tailEnd type="none"/>
          </a:ln>
        </p:spPr>
      </p:sp>
      <p:sp>
        <p:nvSpPr>
          <p:cNvPr id="6" name="Shape 2"/>
          <p:cNvSpPr/>
          <p:nvPr/>
        </p:nvSpPr>
        <p:spPr>
          <a:xfrm>
            <a:off x="58619" y="5050631"/>
            <a:ext cx="9024937" cy="0"/>
          </a:xfrm>
          <a:prstGeom prst="line">
            <a:avLst/>
          </a:prstGeom>
          <a:solidFill>
            <a:srgbClr val="964DE0">
              <a:alpha val="20000"/>
            </a:srgbClr>
          </a:solidFill>
          <a:ln w="5292">
            <a:solidFill>
              <a:srgbClr val="FFFFFF">
                <a:alpha val="20000"/>
              </a:srgbClr>
            </a:solidFill>
            <a:prstDash val="solid"/>
            <a:headEnd type="none"/>
            <a:tailEnd type="none"/>
          </a:ln>
        </p:spPr>
      </p:sp>
      <p:sp>
        <p:nvSpPr>
          <p:cNvPr id="7" name="Text 3"/>
          <p:cNvSpPr/>
          <p:nvPr/>
        </p:nvSpPr>
        <p:spPr>
          <a:xfrm>
            <a:off x="8313867" y="629434"/>
            <a:ext cx="648975" cy="119062"/>
          </a:xfrm>
          <a:prstGeom prst="rect">
            <a:avLst/>
          </a:prstGeom>
          <a:noFill/>
          <a:ln/>
        </p:spPr>
        <p:txBody>
          <a:bodyPr wrap="square" lIns="0" tIns="0" rIns="0" bIns="0" rtlCol="0" anchor="b"/>
          <a:lstStyle/>
          <a:p>
            <a:pPr algn="r">
              <a:lnSpc>
                <a:spcPts val="938"/>
              </a:lnSpc>
            </a:pPr>
            <a:r>
              <a:rPr lang="en-US" sz="800" b="1" kern="0" spc="180" dirty="0">
                <a:solidFill>
                  <a:srgbClr val="FFFFFF"/>
                </a:solidFill>
                <a:latin typeface="Helmet" pitchFamily="34" charset="0"/>
                <a:ea typeface="Helmet" pitchFamily="34" charset="-122"/>
                <a:cs typeface="Helmet" pitchFamily="34" charset="-120"/>
              </a:rPr>
              <a:t>HACKFEST</a:t>
            </a:r>
            <a:endParaRPr lang="en-US" sz="750" dirty="0"/>
          </a:p>
        </p:txBody>
      </p:sp>
      <p:sp>
        <p:nvSpPr>
          <p:cNvPr id="8" name="Text 4"/>
          <p:cNvSpPr/>
          <p:nvPr/>
        </p:nvSpPr>
        <p:spPr>
          <a:xfrm>
            <a:off x="4878532" y="751565"/>
            <a:ext cx="4141371" cy="3000375"/>
          </a:xfrm>
          <a:prstGeom prst="rect">
            <a:avLst/>
          </a:prstGeom>
          <a:noFill/>
          <a:ln/>
          <a:effectLst>
            <a:outerShdw blurRad="254000" dist="25400" dir="5400000" algn="bl" rotWithShape="0">
              <a:srgbClr val="000000">
                <a:alpha val="75000"/>
              </a:srgbClr>
            </a:outerShdw>
          </a:effectLst>
        </p:spPr>
        <p:txBody>
          <a:bodyPr wrap="square" lIns="0" tIns="0" rIns="0" bIns="0" rtlCol="0" anchor="ctr"/>
          <a:lstStyle/>
          <a:p>
            <a:pPr algn="l">
              <a:lnSpc>
                <a:spcPts val="4725"/>
              </a:lnSpc>
            </a:pPr>
            <a:r>
              <a:rPr lang="en-US" sz="3000" b="0" kern="0" spc="-30" dirty="0">
                <a:solidFill>
                  <a:srgbClr val="FFFFFF"/>
                </a:solidFill>
                <a:latin typeface="Manrope" pitchFamily="34" charset="0"/>
                <a:ea typeface="Manrope" pitchFamily="34" charset="-122"/>
                <a:cs typeface="Manrope" pitchFamily="34" charset="-120"/>
              </a:rPr>
              <a:t>Transforming</a:t>
            </a:r>
            <a:endParaRPr lang="en-US" sz="4500" dirty="0"/>
          </a:p>
          <a:p>
            <a:pPr algn="l">
              <a:lnSpc>
                <a:spcPts val="4725"/>
              </a:lnSpc>
            </a:pPr>
            <a:r>
              <a:rPr lang="en-US" sz="3000" b="0" kern="0" spc="-30" dirty="0">
                <a:solidFill>
                  <a:srgbClr val="FFFFFF"/>
                </a:solidFill>
                <a:latin typeface="Manrope" pitchFamily="34" charset="0"/>
                <a:ea typeface="Manrope" pitchFamily="34" charset="-122"/>
                <a:cs typeface="Manrope" pitchFamily="34" charset="-120"/>
              </a:rPr>
              <a:t>Urban Living: Integrated Utilities</a:t>
            </a:r>
            <a:endParaRPr lang="en-US" sz="4500" dirty="0"/>
          </a:p>
          <a:p>
            <a:pPr algn="l">
              <a:lnSpc>
                <a:spcPts val="4725"/>
              </a:lnSpc>
            </a:pPr>
            <a:r>
              <a:rPr lang="en-US" sz="3000" b="0" kern="0" spc="-30" dirty="0">
                <a:solidFill>
                  <a:srgbClr val="FFFFFF"/>
                </a:solidFill>
                <a:latin typeface="Manrope" pitchFamily="34" charset="0"/>
                <a:ea typeface="Manrope" pitchFamily="34" charset="-122"/>
                <a:cs typeface="Manrope" pitchFamily="34" charset="-120"/>
              </a:rPr>
              <a:t>for the</a:t>
            </a:r>
            <a:endParaRPr lang="en-US" sz="4500" dirty="0"/>
          </a:p>
          <a:p>
            <a:pPr algn="l">
              <a:lnSpc>
                <a:spcPts val="4725"/>
              </a:lnSpc>
            </a:pPr>
            <a:r>
              <a:rPr lang="en-US" sz="3000" b="0" kern="0" spc="-30" dirty="0">
                <a:solidFill>
                  <a:srgbClr val="FFFFFF"/>
                </a:solidFill>
                <a:latin typeface="Manrope" pitchFamily="34" charset="0"/>
                <a:ea typeface="Manrope" pitchFamily="34" charset="-122"/>
                <a:cs typeface="Manrope" pitchFamily="34" charset="-120"/>
              </a:rPr>
              <a:t>Capital City</a:t>
            </a:r>
            <a:endParaRPr lang="en-US" sz="4500" dirty="0"/>
          </a:p>
        </p:txBody>
      </p:sp>
      <p:sp>
        <p:nvSpPr>
          <p:cNvPr id="9" name="Text 5"/>
          <p:cNvSpPr/>
          <p:nvPr/>
        </p:nvSpPr>
        <p:spPr>
          <a:xfrm>
            <a:off x="5868055" y="3828682"/>
            <a:ext cx="3657600" cy="210503"/>
          </a:xfrm>
          <a:prstGeom prst="rect">
            <a:avLst/>
          </a:prstGeom>
          <a:noFill/>
          <a:ln/>
        </p:spPr>
        <p:txBody>
          <a:bodyPr wrap="none" lIns="0" tIns="0" rIns="0" bIns="0" rtlCol="0" anchor="t">
            <a:spAutoFit/>
          </a:bodyPr>
          <a:lstStyle/>
          <a:p>
            <a:pPr algn="l">
              <a:lnSpc>
                <a:spcPts val="1658"/>
              </a:lnSpc>
            </a:pPr>
            <a:r>
              <a:rPr lang="en-US" sz="1000" b="0" dirty="0">
                <a:solidFill>
                  <a:srgbClr val="FFFFFF"/>
                </a:solidFill>
                <a:latin typeface="Lora" pitchFamily="34" charset="0"/>
                <a:ea typeface="Lora" pitchFamily="34" charset="-122"/>
                <a:cs typeface="Lora" pitchFamily="34" charset="-120"/>
              </a:rPr>
              <a:t>A Groundbreaking Solution for Delhi and Beyond</a:t>
            </a:r>
            <a:endParaRPr lang="en-US" sz="975" dirty="0"/>
          </a:p>
        </p:txBody>
      </p:sp>
      <p:sp>
        <p:nvSpPr>
          <p:cNvPr id="10" name="Text 6"/>
          <p:cNvSpPr/>
          <p:nvPr/>
        </p:nvSpPr>
        <p:spPr>
          <a:xfrm>
            <a:off x="7433408" y="4504078"/>
            <a:ext cx="1828800" cy="166688"/>
          </a:xfrm>
          <a:prstGeom prst="rect">
            <a:avLst/>
          </a:prstGeom>
          <a:noFill/>
          <a:ln/>
        </p:spPr>
        <p:txBody>
          <a:bodyPr wrap="none" lIns="0" tIns="0" rIns="0" bIns="0" rtlCol="0" anchor="t">
            <a:spAutoFit/>
          </a:bodyPr>
          <a:lstStyle/>
          <a:p>
            <a:pPr algn="l">
              <a:lnSpc>
                <a:spcPts val="1313"/>
              </a:lnSpc>
            </a:pPr>
            <a:r>
              <a:rPr lang="en-US" sz="1100" b="1" u="heavy" dirty="0">
                <a:solidFill>
                  <a:srgbClr val="FFFFFF"/>
                </a:solidFill>
                <a:latin typeface="Lora" pitchFamily="34" charset="0"/>
                <a:ea typeface="Lora" pitchFamily="34" charset="-122"/>
                <a:cs typeface="Lora" pitchFamily="34" charset="-120"/>
              </a:rPr>
              <a:t>by GladiatorsRealm</a:t>
            </a:r>
            <a:endParaRPr lang="en-US" sz="1050" dirty="0"/>
          </a:p>
        </p:txBody>
      </p:sp>
      <p:pic>
        <p:nvPicPr>
          <p:cNvPr id="11" name="Image 1" descr="https://asset.brandfetch.io/idw2s-0Tuo/idSa8YPehb.sv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192728" y="92887"/>
            <a:ext cx="891255" cy="453181"/>
          </a:xfrm>
          <a:prstGeom prst="rect">
            <a:avLst/>
          </a:prstGeom>
        </p:spPr>
      </p:pic>
      <p:sp>
        <p:nvSpPr>
          <p:cNvPr id="12" name="Text 7"/>
          <p:cNvSpPr/>
          <p:nvPr/>
        </p:nvSpPr>
        <p:spPr>
          <a:xfrm>
            <a:off x="150729" y="260831"/>
            <a:ext cx="4572000" cy="119063"/>
          </a:xfrm>
          <a:prstGeom prst="rect">
            <a:avLst/>
          </a:prstGeom>
          <a:noFill/>
          <a:ln/>
        </p:spPr>
        <p:txBody>
          <a:bodyPr wrap="square" lIns="0" tIns="0" rIns="0" bIns="0" rtlCol="0" anchor="b"/>
          <a:lstStyle/>
          <a:p>
            <a:pPr algn="l">
              <a:lnSpc>
                <a:spcPts val="938"/>
              </a:lnSpc>
            </a:pPr>
            <a:r>
              <a:rPr lang="en-US" sz="800" b="1" dirty="0">
                <a:solidFill>
                  <a:srgbClr val="FFFFFF"/>
                </a:solidFill>
                <a:latin typeface="Helmet" pitchFamily="34" charset="0"/>
                <a:ea typeface="Helmet" pitchFamily="34" charset="-122"/>
                <a:cs typeface="Helmet" pitchFamily="34" charset="-120"/>
              </a:rPr>
              <a:t>JANUARY 2024</a:t>
            </a:r>
            <a:endParaRPr lang="en-US" sz="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26004D"/>
        </a:solidFill>
        <a:effectLst/>
      </p:bgPr>
    </p:bg>
    <p:spTree>
      <p:nvGrpSpPr>
        <p:cNvPr id="1" name=""/>
        <p:cNvGrpSpPr/>
        <p:nvPr/>
      </p:nvGrpSpPr>
      <p:grpSpPr>
        <a:xfrm>
          <a:off x="0" y="0"/>
          <a:ext cx="0" cy="0"/>
          <a:chOff x="0" y="0"/>
          <a:chExt cx="0" cy="0"/>
        </a:xfrm>
      </p:grpSpPr>
      <p:sp>
        <p:nvSpPr>
          <p:cNvPr id="3" name="Shape 0"/>
          <p:cNvSpPr/>
          <p:nvPr/>
        </p:nvSpPr>
        <p:spPr>
          <a:xfrm>
            <a:off x="56676" y="99150"/>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4" name="Shape 1"/>
          <p:cNvSpPr/>
          <p:nvPr/>
        </p:nvSpPr>
        <p:spPr>
          <a:xfrm>
            <a:off x="58619" y="5050631"/>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5" name="Text 2"/>
          <p:cNvSpPr/>
          <p:nvPr/>
        </p:nvSpPr>
        <p:spPr>
          <a:xfrm>
            <a:off x="188403" y="714375"/>
            <a:ext cx="9144000" cy="890587"/>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Addressing obstacles and overcoming implementation challenges</a:t>
            </a:r>
            <a:endParaRPr lang="en-US" sz="3188" dirty="0"/>
          </a:p>
        </p:txBody>
      </p:sp>
      <p:sp>
        <p:nvSpPr>
          <p:cNvPr id="6" name="Shape 3"/>
          <p:cNvSpPr/>
          <p:nvPr/>
        </p:nvSpPr>
        <p:spPr>
          <a:xfrm>
            <a:off x="188403" y="1738312"/>
            <a:ext cx="2857500" cy="3176588"/>
          </a:xfrm>
          <a:prstGeom prst="roundRect">
            <a:avLst>
              <a:gd name="adj" fmla="val 900"/>
            </a:avLst>
          </a:prstGeom>
          <a:solidFill>
            <a:srgbClr val="964DE0"/>
          </a:solidFill>
          <a:ln/>
          <a:effectLst>
            <a:outerShdw blurRad="127000" dist="38100" dir="3600000" algn="bl" rotWithShape="0">
              <a:srgbClr val="000000">
                <a:alpha val="15000"/>
              </a:srgbClr>
            </a:outerShdw>
          </a:effectLst>
        </p:spPr>
      </p:sp>
      <p:sp>
        <p:nvSpPr>
          <p:cNvPr id="7" name="Text 4"/>
          <p:cNvSpPr/>
          <p:nvPr/>
        </p:nvSpPr>
        <p:spPr>
          <a:xfrm>
            <a:off x="3161503" y="1738312"/>
            <a:ext cx="2857500" cy="3176588"/>
          </a:xfrm>
          <a:prstGeom prst="roundRect">
            <a:avLst>
              <a:gd name="adj" fmla="val 900"/>
            </a:avLst>
          </a:prstGeom>
          <a:solidFill>
            <a:srgbClr val="964DE0">
              <a:alpha val="85000"/>
            </a:srgbClr>
          </a:solidFill>
          <a:ln/>
          <a:effectLst>
            <a:outerShdw blurRad="127000" dist="38100" dir="3600000" algn="bl" rotWithShape="0">
              <a:srgbClr val="000000">
                <a:alpha val="15000"/>
              </a:srgbClr>
            </a:outerShdw>
          </a:effectLst>
        </p:spPr>
        <p:txBody>
          <a:bodyPr wrap="square" lIns="158750" tIns="375014" rIns="158750" bIns="375014" rtlCol="0" anchor="ctr"/>
          <a:lstStyle/>
          <a:p>
            <a:pPr algn="ctr">
              <a:lnSpc>
                <a:spcPts val="1658"/>
              </a:lnSpc>
            </a:pPr>
            <a:endParaRPr lang="en-US" sz="975" dirty="0"/>
          </a:p>
        </p:txBody>
      </p:sp>
      <p:sp>
        <p:nvSpPr>
          <p:cNvPr id="8" name="Shape 5"/>
          <p:cNvSpPr/>
          <p:nvPr/>
        </p:nvSpPr>
        <p:spPr>
          <a:xfrm>
            <a:off x="6134603" y="1738312"/>
            <a:ext cx="2857500" cy="3176588"/>
          </a:xfrm>
          <a:prstGeom prst="roundRect">
            <a:avLst>
              <a:gd name="adj" fmla="val 900"/>
            </a:avLst>
          </a:prstGeom>
          <a:solidFill>
            <a:srgbClr val="964DE0">
              <a:alpha val="70000"/>
            </a:srgbClr>
          </a:solidFill>
          <a:ln/>
          <a:effectLst>
            <a:outerShdw blurRad="127000" dist="38100" dir="3600000" algn="bl" rotWithShape="0">
              <a:srgbClr val="000000">
                <a:alpha val="15000"/>
              </a:srgbClr>
            </a:outerShdw>
          </a:effectLst>
        </p:spPr>
      </p:sp>
      <p:pic>
        <p:nvPicPr>
          <p:cNvPr id="9" name="Image 0" descr="https://images.unsplash.com/photo-1473042904451-00171c69419d?crop=entropy&amp;cs=tinysrgb&amp;fit=max&amp;fm=jpg&amp;ixid=M3wyMTIyMnwwfDF8c2VhcmNofDl8fHRyYWZmaWN8ZW58MHx8fHwxNzA1MjYzNjAwfDA&amp;ixlib=rb-4.0.3&amp;q=80&amp;w=1080"/>
          <p:cNvPicPr>
            <a:picLocks noChangeAspect="1"/>
          </p:cNvPicPr>
          <p:nvPr/>
        </p:nvPicPr>
        <p:blipFill>
          <a:blip r:embed="rId3"/>
          <a:srcRect r="661"/>
          <a:stretch/>
        </p:blipFill>
        <p:spPr>
          <a:xfrm>
            <a:off x="188115" y="1738312"/>
            <a:ext cx="2857500" cy="1857375"/>
          </a:xfrm>
          <a:prstGeom prst="rect">
            <a:avLst/>
          </a:prstGeom>
        </p:spPr>
      </p:pic>
      <p:pic>
        <p:nvPicPr>
          <p:cNvPr id="10" name="Image 1" descr="https://images.unsplash.com/photo-1630569265359-0374303ad11d?crop=entropy&amp;cs=tinysrgb&amp;fit=max&amp;fm=jpg&amp;ixid=M3wyMTIyMnwwfDF8c2VhcmNofDl8fHByb2JsZW0lMjBzb2x2aW5nfGVufDF8MHx8fDE3MDUyNDkzODR8MA&amp;ixlib=rb-4.0.3&amp;q=80&amp;w=1080"/>
          <p:cNvPicPr>
            <a:picLocks noChangeAspect="1"/>
          </p:cNvPicPr>
          <p:nvPr/>
        </p:nvPicPr>
        <p:blipFill>
          <a:blip r:embed="rId4"/>
          <a:srcRect b="2635"/>
          <a:stretch/>
        </p:blipFill>
        <p:spPr>
          <a:xfrm>
            <a:off x="3157751" y="1738312"/>
            <a:ext cx="2857500" cy="1857375"/>
          </a:xfrm>
          <a:prstGeom prst="rect">
            <a:avLst/>
          </a:prstGeom>
        </p:spPr>
      </p:pic>
      <p:pic>
        <p:nvPicPr>
          <p:cNvPr id="11" name="Image 2" descr="https://images.unsplash.com/photo-1530521954074-e64f6810b32d?crop=entropy&amp;cs=tinysrgb&amp;fit=max&amp;fm=jpg&amp;ixid=M3wyMTIyMnwwfDF8c2VhcmNofDE2fHx0cmF2ZWx8ZW58MHx8fHwxNzA1MjI1MjE5fDA&amp;ixlib=rb-4.0.3&amp;q=80&amp;w=1080"/>
          <p:cNvPicPr>
            <a:picLocks noChangeAspect="1"/>
          </p:cNvPicPr>
          <p:nvPr/>
        </p:nvPicPr>
        <p:blipFill>
          <a:blip r:embed="rId5"/>
          <a:srcRect b="2500"/>
          <a:stretch/>
        </p:blipFill>
        <p:spPr>
          <a:xfrm>
            <a:off x="6134503" y="1738312"/>
            <a:ext cx="2857500" cy="1857375"/>
          </a:xfrm>
          <a:prstGeom prst="rect">
            <a:avLst/>
          </a:prstGeom>
        </p:spPr>
      </p:pic>
      <p:sp>
        <p:nvSpPr>
          <p:cNvPr id="12" name="Text 6"/>
          <p:cNvSpPr/>
          <p:nvPr/>
        </p:nvSpPr>
        <p:spPr>
          <a:xfrm>
            <a:off x="381000" y="3776287"/>
            <a:ext cx="2743200" cy="210480"/>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Traffic Management</a:t>
            </a:r>
            <a:endParaRPr lang="en-US" sz="975" dirty="0"/>
          </a:p>
        </p:txBody>
      </p:sp>
      <p:sp>
        <p:nvSpPr>
          <p:cNvPr id="13" name="Text 7"/>
          <p:cNvSpPr/>
          <p:nvPr/>
        </p:nvSpPr>
        <p:spPr>
          <a:xfrm>
            <a:off x="381000" y="4033536"/>
            <a:ext cx="2743200" cy="420960"/>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Implement advanced traffic control systems to ease congestion.</a:t>
            </a:r>
            <a:endParaRPr lang="en-US" sz="975" dirty="0"/>
          </a:p>
        </p:txBody>
      </p:sp>
      <p:sp>
        <p:nvSpPr>
          <p:cNvPr id="14" name="Text 8"/>
          <p:cNvSpPr/>
          <p:nvPr/>
        </p:nvSpPr>
        <p:spPr>
          <a:xfrm>
            <a:off x="3401273" y="3776287"/>
            <a:ext cx="2743200" cy="210480"/>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Smart Government Services</a:t>
            </a:r>
            <a:endParaRPr lang="en-US" sz="975" dirty="0"/>
          </a:p>
        </p:txBody>
      </p:sp>
      <p:sp>
        <p:nvSpPr>
          <p:cNvPr id="15" name="Text 9"/>
          <p:cNvSpPr/>
          <p:nvPr/>
        </p:nvSpPr>
        <p:spPr>
          <a:xfrm>
            <a:off x="3401273" y="4033536"/>
            <a:ext cx="2743200" cy="421005"/>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Streamline government services through digital transformation.</a:t>
            </a:r>
            <a:endParaRPr lang="en-US" sz="975" dirty="0"/>
          </a:p>
        </p:txBody>
      </p:sp>
      <p:sp>
        <p:nvSpPr>
          <p:cNvPr id="16" name="Text 10"/>
          <p:cNvSpPr/>
          <p:nvPr/>
        </p:nvSpPr>
        <p:spPr>
          <a:xfrm>
            <a:off x="6375784" y="3776287"/>
            <a:ext cx="2743200" cy="210480"/>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Sustainable Transportation</a:t>
            </a:r>
            <a:endParaRPr lang="en-US" sz="975" dirty="0"/>
          </a:p>
        </p:txBody>
      </p:sp>
      <p:sp>
        <p:nvSpPr>
          <p:cNvPr id="17" name="Text 11"/>
          <p:cNvSpPr/>
          <p:nvPr/>
        </p:nvSpPr>
        <p:spPr>
          <a:xfrm>
            <a:off x="6375784" y="4033536"/>
            <a:ext cx="2743200" cy="421005"/>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Promote eco-friendly modes of transportation for a greener city.</a:t>
            </a:r>
            <a:endParaRPr lang="en-US" sz="975" dirty="0"/>
          </a:p>
        </p:txBody>
      </p:sp>
      <p:sp>
        <p:nvSpPr>
          <p:cNvPr id="18" name="Text 12"/>
          <p:cNvSpPr/>
          <p:nvPr/>
        </p:nvSpPr>
        <p:spPr>
          <a:xfrm>
            <a:off x="190500" y="272673"/>
            <a:ext cx="5486400" cy="119063"/>
          </a:xfrm>
          <a:prstGeom prst="rect">
            <a:avLst/>
          </a:prstGeom>
          <a:noFill/>
          <a:ln/>
        </p:spPr>
        <p:txBody>
          <a:bodyPr wrap="square" lIns="0" tIns="0" rIns="0" bIns="0" rtlCol="0" anchor="b"/>
          <a:lstStyle/>
          <a:p>
            <a:pPr algn="l">
              <a:lnSpc>
                <a:spcPts val="938"/>
              </a:lnSpc>
            </a:pPr>
            <a:r>
              <a:rPr lang="en-US" sz="800" b="0" dirty="0">
                <a:solidFill>
                  <a:srgbClr val="FFFFFF"/>
                </a:solidFill>
                <a:latin typeface="Helmet" pitchFamily="34" charset="0"/>
                <a:ea typeface="Helmet" pitchFamily="34" charset="-122"/>
                <a:cs typeface="Helmet" pitchFamily="34" charset="-120"/>
              </a:rPr>
              <a:t>CHALLENGES AND SOLUTIONS</a:t>
            </a:r>
            <a:endParaRPr lang="en-US" sz="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26004D"/>
        </a:solidFill>
        <a:effectLst/>
      </p:bgPr>
    </p:bg>
    <p:spTree>
      <p:nvGrpSpPr>
        <p:cNvPr id="1" name=""/>
        <p:cNvGrpSpPr/>
        <p:nvPr/>
      </p:nvGrpSpPr>
      <p:grpSpPr>
        <a:xfrm>
          <a:off x="0" y="0"/>
          <a:ext cx="0" cy="0"/>
          <a:chOff x="0" y="0"/>
          <a:chExt cx="0" cy="0"/>
        </a:xfrm>
      </p:grpSpPr>
      <p:sp>
        <p:nvSpPr>
          <p:cNvPr id="4" name="Shape 0"/>
          <p:cNvSpPr/>
          <p:nvPr/>
        </p:nvSpPr>
        <p:spPr>
          <a:xfrm>
            <a:off x="56676" y="99150"/>
            <a:ext cx="9024937" cy="0"/>
          </a:xfrm>
          <a:prstGeom prst="line">
            <a:avLst/>
          </a:prstGeom>
          <a:solidFill>
            <a:srgbClr val="964DE0">
              <a:alpha val="20000"/>
            </a:srgbClr>
          </a:solidFill>
          <a:ln w="5292">
            <a:solidFill>
              <a:srgbClr val="FFFFFF">
                <a:alpha val="20000"/>
              </a:srgbClr>
            </a:solidFill>
            <a:prstDash val="solid"/>
            <a:headEnd type="none"/>
            <a:tailEnd type="none"/>
          </a:ln>
        </p:spPr>
      </p:sp>
      <p:sp>
        <p:nvSpPr>
          <p:cNvPr id="6" name="Shape 2"/>
          <p:cNvSpPr/>
          <p:nvPr/>
        </p:nvSpPr>
        <p:spPr>
          <a:xfrm>
            <a:off x="58619" y="5050631"/>
            <a:ext cx="9024937" cy="0"/>
          </a:xfrm>
          <a:prstGeom prst="line">
            <a:avLst/>
          </a:prstGeom>
          <a:solidFill>
            <a:srgbClr val="964DE0">
              <a:alpha val="20000"/>
            </a:srgbClr>
          </a:solidFill>
          <a:ln w="5292">
            <a:solidFill>
              <a:srgbClr val="FFFFFF">
                <a:alpha val="20000"/>
              </a:srgbClr>
            </a:solidFill>
            <a:prstDash val="solid"/>
            <a:headEnd type="none"/>
            <a:tailEnd type="none"/>
          </a:ln>
        </p:spPr>
      </p:sp>
      <p:sp>
        <p:nvSpPr>
          <p:cNvPr id="7" name="Text 3"/>
          <p:cNvSpPr/>
          <p:nvPr/>
        </p:nvSpPr>
        <p:spPr>
          <a:xfrm>
            <a:off x="0" y="396042"/>
            <a:ext cx="5252720" cy="445294"/>
          </a:xfrm>
          <a:prstGeom prst="rect">
            <a:avLst/>
          </a:prstGeom>
          <a:noFill/>
          <a:ln/>
        </p:spPr>
        <p:txBody>
          <a:bodyPr wrap="square" lIns="0" tIns="0" rIns="0" bIns="0" rtlCol="0" anchor="b"/>
          <a:lstStyle/>
          <a:p>
            <a:pPr algn="ctr">
              <a:lnSpc>
                <a:spcPts val="3506"/>
              </a:lnSpc>
            </a:pPr>
            <a:r>
              <a:rPr lang="en-US" sz="3200" b="1" kern="0" spc="-12" dirty="0">
                <a:solidFill>
                  <a:srgbClr val="FFFFFF"/>
                </a:solidFill>
                <a:latin typeface="Microsoft Sans Serif" panose="020B0604020202020204" pitchFamily="34" charset="0"/>
                <a:ea typeface="Microsoft Sans Serif" panose="020B0604020202020204" pitchFamily="34" charset="0"/>
                <a:cs typeface="Microsoft Sans Serif" panose="020B0604020202020204" pitchFamily="34" charset="0"/>
              </a:rPr>
              <a:t>Culmination</a:t>
            </a:r>
            <a:endParaRPr lang="en-US" sz="3188"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8" name="Text 4"/>
          <p:cNvSpPr/>
          <p:nvPr/>
        </p:nvSpPr>
        <p:spPr>
          <a:xfrm>
            <a:off x="346950" y="1033414"/>
            <a:ext cx="4615496" cy="3825139"/>
          </a:xfrm>
          <a:prstGeom prst="rect">
            <a:avLst/>
          </a:prstGeom>
          <a:noFill/>
          <a:ln/>
        </p:spPr>
        <p:txBody>
          <a:bodyPr wrap="square" lIns="0" tIns="0" rIns="0" bIns="0" rtlCol="0" anchor="t"/>
          <a:lstStyle/>
          <a:p>
            <a:pPr algn="just">
              <a:lnSpc>
                <a:spcPts val="2700"/>
              </a:lnSpc>
              <a:spcAft>
                <a:spcPts val="1350"/>
              </a:spcAft>
            </a:pPr>
            <a:r>
              <a:rPr lang="en-US" sz="1600" b="1" dirty="0">
                <a:solidFill>
                  <a:srgbClr val="FFFFFF"/>
                </a:solidFill>
                <a:latin typeface="Work Sans" pitchFamily="34" charset="0"/>
                <a:ea typeface="Work Sans" pitchFamily="34" charset="-122"/>
                <a:cs typeface="Work Sans" pitchFamily="34" charset="-120"/>
              </a:rPr>
              <a:t>Vision: "Setting the stage for a connected, sustainable, and efficient future in Smarter India"</a:t>
            </a:r>
            <a:endParaRPr lang="en-US" sz="1600" dirty="0"/>
          </a:p>
          <a:p>
            <a:pPr algn="just">
              <a:lnSpc>
                <a:spcPts val="2700"/>
              </a:lnSpc>
              <a:spcAft>
                <a:spcPts val="1350"/>
              </a:spcAft>
            </a:pPr>
            <a:r>
              <a:rPr lang="en-US" sz="1600" b="0" dirty="0">
                <a:solidFill>
                  <a:srgbClr val="FFFFFF"/>
                </a:solidFill>
                <a:latin typeface="Work Sans" pitchFamily="34" charset="0"/>
                <a:ea typeface="Work Sans" pitchFamily="34" charset="-122"/>
                <a:cs typeface="Work Sans" pitchFamily="34" charset="-120"/>
              </a:rPr>
              <a:t>As the Integrated Utilities Project positions Delhi as a pioneer in smart city initiatives nationwide. By embracing cutting-edge technologies, promoting sustainability, and ensuring inclusive urban development, we're creating a blueprint for connected, efficient, and sustainable cities across India. Thank you for being part of this transformative vision.</a:t>
            </a:r>
            <a:r>
              <a:rPr lang="en-US" sz="1600" b="1" dirty="0">
                <a:solidFill>
                  <a:srgbClr val="B500FF"/>
                </a:solidFill>
                <a:latin typeface="Work Sans" pitchFamily="34" charset="0"/>
                <a:ea typeface="Work Sans" pitchFamily="34" charset="-122"/>
                <a:cs typeface="Work Sans" pitchFamily="34" charset="-120"/>
              </a:rPr>
              <a:t>​</a:t>
            </a:r>
            <a:endParaRPr lang="en-US" sz="1600" dirty="0"/>
          </a:p>
        </p:txBody>
      </p:sp>
      <p:pic>
        <p:nvPicPr>
          <p:cNvPr id="19" name="Picture 18" descr="Blue glass building">
            <a:extLst>
              <a:ext uri="{FF2B5EF4-FFF2-40B4-BE49-F238E27FC236}">
                <a16:creationId xmlns:a16="http://schemas.microsoft.com/office/drawing/2014/main" id="{802779A7-55E1-5BDD-B399-D4D221EB8A2B}"/>
              </a:ext>
            </a:extLst>
          </p:cNvPr>
          <p:cNvPicPr>
            <a:picLocks noChangeAspect="1"/>
          </p:cNvPicPr>
          <p:nvPr/>
        </p:nvPicPr>
        <p:blipFill rotWithShape="1">
          <a:blip r:embed="rId3"/>
          <a:srcRect l="25484" r="24093"/>
          <a:stretch/>
        </p:blipFill>
        <p:spPr>
          <a:xfrm>
            <a:off x="5252720" y="396042"/>
            <a:ext cx="3544330" cy="47474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ext 0"/>
          <p:cNvSpPr/>
          <p:nvPr/>
        </p:nvSpPr>
        <p:spPr>
          <a:xfrm>
            <a:off x="2591875" y="686753"/>
            <a:ext cx="4572000" cy="571500"/>
          </a:xfrm>
          <a:prstGeom prst="rect">
            <a:avLst/>
          </a:prstGeom>
          <a:noFill/>
          <a:ln/>
        </p:spPr>
        <p:txBody>
          <a:bodyPr wrap="square" lIns="0" tIns="0" rIns="0" bIns="0" rtlCol="0" anchor="t"/>
          <a:lstStyle/>
          <a:p>
            <a:pPr algn="l">
              <a:lnSpc>
                <a:spcPts val="4500"/>
              </a:lnSpc>
            </a:pPr>
            <a:r>
              <a:rPr lang="en-US" sz="4500" b="1" kern="0" spc="-24" dirty="0">
                <a:solidFill>
                  <a:schemeClr val="tx1">
                    <a:lumMod val="95000"/>
                    <a:lumOff val="5000"/>
                  </a:schemeClr>
                </a:solidFill>
                <a:latin typeface="Maiandra GD" panose="020E0502030308020204" pitchFamily="34" charset="0"/>
                <a:ea typeface="Lora" pitchFamily="34" charset="-122"/>
                <a:cs typeface="Lora" pitchFamily="34" charset="-120"/>
              </a:rPr>
              <a:t>THANK YOU !</a:t>
            </a:r>
            <a:endParaRPr lang="en-US" sz="4500" dirty="0">
              <a:solidFill>
                <a:schemeClr val="tx1">
                  <a:lumMod val="95000"/>
                  <a:lumOff val="5000"/>
                </a:schemeClr>
              </a:solidFill>
              <a:latin typeface="Maiandra GD" panose="020E0502030308020204" pitchFamily="34" charset="0"/>
            </a:endParaRPr>
          </a:p>
        </p:txBody>
      </p:sp>
      <p:sp>
        <p:nvSpPr>
          <p:cNvPr id="5" name="Text 1"/>
          <p:cNvSpPr/>
          <p:nvPr/>
        </p:nvSpPr>
        <p:spPr>
          <a:xfrm>
            <a:off x="686785" y="2846896"/>
            <a:ext cx="7569380" cy="415178"/>
          </a:xfrm>
          <a:prstGeom prst="rect">
            <a:avLst/>
          </a:prstGeom>
          <a:noFill/>
          <a:ln/>
        </p:spPr>
        <p:txBody>
          <a:bodyPr wrap="none" lIns="0" tIns="0" rIns="0" bIns="0" rtlCol="0" anchor="t">
            <a:spAutoFit/>
          </a:bodyPr>
          <a:lstStyle/>
          <a:p>
            <a:pPr algn="ctr">
              <a:lnSpc>
                <a:spcPts val="1658"/>
              </a:lnSpc>
            </a:pPr>
            <a:r>
              <a:rPr lang="en-US" sz="1000" b="1" dirty="0">
                <a:solidFill>
                  <a:schemeClr val="tx1">
                    <a:lumMod val="95000"/>
                    <a:lumOff val="5000"/>
                  </a:schemeClr>
                </a:solidFill>
                <a:latin typeface="Lora" pitchFamily="34" charset="0"/>
                <a:ea typeface="Lora" pitchFamily="34" charset="-122"/>
                <a:cs typeface="Lora" pitchFamily="34" charset="-120"/>
              </a:rPr>
              <a:t>Expressing gratitude, as the curtains fall on this presentation, let's carry forward the spirit of innovation and sustainability, </a:t>
            </a:r>
          </a:p>
          <a:p>
            <a:pPr algn="ctr">
              <a:lnSpc>
                <a:spcPts val="1658"/>
              </a:lnSpc>
            </a:pPr>
            <a:r>
              <a:rPr lang="en-US" sz="1000" b="1" dirty="0">
                <a:solidFill>
                  <a:schemeClr val="tx1">
                    <a:lumMod val="95000"/>
                    <a:lumOff val="5000"/>
                  </a:schemeClr>
                </a:solidFill>
                <a:latin typeface="Lora" pitchFamily="34" charset="0"/>
                <a:ea typeface="Lora" pitchFamily="34" charset="-122"/>
                <a:cs typeface="Lora" pitchFamily="34" charset="-120"/>
              </a:rPr>
              <a:t>knowing that the best is yet to come. .</a:t>
            </a:r>
            <a:endParaRPr lang="en-US" sz="975" dirty="0">
              <a:solidFill>
                <a:schemeClr val="tx1">
                  <a:lumMod val="95000"/>
                  <a:lumOff val="5000"/>
                </a:schemeClr>
              </a:solidFill>
            </a:endParaRPr>
          </a:p>
        </p:txBody>
      </p:sp>
      <p:sp>
        <p:nvSpPr>
          <p:cNvPr id="6" name="Text 2"/>
          <p:cNvSpPr/>
          <p:nvPr/>
        </p:nvSpPr>
        <p:spPr>
          <a:xfrm>
            <a:off x="476250" y="4054326"/>
            <a:ext cx="1354538" cy="197170"/>
          </a:xfrm>
          <a:prstGeom prst="rect">
            <a:avLst/>
          </a:prstGeom>
          <a:noFill/>
          <a:ln/>
        </p:spPr>
        <p:txBody>
          <a:bodyPr wrap="none" lIns="0" tIns="0" rIns="0" bIns="0" rtlCol="0" anchor="t">
            <a:spAutoFit/>
          </a:bodyPr>
          <a:lstStyle/>
          <a:p>
            <a:pPr algn="l">
              <a:lnSpc>
                <a:spcPts val="1658"/>
              </a:lnSpc>
            </a:pPr>
            <a:r>
              <a:rPr lang="en-US" sz="1000" b="1" dirty="0">
                <a:solidFill>
                  <a:schemeClr val="tx1">
                    <a:lumMod val="95000"/>
                    <a:lumOff val="5000"/>
                  </a:schemeClr>
                </a:solidFill>
                <a:latin typeface="Lora" pitchFamily="34" charset="0"/>
                <a:ea typeface="Lora" pitchFamily="34" charset="-122"/>
                <a:cs typeface="Lora" pitchFamily="34" charset="-120"/>
              </a:rPr>
              <a:t>Faran Ahmad Siddiqui</a:t>
            </a:r>
            <a:endParaRPr lang="en-US" sz="975" dirty="0">
              <a:solidFill>
                <a:schemeClr val="tx1">
                  <a:lumMod val="95000"/>
                  <a:lumOff val="5000"/>
                </a:schemeClr>
              </a:solidFill>
            </a:endParaRPr>
          </a:p>
        </p:txBody>
      </p:sp>
      <p:sp>
        <p:nvSpPr>
          <p:cNvPr id="7" name="Text 3"/>
          <p:cNvSpPr/>
          <p:nvPr/>
        </p:nvSpPr>
        <p:spPr>
          <a:xfrm>
            <a:off x="476250" y="4475417"/>
            <a:ext cx="1370568" cy="197170"/>
          </a:xfrm>
          <a:prstGeom prst="rect">
            <a:avLst/>
          </a:prstGeom>
          <a:noFill/>
          <a:ln/>
        </p:spPr>
        <p:txBody>
          <a:bodyPr wrap="none" lIns="0" tIns="0" rIns="0" bIns="0" rtlCol="0" anchor="t">
            <a:spAutoFit/>
          </a:bodyPr>
          <a:lstStyle/>
          <a:p>
            <a:pPr algn="l">
              <a:lnSpc>
                <a:spcPts val="1658"/>
              </a:lnSpc>
            </a:pPr>
            <a:r>
              <a:rPr lang="en-US" sz="1000" b="1" dirty="0">
                <a:solidFill>
                  <a:schemeClr val="tx1">
                    <a:lumMod val="95000"/>
                    <a:lumOff val="5000"/>
                  </a:schemeClr>
                </a:solidFill>
                <a:latin typeface="Lora" pitchFamily="34" charset="0"/>
                <a:ea typeface="Lora" pitchFamily="34" charset="-122"/>
                <a:cs typeface="Lora" pitchFamily="34" charset="-120"/>
              </a:rPr>
              <a:t>Zohaib Hasan Siddiqui</a:t>
            </a:r>
            <a:endParaRPr lang="en-US" sz="975" dirty="0">
              <a:solidFill>
                <a:schemeClr val="tx1">
                  <a:lumMod val="95000"/>
                  <a:lumOff val="5000"/>
                </a:schemeClr>
              </a:solidFill>
            </a:endParaRPr>
          </a:p>
        </p:txBody>
      </p:sp>
      <p:sp>
        <p:nvSpPr>
          <p:cNvPr id="8" name="Text 4"/>
          <p:cNvSpPr/>
          <p:nvPr/>
        </p:nvSpPr>
        <p:spPr>
          <a:xfrm>
            <a:off x="293641" y="4264767"/>
            <a:ext cx="907300" cy="197170"/>
          </a:xfrm>
          <a:prstGeom prst="rect">
            <a:avLst/>
          </a:prstGeom>
          <a:noFill/>
          <a:ln/>
        </p:spPr>
        <p:txBody>
          <a:bodyPr wrap="none" lIns="0" tIns="0" rIns="0" bIns="0" rtlCol="0" anchor="t">
            <a:spAutoFit/>
          </a:bodyPr>
          <a:lstStyle/>
          <a:p>
            <a:pPr algn="l">
              <a:lnSpc>
                <a:spcPts val="1658"/>
              </a:lnSpc>
            </a:pPr>
            <a:r>
              <a:rPr lang="en-US" sz="1000" b="1" dirty="0">
                <a:solidFill>
                  <a:schemeClr val="tx1">
                    <a:lumMod val="95000"/>
                    <a:lumOff val="5000"/>
                  </a:schemeClr>
                </a:solidFill>
                <a:latin typeface="Lora" pitchFamily="34" charset="0"/>
                <a:ea typeface="Lora" pitchFamily="34" charset="-122"/>
                <a:cs typeface="Lora" pitchFamily="34" charset="-120"/>
              </a:rPr>
              <a:t> Ahzam Akhtar</a:t>
            </a:r>
            <a:endParaRPr lang="en-US" sz="975" dirty="0">
              <a:solidFill>
                <a:schemeClr val="tx1">
                  <a:lumMod val="95000"/>
                  <a:lumOff val="5000"/>
                </a:schemeClr>
              </a:solidFill>
            </a:endParaRPr>
          </a:p>
        </p:txBody>
      </p:sp>
      <p:sp>
        <p:nvSpPr>
          <p:cNvPr id="9" name="Text 5"/>
          <p:cNvSpPr/>
          <p:nvPr/>
        </p:nvSpPr>
        <p:spPr>
          <a:xfrm>
            <a:off x="1335527" y="4264872"/>
            <a:ext cx="567463" cy="197170"/>
          </a:xfrm>
          <a:prstGeom prst="rect">
            <a:avLst/>
          </a:prstGeom>
          <a:noFill/>
          <a:ln/>
        </p:spPr>
        <p:txBody>
          <a:bodyPr wrap="none" lIns="0" tIns="0" rIns="0" bIns="0" rtlCol="0" anchor="t">
            <a:spAutoFit/>
          </a:bodyPr>
          <a:lstStyle/>
          <a:p>
            <a:pPr algn="l">
              <a:lnSpc>
                <a:spcPts val="1658"/>
              </a:lnSpc>
            </a:pPr>
            <a:r>
              <a:rPr lang="en-US" sz="1000" b="1" dirty="0">
                <a:solidFill>
                  <a:schemeClr val="tx1">
                    <a:lumMod val="95000"/>
                    <a:lumOff val="5000"/>
                  </a:schemeClr>
                </a:solidFill>
                <a:latin typeface="Lora" pitchFamily="34" charset="0"/>
                <a:ea typeface="Lora" pitchFamily="34" charset="-122"/>
                <a:cs typeface="Lora" pitchFamily="34" charset="-120"/>
              </a:rPr>
              <a:t>Shifat Ali</a:t>
            </a:r>
            <a:endParaRPr lang="en-US" sz="975" dirty="0">
              <a:solidFill>
                <a:schemeClr val="tx1">
                  <a:lumMod val="95000"/>
                  <a:lumOff val="5000"/>
                </a:schemeClr>
              </a:solidFill>
            </a:endParaRPr>
          </a:p>
        </p:txBody>
      </p:sp>
      <p:sp>
        <p:nvSpPr>
          <p:cNvPr id="10" name="Text 6"/>
          <p:cNvSpPr/>
          <p:nvPr/>
        </p:nvSpPr>
        <p:spPr>
          <a:xfrm>
            <a:off x="476250" y="476250"/>
            <a:ext cx="692497" cy="197170"/>
          </a:xfrm>
          <a:prstGeom prst="rect">
            <a:avLst/>
          </a:prstGeom>
          <a:noFill/>
          <a:ln/>
        </p:spPr>
        <p:txBody>
          <a:bodyPr wrap="none" lIns="0" tIns="0" rIns="0" bIns="0" rtlCol="0" anchor="t">
            <a:spAutoFit/>
          </a:bodyPr>
          <a:lstStyle/>
          <a:p>
            <a:pPr algn="l">
              <a:lnSpc>
                <a:spcPts val="1658"/>
              </a:lnSpc>
            </a:pPr>
            <a:r>
              <a:rPr lang="en-US" sz="1000" b="1" dirty="0" err="1">
                <a:solidFill>
                  <a:schemeClr val="tx1">
                    <a:lumMod val="95000"/>
                    <a:lumOff val="5000"/>
                  </a:schemeClr>
                </a:solidFill>
                <a:latin typeface="Lora" pitchFamily="34" charset="0"/>
                <a:ea typeface="Lora" pitchFamily="34" charset="-122"/>
                <a:cs typeface="Lora" pitchFamily="34" charset="-120"/>
              </a:rPr>
              <a:t>SmartVista</a:t>
            </a:r>
            <a:endParaRPr lang="en-US" sz="975" dirty="0">
              <a:solidFill>
                <a:schemeClr val="tx1">
                  <a:lumMod val="95000"/>
                  <a:lumOff val="5000"/>
                </a:schemeClr>
              </a:solidFill>
            </a:endParaRPr>
          </a:p>
        </p:txBody>
      </p:sp>
      <p:sp>
        <p:nvSpPr>
          <p:cNvPr id="11" name="Text 7"/>
          <p:cNvSpPr/>
          <p:nvPr/>
        </p:nvSpPr>
        <p:spPr>
          <a:xfrm>
            <a:off x="6104333" y="4729123"/>
            <a:ext cx="2743200" cy="133350"/>
          </a:xfrm>
          <a:prstGeom prst="rect">
            <a:avLst/>
          </a:prstGeom>
          <a:noFill/>
          <a:ln/>
        </p:spPr>
        <p:txBody>
          <a:bodyPr wrap="square" lIns="0" tIns="0" rIns="0" bIns="0" rtlCol="0" anchor="t"/>
          <a:lstStyle/>
          <a:p>
            <a:pPr algn="l">
              <a:lnSpc>
                <a:spcPts val="1050"/>
              </a:lnSpc>
            </a:pPr>
            <a:r>
              <a:rPr lang="en-US" sz="1100" b="1" kern="0" spc="-24" dirty="0">
                <a:solidFill>
                  <a:schemeClr val="tx1">
                    <a:lumMod val="95000"/>
                    <a:lumOff val="5000"/>
                  </a:schemeClr>
                </a:solidFill>
                <a:latin typeface="Lora" pitchFamily="34" charset="0"/>
                <a:ea typeface="Lora" pitchFamily="34" charset="-122"/>
                <a:cs typeface="Lora" pitchFamily="34" charset="-120"/>
              </a:rPr>
              <a:t>GLADIATORSREALM@GMAIL.COM</a:t>
            </a:r>
            <a:endParaRPr lang="en-US" sz="1050" b="1" dirty="0">
              <a:solidFill>
                <a:schemeClr val="tx1">
                  <a:lumMod val="95000"/>
                  <a:lumOff val="5000"/>
                </a:schemeClr>
              </a:solidFill>
            </a:endParaRPr>
          </a:p>
        </p:txBody>
      </p:sp>
      <p:sp>
        <p:nvSpPr>
          <p:cNvPr id="12" name="Text 8"/>
          <p:cNvSpPr/>
          <p:nvPr/>
        </p:nvSpPr>
        <p:spPr>
          <a:xfrm>
            <a:off x="3282047" y="2216864"/>
            <a:ext cx="2378856" cy="415178"/>
          </a:xfrm>
          <a:prstGeom prst="rect">
            <a:avLst/>
          </a:prstGeom>
          <a:noFill/>
          <a:ln/>
        </p:spPr>
        <p:txBody>
          <a:bodyPr wrap="none" lIns="0" tIns="0" rIns="0" bIns="0" rtlCol="0" anchor="t">
            <a:spAutoFit/>
          </a:bodyPr>
          <a:lstStyle/>
          <a:p>
            <a:pPr algn="ctr">
              <a:lnSpc>
                <a:spcPts val="1658"/>
              </a:lnSpc>
            </a:pPr>
            <a:r>
              <a:rPr lang="en-US" sz="1000" b="1" dirty="0">
                <a:solidFill>
                  <a:schemeClr val="tx1">
                    <a:lumMod val="95000"/>
                    <a:lumOff val="5000"/>
                  </a:schemeClr>
                </a:solidFill>
                <a:latin typeface="Lora" pitchFamily="34" charset="0"/>
                <a:ea typeface="Lora" pitchFamily="34" charset="-122"/>
                <a:cs typeface="Lora" pitchFamily="34" charset="-120"/>
              </a:rPr>
              <a:t>Much obliged for your time, attention, </a:t>
            </a:r>
            <a:endParaRPr lang="en-US" sz="975" dirty="0">
              <a:solidFill>
                <a:schemeClr val="tx1">
                  <a:lumMod val="95000"/>
                  <a:lumOff val="5000"/>
                </a:schemeClr>
              </a:solidFill>
            </a:endParaRPr>
          </a:p>
          <a:p>
            <a:pPr algn="ctr">
              <a:lnSpc>
                <a:spcPts val="1658"/>
              </a:lnSpc>
            </a:pPr>
            <a:r>
              <a:rPr lang="en-US" sz="1000" b="1" dirty="0">
                <a:solidFill>
                  <a:schemeClr val="tx1">
                    <a:lumMod val="95000"/>
                    <a:lumOff val="5000"/>
                  </a:schemeClr>
                </a:solidFill>
                <a:latin typeface="Lora" pitchFamily="34" charset="0"/>
                <a:ea typeface="Lora" pitchFamily="34" charset="-122"/>
                <a:cs typeface="Lora" pitchFamily="34" charset="-120"/>
              </a:rPr>
              <a:t>and interest towards the project.</a:t>
            </a:r>
            <a:endParaRPr lang="en-US" sz="975" dirty="0">
              <a:solidFill>
                <a:schemeClr val="tx1">
                  <a:lumMod val="95000"/>
                  <a:lumOff val="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26004D"/>
        </a:solidFill>
        <a:effectLst/>
      </p:bgPr>
    </p:bg>
    <p:spTree>
      <p:nvGrpSpPr>
        <p:cNvPr id="1" name=""/>
        <p:cNvGrpSpPr/>
        <p:nvPr/>
      </p:nvGrpSpPr>
      <p:grpSpPr>
        <a:xfrm>
          <a:off x="0" y="0"/>
          <a:ext cx="0" cy="0"/>
          <a:chOff x="0" y="0"/>
          <a:chExt cx="0" cy="0"/>
        </a:xfrm>
      </p:grpSpPr>
      <p:pic>
        <p:nvPicPr>
          <p:cNvPr id="3" name="Image 0" descr="https://images.unsplash.com/photo-1535498730771-e735b998cd64?crop=entropy&amp;cs=tinysrgb&amp;fit=max&amp;fm=jpg&amp;ixid=M3wyMTIyMnwwfDF8c2VhcmNofDF8fGNpdHklMjBza3lsaW5lfGVufDF8MXx8fDE3MDUyNTA4NzZ8MA&amp;ixlib=rb-4.0.3&amp;q=80&amp;w=1080"/>
          <p:cNvPicPr>
            <a:picLocks noChangeAspect="1"/>
          </p:cNvPicPr>
          <p:nvPr/>
        </p:nvPicPr>
        <p:blipFill>
          <a:blip r:embed="rId3"/>
          <a:srcRect t="12235" b="3150"/>
          <a:stretch/>
        </p:blipFill>
        <p:spPr>
          <a:xfrm>
            <a:off x="5476875" y="1216418"/>
            <a:ext cx="3095625" cy="3929063"/>
          </a:xfrm>
          <a:prstGeom prst="rect">
            <a:avLst/>
          </a:prstGeom>
        </p:spPr>
      </p:pic>
      <p:sp>
        <p:nvSpPr>
          <p:cNvPr id="4" name="Shape 0"/>
          <p:cNvSpPr/>
          <p:nvPr/>
        </p:nvSpPr>
        <p:spPr>
          <a:xfrm>
            <a:off x="56676" y="99150"/>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5" name="Shape 1"/>
          <p:cNvSpPr/>
          <p:nvPr/>
        </p:nvSpPr>
        <p:spPr>
          <a:xfrm>
            <a:off x="309563" y="5312569"/>
            <a:ext cx="9024937" cy="0"/>
          </a:xfrm>
          <a:prstGeom prst="line">
            <a:avLst/>
          </a:prstGeom>
          <a:solidFill>
            <a:srgbClr val="964DE0"/>
          </a:solidFill>
          <a:ln w="5292">
            <a:solidFill>
              <a:srgbClr val="FFFFFF"/>
            </a:solidFill>
            <a:prstDash val="solid"/>
            <a:headEnd type="none"/>
            <a:tailEnd type="none"/>
          </a:ln>
        </p:spPr>
      </p:sp>
      <p:sp>
        <p:nvSpPr>
          <p:cNvPr id="6" name="Shape 2"/>
          <p:cNvSpPr/>
          <p:nvPr/>
        </p:nvSpPr>
        <p:spPr>
          <a:xfrm>
            <a:off x="58619" y="5050631"/>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7" name="Text 3"/>
          <p:cNvSpPr/>
          <p:nvPr/>
        </p:nvSpPr>
        <p:spPr>
          <a:xfrm>
            <a:off x="476369" y="2122475"/>
            <a:ext cx="4572000" cy="2114550"/>
          </a:xfrm>
          <a:prstGeom prst="rect">
            <a:avLst/>
          </a:prstGeom>
          <a:noFill/>
          <a:ln/>
        </p:spPr>
        <p:txBody>
          <a:bodyPr wrap="square" lIns="0" tIns="0" rIns="0" bIns="0" rtlCol="0" anchor="ctr"/>
          <a:lstStyle/>
          <a:p>
            <a:pPr algn="ctr">
              <a:lnSpc>
                <a:spcPts val="2250"/>
              </a:lnSpc>
              <a:spcAft>
                <a:spcPts val="900"/>
              </a:spcAft>
            </a:pPr>
            <a:r>
              <a:rPr lang="en-US" sz="1800" b="0" dirty="0">
                <a:solidFill>
                  <a:srgbClr val="FFFFFF"/>
                </a:solidFill>
                <a:latin typeface="Manrope" pitchFamily="34" charset="0"/>
                <a:ea typeface="Manrope" pitchFamily="34" charset="-122"/>
                <a:cs typeface="Manrope" pitchFamily="34" charset="-120"/>
              </a:rPr>
              <a:t>Revolutionizing urban living with the Integrated Utilities Project for a Smarter, Sustainable Future</a:t>
            </a:r>
            <a:endParaRPr lang="en-US" sz="1800" dirty="0"/>
          </a:p>
          <a:p>
            <a:pPr algn="ctr">
              <a:lnSpc>
                <a:spcPts val="2250"/>
              </a:lnSpc>
              <a:spcAft>
                <a:spcPts val="900"/>
              </a:spcAft>
            </a:pPr>
            <a:r>
              <a:rPr lang="en-US" sz="1800" b="0" dirty="0">
                <a:solidFill>
                  <a:srgbClr val="FFFFFF"/>
                </a:solidFill>
                <a:latin typeface="Manrope" pitchFamily="34" charset="0"/>
                <a:ea typeface="Manrope" pitchFamily="34" charset="-122"/>
                <a:cs typeface="Manrope" pitchFamily="34" charset="-120"/>
              </a:rPr>
              <a:t>A comprehensive approach integrating traffic, government services, transportation, utilities, safety, and more.</a:t>
            </a:r>
            <a:endParaRPr lang="en-US" sz="1800" dirty="0"/>
          </a:p>
        </p:txBody>
      </p:sp>
      <p:sp>
        <p:nvSpPr>
          <p:cNvPr id="8" name="Text 4"/>
          <p:cNvSpPr/>
          <p:nvPr/>
        </p:nvSpPr>
        <p:spPr>
          <a:xfrm>
            <a:off x="472734" y="723862"/>
            <a:ext cx="4572000" cy="974407"/>
          </a:xfrm>
          <a:prstGeom prst="rect">
            <a:avLst/>
          </a:prstGeom>
          <a:noFill/>
          <a:ln/>
        </p:spPr>
        <p:txBody>
          <a:bodyPr wrap="square" lIns="0" tIns="0" rIns="0" bIns="0" rtlCol="0" anchor="b"/>
          <a:lstStyle/>
          <a:p>
            <a:pPr algn="ctr">
              <a:lnSpc>
                <a:spcPts val="3506"/>
              </a:lnSpc>
            </a:pPr>
            <a:r>
              <a:rPr lang="en-US" sz="3200" b="0" kern="0" spc="-12" dirty="0">
                <a:solidFill>
                  <a:srgbClr val="FFFFFF"/>
                </a:solidFill>
                <a:latin typeface="Anybody Expanded" pitchFamily="34" charset="0"/>
                <a:ea typeface="Anybody Expanded" pitchFamily="34" charset="-122"/>
                <a:cs typeface="Anybody Expanded" pitchFamily="34" charset="-120"/>
              </a:rPr>
              <a:t>Introduction </a:t>
            </a:r>
            <a:endParaRPr lang="en-US" sz="3188" dirty="0"/>
          </a:p>
          <a:p>
            <a:pPr algn="ctr">
              <a:lnSpc>
                <a:spcPts val="3506"/>
              </a:lnSpc>
            </a:pPr>
            <a:r>
              <a:rPr lang="en-US" sz="3200" b="0" kern="0" spc="-12" dirty="0">
                <a:solidFill>
                  <a:srgbClr val="FFFFFF"/>
                </a:solidFill>
                <a:latin typeface="Anybody Expanded" pitchFamily="34" charset="0"/>
                <a:ea typeface="Anybody Expanded" pitchFamily="34" charset="-122"/>
                <a:cs typeface="Anybody Expanded" pitchFamily="34" charset="-120"/>
              </a:rPr>
              <a:t>&amp; Overview</a:t>
            </a:r>
            <a:endParaRPr lang="en-US" sz="318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26004D"/>
        </a:solidFill>
        <a:effectLst/>
      </p:bgPr>
    </p:bg>
    <p:spTree>
      <p:nvGrpSpPr>
        <p:cNvPr id="1" name=""/>
        <p:cNvGrpSpPr/>
        <p:nvPr/>
      </p:nvGrpSpPr>
      <p:grpSpPr>
        <a:xfrm>
          <a:off x="0" y="0"/>
          <a:ext cx="0" cy="0"/>
          <a:chOff x="0" y="0"/>
          <a:chExt cx="0" cy="0"/>
        </a:xfrm>
      </p:grpSpPr>
      <p:sp>
        <p:nvSpPr>
          <p:cNvPr id="3" name="Shape 0"/>
          <p:cNvSpPr/>
          <p:nvPr/>
        </p:nvSpPr>
        <p:spPr>
          <a:xfrm>
            <a:off x="56676" y="99150"/>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4" name="Shape 1"/>
          <p:cNvSpPr/>
          <p:nvPr/>
        </p:nvSpPr>
        <p:spPr>
          <a:xfrm>
            <a:off x="309563" y="5312569"/>
            <a:ext cx="9024937" cy="0"/>
          </a:xfrm>
          <a:prstGeom prst="line">
            <a:avLst/>
          </a:prstGeom>
          <a:solidFill>
            <a:srgbClr val="964DE0"/>
          </a:solidFill>
          <a:ln w="5292">
            <a:solidFill>
              <a:srgbClr val="FFFFFF"/>
            </a:solidFill>
            <a:prstDash val="solid"/>
            <a:headEnd type="none"/>
            <a:tailEnd type="none"/>
          </a:ln>
        </p:spPr>
      </p:sp>
      <p:sp>
        <p:nvSpPr>
          <p:cNvPr id="5" name="Shape 2"/>
          <p:cNvSpPr/>
          <p:nvPr/>
        </p:nvSpPr>
        <p:spPr>
          <a:xfrm>
            <a:off x="58619" y="5050631"/>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6" name="Shape 3"/>
          <p:cNvSpPr/>
          <p:nvPr/>
        </p:nvSpPr>
        <p:spPr>
          <a:xfrm>
            <a:off x="188403" y="2289450"/>
            <a:ext cx="2857500" cy="2618086"/>
          </a:xfrm>
          <a:prstGeom prst="roundRect">
            <a:avLst>
              <a:gd name="adj" fmla="val 982"/>
            </a:avLst>
          </a:prstGeom>
          <a:solidFill>
            <a:srgbClr val="964DE0"/>
          </a:solidFill>
          <a:ln/>
          <a:effectLst>
            <a:outerShdw blurRad="127000" dist="38100" dir="3600000" algn="bl" rotWithShape="0">
              <a:srgbClr val="000000">
                <a:alpha val="15000"/>
              </a:srgbClr>
            </a:outerShdw>
          </a:effectLst>
        </p:spPr>
      </p:sp>
      <p:sp>
        <p:nvSpPr>
          <p:cNvPr id="7" name="Text 4"/>
          <p:cNvSpPr/>
          <p:nvPr/>
        </p:nvSpPr>
        <p:spPr>
          <a:xfrm>
            <a:off x="383801" y="3143250"/>
            <a:ext cx="2743200" cy="210502"/>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Traffic Management</a:t>
            </a:r>
            <a:endParaRPr lang="en-US" sz="975" dirty="0"/>
          </a:p>
        </p:txBody>
      </p:sp>
      <p:sp>
        <p:nvSpPr>
          <p:cNvPr id="8" name="Shape 5"/>
          <p:cNvSpPr/>
          <p:nvPr/>
        </p:nvSpPr>
        <p:spPr>
          <a:xfrm>
            <a:off x="3161503" y="2289625"/>
            <a:ext cx="2857500" cy="2618086"/>
          </a:xfrm>
          <a:prstGeom prst="roundRect">
            <a:avLst>
              <a:gd name="adj" fmla="val 982"/>
            </a:avLst>
          </a:prstGeom>
          <a:solidFill>
            <a:srgbClr val="964DE0">
              <a:alpha val="85000"/>
            </a:srgbClr>
          </a:solidFill>
          <a:ln/>
          <a:effectLst>
            <a:outerShdw blurRad="127000" dist="38100" dir="3600000" algn="bl" rotWithShape="0">
              <a:srgbClr val="000000">
                <a:alpha val="15000"/>
              </a:srgbClr>
            </a:outerShdw>
          </a:effectLst>
        </p:spPr>
      </p:sp>
      <p:sp>
        <p:nvSpPr>
          <p:cNvPr id="9" name="Shape 6"/>
          <p:cNvSpPr/>
          <p:nvPr/>
        </p:nvSpPr>
        <p:spPr>
          <a:xfrm>
            <a:off x="6134603" y="2289625"/>
            <a:ext cx="2857500" cy="2618086"/>
          </a:xfrm>
          <a:prstGeom prst="roundRect">
            <a:avLst>
              <a:gd name="adj" fmla="val 982"/>
            </a:avLst>
          </a:prstGeom>
          <a:solidFill>
            <a:srgbClr val="964DE0">
              <a:alpha val="70000"/>
            </a:srgbClr>
          </a:solidFill>
          <a:ln/>
          <a:effectLst>
            <a:outerShdw blurRad="127000" dist="38100" dir="3600000" algn="bl" rotWithShape="0">
              <a:srgbClr val="000000">
                <a:alpha val="15000"/>
              </a:srgbClr>
            </a:outerShdw>
          </a:effectLst>
        </p:spPr>
      </p:sp>
      <p:sp>
        <p:nvSpPr>
          <p:cNvPr id="10" name="Text 7"/>
          <p:cNvSpPr/>
          <p:nvPr/>
        </p:nvSpPr>
        <p:spPr>
          <a:xfrm>
            <a:off x="1305210" y="906612"/>
            <a:ext cx="7315200" cy="445294"/>
          </a:xfrm>
          <a:prstGeom prst="rect">
            <a:avLst/>
          </a:prstGeom>
          <a:noFill/>
          <a:ln/>
        </p:spPr>
        <p:txBody>
          <a:bodyPr wrap="square" lIns="0" tIns="0" rIns="0" bIns="0" rtlCol="0" anchor="t"/>
          <a:lstStyle/>
          <a:p>
            <a:pPr algn="ctr">
              <a:lnSpc>
                <a:spcPts val="3506"/>
              </a:lnSpc>
            </a:pPr>
            <a:r>
              <a:rPr lang="en-US" sz="3200" b="0" kern="0" spc="-12" dirty="0">
                <a:solidFill>
                  <a:srgbClr val="FFFFFF"/>
                </a:solidFill>
                <a:latin typeface="Anybody Expanded" pitchFamily="34" charset="0"/>
                <a:ea typeface="Anybody Expanded" pitchFamily="34" charset="-122"/>
                <a:cs typeface="Anybody Expanded" pitchFamily="34" charset="-120"/>
              </a:rPr>
              <a:t>Urban Efficiency Unleashed</a:t>
            </a:r>
            <a:endParaRPr lang="en-US" sz="3188" dirty="0"/>
          </a:p>
        </p:txBody>
      </p:sp>
      <p:sp>
        <p:nvSpPr>
          <p:cNvPr id="11" name="Text 8"/>
          <p:cNvSpPr/>
          <p:nvPr/>
        </p:nvSpPr>
        <p:spPr>
          <a:xfrm>
            <a:off x="383801" y="2476500"/>
            <a:ext cx="27432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01</a:t>
            </a:r>
            <a:endParaRPr lang="en-US" sz="3188" dirty="0"/>
          </a:p>
        </p:txBody>
      </p:sp>
      <p:sp>
        <p:nvSpPr>
          <p:cNvPr id="12" name="Text 9"/>
          <p:cNvSpPr/>
          <p:nvPr/>
        </p:nvSpPr>
        <p:spPr>
          <a:xfrm>
            <a:off x="3353921" y="2476500"/>
            <a:ext cx="27432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02</a:t>
            </a:r>
            <a:endParaRPr lang="en-US" sz="3188" dirty="0"/>
          </a:p>
        </p:txBody>
      </p:sp>
      <p:sp>
        <p:nvSpPr>
          <p:cNvPr id="13" name="Text 10"/>
          <p:cNvSpPr/>
          <p:nvPr/>
        </p:nvSpPr>
        <p:spPr>
          <a:xfrm>
            <a:off x="6324040" y="2476500"/>
            <a:ext cx="27432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03</a:t>
            </a:r>
            <a:endParaRPr lang="en-US" sz="3188" dirty="0"/>
          </a:p>
        </p:txBody>
      </p:sp>
      <p:sp>
        <p:nvSpPr>
          <p:cNvPr id="14" name="Text 11"/>
          <p:cNvSpPr/>
          <p:nvPr/>
        </p:nvSpPr>
        <p:spPr>
          <a:xfrm>
            <a:off x="383801" y="3400499"/>
            <a:ext cx="2743200" cy="631507"/>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Real-time updates, live cameras, and smart parking solutions for seamless traffic flow.</a:t>
            </a:r>
            <a:endParaRPr lang="en-US" sz="975" dirty="0"/>
          </a:p>
        </p:txBody>
      </p:sp>
      <p:sp>
        <p:nvSpPr>
          <p:cNvPr id="15" name="Text 12"/>
          <p:cNvSpPr/>
          <p:nvPr/>
        </p:nvSpPr>
        <p:spPr>
          <a:xfrm>
            <a:off x="3357492" y="3143250"/>
            <a:ext cx="2743200" cy="210502"/>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Government Initiatives Access</a:t>
            </a:r>
            <a:endParaRPr lang="en-US" sz="975" dirty="0"/>
          </a:p>
        </p:txBody>
      </p:sp>
      <p:sp>
        <p:nvSpPr>
          <p:cNvPr id="16" name="Text 13"/>
          <p:cNvSpPr/>
          <p:nvPr/>
        </p:nvSpPr>
        <p:spPr>
          <a:xfrm>
            <a:off x="3357492" y="3400499"/>
            <a:ext cx="2743200" cy="631507"/>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Effortless access to a myriad of government services, schemes, and event notifications.</a:t>
            </a:r>
            <a:endParaRPr lang="en-US" sz="975" dirty="0"/>
          </a:p>
        </p:txBody>
      </p:sp>
      <p:sp>
        <p:nvSpPr>
          <p:cNvPr id="17" name="Text 14"/>
          <p:cNvSpPr/>
          <p:nvPr/>
        </p:nvSpPr>
        <p:spPr>
          <a:xfrm>
            <a:off x="6323802" y="3143250"/>
            <a:ext cx="2743200" cy="210502"/>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Transportation &amp; EV Integration</a:t>
            </a:r>
            <a:endParaRPr lang="en-US" sz="975" dirty="0"/>
          </a:p>
        </p:txBody>
      </p:sp>
      <p:sp>
        <p:nvSpPr>
          <p:cNvPr id="18" name="Text 15"/>
          <p:cNvSpPr/>
          <p:nvPr/>
        </p:nvSpPr>
        <p:spPr>
          <a:xfrm>
            <a:off x="6323802" y="3400499"/>
            <a:ext cx="2743200" cy="631507"/>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Real-time tracking of public transport, EV charging station maps for a holistic urban mobility experience.</a:t>
            </a:r>
            <a:endParaRPr lang="en-US" sz="975" dirty="0"/>
          </a:p>
        </p:txBody>
      </p:sp>
      <p:sp>
        <p:nvSpPr>
          <p:cNvPr id="19" name="Text 16"/>
          <p:cNvSpPr/>
          <p:nvPr/>
        </p:nvSpPr>
        <p:spPr>
          <a:xfrm>
            <a:off x="4181712" y="98744"/>
            <a:ext cx="5486400" cy="119062"/>
          </a:xfrm>
          <a:prstGeom prst="rect">
            <a:avLst/>
          </a:prstGeom>
          <a:noFill/>
          <a:ln/>
        </p:spPr>
        <p:txBody>
          <a:bodyPr wrap="square" lIns="0" tIns="0" rIns="0" bIns="0" rtlCol="0" anchor="b"/>
          <a:lstStyle/>
          <a:p>
            <a:pPr algn="r">
              <a:lnSpc>
                <a:spcPts val="938"/>
              </a:lnSpc>
            </a:pPr>
            <a:r>
              <a:rPr lang="en-US" sz="800" b="0" dirty="0">
                <a:solidFill>
                  <a:srgbClr val="FFFFFF"/>
                </a:solidFill>
                <a:latin typeface="Helmet" pitchFamily="34" charset="0"/>
                <a:ea typeface="Helmet" pitchFamily="34" charset="-122"/>
                <a:cs typeface="Helmet" pitchFamily="34" charset="-120"/>
              </a:rPr>
              <a:t>INTEGRATED UTILITIES</a:t>
            </a:r>
            <a:endParaRPr lang="en-US" sz="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26004D"/>
        </a:solidFill>
        <a:effectLst/>
      </p:bgPr>
    </p:bg>
    <p:spTree>
      <p:nvGrpSpPr>
        <p:cNvPr id="1" name=""/>
        <p:cNvGrpSpPr/>
        <p:nvPr/>
      </p:nvGrpSpPr>
      <p:grpSpPr>
        <a:xfrm>
          <a:off x="0" y="0"/>
          <a:ext cx="0" cy="0"/>
          <a:chOff x="0" y="0"/>
          <a:chExt cx="0" cy="0"/>
        </a:xfrm>
      </p:grpSpPr>
      <p:sp>
        <p:nvSpPr>
          <p:cNvPr id="3" name="Shape 0"/>
          <p:cNvSpPr/>
          <p:nvPr/>
        </p:nvSpPr>
        <p:spPr>
          <a:xfrm>
            <a:off x="56676" y="99150"/>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4" name="Shape 1"/>
          <p:cNvSpPr/>
          <p:nvPr/>
        </p:nvSpPr>
        <p:spPr>
          <a:xfrm>
            <a:off x="309563" y="5312569"/>
            <a:ext cx="9024937" cy="0"/>
          </a:xfrm>
          <a:prstGeom prst="line">
            <a:avLst/>
          </a:prstGeom>
          <a:solidFill>
            <a:srgbClr val="964DE0"/>
          </a:solidFill>
          <a:ln w="5292">
            <a:solidFill>
              <a:srgbClr val="FFFFFF"/>
            </a:solidFill>
            <a:prstDash val="solid"/>
            <a:headEnd type="none"/>
            <a:tailEnd type="none"/>
          </a:ln>
        </p:spPr>
      </p:sp>
      <p:sp>
        <p:nvSpPr>
          <p:cNvPr id="5" name="Shape 2"/>
          <p:cNvSpPr/>
          <p:nvPr/>
        </p:nvSpPr>
        <p:spPr>
          <a:xfrm>
            <a:off x="58619" y="5050631"/>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6" name="Shape 3"/>
          <p:cNvSpPr/>
          <p:nvPr/>
        </p:nvSpPr>
        <p:spPr>
          <a:xfrm>
            <a:off x="188403" y="2289450"/>
            <a:ext cx="2857500" cy="2618086"/>
          </a:xfrm>
          <a:prstGeom prst="roundRect">
            <a:avLst>
              <a:gd name="adj" fmla="val 982"/>
            </a:avLst>
          </a:prstGeom>
          <a:solidFill>
            <a:srgbClr val="964DE0"/>
          </a:solidFill>
          <a:ln/>
          <a:effectLst>
            <a:outerShdw blurRad="127000" dist="38100" dir="3600000" algn="bl" rotWithShape="0">
              <a:srgbClr val="000000">
                <a:alpha val="15000"/>
              </a:srgbClr>
            </a:outerShdw>
          </a:effectLst>
        </p:spPr>
      </p:sp>
      <p:sp>
        <p:nvSpPr>
          <p:cNvPr id="7" name="Text 4"/>
          <p:cNvSpPr/>
          <p:nvPr/>
        </p:nvSpPr>
        <p:spPr>
          <a:xfrm>
            <a:off x="383801" y="3143250"/>
            <a:ext cx="2743200" cy="210502"/>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Electricity and Water Services</a:t>
            </a:r>
            <a:endParaRPr lang="en-US" sz="975" dirty="0"/>
          </a:p>
        </p:txBody>
      </p:sp>
      <p:sp>
        <p:nvSpPr>
          <p:cNvPr id="8" name="Shape 5"/>
          <p:cNvSpPr/>
          <p:nvPr/>
        </p:nvSpPr>
        <p:spPr>
          <a:xfrm>
            <a:off x="3161503" y="2289625"/>
            <a:ext cx="2857500" cy="2618086"/>
          </a:xfrm>
          <a:prstGeom prst="roundRect">
            <a:avLst>
              <a:gd name="adj" fmla="val 982"/>
            </a:avLst>
          </a:prstGeom>
          <a:solidFill>
            <a:srgbClr val="964DE0">
              <a:alpha val="85000"/>
            </a:srgbClr>
          </a:solidFill>
          <a:ln/>
          <a:effectLst>
            <a:outerShdw blurRad="127000" dist="38100" dir="3600000" algn="bl" rotWithShape="0">
              <a:srgbClr val="000000">
                <a:alpha val="15000"/>
              </a:srgbClr>
            </a:outerShdw>
          </a:effectLst>
        </p:spPr>
      </p:sp>
      <p:sp>
        <p:nvSpPr>
          <p:cNvPr id="9" name="Shape 6"/>
          <p:cNvSpPr/>
          <p:nvPr/>
        </p:nvSpPr>
        <p:spPr>
          <a:xfrm>
            <a:off x="6134603" y="2289625"/>
            <a:ext cx="2857500" cy="2618086"/>
          </a:xfrm>
          <a:prstGeom prst="roundRect">
            <a:avLst>
              <a:gd name="adj" fmla="val 982"/>
            </a:avLst>
          </a:prstGeom>
          <a:solidFill>
            <a:srgbClr val="964DE0">
              <a:alpha val="70000"/>
            </a:srgbClr>
          </a:solidFill>
          <a:ln/>
          <a:effectLst>
            <a:outerShdw blurRad="127000" dist="38100" dir="3600000" algn="bl" rotWithShape="0">
              <a:srgbClr val="000000">
                <a:alpha val="15000"/>
              </a:srgbClr>
            </a:outerShdw>
          </a:effectLst>
        </p:spPr>
      </p:sp>
      <p:sp>
        <p:nvSpPr>
          <p:cNvPr id="10" name="Text 7"/>
          <p:cNvSpPr/>
          <p:nvPr/>
        </p:nvSpPr>
        <p:spPr>
          <a:xfrm>
            <a:off x="62365" y="998154"/>
            <a:ext cx="9144000" cy="445294"/>
          </a:xfrm>
          <a:prstGeom prst="rect">
            <a:avLst/>
          </a:prstGeom>
          <a:noFill/>
          <a:ln/>
        </p:spPr>
        <p:txBody>
          <a:bodyPr wrap="square" lIns="0" tIns="0" rIns="0" bIns="0" rtlCol="0" anchor="t"/>
          <a:lstStyle/>
          <a:p>
            <a:pPr algn="ctr">
              <a:lnSpc>
                <a:spcPts val="3506"/>
              </a:lnSpc>
            </a:pPr>
            <a:r>
              <a:rPr lang="en-US" sz="3200" b="0" kern="0" spc="-12" dirty="0">
                <a:solidFill>
                  <a:srgbClr val="FFFFFF"/>
                </a:solidFill>
                <a:latin typeface="Anybody Expanded" pitchFamily="34" charset="0"/>
                <a:ea typeface="Anybody Expanded" pitchFamily="34" charset="-122"/>
                <a:cs typeface="Anybody Expanded" pitchFamily="34" charset="-120"/>
              </a:rPr>
              <a:t>Elevated Utility Services</a:t>
            </a:r>
            <a:endParaRPr lang="en-US" sz="3188" dirty="0"/>
          </a:p>
        </p:txBody>
      </p:sp>
      <p:sp>
        <p:nvSpPr>
          <p:cNvPr id="11" name="Text 8"/>
          <p:cNvSpPr/>
          <p:nvPr/>
        </p:nvSpPr>
        <p:spPr>
          <a:xfrm>
            <a:off x="383801" y="2476500"/>
            <a:ext cx="27432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01</a:t>
            </a:r>
            <a:endParaRPr lang="en-US" sz="3188" dirty="0"/>
          </a:p>
        </p:txBody>
      </p:sp>
      <p:sp>
        <p:nvSpPr>
          <p:cNvPr id="12" name="Text 9"/>
          <p:cNvSpPr/>
          <p:nvPr/>
        </p:nvSpPr>
        <p:spPr>
          <a:xfrm>
            <a:off x="3353921" y="2476500"/>
            <a:ext cx="27432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02</a:t>
            </a:r>
            <a:endParaRPr lang="en-US" sz="3188" dirty="0"/>
          </a:p>
        </p:txBody>
      </p:sp>
      <p:sp>
        <p:nvSpPr>
          <p:cNvPr id="13" name="Text 10"/>
          <p:cNvSpPr/>
          <p:nvPr/>
        </p:nvSpPr>
        <p:spPr>
          <a:xfrm>
            <a:off x="6324040" y="2476500"/>
            <a:ext cx="27432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03</a:t>
            </a:r>
            <a:endParaRPr lang="en-US" sz="3188" dirty="0"/>
          </a:p>
        </p:txBody>
      </p:sp>
      <p:sp>
        <p:nvSpPr>
          <p:cNvPr id="14" name="Text 11"/>
          <p:cNvSpPr/>
          <p:nvPr/>
        </p:nvSpPr>
        <p:spPr>
          <a:xfrm>
            <a:off x="383801" y="3400499"/>
            <a:ext cx="2743200" cy="631507"/>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Effortless bill payments, consumption tracking, and outage notifications for enhanced utility experiences.</a:t>
            </a:r>
            <a:endParaRPr lang="en-US" sz="975" dirty="0"/>
          </a:p>
        </p:txBody>
      </p:sp>
      <p:sp>
        <p:nvSpPr>
          <p:cNvPr id="15" name="Text 12"/>
          <p:cNvSpPr/>
          <p:nvPr/>
        </p:nvSpPr>
        <p:spPr>
          <a:xfrm>
            <a:off x="3357492" y="3143250"/>
            <a:ext cx="2743200" cy="210502"/>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Wi-Fi Hotspots</a:t>
            </a:r>
            <a:endParaRPr lang="en-US" sz="975" dirty="0"/>
          </a:p>
        </p:txBody>
      </p:sp>
      <p:sp>
        <p:nvSpPr>
          <p:cNvPr id="16" name="Text 13"/>
          <p:cNvSpPr/>
          <p:nvPr/>
        </p:nvSpPr>
        <p:spPr>
          <a:xfrm>
            <a:off x="3357492" y="3400499"/>
            <a:ext cx="2743200" cy="631507"/>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Mapping of free Wi-Fi hotspots for uninterrupted connectivity throughout the city.</a:t>
            </a:r>
            <a:endParaRPr lang="en-US" sz="975" dirty="0"/>
          </a:p>
        </p:txBody>
      </p:sp>
      <p:sp>
        <p:nvSpPr>
          <p:cNvPr id="17" name="Text 14"/>
          <p:cNvSpPr/>
          <p:nvPr/>
        </p:nvSpPr>
        <p:spPr>
          <a:xfrm>
            <a:off x="6323802" y="3143250"/>
            <a:ext cx="2743200" cy="210502"/>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Tourist Guide</a:t>
            </a:r>
            <a:endParaRPr lang="en-US" sz="975" dirty="0"/>
          </a:p>
        </p:txBody>
      </p:sp>
      <p:sp>
        <p:nvSpPr>
          <p:cNvPr id="18" name="Text 15"/>
          <p:cNvSpPr/>
          <p:nvPr/>
        </p:nvSpPr>
        <p:spPr>
          <a:xfrm>
            <a:off x="6323802" y="3400499"/>
            <a:ext cx="2743200" cy="631507"/>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Providing detailed information on local attractions and cultural events, enhancing the tourist experience.</a:t>
            </a:r>
            <a:endParaRPr lang="en-US" sz="975" dirty="0"/>
          </a:p>
        </p:txBody>
      </p:sp>
      <p:sp>
        <p:nvSpPr>
          <p:cNvPr id="19" name="Text 16"/>
          <p:cNvSpPr/>
          <p:nvPr/>
        </p:nvSpPr>
        <p:spPr>
          <a:xfrm>
            <a:off x="8429240" y="98744"/>
            <a:ext cx="914400" cy="119063"/>
          </a:xfrm>
          <a:prstGeom prst="rect">
            <a:avLst/>
          </a:prstGeom>
          <a:noFill/>
          <a:ln/>
        </p:spPr>
        <p:txBody>
          <a:bodyPr wrap="square" lIns="0" tIns="0" rIns="0" bIns="0" rtlCol="0" anchor="b"/>
          <a:lstStyle/>
          <a:p>
            <a:pPr algn="l">
              <a:lnSpc>
                <a:spcPts val="938"/>
              </a:lnSpc>
            </a:pPr>
            <a:r>
              <a:rPr lang="en-US" sz="800" b="0" dirty="0">
                <a:solidFill>
                  <a:srgbClr val="FFFFFF"/>
                </a:solidFill>
                <a:latin typeface="Helmet" pitchFamily="34" charset="0"/>
                <a:ea typeface="Helmet" pitchFamily="34" charset="-122"/>
                <a:cs typeface="Helmet" pitchFamily="34" charset="-120"/>
              </a:rPr>
              <a:t>SMARTER CITY</a:t>
            </a:r>
            <a:endParaRPr lang="en-US" sz="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26004D"/>
        </a:solidFill>
        <a:effectLst/>
      </p:bgPr>
    </p:bg>
    <p:spTree>
      <p:nvGrpSpPr>
        <p:cNvPr id="1" name=""/>
        <p:cNvGrpSpPr/>
        <p:nvPr/>
      </p:nvGrpSpPr>
      <p:grpSpPr>
        <a:xfrm>
          <a:off x="0" y="0"/>
          <a:ext cx="0" cy="0"/>
          <a:chOff x="0" y="0"/>
          <a:chExt cx="0" cy="0"/>
        </a:xfrm>
      </p:grpSpPr>
      <p:sp>
        <p:nvSpPr>
          <p:cNvPr id="3" name="Shape 0"/>
          <p:cNvSpPr/>
          <p:nvPr/>
        </p:nvSpPr>
        <p:spPr>
          <a:xfrm>
            <a:off x="56676" y="99150"/>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4" name="Shape 1"/>
          <p:cNvSpPr/>
          <p:nvPr/>
        </p:nvSpPr>
        <p:spPr>
          <a:xfrm>
            <a:off x="309563" y="5312569"/>
            <a:ext cx="9024937" cy="0"/>
          </a:xfrm>
          <a:prstGeom prst="line">
            <a:avLst/>
          </a:prstGeom>
          <a:solidFill>
            <a:srgbClr val="964DE0"/>
          </a:solidFill>
          <a:ln w="5292">
            <a:solidFill>
              <a:srgbClr val="FFFFFF"/>
            </a:solidFill>
            <a:prstDash val="solid"/>
            <a:headEnd type="none"/>
            <a:tailEnd type="none"/>
          </a:ln>
        </p:spPr>
      </p:sp>
      <p:sp>
        <p:nvSpPr>
          <p:cNvPr id="5" name="Shape 2"/>
          <p:cNvSpPr/>
          <p:nvPr/>
        </p:nvSpPr>
        <p:spPr>
          <a:xfrm>
            <a:off x="58619" y="5050631"/>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6" name="Shape 3"/>
          <p:cNvSpPr/>
          <p:nvPr/>
        </p:nvSpPr>
        <p:spPr>
          <a:xfrm>
            <a:off x="188403" y="2289450"/>
            <a:ext cx="2857500" cy="2618086"/>
          </a:xfrm>
          <a:prstGeom prst="roundRect">
            <a:avLst>
              <a:gd name="adj" fmla="val 982"/>
            </a:avLst>
          </a:prstGeom>
          <a:solidFill>
            <a:srgbClr val="964DE0"/>
          </a:solidFill>
          <a:ln/>
          <a:effectLst>
            <a:outerShdw blurRad="127000" dist="38100" dir="3600000" algn="bl" rotWithShape="0">
              <a:srgbClr val="000000">
                <a:alpha val="15000"/>
              </a:srgbClr>
            </a:outerShdw>
          </a:effectLst>
        </p:spPr>
        <p:txBody>
          <a:bodyPr/>
          <a:lstStyle/>
          <a:p>
            <a:endParaRPr lang="en-US"/>
          </a:p>
        </p:txBody>
      </p:sp>
      <p:sp>
        <p:nvSpPr>
          <p:cNvPr id="7" name="Text 4"/>
          <p:cNvSpPr/>
          <p:nvPr/>
        </p:nvSpPr>
        <p:spPr>
          <a:xfrm>
            <a:off x="383801" y="3143250"/>
            <a:ext cx="2743200" cy="210480"/>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Emergency Response System</a:t>
            </a:r>
          </a:p>
        </p:txBody>
      </p:sp>
      <p:sp>
        <p:nvSpPr>
          <p:cNvPr id="8" name="Shape 5"/>
          <p:cNvSpPr/>
          <p:nvPr/>
        </p:nvSpPr>
        <p:spPr>
          <a:xfrm>
            <a:off x="3161503" y="2289625"/>
            <a:ext cx="2857500" cy="2618086"/>
          </a:xfrm>
          <a:prstGeom prst="roundRect">
            <a:avLst>
              <a:gd name="adj" fmla="val 982"/>
            </a:avLst>
          </a:prstGeom>
          <a:solidFill>
            <a:srgbClr val="964DE0">
              <a:alpha val="85000"/>
            </a:srgbClr>
          </a:solidFill>
          <a:ln/>
          <a:effectLst>
            <a:outerShdw blurRad="127000" dist="38100" dir="3600000" algn="bl" rotWithShape="0">
              <a:srgbClr val="000000">
                <a:alpha val="15000"/>
              </a:srgbClr>
            </a:outerShdw>
          </a:effectLst>
        </p:spPr>
      </p:sp>
      <p:sp>
        <p:nvSpPr>
          <p:cNvPr id="9" name="Shape 6"/>
          <p:cNvSpPr/>
          <p:nvPr/>
        </p:nvSpPr>
        <p:spPr>
          <a:xfrm>
            <a:off x="6134603" y="2289625"/>
            <a:ext cx="2857500" cy="2618086"/>
          </a:xfrm>
          <a:prstGeom prst="roundRect">
            <a:avLst>
              <a:gd name="adj" fmla="val 982"/>
            </a:avLst>
          </a:prstGeom>
          <a:solidFill>
            <a:srgbClr val="964DE0">
              <a:alpha val="70000"/>
            </a:srgbClr>
          </a:solidFill>
          <a:ln/>
          <a:effectLst>
            <a:outerShdw blurRad="127000" dist="38100" dir="3600000" algn="bl" rotWithShape="0">
              <a:srgbClr val="000000">
                <a:alpha val="15000"/>
              </a:srgbClr>
            </a:outerShdw>
          </a:effectLst>
        </p:spPr>
        <p:txBody>
          <a:bodyPr/>
          <a:lstStyle/>
          <a:p>
            <a:endParaRPr lang="en-US" dirty="0"/>
          </a:p>
        </p:txBody>
      </p:sp>
      <p:sp>
        <p:nvSpPr>
          <p:cNvPr id="10" name="Text 7"/>
          <p:cNvSpPr/>
          <p:nvPr/>
        </p:nvSpPr>
        <p:spPr>
          <a:xfrm>
            <a:off x="188403" y="641142"/>
            <a:ext cx="9144000" cy="1333500"/>
          </a:xfrm>
          <a:prstGeom prst="rect">
            <a:avLst/>
          </a:prstGeom>
          <a:noFill/>
          <a:ln/>
        </p:spPr>
        <p:txBody>
          <a:bodyPr wrap="square" lIns="0" tIns="0" rIns="0" bIns="0" rtlCol="0" anchor="t"/>
          <a:lstStyle/>
          <a:p>
            <a:pPr algn="ctr">
              <a:lnSpc>
                <a:spcPts val="5250"/>
              </a:lnSpc>
            </a:pPr>
            <a:r>
              <a:rPr lang="en-US" sz="3000" b="0" kern="0" spc="-12" dirty="0">
                <a:solidFill>
                  <a:srgbClr val="FFFFFF"/>
                </a:solidFill>
                <a:latin typeface="Anybody Expanded" pitchFamily="34" charset="0"/>
                <a:ea typeface="Anybody Expanded" pitchFamily="34" charset="-122"/>
                <a:cs typeface="Anybody Expanded" pitchFamily="34" charset="-120"/>
              </a:rPr>
              <a:t>Ensuring Safety and Facilitating Civic Engagement</a:t>
            </a:r>
            <a:endParaRPr lang="en-US" sz="3000" dirty="0"/>
          </a:p>
        </p:txBody>
      </p:sp>
      <p:sp>
        <p:nvSpPr>
          <p:cNvPr id="11" name="Text 8"/>
          <p:cNvSpPr/>
          <p:nvPr/>
        </p:nvSpPr>
        <p:spPr>
          <a:xfrm>
            <a:off x="383801" y="2476500"/>
            <a:ext cx="27432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01</a:t>
            </a:r>
            <a:endParaRPr lang="en-US" sz="3188" dirty="0"/>
          </a:p>
        </p:txBody>
      </p:sp>
      <p:sp>
        <p:nvSpPr>
          <p:cNvPr id="12" name="Text 9"/>
          <p:cNvSpPr/>
          <p:nvPr/>
        </p:nvSpPr>
        <p:spPr>
          <a:xfrm>
            <a:off x="3353921" y="2476500"/>
            <a:ext cx="27432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02</a:t>
            </a:r>
            <a:endParaRPr lang="en-US" sz="3188" dirty="0"/>
          </a:p>
        </p:txBody>
      </p:sp>
      <p:sp>
        <p:nvSpPr>
          <p:cNvPr id="13" name="Text 10"/>
          <p:cNvSpPr/>
          <p:nvPr/>
        </p:nvSpPr>
        <p:spPr>
          <a:xfrm>
            <a:off x="6324040" y="2476500"/>
            <a:ext cx="27432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03</a:t>
            </a:r>
            <a:endParaRPr lang="en-US" sz="3188" dirty="0"/>
          </a:p>
        </p:txBody>
      </p:sp>
      <p:sp>
        <p:nvSpPr>
          <p:cNvPr id="14" name="Text 11"/>
          <p:cNvSpPr/>
          <p:nvPr/>
        </p:nvSpPr>
        <p:spPr>
          <a:xfrm>
            <a:off x="383801" y="3400499"/>
            <a:ext cx="2555342" cy="631441"/>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Seamless integration with emergency services for swift response in critical situations.</a:t>
            </a:r>
            <a:endParaRPr lang="en-US" sz="975" dirty="0"/>
          </a:p>
        </p:txBody>
      </p:sp>
      <p:sp>
        <p:nvSpPr>
          <p:cNvPr id="15" name="Text 12"/>
          <p:cNvSpPr/>
          <p:nvPr/>
        </p:nvSpPr>
        <p:spPr>
          <a:xfrm>
            <a:off x="3357492" y="3143250"/>
            <a:ext cx="1567205" cy="210480"/>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Data Privacy Assurance</a:t>
            </a:r>
            <a:endParaRPr lang="en-US" sz="975" dirty="0"/>
          </a:p>
        </p:txBody>
      </p:sp>
      <p:sp>
        <p:nvSpPr>
          <p:cNvPr id="16" name="Text 13"/>
          <p:cNvSpPr/>
          <p:nvPr/>
        </p:nvSpPr>
        <p:spPr>
          <a:xfrm>
            <a:off x="3357492" y="3400499"/>
            <a:ext cx="2743200" cy="631441"/>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Robust measures in place to safeguard user data and ensure privacy</a:t>
            </a:r>
            <a:endParaRPr lang="en-US" sz="975" dirty="0"/>
          </a:p>
        </p:txBody>
      </p:sp>
      <p:sp>
        <p:nvSpPr>
          <p:cNvPr id="17" name="Text 14"/>
          <p:cNvSpPr/>
          <p:nvPr/>
        </p:nvSpPr>
        <p:spPr>
          <a:xfrm>
            <a:off x="6323802" y="3143250"/>
            <a:ext cx="2743200" cy="210480"/>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Personal Safety Features</a:t>
            </a:r>
            <a:endParaRPr lang="en-US" sz="975" dirty="0"/>
          </a:p>
        </p:txBody>
      </p:sp>
      <p:sp>
        <p:nvSpPr>
          <p:cNvPr id="18" name="Text 15"/>
          <p:cNvSpPr/>
          <p:nvPr/>
        </p:nvSpPr>
        <p:spPr>
          <a:xfrm>
            <a:off x="6323802" y="3400499"/>
            <a:ext cx="2743200" cy="421005"/>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Tools and features prioritizing user safety, ensuring a secure and reliable experience.</a:t>
            </a:r>
          </a:p>
        </p:txBody>
      </p:sp>
      <p:sp>
        <p:nvSpPr>
          <p:cNvPr id="19" name="Text 16"/>
          <p:cNvSpPr/>
          <p:nvPr/>
        </p:nvSpPr>
        <p:spPr>
          <a:xfrm>
            <a:off x="8063074" y="98744"/>
            <a:ext cx="1828800" cy="119062"/>
          </a:xfrm>
          <a:prstGeom prst="rect">
            <a:avLst/>
          </a:prstGeom>
          <a:noFill/>
          <a:ln/>
        </p:spPr>
        <p:txBody>
          <a:bodyPr wrap="square" lIns="0" tIns="0" rIns="0" bIns="0" rtlCol="0" anchor="b"/>
          <a:lstStyle/>
          <a:p>
            <a:pPr algn="l">
              <a:lnSpc>
                <a:spcPts val="938"/>
              </a:lnSpc>
            </a:pPr>
            <a:r>
              <a:rPr lang="en-US" sz="800" b="0" dirty="0">
                <a:solidFill>
                  <a:srgbClr val="FFFFFF"/>
                </a:solidFill>
                <a:latin typeface="Helmet" pitchFamily="34" charset="0"/>
                <a:ea typeface="Helmet" pitchFamily="34" charset="-122"/>
                <a:cs typeface="Helmet" pitchFamily="34" charset="-120"/>
              </a:rPr>
              <a:t>SAFETY AND SECURITY</a:t>
            </a:r>
            <a:endParaRPr lang="en-US" sz="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26004D"/>
        </a:solidFill>
        <a:effectLst/>
      </p:bgPr>
    </p:bg>
    <p:spTree>
      <p:nvGrpSpPr>
        <p:cNvPr id="1" name=""/>
        <p:cNvGrpSpPr/>
        <p:nvPr/>
      </p:nvGrpSpPr>
      <p:grpSpPr>
        <a:xfrm>
          <a:off x="0" y="0"/>
          <a:ext cx="0" cy="0"/>
          <a:chOff x="0" y="0"/>
          <a:chExt cx="0" cy="0"/>
        </a:xfrm>
      </p:grpSpPr>
      <p:pic>
        <p:nvPicPr>
          <p:cNvPr id="3" name="Image 0" descr="https://images.unsplash.com/photo-1597733336794-12d05021d510?crop=entropy&amp;cs=tinysrgb&amp;fit=max&amp;fm=jpg&amp;ixid=M3wyMTIyMnwwfDF8c2VhcmNofDIwfHx0ZWNobm9sb2d5fGVufDB8fHx8MTcwNTI0Mzg3OHww&amp;ixlib=rb-4.0.3&amp;q=80&amp;w=1080"/>
          <p:cNvPicPr>
            <a:picLocks noChangeAspect="1"/>
          </p:cNvPicPr>
          <p:nvPr/>
        </p:nvPicPr>
        <p:blipFill>
          <a:blip r:embed="rId3"/>
          <a:srcRect l="32651" r="11575"/>
          <a:stretch/>
        </p:blipFill>
        <p:spPr>
          <a:xfrm>
            <a:off x="190500" y="472848"/>
            <a:ext cx="3487829" cy="4690091"/>
          </a:xfrm>
          <a:prstGeom prst="rect">
            <a:avLst/>
          </a:prstGeom>
        </p:spPr>
      </p:pic>
      <p:sp>
        <p:nvSpPr>
          <p:cNvPr id="4" name="Shape 0"/>
          <p:cNvSpPr/>
          <p:nvPr/>
        </p:nvSpPr>
        <p:spPr>
          <a:xfrm>
            <a:off x="56676" y="99150"/>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5" name="Shape 1"/>
          <p:cNvSpPr/>
          <p:nvPr/>
        </p:nvSpPr>
        <p:spPr>
          <a:xfrm>
            <a:off x="309563" y="5312569"/>
            <a:ext cx="9024937" cy="0"/>
          </a:xfrm>
          <a:prstGeom prst="line">
            <a:avLst/>
          </a:prstGeom>
          <a:solidFill>
            <a:srgbClr val="964DE0"/>
          </a:solidFill>
          <a:ln w="5292">
            <a:solidFill>
              <a:srgbClr val="FFFFFF"/>
            </a:solidFill>
            <a:prstDash val="solid"/>
            <a:headEnd type="none"/>
            <a:tailEnd type="none"/>
          </a:ln>
        </p:spPr>
      </p:sp>
      <p:sp>
        <p:nvSpPr>
          <p:cNvPr id="6" name="Shape 2"/>
          <p:cNvSpPr/>
          <p:nvPr/>
        </p:nvSpPr>
        <p:spPr>
          <a:xfrm>
            <a:off x="58619" y="5050631"/>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7" name="Text 3"/>
          <p:cNvSpPr/>
          <p:nvPr/>
        </p:nvSpPr>
        <p:spPr>
          <a:xfrm>
            <a:off x="4196252" y="2378296"/>
            <a:ext cx="4572000" cy="1360170"/>
          </a:xfrm>
          <a:prstGeom prst="rect">
            <a:avLst/>
          </a:prstGeom>
          <a:noFill/>
          <a:ln/>
        </p:spPr>
        <p:txBody>
          <a:bodyPr wrap="square" lIns="0" tIns="0" rIns="0" bIns="0" rtlCol="0" anchor="b"/>
          <a:lstStyle/>
          <a:p>
            <a:pPr algn="l">
              <a:lnSpc>
                <a:spcPts val="1785"/>
              </a:lnSpc>
            </a:pPr>
            <a:r>
              <a:rPr lang="en-US" sz="1100" b="0" dirty="0">
                <a:solidFill>
                  <a:srgbClr val="FFFFFF"/>
                </a:solidFill>
                <a:latin typeface="Lora" pitchFamily="34" charset="0"/>
                <a:ea typeface="Lora" pitchFamily="34" charset="-122"/>
                <a:cs typeface="Lora" pitchFamily="34" charset="-120"/>
              </a:rPr>
              <a:t>Nationwide Adoption: "Positioning Delhi as a model for smart city initiatives nationwide."</a:t>
            </a:r>
            <a:endParaRPr lang="en-US" sz="1050" dirty="0"/>
          </a:p>
          <a:p>
            <a:pPr algn="l">
              <a:lnSpc>
                <a:spcPts val="1785"/>
              </a:lnSpc>
            </a:pPr>
            <a:r>
              <a:rPr lang="en-US" sz="1100" b="0" dirty="0">
                <a:solidFill>
                  <a:srgbClr val="FFFFFF"/>
                </a:solidFill>
                <a:latin typeface="Lora" pitchFamily="34" charset="0"/>
                <a:ea typeface="Lora" pitchFamily="34" charset="-122"/>
                <a:cs typeface="Lora" pitchFamily="34" charset="-120"/>
              </a:rPr>
              <a:t>Emerging Technologies: "Innovative Foundations - Harnessing AI, MERN, IoT for Unmatched Development."</a:t>
            </a:r>
            <a:endParaRPr lang="en-US" sz="1050" dirty="0"/>
          </a:p>
          <a:p>
            <a:pPr algn="l">
              <a:lnSpc>
                <a:spcPts val="1785"/>
              </a:lnSpc>
            </a:pPr>
            <a:r>
              <a:rPr lang="en-US" sz="1100" b="0" dirty="0">
                <a:solidFill>
                  <a:srgbClr val="FFFFFF"/>
                </a:solidFill>
                <a:latin typeface="Lora" pitchFamily="34" charset="0"/>
                <a:ea typeface="Lora" pitchFamily="34" charset="-122"/>
                <a:cs typeface="Lora" pitchFamily="34" charset="-120"/>
              </a:rPr>
              <a:t>Inclusive Urban Development: "From Metropolis to Hamlet - Bridging Gaps, Ensuring Inclusivity in Every Service."</a:t>
            </a:r>
            <a:endParaRPr lang="en-US" sz="1050" dirty="0"/>
          </a:p>
        </p:txBody>
      </p:sp>
      <p:sp>
        <p:nvSpPr>
          <p:cNvPr id="8" name="Text 4"/>
          <p:cNvSpPr/>
          <p:nvPr/>
        </p:nvSpPr>
        <p:spPr>
          <a:xfrm>
            <a:off x="4286250" y="714375"/>
            <a:ext cx="4572000" cy="890587"/>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Future Expansion and Technological Edge</a:t>
            </a:r>
            <a:endParaRPr lang="en-US" sz="318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26004D"/>
        </a:solidFill>
        <a:effectLst/>
      </p:bgPr>
    </p:bg>
    <p:spTree>
      <p:nvGrpSpPr>
        <p:cNvPr id="1" name=""/>
        <p:cNvGrpSpPr/>
        <p:nvPr/>
      </p:nvGrpSpPr>
      <p:grpSpPr>
        <a:xfrm>
          <a:off x="0" y="0"/>
          <a:ext cx="0" cy="0"/>
          <a:chOff x="0" y="0"/>
          <a:chExt cx="0" cy="0"/>
        </a:xfrm>
      </p:grpSpPr>
      <p:pic>
        <p:nvPicPr>
          <p:cNvPr id="3" name="Image 0" descr="https://images.unsplash.com/photo-1538514860079-8443cff3cb21?crop=entropy&amp;cs=tinysrgb&amp;fit=max&amp;fm=jpg&amp;ixid=M3wyMTIyMnwwfDF8c2VhcmNofDJ8fEluZGlhJTIwbWFwfGVufDF8MXx8fDE3MDUyNTY0MzF8MA&amp;ixlib=rb-4.0.3&amp;q=80&amp;w=1080"/>
          <p:cNvPicPr>
            <a:picLocks noChangeAspect="1"/>
          </p:cNvPicPr>
          <p:nvPr/>
        </p:nvPicPr>
        <p:blipFill>
          <a:blip r:embed="rId3"/>
          <a:srcRect r="845"/>
          <a:stretch/>
        </p:blipFill>
        <p:spPr>
          <a:xfrm>
            <a:off x="190500" y="472848"/>
            <a:ext cx="3487829" cy="4690091"/>
          </a:xfrm>
          <a:prstGeom prst="rect">
            <a:avLst/>
          </a:prstGeom>
        </p:spPr>
      </p:pic>
      <p:sp>
        <p:nvSpPr>
          <p:cNvPr id="4" name="Shape 0"/>
          <p:cNvSpPr/>
          <p:nvPr/>
        </p:nvSpPr>
        <p:spPr>
          <a:xfrm>
            <a:off x="56676" y="99150"/>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5" name="Shape 1"/>
          <p:cNvSpPr/>
          <p:nvPr/>
        </p:nvSpPr>
        <p:spPr>
          <a:xfrm>
            <a:off x="309563" y="5312569"/>
            <a:ext cx="9024937" cy="0"/>
          </a:xfrm>
          <a:prstGeom prst="line">
            <a:avLst/>
          </a:prstGeom>
          <a:solidFill>
            <a:srgbClr val="964DE0"/>
          </a:solidFill>
          <a:ln w="5292">
            <a:solidFill>
              <a:srgbClr val="FFFFFF"/>
            </a:solidFill>
            <a:prstDash val="solid"/>
            <a:headEnd type="none"/>
            <a:tailEnd type="none"/>
          </a:ln>
        </p:spPr>
      </p:sp>
      <p:sp>
        <p:nvSpPr>
          <p:cNvPr id="6" name="Shape 2"/>
          <p:cNvSpPr/>
          <p:nvPr/>
        </p:nvSpPr>
        <p:spPr>
          <a:xfrm>
            <a:off x="58619" y="5050631"/>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7" name="Text 3"/>
          <p:cNvSpPr/>
          <p:nvPr/>
        </p:nvSpPr>
        <p:spPr>
          <a:xfrm>
            <a:off x="4285939" y="1714938"/>
            <a:ext cx="4572000" cy="2947035"/>
          </a:xfrm>
          <a:prstGeom prst="rect">
            <a:avLst/>
          </a:prstGeom>
          <a:noFill/>
          <a:ln/>
        </p:spPr>
        <p:txBody>
          <a:bodyPr wrap="square" lIns="0" tIns="0" rIns="0" bIns="0" rtlCol="0" anchor="b"/>
          <a:lstStyle/>
          <a:p>
            <a:pPr algn="l">
              <a:lnSpc>
                <a:spcPts val="1785"/>
              </a:lnSpc>
            </a:pPr>
            <a:r>
              <a:rPr lang="en-US" sz="1100" b="0" dirty="0">
                <a:solidFill>
                  <a:srgbClr val="FFFFFF"/>
                </a:solidFill>
                <a:latin typeface="Lora" pitchFamily="34" charset="0"/>
                <a:ea typeface="Lora" pitchFamily="34" charset="-122"/>
                <a:cs typeface="Lora" pitchFamily="34" charset="-120"/>
              </a:rPr>
              <a:t> "Creating a collaborative powerhouse with strong ties between government bodies, private entities, and tech providers."</a:t>
            </a:r>
            <a:endParaRPr lang="en-US" sz="1050" dirty="0"/>
          </a:p>
          <a:p>
            <a:pPr algn="l">
              <a:lnSpc>
                <a:spcPts val="1785"/>
              </a:lnSpc>
            </a:pPr>
            <a:endParaRPr lang="en-US" sz="1050" dirty="0"/>
          </a:p>
          <a:p>
            <a:pPr algn="l">
              <a:lnSpc>
                <a:spcPts val="1785"/>
              </a:lnSpc>
            </a:pPr>
            <a:r>
              <a:rPr lang="en-US" sz="1100" b="0" dirty="0">
                <a:solidFill>
                  <a:srgbClr val="FFFFFF"/>
                </a:solidFill>
                <a:latin typeface="Lora" pitchFamily="34" charset="0"/>
                <a:ea typeface="Lora" pitchFamily="34" charset="-122"/>
                <a:cs typeface="Lora" pitchFamily="34" charset="-120"/>
              </a:rPr>
              <a:t>The success of this initiative in Delhi will pave the way for nationwide adoption. With the potential for widespread implementation in India, the project aims to revolutionize urban living through an Integrated Utilities System and Smart City Initiatives. Leveraging cutting-edge technologies, it streamlines traffic, enhances government services, promotes sustainable transportation, ensures safety, facilitates civic engagement, and optimizes essential utilities like electricity and water. By replicating this model across the country, India can embrace a new era of smart cities and transform the lives of its citizens.</a:t>
            </a:r>
            <a:endParaRPr lang="en-US" sz="1050" dirty="0"/>
          </a:p>
        </p:txBody>
      </p:sp>
      <p:sp>
        <p:nvSpPr>
          <p:cNvPr id="8" name="Text 4"/>
          <p:cNvSpPr/>
          <p:nvPr/>
        </p:nvSpPr>
        <p:spPr>
          <a:xfrm>
            <a:off x="4286250" y="476367"/>
            <a:ext cx="4572000" cy="838200"/>
          </a:xfrm>
          <a:prstGeom prst="rect">
            <a:avLst/>
          </a:prstGeom>
          <a:noFill/>
          <a:ln/>
        </p:spPr>
        <p:txBody>
          <a:bodyPr wrap="square" lIns="0" tIns="0" rIns="0" bIns="0" rtlCol="0" anchor="t"/>
          <a:lstStyle/>
          <a:p>
            <a:pPr algn="ctr">
              <a:lnSpc>
                <a:spcPts val="3300"/>
              </a:lnSpc>
            </a:pPr>
            <a:r>
              <a:rPr lang="en-US" sz="3000" b="0" kern="0" spc="-12" dirty="0">
                <a:solidFill>
                  <a:srgbClr val="FFFFFF"/>
                </a:solidFill>
                <a:latin typeface="Manrope" pitchFamily="34" charset="0"/>
                <a:ea typeface="Manrope" pitchFamily="34" charset="-122"/>
                <a:cs typeface="Manrope" pitchFamily="34" charset="-120"/>
              </a:rPr>
              <a:t>Collaborative Powerhouse</a:t>
            </a:r>
            <a:endParaRPr lang="en-US" sz="3000" dirty="0"/>
          </a:p>
        </p:txBody>
      </p:sp>
      <p:sp>
        <p:nvSpPr>
          <p:cNvPr id="9" name="Text 5"/>
          <p:cNvSpPr/>
          <p:nvPr/>
        </p:nvSpPr>
        <p:spPr>
          <a:xfrm>
            <a:off x="391891" y="272673"/>
            <a:ext cx="5486400" cy="119063"/>
          </a:xfrm>
          <a:prstGeom prst="rect">
            <a:avLst/>
          </a:prstGeom>
          <a:noFill/>
          <a:ln/>
        </p:spPr>
        <p:txBody>
          <a:bodyPr wrap="square" lIns="0" tIns="0" rIns="0" bIns="0" rtlCol="0" anchor="b"/>
          <a:lstStyle/>
          <a:p>
            <a:pPr algn="l">
              <a:lnSpc>
                <a:spcPts val="938"/>
              </a:lnSpc>
            </a:pPr>
            <a:r>
              <a:rPr lang="en-US" sz="800" b="0" dirty="0">
                <a:solidFill>
                  <a:srgbClr val="FFFFFF"/>
                </a:solidFill>
                <a:latin typeface="Helmet" pitchFamily="34" charset="0"/>
                <a:ea typeface="Helmet" pitchFamily="34" charset="-122"/>
                <a:cs typeface="Helmet" pitchFamily="34" charset="-120"/>
              </a:rPr>
              <a:t>THE POTENTIAL FOR WIDESPREAD IMPLEMENTATION IN INDIA</a:t>
            </a:r>
            <a:endParaRPr lang="en-US" sz="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26004D"/>
        </a:solidFill>
        <a:effectLst/>
      </p:bgPr>
    </p:bg>
    <p:spTree>
      <p:nvGrpSpPr>
        <p:cNvPr id="1" name=""/>
        <p:cNvGrpSpPr/>
        <p:nvPr/>
      </p:nvGrpSpPr>
      <p:grpSpPr>
        <a:xfrm>
          <a:off x="0" y="0"/>
          <a:ext cx="0" cy="0"/>
          <a:chOff x="0" y="0"/>
          <a:chExt cx="0" cy="0"/>
        </a:xfrm>
      </p:grpSpPr>
      <p:pic>
        <p:nvPicPr>
          <p:cNvPr id="3" name="Image 0" descr="https://images.unsplash.com/photo-1620987278429-ab178d6eb547?crop=entropy&amp;cs=tinysrgb&amp;fit=max&amp;fm=jpg&amp;ixid=M3wyMTIyMnwwfDF8c2VhcmNofDJ8fDNEJTIwU2hhcGVzfGVufDB8fHx8MTcwNTE5NTkxM3ww&amp;ixlib=rb-4.0.3&amp;q=80&amp;w=1080"/>
          <p:cNvPicPr>
            <a:picLocks noChangeAspect="1"/>
          </p:cNvPicPr>
          <p:nvPr/>
        </p:nvPicPr>
        <p:blipFill>
          <a:blip r:embed="rId3"/>
          <a:srcRect t="12037" b="12037"/>
          <a:stretch/>
        </p:blipFill>
        <p:spPr>
          <a:xfrm>
            <a:off x="4668402" y="2293691"/>
            <a:ext cx="4285098" cy="2602826"/>
          </a:xfrm>
          <a:prstGeom prst="rect">
            <a:avLst/>
          </a:prstGeom>
        </p:spPr>
      </p:pic>
      <p:sp>
        <p:nvSpPr>
          <p:cNvPr id="4" name="Shape 0"/>
          <p:cNvSpPr/>
          <p:nvPr/>
        </p:nvSpPr>
        <p:spPr>
          <a:xfrm>
            <a:off x="56676" y="99150"/>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5" name="Shape 1"/>
          <p:cNvSpPr/>
          <p:nvPr/>
        </p:nvSpPr>
        <p:spPr>
          <a:xfrm>
            <a:off x="309563" y="5312569"/>
            <a:ext cx="9024937" cy="0"/>
          </a:xfrm>
          <a:prstGeom prst="line">
            <a:avLst/>
          </a:prstGeom>
          <a:solidFill>
            <a:srgbClr val="964DE0"/>
          </a:solidFill>
          <a:ln w="5292">
            <a:solidFill>
              <a:srgbClr val="FFFFFF"/>
            </a:solidFill>
            <a:prstDash val="solid"/>
            <a:headEnd type="none"/>
            <a:tailEnd type="none"/>
          </a:ln>
        </p:spPr>
      </p:sp>
      <p:sp>
        <p:nvSpPr>
          <p:cNvPr id="6" name="Shape 2"/>
          <p:cNvSpPr/>
          <p:nvPr/>
        </p:nvSpPr>
        <p:spPr>
          <a:xfrm>
            <a:off x="58619" y="5050631"/>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7" name="Shape 3"/>
          <p:cNvSpPr/>
          <p:nvPr/>
        </p:nvSpPr>
        <p:spPr>
          <a:xfrm>
            <a:off x="190500" y="2289450"/>
            <a:ext cx="4286250" cy="2607066"/>
          </a:xfrm>
          <a:prstGeom prst="roundRect">
            <a:avLst>
              <a:gd name="adj" fmla="val 1480"/>
            </a:avLst>
          </a:prstGeom>
          <a:solidFill>
            <a:srgbClr val="964DE0"/>
          </a:solidFill>
          <a:ln/>
        </p:spPr>
      </p:sp>
      <p:sp>
        <p:nvSpPr>
          <p:cNvPr id="8" name="Text 4"/>
          <p:cNvSpPr/>
          <p:nvPr/>
        </p:nvSpPr>
        <p:spPr>
          <a:xfrm>
            <a:off x="545978" y="3484522"/>
            <a:ext cx="3657600" cy="421005"/>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Delhi citizens will experience a significant improvement in their quality of life.</a:t>
            </a:r>
            <a:endParaRPr lang="en-US" sz="975" dirty="0"/>
          </a:p>
        </p:txBody>
      </p:sp>
      <p:sp>
        <p:nvSpPr>
          <p:cNvPr id="9" name="Shape 5"/>
          <p:cNvSpPr/>
          <p:nvPr/>
        </p:nvSpPr>
        <p:spPr>
          <a:xfrm>
            <a:off x="4667250" y="2289450"/>
            <a:ext cx="4286250" cy="2607066"/>
          </a:xfrm>
          <a:prstGeom prst="roundRect">
            <a:avLst>
              <a:gd name="adj" fmla="val 1480"/>
            </a:avLst>
          </a:prstGeom>
          <a:solidFill>
            <a:srgbClr val="964DE0">
              <a:alpha val="7000"/>
            </a:srgbClr>
          </a:solidFill>
          <a:ln/>
        </p:spPr>
      </p:sp>
      <p:sp>
        <p:nvSpPr>
          <p:cNvPr id="10" name="Text 6"/>
          <p:cNvSpPr/>
          <p:nvPr/>
        </p:nvSpPr>
        <p:spPr>
          <a:xfrm>
            <a:off x="5022724" y="3484522"/>
            <a:ext cx="3657600" cy="631508"/>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The integrated system will provide easier access to government services, ensuring a seamless experience for the residents.</a:t>
            </a:r>
            <a:endParaRPr lang="en-US" sz="975" dirty="0"/>
          </a:p>
        </p:txBody>
      </p:sp>
      <p:sp>
        <p:nvSpPr>
          <p:cNvPr id="11" name="Text 7"/>
          <p:cNvSpPr/>
          <p:nvPr/>
        </p:nvSpPr>
        <p:spPr>
          <a:xfrm>
            <a:off x="545978" y="3215695"/>
            <a:ext cx="3657600" cy="210480"/>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Improved Quality</a:t>
            </a:r>
            <a:endParaRPr lang="en-US" sz="975" dirty="0"/>
          </a:p>
        </p:txBody>
      </p:sp>
      <p:sp>
        <p:nvSpPr>
          <p:cNvPr id="12" name="Text 8"/>
          <p:cNvSpPr/>
          <p:nvPr/>
        </p:nvSpPr>
        <p:spPr>
          <a:xfrm>
            <a:off x="5022724" y="3215695"/>
            <a:ext cx="3657600" cy="210480"/>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Enhanced Services</a:t>
            </a:r>
            <a:endParaRPr lang="en-US" sz="975" dirty="0"/>
          </a:p>
        </p:txBody>
      </p:sp>
      <p:sp>
        <p:nvSpPr>
          <p:cNvPr id="13" name="Text 9"/>
          <p:cNvSpPr/>
          <p:nvPr/>
        </p:nvSpPr>
        <p:spPr>
          <a:xfrm>
            <a:off x="545978" y="2567397"/>
            <a:ext cx="36576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01</a:t>
            </a:r>
            <a:endParaRPr lang="en-US" sz="3188" dirty="0"/>
          </a:p>
        </p:txBody>
      </p:sp>
      <p:sp>
        <p:nvSpPr>
          <p:cNvPr id="14" name="Text 10"/>
          <p:cNvSpPr/>
          <p:nvPr/>
        </p:nvSpPr>
        <p:spPr>
          <a:xfrm>
            <a:off x="5019528" y="2567397"/>
            <a:ext cx="36576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02</a:t>
            </a:r>
            <a:endParaRPr lang="en-US" sz="3188" dirty="0"/>
          </a:p>
        </p:txBody>
      </p:sp>
      <p:sp>
        <p:nvSpPr>
          <p:cNvPr id="15" name="Text 11"/>
          <p:cNvSpPr/>
          <p:nvPr/>
        </p:nvSpPr>
        <p:spPr>
          <a:xfrm>
            <a:off x="3099424" y="961537"/>
            <a:ext cx="36576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Measuring Impact</a:t>
            </a:r>
            <a:endParaRPr lang="en-US" sz="318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26004D"/>
        </a:solidFill>
        <a:effectLst/>
      </p:bgPr>
    </p:bg>
    <p:spTree>
      <p:nvGrpSpPr>
        <p:cNvPr id="1" name=""/>
        <p:cNvGrpSpPr/>
        <p:nvPr/>
      </p:nvGrpSpPr>
      <p:grpSpPr>
        <a:xfrm>
          <a:off x="0" y="0"/>
          <a:ext cx="0" cy="0"/>
          <a:chOff x="0" y="0"/>
          <a:chExt cx="0" cy="0"/>
        </a:xfrm>
      </p:grpSpPr>
      <p:pic>
        <p:nvPicPr>
          <p:cNvPr id="3" name="Image 0" descr="https://images.unsplash.com/photo-1496065187959-7f07b8353c55?crop=entropy&amp;cs=tinysrgb&amp;fit=max&amp;fm=jpg&amp;ixid=M3wyMTIyMnwwfDF8c2VhcmNofDl8fHRlY2hub2xvZ3l8ZW58MHx8fHwxNzA1MTkwMjU5fDA&amp;ixlib=rb-4.0.3&amp;q=80&amp;w=1080"/>
          <p:cNvPicPr>
            <a:picLocks noChangeAspect="1"/>
          </p:cNvPicPr>
          <p:nvPr/>
        </p:nvPicPr>
        <p:blipFill>
          <a:blip r:embed="rId3"/>
          <a:srcRect t="4382" b="4382"/>
          <a:stretch/>
        </p:blipFill>
        <p:spPr>
          <a:xfrm>
            <a:off x="190500" y="2289450"/>
            <a:ext cx="4286250" cy="2607066"/>
          </a:xfrm>
          <a:prstGeom prst="rect">
            <a:avLst/>
          </a:prstGeom>
        </p:spPr>
      </p:pic>
      <p:sp>
        <p:nvSpPr>
          <p:cNvPr id="4" name="Shape 0"/>
          <p:cNvSpPr/>
          <p:nvPr/>
        </p:nvSpPr>
        <p:spPr>
          <a:xfrm>
            <a:off x="56676" y="99150"/>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5" name="Shape 1"/>
          <p:cNvSpPr/>
          <p:nvPr/>
        </p:nvSpPr>
        <p:spPr>
          <a:xfrm>
            <a:off x="309563" y="5312569"/>
            <a:ext cx="9024937" cy="0"/>
          </a:xfrm>
          <a:prstGeom prst="line">
            <a:avLst/>
          </a:prstGeom>
          <a:solidFill>
            <a:srgbClr val="964DE0"/>
          </a:solidFill>
          <a:ln w="5292">
            <a:solidFill>
              <a:srgbClr val="FFFFFF"/>
            </a:solidFill>
            <a:prstDash val="solid"/>
            <a:headEnd type="none"/>
            <a:tailEnd type="none"/>
          </a:ln>
        </p:spPr>
      </p:sp>
      <p:sp>
        <p:nvSpPr>
          <p:cNvPr id="6" name="Shape 2"/>
          <p:cNvSpPr/>
          <p:nvPr/>
        </p:nvSpPr>
        <p:spPr>
          <a:xfrm>
            <a:off x="58619" y="5050631"/>
            <a:ext cx="9024937" cy="0"/>
          </a:xfrm>
          <a:prstGeom prst="line">
            <a:avLst/>
          </a:prstGeom>
          <a:solidFill>
            <a:srgbClr val="964DE0">
              <a:alpha val="50000"/>
            </a:srgbClr>
          </a:solidFill>
          <a:ln w="5292">
            <a:solidFill>
              <a:srgbClr val="FFFFFF">
                <a:alpha val="50000"/>
              </a:srgbClr>
            </a:solidFill>
            <a:prstDash val="solid"/>
            <a:headEnd type="none"/>
            <a:tailEnd type="none"/>
          </a:ln>
        </p:spPr>
      </p:sp>
      <p:sp>
        <p:nvSpPr>
          <p:cNvPr id="7" name="Text 3"/>
          <p:cNvSpPr/>
          <p:nvPr/>
        </p:nvSpPr>
        <p:spPr>
          <a:xfrm>
            <a:off x="188403" y="714375"/>
            <a:ext cx="9144000" cy="1335881"/>
          </a:xfrm>
          <a:prstGeom prst="rect">
            <a:avLst/>
          </a:prstGeom>
          <a:noFill/>
          <a:ln/>
        </p:spPr>
        <p:txBody>
          <a:bodyPr wrap="square" lIns="0" tIns="0" rIns="0" bIns="0" rtlCol="0" anchor="t"/>
          <a:lstStyle/>
          <a:p>
            <a:pPr algn="ctr">
              <a:lnSpc>
                <a:spcPts val="3506"/>
              </a:lnSpc>
            </a:pPr>
            <a:r>
              <a:rPr lang="en-US" sz="3200" b="0" kern="0" spc="-12" dirty="0">
                <a:solidFill>
                  <a:srgbClr val="FFFFFF"/>
                </a:solidFill>
                <a:latin typeface="Manrope" pitchFamily="34" charset="0"/>
                <a:ea typeface="Manrope" pitchFamily="34" charset="-122"/>
                <a:cs typeface="Manrope" pitchFamily="34" charset="-120"/>
              </a:rPr>
              <a:t>Powerful Innovation Showcase</a:t>
            </a:r>
            <a:endParaRPr lang="en-US" sz="3188" dirty="0"/>
          </a:p>
          <a:p>
            <a:pPr algn="ctr">
              <a:lnSpc>
                <a:spcPts val="3506"/>
              </a:lnSpc>
            </a:pPr>
            <a:r>
              <a:rPr lang="en-US" sz="3200" b="0" kern="0" spc="-12" dirty="0">
                <a:solidFill>
                  <a:srgbClr val="FFFFFF"/>
                </a:solidFill>
                <a:latin typeface="Manrope" pitchFamily="34" charset="0"/>
                <a:ea typeface="Manrope" pitchFamily="34" charset="-122"/>
                <a:cs typeface="Manrope" pitchFamily="34" charset="-120"/>
              </a:rPr>
              <a:t>&amp;</a:t>
            </a:r>
            <a:endParaRPr lang="en-US" sz="3188" dirty="0"/>
          </a:p>
          <a:p>
            <a:pPr algn="ctr">
              <a:lnSpc>
                <a:spcPts val="3506"/>
              </a:lnSpc>
            </a:pPr>
            <a:r>
              <a:rPr lang="en-US" sz="3200" b="0" kern="0" spc="-12" dirty="0">
                <a:solidFill>
                  <a:srgbClr val="FFFFFF"/>
                </a:solidFill>
                <a:latin typeface="Manrope" pitchFamily="34" charset="0"/>
                <a:ea typeface="Manrope" pitchFamily="34" charset="-122"/>
                <a:cs typeface="Manrope" pitchFamily="34" charset="-120"/>
              </a:rPr>
              <a:t>Promoting Sustainability</a:t>
            </a:r>
            <a:endParaRPr lang="en-US" sz="3188" dirty="0"/>
          </a:p>
        </p:txBody>
      </p:sp>
      <p:sp>
        <p:nvSpPr>
          <p:cNvPr id="8" name="Shape 4"/>
          <p:cNvSpPr/>
          <p:nvPr/>
        </p:nvSpPr>
        <p:spPr>
          <a:xfrm>
            <a:off x="190500" y="2289450"/>
            <a:ext cx="4286250" cy="2607066"/>
          </a:xfrm>
          <a:prstGeom prst="roundRect">
            <a:avLst>
              <a:gd name="adj" fmla="val 1480"/>
            </a:avLst>
          </a:prstGeom>
          <a:solidFill>
            <a:srgbClr val="964DE0">
              <a:alpha val="40000"/>
            </a:srgbClr>
          </a:solidFill>
          <a:ln/>
        </p:spPr>
      </p:sp>
      <p:sp>
        <p:nvSpPr>
          <p:cNvPr id="9" name="Text 5"/>
          <p:cNvSpPr/>
          <p:nvPr/>
        </p:nvSpPr>
        <p:spPr>
          <a:xfrm>
            <a:off x="545978" y="3484522"/>
            <a:ext cx="3657600" cy="421005"/>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Revolutionizing Urban Living - Unveiling Delhi's Powerful Innovation Showcase</a:t>
            </a:r>
            <a:endParaRPr lang="en-US" sz="975" dirty="0"/>
          </a:p>
        </p:txBody>
      </p:sp>
      <p:sp>
        <p:nvSpPr>
          <p:cNvPr id="10" name="Shape 6"/>
          <p:cNvSpPr/>
          <p:nvPr/>
        </p:nvSpPr>
        <p:spPr>
          <a:xfrm>
            <a:off x="4667250" y="2289450"/>
            <a:ext cx="4286250" cy="2607066"/>
          </a:xfrm>
          <a:prstGeom prst="roundRect">
            <a:avLst>
              <a:gd name="adj" fmla="val 1480"/>
            </a:avLst>
          </a:prstGeom>
          <a:solidFill>
            <a:srgbClr val="964DE0"/>
          </a:solidFill>
          <a:ln/>
        </p:spPr>
      </p:sp>
      <p:sp>
        <p:nvSpPr>
          <p:cNvPr id="11" name="Text 7"/>
          <p:cNvSpPr/>
          <p:nvPr/>
        </p:nvSpPr>
        <p:spPr>
          <a:xfrm>
            <a:off x="5022724" y="3484522"/>
            <a:ext cx="3657600" cy="421005"/>
          </a:xfrm>
          <a:prstGeom prst="rect">
            <a:avLst/>
          </a:prstGeom>
          <a:noFill/>
          <a:ln/>
        </p:spPr>
        <p:txBody>
          <a:bodyPr wrap="square" lIns="0" tIns="0" rIns="0" bIns="0" rtlCol="0" anchor="t"/>
          <a:lstStyle/>
          <a:p>
            <a:pPr algn="l">
              <a:lnSpc>
                <a:spcPts val="1658"/>
              </a:lnSpc>
            </a:pPr>
            <a:r>
              <a:rPr lang="en-US" sz="1000" b="0" dirty="0">
                <a:solidFill>
                  <a:srgbClr val="FFFFFF"/>
                </a:solidFill>
                <a:latin typeface="Lora" pitchFamily="34" charset="0"/>
                <a:ea typeface="Lora" pitchFamily="34" charset="-122"/>
                <a:cs typeface="Lora" pitchFamily="34" charset="-120"/>
              </a:rPr>
              <a:t>Green Horizons - Delhi's Commitment to Promoting Sustainability in Every Initiative.</a:t>
            </a:r>
            <a:endParaRPr lang="en-US" sz="975" dirty="0"/>
          </a:p>
        </p:txBody>
      </p:sp>
      <p:sp>
        <p:nvSpPr>
          <p:cNvPr id="12" name="Text 8"/>
          <p:cNvSpPr/>
          <p:nvPr/>
        </p:nvSpPr>
        <p:spPr>
          <a:xfrm>
            <a:off x="545978" y="3215695"/>
            <a:ext cx="3657600" cy="210502"/>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Technological Advancements and Innovations.</a:t>
            </a:r>
            <a:endParaRPr lang="en-US" sz="975" dirty="0"/>
          </a:p>
        </p:txBody>
      </p:sp>
      <p:sp>
        <p:nvSpPr>
          <p:cNvPr id="13" name="Text 9"/>
          <p:cNvSpPr/>
          <p:nvPr/>
        </p:nvSpPr>
        <p:spPr>
          <a:xfrm>
            <a:off x="5022724" y="3215695"/>
            <a:ext cx="3657600" cy="210502"/>
          </a:xfrm>
          <a:prstGeom prst="rect">
            <a:avLst/>
          </a:prstGeom>
          <a:noFill/>
          <a:ln/>
        </p:spPr>
        <p:txBody>
          <a:bodyPr wrap="square" lIns="0" tIns="0" rIns="0" bIns="0" rtlCol="0" anchor="t"/>
          <a:lstStyle/>
          <a:p>
            <a:pPr algn="l">
              <a:lnSpc>
                <a:spcPts val="1658"/>
              </a:lnSpc>
            </a:pPr>
            <a:r>
              <a:rPr lang="en-US" sz="1000" b="1" dirty="0">
                <a:solidFill>
                  <a:srgbClr val="FFFFFF"/>
                </a:solidFill>
                <a:latin typeface="Lora" pitchFamily="34" charset="0"/>
                <a:ea typeface="Lora" pitchFamily="34" charset="-122"/>
                <a:cs typeface="Lora" pitchFamily="34" charset="-120"/>
              </a:rPr>
              <a:t>Environmental and Social Impact.</a:t>
            </a:r>
            <a:endParaRPr lang="en-US" sz="975" dirty="0"/>
          </a:p>
        </p:txBody>
      </p:sp>
      <p:sp>
        <p:nvSpPr>
          <p:cNvPr id="14" name="Text 10"/>
          <p:cNvSpPr/>
          <p:nvPr/>
        </p:nvSpPr>
        <p:spPr>
          <a:xfrm>
            <a:off x="545978" y="2567397"/>
            <a:ext cx="36576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01</a:t>
            </a:r>
            <a:endParaRPr lang="en-US" sz="3188" dirty="0"/>
          </a:p>
        </p:txBody>
      </p:sp>
      <p:sp>
        <p:nvSpPr>
          <p:cNvPr id="15" name="Text 11"/>
          <p:cNvSpPr/>
          <p:nvPr/>
        </p:nvSpPr>
        <p:spPr>
          <a:xfrm>
            <a:off x="5019528" y="2567397"/>
            <a:ext cx="3657600" cy="445294"/>
          </a:xfrm>
          <a:prstGeom prst="rect">
            <a:avLst/>
          </a:prstGeom>
          <a:noFill/>
          <a:ln/>
        </p:spPr>
        <p:txBody>
          <a:bodyPr wrap="square" lIns="0" tIns="0" rIns="0" bIns="0" rtlCol="0" anchor="t"/>
          <a:lstStyle/>
          <a:p>
            <a:pPr algn="l">
              <a:lnSpc>
                <a:spcPts val="3506"/>
              </a:lnSpc>
            </a:pPr>
            <a:r>
              <a:rPr lang="en-US" sz="3200" b="0" kern="0" spc="-12" dirty="0">
                <a:solidFill>
                  <a:srgbClr val="FFFFFF"/>
                </a:solidFill>
                <a:latin typeface="Manrope" pitchFamily="34" charset="0"/>
                <a:ea typeface="Manrope" pitchFamily="34" charset="-122"/>
                <a:cs typeface="Manrope" pitchFamily="34" charset="-120"/>
              </a:rPr>
              <a:t>02</a:t>
            </a:r>
            <a:endParaRPr lang="en-US" sz="318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694</Words>
  <Application>Microsoft Office PowerPoint</Application>
  <PresentationFormat>On-screen Show (16:9)</PresentationFormat>
  <Paragraphs>104</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Anybody Expanded</vt:lpstr>
      <vt:lpstr>Arial</vt:lpstr>
      <vt:lpstr>Helmet</vt:lpstr>
      <vt:lpstr>Lora</vt:lpstr>
      <vt:lpstr>Maiandra GD</vt:lpstr>
      <vt:lpstr>Manrope</vt:lpstr>
      <vt:lpstr>Microsoft Sans Serif</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Revolutionizing Urban Living with Integrated Utilities System</dc:title>
  <dc:subject>PptxGenJS Presentation</dc:subject>
  <dc:creator>Pitch Software GmbH</dc:creator>
  <cp:lastModifiedBy>Faran Ahmad Siddiqui</cp:lastModifiedBy>
  <cp:revision>3</cp:revision>
  <dcterms:created xsi:type="dcterms:W3CDTF">2024-01-14T20:21:06Z</dcterms:created>
  <dcterms:modified xsi:type="dcterms:W3CDTF">2024-01-15T11:46:09Z</dcterms:modified>
</cp:coreProperties>
</file>