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handoutMasterIdLst>
    <p:handoutMasterId r:id="rId12"/>
  </p:handoutMasterIdLst>
  <p:sldIdLst>
    <p:sldId id="311" r:id="rId3"/>
    <p:sldId id="397" r:id="rId4"/>
    <p:sldId id="398" r:id="rId5"/>
    <p:sldId id="399" r:id="rId6"/>
    <p:sldId id="418" r:id="rId7"/>
    <p:sldId id="400" r:id="rId8"/>
    <p:sldId id="401" r:id="rId9"/>
    <p:sldId id="39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ariman" initials="S" lastIdx="1" clrIdx="0">
    <p:extLst>
      <p:ext uri="{19B8F6BF-5375-455C-9EA6-DF929625EA0E}">
        <p15:presenceInfo xmlns:p15="http://schemas.microsoft.com/office/powerpoint/2012/main" userId="S::sabariman@uib.ac.id::5867d5cb-f0cc-4e09-8586-024c63426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641D7"/>
    <a:srgbClr val="AFE0E4"/>
    <a:srgbClr val="00FF00"/>
    <a:srgbClr val="98C5C9"/>
    <a:srgbClr val="ADD4D7"/>
    <a:srgbClr val="FF0066"/>
    <a:srgbClr val="33CCCC"/>
    <a:srgbClr val="83A4A6"/>
    <a:srgbClr val="86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9" autoAdjust="0"/>
    <p:restoredTop sz="86328" autoAdjust="0"/>
  </p:normalViewPr>
  <p:slideViewPr>
    <p:cSldViewPr>
      <p:cViewPr varScale="1">
        <p:scale>
          <a:sx n="54" d="100"/>
          <a:sy n="54" d="100"/>
        </p:scale>
        <p:origin x="9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50C3-983B-4F45-A92C-EA840F10E168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86A49-CA41-4C1E-99E9-7FDA724EBE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34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7DE9-5DCB-4E3C-9EC2-E06C705FB898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9CFE4-FF1D-459A-BD21-6850F036F1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9CFE4-FF1D-459A-BD21-6850F036F1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3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CF08-9192-4422-AC63-985085014554}" type="datetime1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7BE-9027-41F7-B5A4-BE860DAED9F1}" type="datetime1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5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2D66-87FB-4D88-AB67-FF1BC70B073C}" type="datetime1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6785-2A8F-4813-A29F-2295A643BB4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1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6F34-1FB3-4054-A54C-7549FF37CD0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7FC0B-12BF-4858-9BE5-EB88CD5E46E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E560-2532-4E3F-AA2D-5841FB7C716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5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36B89-CFBF-4396-8A44-70EFE86A54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7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2B91-3311-4C1B-81A6-5583A5F7C0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94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28E09-372E-469E-B85A-FA0D8146A9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B8E4-1A26-468E-AA0F-13A088CC769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7BAD-CB2F-42AF-A04B-05287DEBD6BA}" type="datetime1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0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B69A3-4D54-447B-9881-3CEDB56C03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65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258-2A5D-480C-8FAB-69F1B8FD84E9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7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BD817-58E6-459D-925C-F683694E60A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2F0-21EF-4121-92E5-E17C4D63A0BC}" type="datetime1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38F6-474A-4692-B930-24909BDA1E5F}" type="datetime1">
              <a:rPr lang="de-DE" smtClean="0"/>
              <a:t>15.10.2024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7014-2D8F-4B74-A1F5-66BD6209F10C}" type="datetime1">
              <a:rPr lang="de-DE" smtClean="0"/>
              <a:t>15.10.2024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814D-F0BC-408C-AC34-3FB70296CE30}" type="datetime1">
              <a:rPr lang="de-DE" smtClean="0"/>
              <a:t>15.10.2024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ED7-B164-47F9-A526-5F2A2425EE74}" type="datetime1">
              <a:rPr lang="de-DE" smtClean="0"/>
              <a:t>15.10.2024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BA9-D4DA-4294-A718-DAAC52758A94}" type="datetime1">
              <a:rPr lang="de-DE" smtClean="0"/>
              <a:t>15.10.2024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BF26-D08A-4E54-9AC8-3A25882F0CDD}" type="datetime1">
              <a:rPr lang="de-DE" smtClean="0"/>
              <a:t>15.10.2024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66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BBBA-DF61-425D-A7F4-AAEB2F153053}" type="datetime1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99BA3D-5DAA-4093-8BD5-C2BF8F4BF07E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101013" y="6669088"/>
            <a:ext cx="1042987" cy="18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1844824"/>
            <a:ext cx="9147944" cy="553998"/>
          </a:xfrm>
          <a:prstGeom prst="rect">
            <a:avLst/>
          </a:prstGeom>
          <a:gradFill rotWithShape="1"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3000" b="1" kern="0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Aljabar</a:t>
            </a:r>
            <a:r>
              <a:rPr lang="es-UY" sz="3000" b="1" kern="0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 </a:t>
            </a:r>
            <a:r>
              <a:rPr lang="es-UY" sz="3000" b="1" kern="0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boole</a:t>
            </a:r>
            <a:r>
              <a:rPr lang="es-UY" sz="3000" b="1" kern="0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 (P2)</a:t>
            </a:r>
            <a:r>
              <a:rPr kumimoji="0" lang="es-UY" sz="3000" b="1" i="0" u="none" strike="noStrike" kern="0" cap="all" spc="0" normalizeH="0" baseline="0" noProof="0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de-DE" sz="3000" b="1" i="0" u="none" strike="noStrike" kern="0" cap="all" spc="0" normalizeH="0" baseline="0" noProof="0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Untertitel 2"/>
          <p:cNvSpPr txBox="1">
            <a:spLocks/>
          </p:cNvSpPr>
          <p:nvPr/>
        </p:nvSpPr>
        <p:spPr>
          <a:xfrm>
            <a:off x="1371600" y="5947048"/>
            <a:ext cx="6400800" cy="8164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Ganjil 2024/2025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23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7956376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Minimal dnf (disjunctive normal form)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CC7EE-6890-8249-8089-17258DC32024}"/>
              </a:ext>
            </a:extLst>
          </p:cNvPr>
          <p:cNvSpPr txBox="1"/>
          <p:nvPr/>
        </p:nvSpPr>
        <p:spPr>
          <a:xfrm>
            <a:off x="971600" y="1196752"/>
            <a:ext cx="72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Minimal DNF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ekspresi</a:t>
            </a:r>
            <a:r>
              <a:rPr lang="en-US" sz="2800" dirty="0"/>
              <a:t> Boolean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minimal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suku-sukunya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yang lain.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r>
              <a:rPr lang="en-US" sz="2800" dirty="0"/>
              <a:t>E</a:t>
            </a:r>
            <a:r>
              <a:rPr lang="en-US" sz="2800" baseline="-25000" dirty="0"/>
              <a:t>1</a:t>
            </a:r>
            <a:r>
              <a:rPr lang="en-US" sz="2800" dirty="0"/>
              <a:t> = AB + A’BC’+AB’C --------- </a:t>
            </a:r>
            <a:r>
              <a:rPr lang="en-US" sz="2800" dirty="0" err="1"/>
              <a:t>bentuk</a:t>
            </a:r>
            <a:r>
              <a:rPr lang="en-US" sz="2800" dirty="0"/>
              <a:t> DNF</a:t>
            </a:r>
          </a:p>
          <a:p>
            <a:r>
              <a:rPr lang="en-US" sz="2800" dirty="0"/>
              <a:t>E</a:t>
            </a:r>
            <a:r>
              <a:rPr lang="en-US" sz="2800" baseline="-25000" dirty="0"/>
              <a:t>2</a:t>
            </a:r>
            <a:r>
              <a:rPr lang="en-US" sz="2800" dirty="0"/>
              <a:t> = AB + ABC ------------------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DNF</a:t>
            </a:r>
            <a:br>
              <a:rPr lang="en-US" sz="2800" dirty="0"/>
            </a:br>
            <a:r>
              <a:rPr lang="en-US" sz="2800" dirty="0"/>
              <a:t>                                                   (</a:t>
            </a:r>
            <a:r>
              <a:rPr lang="en-US" sz="2800" dirty="0" err="1"/>
              <a:t>karena</a:t>
            </a:r>
            <a:r>
              <a:rPr lang="en-US" sz="2800" dirty="0"/>
              <a:t> AB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dlm</a:t>
            </a:r>
            <a:br>
              <a:rPr lang="en-US" sz="2800" dirty="0"/>
            </a:br>
            <a:r>
              <a:rPr lang="en-US" sz="2800" dirty="0"/>
              <a:t>                                                    ABC)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15688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2699792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Istilah terkait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A28ED-8126-4C47-8E23-5213A7E1A2C2}"/>
              </a:ext>
            </a:extLst>
          </p:cNvPr>
          <p:cNvSpPr txBox="1"/>
          <p:nvPr/>
        </p:nvSpPr>
        <p:spPr>
          <a:xfrm>
            <a:off x="570384" y="692696"/>
            <a:ext cx="8003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Fundamental Product/</a:t>
            </a:r>
            <a:r>
              <a:rPr lang="en-US" sz="2800" dirty="0" err="1"/>
              <a:t>Perkalian</a:t>
            </a:r>
            <a:r>
              <a:rPr lang="en-US" sz="2800" dirty="0"/>
              <a:t> Dasar:</a:t>
            </a:r>
          </a:p>
          <a:p>
            <a:pPr>
              <a:tabLst>
                <a:tab pos="522288" algn="l"/>
              </a:tabLst>
            </a:pPr>
            <a:r>
              <a:rPr lang="en-US" sz="2800" dirty="0"/>
              <a:t>	</a:t>
            </a:r>
            <a:r>
              <a:rPr lang="en-US" sz="2800" dirty="0" err="1"/>
              <a:t>Perkalian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variable-variable Boolean 	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memuat</a:t>
            </a:r>
            <a:r>
              <a:rPr lang="en-US" sz="2800" dirty="0"/>
              <a:t> variable yang </a:t>
            </a:r>
            <a:r>
              <a:rPr lang="en-US" sz="2800" dirty="0" err="1"/>
              <a:t>saling</a:t>
            </a:r>
            <a:r>
              <a:rPr lang="en-US" sz="2800" dirty="0"/>
              <a:t> 	</a:t>
            </a:r>
            <a:r>
              <a:rPr lang="en-US" sz="2800" dirty="0" err="1"/>
              <a:t>komplemen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Contoh</a:t>
            </a:r>
            <a:r>
              <a:rPr lang="en-US" sz="2800" dirty="0"/>
              <a:t>: AB, ABC’, A’BC’ (</a:t>
            </a:r>
            <a:r>
              <a:rPr lang="en-US" sz="2800" dirty="0" err="1"/>
              <a:t>disebut</a:t>
            </a:r>
            <a:r>
              <a:rPr lang="en-US" sz="2800" dirty="0"/>
              <a:t> fundamental 		    product)</a:t>
            </a:r>
          </a:p>
          <a:p>
            <a:r>
              <a:rPr lang="en-US" sz="2800" dirty="0"/>
              <a:t>		    ABA, A’BA, ABB’ (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</a:p>
          <a:p>
            <a:r>
              <a:rPr lang="en-US" sz="2800" dirty="0"/>
              <a:t>		    fundamental product)</a:t>
            </a:r>
          </a:p>
          <a:p>
            <a:pPr marL="536575" indent="-522288">
              <a:buAutoNum type="arabicPeriod" startAt="2"/>
            </a:pPr>
            <a:r>
              <a:rPr lang="en-US" sz="2800" dirty="0" err="1"/>
              <a:t>Ekspresi</a:t>
            </a:r>
            <a:r>
              <a:rPr lang="en-US" sz="2800" dirty="0"/>
              <a:t> Boolean:</a:t>
            </a:r>
          </a:p>
          <a:p>
            <a:pPr marL="12700">
              <a:tabLst>
                <a:tab pos="522288" algn="l"/>
              </a:tabLst>
            </a:pPr>
            <a:r>
              <a:rPr lang="en-US" sz="2800" dirty="0"/>
              <a:t>	</a:t>
            </a:r>
            <a:r>
              <a:rPr lang="en-US" sz="2800" dirty="0" err="1"/>
              <a:t>Penjumlahan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fundamental product</a:t>
            </a:r>
          </a:p>
          <a:p>
            <a:pPr marL="12700">
              <a:tabLst>
                <a:tab pos="522288" algn="l"/>
              </a:tabLst>
            </a:pPr>
            <a:r>
              <a:rPr lang="en-US" sz="2800" dirty="0"/>
              <a:t>		</a:t>
            </a:r>
            <a:r>
              <a:rPr lang="en-US" sz="2800" dirty="0" err="1"/>
              <a:t>Contoh</a:t>
            </a:r>
            <a:r>
              <a:rPr lang="en-US" sz="2800" dirty="0"/>
              <a:t>: E = AB + AB’C’ + ABC’</a:t>
            </a:r>
          </a:p>
          <a:p>
            <a:pPr marL="12700">
              <a:tabLst>
                <a:tab pos="522288" algn="l"/>
              </a:tabLst>
            </a:pPr>
            <a:r>
              <a:rPr lang="en-US" sz="2800" dirty="0"/>
              <a:t>			    (</a:t>
            </a:r>
            <a:r>
              <a:rPr lang="en-US" sz="2800" dirty="0" err="1"/>
              <a:t>Ekspresi</a:t>
            </a:r>
            <a:r>
              <a:rPr lang="en-US" sz="2800" dirty="0"/>
              <a:t> Boolean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DNF </a:t>
            </a:r>
          </a:p>
          <a:p>
            <a:pPr marL="12700">
              <a:tabLst>
                <a:tab pos="522288" algn="l"/>
              </a:tabLst>
            </a:pPr>
            <a:r>
              <a:rPr lang="en-US" sz="2800" dirty="0"/>
              <a:t>			   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suku-suku</a:t>
            </a:r>
            <a:r>
              <a:rPr lang="en-US" sz="2800" dirty="0"/>
              <a:t> E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di</a:t>
            </a:r>
          </a:p>
          <a:p>
            <a:pPr marL="12700">
              <a:tabLst>
                <a:tab pos="522288" algn="l"/>
              </a:tabLst>
            </a:pPr>
            <a:r>
              <a:rPr lang="en-US" sz="2800" dirty="0"/>
              <a:t>			   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561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Peta karnaugh / k – map)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E94BA-9BCC-3F47-A48C-5AC4B9CF7FCA}"/>
              </a:ext>
            </a:extLst>
          </p:cNvPr>
          <p:cNvSpPr txBox="1"/>
          <p:nvPr/>
        </p:nvSpPr>
        <p:spPr>
          <a:xfrm>
            <a:off x="683568" y="692696"/>
            <a:ext cx="8003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Adalah</a:t>
            </a:r>
            <a:r>
              <a:rPr lang="en-US" sz="2800" dirty="0"/>
              <a:t> peta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ekspresi</a:t>
            </a:r>
            <a:r>
              <a:rPr lang="en-US" sz="2800" dirty="0"/>
              <a:t> Boolean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ekspresi</a:t>
            </a:r>
            <a:r>
              <a:rPr lang="en-US" sz="2800" dirty="0"/>
              <a:t> Boolean minimal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23C20D-9A2C-E44B-ABE8-F0EF0A6B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8859"/>
              </p:ext>
            </p:extLst>
          </p:nvPr>
        </p:nvGraphicFramePr>
        <p:xfrm>
          <a:off x="1403648" y="3082409"/>
          <a:ext cx="17281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1619694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478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3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74316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6ABA36-13BF-F34A-B3EE-4BDDE7E26E4C}"/>
              </a:ext>
            </a:extLst>
          </p:cNvPr>
          <p:cNvCxnSpPr/>
          <p:nvPr/>
        </p:nvCxnSpPr>
        <p:spPr>
          <a:xfrm flipH="1" flipV="1">
            <a:off x="683568" y="2399252"/>
            <a:ext cx="720080" cy="690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BBD022-923D-2349-BB07-5477CF7EB0F5}"/>
              </a:ext>
            </a:extLst>
          </p:cNvPr>
          <p:cNvSpPr txBox="1"/>
          <p:nvPr/>
        </p:nvSpPr>
        <p:spPr>
          <a:xfrm>
            <a:off x="999096" y="24358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A8BD1-DDB7-A94A-928A-8A3EE99BF670}"/>
              </a:ext>
            </a:extLst>
          </p:cNvPr>
          <p:cNvSpPr txBox="1"/>
          <p:nvPr/>
        </p:nvSpPr>
        <p:spPr>
          <a:xfrm>
            <a:off x="747068" y="2657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622CD-E0B7-7449-987F-E8EE73781804}"/>
              </a:ext>
            </a:extLst>
          </p:cNvPr>
          <p:cNvSpPr txBox="1"/>
          <p:nvPr/>
        </p:nvSpPr>
        <p:spPr>
          <a:xfrm>
            <a:off x="1096943" y="31134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27A8A-3B20-5C45-988B-62E1AEEECB95}"/>
              </a:ext>
            </a:extLst>
          </p:cNvPr>
          <p:cNvSpPr txBox="1"/>
          <p:nvPr/>
        </p:nvSpPr>
        <p:spPr>
          <a:xfrm>
            <a:off x="1655676" y="27714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94B76-DEEA-4C41-805D-56DDF9B14BDE}"/>
              </a:ext>
            </a:extLst>
          </p:cNvPr>
          <p:cNvSpPr txBox="1"/>
          <p:nvPr/>
        </p:nvSpPr>
        <p:spPr>
          <a:xfrm>
            <a:off x="2583962" y="27714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DDAC5-7C99-E24F-96F4-D69A0ECF3B68}"/>
              </a:ext>
            </a:extLst>
          </p:cNvPr>
          <p:cNvSpPr txBox="1"/>
          <p:nvPr/>
        </p:nvSpPr>
        <p:spPr>
          <a:xfrm>
            <a:off x="1096943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A60BF-A924-644F-9F6B-5EC424585015}"/>
              </a:ext>
            </a:extLst>
          </p:cNvPr>
          <p:cNvSpPr txBox="1"/>
          <p:nvPr/>
        </p:nvSpPr>
        <p:spPr>
          <a:xfrm>
            <a:off x="683568" y="1646803"/>
            <a:ext cx="432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a) Peta </a:t>
            </a:r>
            <a:r>
              <a:rPr lang="en-US" sz="2800" dirty="0" err="1"/>
              <a:t>untuk</a:t>
            </a:r>
            <a:r>
              <a:rPr lang="en-US" sz="2800" dirty="0"/>
              <a:t> 2 </a:t>
            </a:r>
            <a:r>
              <a:rPr lang="en-US" sz="2800" dirty="0" err="1"/>
              <a:t>variabel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DD6A40-A82F-4641-A7E6-65CAFA284F7E}"/>
              </a:ext>
            </a:extLst>
          </p:cNvPr>
          <p:cNvSpPr txBox="1"/>
          <p:nvPr/>
        </p:nvSpPr>
        <p:spPr>
          <a:xfrm>
            <a:off x="683568" y="3938878"/>
            <a:ext cx="432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b) Peta </a:t>
            </a:r>
            <a:r>
              <a:rPr lang="en-US" sz="2800" dirty="0" err="1"/>
              <a:t>untuk</a:t>
            </a:r>
            <a:r>
              <a:rPr lang="en-US" sz="2800" dirty="0"/>
              <a:t> 3 </a:t>
            </a:r>
            <a:r>
              <a:rPr lang="en-US" sz="2800" dirty="0" err="1"/>
              <a:t>variabel</a:t>
            </a:r>
            <a:endParaRPr lang="en-US" sz="2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8D52F1-43CC-4A46-BCEA-7D03F7DC1218}"/>
              </a:ext>
            </a:extLst>
          </p:cNvPr>
          <p:cNvCxnSpPr/>
          <p:nvPr/>
        </p:nvCxnSpPr>
        <p:spPr>
          <a:xfrm flipH="1" flipV="1">
            <a:off x="4775822" y="4152910"/>
            <a:ext cx="720080" cy="690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050D5F-8A75-9247-B32D-49DC085441E4}"/>
              </a:ext>
            </a:extLst>
          </p:cNvPr>
          <p:cNvSpPr txBox="1"/>
          <p:nvPr/>
        </p:nvSpPr>
        <p:spPr>
          <a:xfrm>
            <a:off x="5099734" y="42399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D0042-336D-934E-9752-94A54DDA07D5}"/>
              </a:ext>
            </a:extLst>
          </p:cNvPr>
          <p:cNvSpPr txBox="1"/>
          <p:nvPr/>
        </p:nvSpPr>
        <p:spPr>
          <a:xfrm>
            <a:off x="4775822" y="44611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93E16-AE30-4745-B2FA-B1251254290B}"/>
              </a:ext>
            </a:extLst>
          </p:cNvPr>
          <p:cNvSpPr txBox="1"/>
          <p:nvPr/>
        </p:nvSpPr>
        <p:spPr>
          <a:xfrm>
            <a:off x="5063854" y="49175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B80ABA-FD33-E449-B203-93A8B02A9315}"/>
              </a:ext>
            </a:extLst>
          </p:cNvPr>
          <p:cNvSpPr txBox="1"/>
          <p:nvPr/>
        </p:nvSpPr>
        <p:spPr>
          <a:xfrm>
            <a:off x="5756314" y="457544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77D8DB-A79E-864E-8DB0-A4D3B9DD3F93}"/>
              </a:ext>
            </a:extLst>
          </p:cNvPr>
          <p:cNvSpPr txBox="1"/>
          <p:nvPr/>
        </p:nvSpPr>
        <p:spPr>
          <a:xfrm>
            <a:off x="6432006" y="457544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351718-646A-9E42-AEB6-691362A1CEA7}"/>
              </a:ext>
            </a:extLst>
          </p:cNvPr>
          <p:cNvSpPr txBox="1"/>
          <p:nvPr/>
        </p:nvSpPr>
        <p:spPr>
          <a:xfrm>
            <a:off x="5063854" y="52957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01611EBB-A6E1-DD4A-88CE-8D7667C7B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34200"/>
              </p:ext>
            </p:extLst>
          </p:nvPr>
        </p:nvGraphicFramePr>
        <p:xfrm>
          <a:off x="5508104" y="4872990"/>
          <a:ext cx="14279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78">
                  <a:extLst>
                    <a:ext uri="{9D8B030D-6E8A-4147-A177-3AD203B41FA5}">
                      <a16:colId xmlns:a16="http://schemas.microsoft.com/office/drawing/2014/main" val="119337444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74936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79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1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28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90704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74BFE42-A2BD-7B4F-AD53-E32A0D4384F6}"/>
              </a:ext>
            </a:extLst>
          </p:cNvPr>
          <p:cNvSpPr txBox="1"/>
          <p:nvPr/>
        </p:nvSpPr>
        <p:spPr>
          <a:xfrm>
            <a:off x="5063854" y="56557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F1FAE-B536-F64F-8A5F-01D51C7C5CFF}"/>
              </a:ext>
            </a:extLst>
          </p:cNvPr>
          <p:cNvSpPr txBox="1"/>
          <p:nvPr/>
        </p:nvSpPr>
        <p:spPr>
          <a:xfrm>
            <a:off x="5063854" y="601582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688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Peta karnaugh / k – map) … cont’d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E94BA-9BCC-3F47-A48C-5AC4B9CF7FCA}"/>
              </a:ext>
            </a:extLst>
          </p:cNvPr>
          <p:cNvSpPr txBox="1"/>
          <p:nvPr/>
        </p:nvSpPr>
        <p:spPr>
          <a:xfrm>
            <a:off x="683568" y="692696"/>
            <a:ext cx="8003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Adalah</a:t>
            </a:r>
            <a:r>
              <a:rPr lang="en-US" sz="2800" dirty="0"/>
              <a:t> peta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ekspresi</a:t>
            </a:r>
            <a:r>
              <a:rPr lang="en-US" sz="2800" dirty="0"/>
              <a:t> Boolean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ekspresi</a:t>
            </a:r>
            <a:r>
              <a:rPr lang="en-US" sz="2800" dirty="0"/>
              <a:t> Boolean minimal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6ABA36-13BF-F34A-B3EE-4BDDE7E26E4C}"/>
              </a:ext>
            </a:extLst>
          </p:cNvPr>
          <p:cNvCxnSpPr/>
          <p:nvPr/>
        </p:nvCxnSpPr>
        <p:spPr>
          <a:xfrm flipH="1" flipV="1">
            <a:off x="683568" y="2399252"/>
            <a:ext cx="720080" cy="690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BBD022-923D-2349-BB07-5477CF7EB0F5}"/>
              </a:ext>
            </a:extLst>
          </p:cNvPr>
          <p:cNvSpPr txBox="1"/>
          <p:nvPr/>
        </p:nvSpPr>
        <p:spPr>
          <a:xfrm>
            <a:off x="999096" y="24358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A8BD1-DDB7-A94A-928A-8A3EE99BF670}"/>
              </a:ext>
            </a:extLst>
          </p:cNvPr>
          <p:cNvSpPr txBox="1"/>
          <p:nvPr/>
        </p:nvSpPr>
        <p:spPr>
          <a:xfrm>
            <a:off x="683568" y="2657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27A8A-3B20-5C45-988B-62E1AEEECB95}"/>
              </a:ext>
            </a:extLst>
          </p:cNvPr>
          <p:cNvSpPr txBox="1"/>
          <p:nvPr/>
        </p:nvSpPr>
        <p:spPr>
          <a:xfrm>
            <a:off x="1475656" y="27714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94B76-DEEA-4C41-805D-56DDF9B14BDE}"/>
              </a:ext>
            </a:extLst>
          </p:cNvPr>
          <p:cNvSpPr txBox="1"/>
          <p:nvPr/>
        </p:nvSpPr>
        <p:spPr>
          <a:xfrm>
            <a:off x="2051720" y="27714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A60BF-A924-644F-9F6B-5EC424585015}"/>
              </a:ext>
            </a:extLst>
          </p:cNvPr>
          <p:cNvSpPr txBox="1"/>
          <p:nvPr/>
        </p:nvSpPr>
        <p:spPr>
          <a:xfrm>
            <a:off x="683568" y="1646803"/>
            <a:ext cx="432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Peta </a:t>
            </a:r>
            <a:r>
              <a:rPr lang="en-US" sz="2800" dirty="0" err="1"/>
              <a:t>untuk</a:t>
            </a:r>
            <a:r>
              <a:rPr lang="en-US" sz="2800" dirty="0"/>
              <a:t> 4 </a:t>
            </a:r>
            <a:r>
              <a:rPr lang="en-US" sz="2800" dirty="0" err="1"/>
              <a:t>variabel</a:t>
            </a:r>
            <a:endParaRPr lang="en-US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85B7BF-253C-4F4A-BB05-D8FE78AE0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83190"/>
              </p:ext>
            </p:extLst>
          </p:nvPr>
        </p:nvGraphicFramePr>
        <p:xfrm>
          <a:off x="1403648" y="3101731"/>
          <a:ext cx="2304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7378439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855569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8669966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48513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76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51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93364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14B892C-07F7-4143-841F-AF9160919AEC}"/>
              </a:ext>
            </a:extLst>
          </p:cNvPr>
          <p:cNvSpPr txBox="1"/>
          <p:nvPr/>
        </p:nvSpPr>
        <p:spPr>
          <a:xfrm>
            <a:off x="2596034" y="27745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405B4F-0218-2A42-8B62-6D1743FF138B}"/>
              </a:ext>
            </a:extLst>
          </p:cNvPr>
          <p:cNvSpPr txBox="1"/>
          <p:nvPr/>
        </p:nvSpPr>
        <p:spPr>
          <a:xfrm>
            <a:off x="3172098" y="27646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C6F7C5-9F7B-D749-8F2B-794CF5B8A96D}"/>
              </a:ext>
            </a:extLst>
          </p:cNvPr>
          <p:cNvSpPr txBox="1"/>
          <p:nvPr/>
        </p:nvSpPr>
        <p:spPr>
          <a:xfrm>
            <a:off x="1010177" y="310173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13DBBB-21E9-E541-8130-B617DE2130A9}"/>
              </a:ext>
            </a:extLst>
          </p:cNvPr>
          <p:cNvSpPr txBox="1"/>
          <p:nvPr/>
        </p:nvSpPr>
        <p:spPr>
          <a:xfrm>
            <a:off x="1012913" y="34935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271D2B-E3E1-8147-A343-FC82D7C1D4E3}"/>
              </a:ext>
            </a:extLst>
          </p:cNvPr>
          <p:cNvSpPr txBox="1"/>
          <p:nvPr/>
        </p:nvSpPr>
        <p:spPr>
          <a:xfrm>
            <a:off x="1010177" y="38546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8A388-2345-6149-B822-C654C67BAF8E}"/>
              </a:ext>
            </a:extLst>
          </p:cNvPr>
          <p:cNvSpPr txBox="1"/>
          <p:nvPr/>
        </p:nvSpPr>
        <p:spPr>
          <a:xfrm>
            <a:off x="999096" y="423523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0914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menemukan dnf dengan k - map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D3D51-0A37-DD41-86BB-3D0EDFC09166}"/>
              </a:ext>
            </a:extLst>
          </p:cNvPr>
          <p:cNvSpPr txBox="1"/>
          <p:nvPr/>
        </p:nvSpPr>
        <p:spPr>
          <a:xfrm>
            <a:off x="395536" y="908720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Temukan</a:t>
            </a:r>
            <a:r>
              <a:rPr lang="en-US" sz="2800" dirty="0"/>
              <a:t> </a:t>
            </a:r>
            <a:r>
              <a:rPr lang="en-US" sz="2800" dirty="0" err="1"/>
              <a:t>ekspresi</a:t>
            </a:r>
            <a:r>
              <a:rPr lang="en-US" sz="2800" dirty="0"/>
              <a:t> Boolean minimal </a:t>
            </a:r>
            <a:r>
              <a:rPr lang="en-US" sz="2800" dirty="0" err="1"/>
              <a:t>dari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E = ABCD + AB’CD + ABCD’ + AB’CD’ + A’B’C’D’ + A’BC’D’ 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8A92B-9C57-450E-A4F7-9E49DF44F371}"/>
              </a:ext>
            </a:extLst>
          </p:cNvPr>
          <p:cNvSpPr txBox="1"/>
          <p:nvPr/>
        </p:nvSpPr>
        <p:spPr>
          <a:xfrm>
            <a:off x="422532" y="2276872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      A’BCD’ + A’BCD + AB’C’D’ + A’B’C’D</a:t>
            </a:r>
          </a:p>
        </p:txBody>
      </p:sp>
    </p:spTree>
    <p:extLst>
      <p:ext uri="{BB962C8B-B14F-4D97-AF65-F5344CB8AC3E}">
        <p14:creationId xmlns:p14="http://schemas.microsoft.com/office/powerpoint/2010/main" val="24077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Jawaban contoh sebelumnya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FE051-428C-CE45-A16B-1E93121D2A80}"/>
              </a:ext>
            </a:extLst>
          </p:cNvPr>
          <p:cNvCxnSpPr/>
          <p:nvPr/>
        </p:nvCxnSpPr>
        <p:spPr>
          <a:xfrm flipH="1" flipV="1">
            <a:off x="683568" y="2399252"/>
            <a:ext cx="720080" cy="690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92C862-A86B-0D44-BC10-D7E15C7925D6}"/>
              </a:ext>
            </a:extLst>
          </p:cNvPr>
          <p:cNvSpPr txBox="1"/>
          <p:nvPr/>
        </p:nvSpPr>
        <p:spPr>
          <a:xfrm>
            <a:off x="999096" y="24358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A8A38-A910-6347-AB98-E6A93BAEAD04}"/>
              </a:ext>
            </a:extLst>
          </p:cNvPr>
          <p:cNvSpPr txBox="1"/>
          <p:nvPr/>
        </p:nvSpPr>
        <p:spPr>
          <a:xfrm>
            <a:off x="683568" y="2657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2F5C2-EC9D-B647-A0EC-ECAE5C21AE79}"/>
              </a:ext>
            </a:extLst>
          </p:cNvPr>
          <p:cNvSpPr txBox="1"/>
          <p:nvPr/>
        </p:nvSpPr>
        <p:spPr>
          <a:xfrm>
            <a:off x="1475656" y="27714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E354D-2B85-794D-9897-DBBD70D32557}"/>
              </a:ext>
            </a:extLst>
          </p:cNvPr>
          <p:cNvSpPr txBox="1"/>
          <p:nvPr/>
        </p:nvSpPr>
        <p:spPr>
          <a:xfrm>
            <a:off x="2051720" y="27714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9E8AF2B8-0B73-A841-85AA-8203B6E44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43333"/>
              </p:ext>
            </p:extLst>
          </p:nvPr>
        </p:nvGraphicFramePr>
        <p:xfrm>
          <a:off x="1403648" y="3101731"/>
          <a:ext cx="2304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7378439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855569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8669966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48513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76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51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9336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63C5CC-78F6-EA49-A10E-565927A185AA}"/>
              </a:ext>
            </a:extLst>
          </p:cNvPr>
          <p:cNvSpPr txBox="1"/>
          <p:nvPr/>
        </p:nvSpPr>
        <p:spPr>
          <a:xfrm>
            <a:off x="2596034" y="27745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4A330-2DCA-8E43-8936-F10676BB7015}"/>
              </a:ext>
            </a:extLst>
          </p:cNvPr>
          <p:cNvSpPr txBox="1"/>
          <p:nvPr/>
        </p:nvSpPr>
        <p:spPr>
          <a:xfrm>
            <a:off x="3172098" y="27646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92757-FD61-0F42-8A10-C447B4EC9FD4}"/>
              </a:ext>
            </a:extLst>
          </p:cNvPr>
          <p:cNvSpPr txBox="1"/>
          <p:nvPr/>
        </p:nvSpPr>
        <p:spPr>
          <a:xfrm>
            <a:off x="1010177" y="310173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BFB67-1AC7-FE4B-AF09-DDD241D4DCD0}"/>
              </a:ext>
            </a:extLst>
          </p:cNvPr>
          <p:cNvSpPr txBox="1"/>
          <p:nvPr/>
        </p:nvSpPr>
        <p:spPr>
          <a:xfrm>
            <a:off x="1012913" y="34935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DA71E-1573-5B47-BFD2-C3F9A4DA021A}"/>
              </a:ext>
            </a:extLst>
          </p:cNvPr>
          <p:cNvSpPr txBox="1"/>
          <p:nvPr/>
        </p:nvSpPr>
        <p:spPr>
          <a:xfrm>
            <a:off x="1010177" y="38546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75ACC-1D29-4543-B548-96B35CE76C6B}"/>
              </a:ext>
            </a:extLst>
          </p:cNvPr>
          <p:cNvSpPr txBox="1"/>
          <p:nvPr/>
        </p:nvSpPr>
        <p:spPr>
          <a:xfrm>
            <a:off x="999096" y="423523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CFE79B-48D1-CB4C-8AED-BA8DABFFA249}"/>
              </a:ext>
            </a:extLst>
          </p:cNvPr>
          <p:cNvSpPr txBox="1"/>
          <p:nvPr/>
        </p:nvSpPr>
        <p:spPr>
          <a:xfrm>
            <a:off x="395536" y="90872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 = ABCD + AB’CD + ABCD’ + AB’CD’ + A’B’C’D’ + A’BC’D’ 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06076-9375-A24C-A91B-9EBBD92262F1}"/>
              </a:ext>
            </a:extLst>
          </p:cNvPr>
          <p:cNvSpPr txBox="1"/>
          <p:nvPr/>
        </p:nvSpPr>
        <p:spPr>
          <a:xfrm>
            <a:off x="2303748" y="1307749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EA1E1C-7C58-8948-91EB-EB6D83DD1BF1}"/>
              </a:ext>
            </a:extLst>
          </p:cNvPr>
          <p:cNvSpPr txBox="1"/>
          <p:nvPr/>
        </p:nvSpPr>
        <p:spPr>
          <a:xfrm>
            <a:off x="960193" y="1307749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A42-C118-714B-9425-AAAB54E2E569}"/>
              </a:ext>
            </a:extLst>
          </p:cNvPr>
          <p:cNvSpPr txBox="1"/>
          <p:nvPr/>
        </p:nvSpPr>
        <p:spPr>
          <a:xfrm>
            <a:off x="1171159" y="1307749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FA578-EFEA-F043-B101-24EB2F3E1C36}"/>
              </a:ext>
            </a:extLst>
          </p:cNvPr>
          <p:cNvSpPr txBox="1"/>
          <p:nvPr/>
        </p:nvSpPr>
        <p:spPr>
          <a:xfrm>
            <a:off x="1363227" y="1307749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33A0CF-174C-B14D-83DA-5794B7197F1A}"/>
              </a:ext>
            </a:extLst>
          </p:cNvPr>
          <p:cNvSpPr txBox="1"/>
          <p:nvPr/>
        </p:nvSpPr>
        <p:spPr>
          <a:xfrm>
            <a:off x="1543655" y="130789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84E35-E588-F042-9AD3-CA006219AAFE}"/>
              </a:ext>
            </a:extLst>
          </p:cNvPr>
          <p:cNvSpPr txBox="1"/>
          <p:nvPr/>
        </p:nvSpPr>
        <p:spPr>
          <a:xfrm>
            <a:off x="2108643" y="1307749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ACC887-1FD6-CC42-AC73-52A181762F65}"/>
              </a:ext>
            </a:extLst>
          </p:cNvPr>
          <p:cNvSpPr txBox="1"/>
          <p:nvPr/>
        </p:nvSpPr>
        <p:spPr>
          <a:xfrm>
            <a:off x="2546050" y="13014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8D3CB5-CC9C-CD43-BA09-788A992D7D0D}"/>
              </a:ext>
            </a:extLst>
          </p:cNvPr>
          <p:cNvSpPr txBox="1"/>
          <p:nvPr/>
        </p:nvSpPr>
        <p:spPr>
          <a:xfrm>
            <a:off x="2788352" y="13014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E3E54-F16E-7946-AC70-632F36997E0E}"/>
              </a:ext>
            </a:extLst>
          </p:cNvPr>
          <p:cNvSpPr txBox="1"/>
          <p:nvPr/>
        </p:nvSpPr>
        <p:spPr>
          <a:xfrm>
            <a:off x="3315316" y="130789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9D0FDF-0D96-8D4A-B7C4-006573D64500}"/>
              </a:ext>
            </a:extLst>
          </p:cNvPr>
          <p:cNvSpPr txBox="1"/>
          <p:nvPr/>
        </p:nvSpPr>
        <p:spPr>
          <a:xfrm>
            <a:off x="3557618" y="130898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ED8B2-34F2-E14A-B08E-AC93062EDC67}"/>
              </a:ext>
            </a:extLst>
          </p:cNvPr>
          <p:cNvSpPr txBox="1"/>
          <p:nvPr/>
        </p:nvSpPr>
        <p:spPr>
          <a:xfrm>
            <a:off x="3769935" y="130932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16FD04-AB96-6544-A7D5-FB777BA3B1A0}"/>
              </a:ext>
            </a:extLst>
          </p:cNvPr>
          <p:cNvSpPr txBox="1"/>
          <p:nvPr/>
        </p:nvSpPr>
        <p:spPr>
          <a:xfrm>
            <a:off x="3936202" y="130789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4DD3A0-C85A-2647-87E6-3489EAF9AC87}"/>
              </a:ext>
            </a:extLst>
          </p:cNvPr>
          <p:cNvSpPr txBox="1"/>
          <p:nvPr/>
        </p:nvSpPr>
        <p:spPr>
          <a:xfrm>
            <a:off x="4779535" y="13014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1FAFEA-EE8A-9A44-A6D1-02F091061FDB}"/>
              </a:ext>
            </a:extLst>
          </p:cNvPr>
          <p:cNvSpPr txBox="1"/>
          <p:nvPr/>
        </p:nvSpPr>
        <p:spPr>
          <a:xfrm>
            <a:off x="5234154" y="130789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1C683A-7538-EB41-8C97-4255BC3023EE}"/>
              </a:ext>
            </a:extLst>
          </p:cNvPr>
          <p:cNvSpPr txBox="1"/>
          <p:nvPr/>
        </p:nvSpPr>
        <p:spPr>
          <a:xfrm>
            <a:off x="4552226" y="130789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AF88E0-D022-6B41-95F1-C2588B579BD9}"/>
              </a:ext>
            </a:extLst>
          </p:cNvPr>
          <p:cNvSpPr txBox="1"/>
          <p:nvPr/>
        </p:nvSpPr>
        <p:spPr>
          <a:xfrm>
            <a:off x="5021837" y="130789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DC3A4-D760-5541-909A-97C34927A24B}"/>
              </a:ext>
            </a:extLst>
          </p:cNvPr>
          <p:cNvSpPr txBox="1"/>
          <p:nvPr/>
        </p:nvSpPr>
        <p:spPr>
          <a:xfrm>
            <a:off x="3968974" y="3493588"/>
            <a:ext cx="471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 = A’C’D’ + AB’ + BC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566EF-37F1-4141-9EED-2C8BB29308A1}"/>
              </a:ext>
            </a:extLst>
          </p:cNvPr>
          <p:cNvSpPr txBox="1"/>
          <p:nvPr/>
        </p:nvSpPr>
        <p:spPr>
          <a:xfrm>
            <a:off x="5868144" y="130789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96B290-4ABA-4CCE-9C49-F2ED858D2F47}"/>
              </a:ext>
            </a:extLst>
          </p:cNvPr>
          <p:cNvSpPr txBox="1"/>
          <p:nvPr/>
        </p:nvSpPr>
        <p:spPr>
          <a:xfrm>
            <a:off x="6140558" y="130789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E5D8CD-074B-4DF3-A0A9-B191632047B6}"/>
              </a:ext>
            </a:extLst>
          </p:cNvPr>
          <p:cNvSpPr txBox="1"/>
          <p:nvPr/>
        </p:nvSpPr>
        <p:spPr>
          <a:xfrm>
            <a:off x="6433802" y="13014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AA319-4EB2-4E71-A5D3-C280CE2DADC9}"/>
              </a:ext>
            </a:extLst>
          </p:cNvPr>
          <p:cNvSpPr txBox="1"/>
          <p:nvPr/>
        </p:nvSpPr>
        <p:spPr>
          <a:xfrm>
            <a:off x="6730005" y="13014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72E693-020B-4945-AFDB-3C2568913183}"/>
              </a:ext>
            </a:extLst>
          </p:cNvPr>
          <p:cNvSpPr txBox="1"/>
          <p:nvPr/>
        </p:nvSpPr>
        <p:spPr>
          <a:xfrm>
            <a:off x="7371405" y="13014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4217C2-A8CF-4E8D-9512-59AADDB3C2E4}"/>
              </a:ext>
            </a:extLst>
          </p:cNvPr>
          <p:cNvSpPr txBox="1"/>
          <p:nvPr/>
        </p:nvSpPr>
        <p:spPr>
          <a:xfrm>
            <a:off x="7656570" y="13014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12BAA2-C2C0-4376-A007-980CB3C060C1}"/>
              </a:ext>
            </a:extLst>
          </p:cNvPr>
          <p:cNvSpPr txBox="1"/>
          <p:nvPr/>
        </p:nvSpPr>
        <p:spPr>
          <a:xfrm>
            <a:off x="7881795" y="13014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27DFC9-74C3-4C5E-895C-64BEA431FCD0}"/>
              </a:ext>
            </a:extLst>
          </p:cNvPr>
          <p:cNvSpPr txBox="1"/>
          <p:nvPr/>
        </p:nvSpPr>
        <p:spPr>
          <a:xfrm>
            <a:off x="8122837" y="13014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4C14DB-F861-4332-BBF9-007E75DFCA26}"/>
              </a:ext>
            </a:extLst>
          </p:cNvPr>
          <p:cNvSpPr txBox="1"/>
          <p:nvPr/>
        </p:nvSpPr>
        <p:spPr>
          <a:xfrm>
            <a:off x="337984" y="1716319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                  A’BCD’ + A’BCD + AB’C’D’ + A’B’C’D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F089CC-0F19-4401-8658-BBCF962CE97B}"/>
              </a:ext>
            </a:extLst>
          </p:cNvPr>
          <p:cNvSpPr txBox="1"/>
          <p:nvPr/>
        </p:nvSpPr>
        <p:spPr>
          <a:xfrm>
            <a:off x="3370205" y="2066474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681EB3-125E-4BBD-A28E-08FC3D3F19E3}"/>
              </a:ext>
            </a:extLst>
          </p:cNvPr>
          <p:cNvSpPr txBox="1"/>
          <p:nvPr/>
        </p:nvSpPr>
        <p:spPr>
          <a:xfrm>
            <a:off x="3666962" y="206559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5193C4-F694-490D-8E5A-4C93AD399CF7}"/>
              </a:ext>
            </a:extLst>
          </p:cNvPr>
          <p:cNvSpPr txBox="1"/>
          <p:nvPr/>
        </p:nvSpPr>
        <p:spPr>
          <a:xfrm>
            <a:off x="3859630" y="2072723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96ABFB-2A8D-423A-9994-082D85F8B5C0}"/>
              </a:ext>
            </a:extLst>
          </p:cNvPr>
          <p:cNvSpPr txBox="1"/>
          <p:nvPr/>
        </p:nvSpPr>
        <p:spPr>
          <a:xfrm>
            <a:off x="4047043" y="206559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03326-3627-4DD7-B094-FB68FDE56D27}"/>
              </a:ext>
            </a:extLst>
          </p:cNvPr>
          <p:cNvSpPr txBox="1"/>
          <p:nvPr/>
        </p:nvSpPr>
        <p:spPr>
          <a:xfrm>
            <a:off x="4680012" y="206350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4E9786-8283-4023-AEBD-AFCF3F93FBB0}"/>
              </a:ext>
            </a:extLst>
          </p:cNvPr>
          <p:cNvSpPr txBox="1"/>
          <p:nvPr/>
        </p:nvSpPr>
        <p:spPr>
          <a:xfrm>
            <a:off x="4976769" y="206995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A5FD7F-3D4B-4A3E-9003-B9CE1893DE2E}"/>
              </a:ext>
            </a:extLst>
          </p:cNvPr>
          <p:cNvSpPr txBox="1"/>
          <p:nvPr/>
        </p:nvSpPr>
        <p:spPr>
          <a:xfrm>
            <a:off x="5164182" y="2069952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570F56-EBEE-47D0-B3E6-DF1CA64EF74B}"/>
              </a:ext>
            </a:extLst>
          </p:cNvPr>
          <p:cNvSpPr txBox="1"/>
          <p:nvPr/>
        </p:nvSpPr>
        <p:spPr>
          <a:xfrm>
            <a:off x="5356850" y="2067859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D03487-38EC-46B4-A91D-9FC9BB77D56B}"/>
              </a:ext>
            </a:extLst>
          </p:cNvPr>
          <p:cNvSpPr txBox="1"/>
          <p:nvPr/>
        </p:nvSpPr>
        <p:spPr>
          <a:xfrm>
            <a:off x="5912264" y="2054873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DE85AD-8ED7-49E3-B561-A8B2D7220ED5}"/>
              </a:ext>
            </a:extLst>
          </p:cNvPr>
          <p:cNvSpPr txBox="1"/>
          <p:nvPr/>
        </p:nvSpPr>
        <p:spPr>
          <a:xfrm>
            <a:off x="6114705" y="2055267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52AF8C-7CA6-4E91-8D32-BEB6693464CB}"/>
              </a:ext>
            </a:extLst>
          </p:cNvPr>
          <p:cNvSpPr txBox="1"/>
          <p:nvPr/>
        </p:nvSpPr>
        <p:spPr>
          <a:xfrm>
            <a:off x="6398060" y="2055419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7531AE-481A-4B30-B5F8-9C829CED22BE}"/>
              </a:ext>
            </a:extLst>
          </p:cNvPr>
          <p:cNvSpPr txBox="1"/>
          <p:nvPr/>
        </p:nvSpPr>
        <p:spPr>
          <a:xfrm>
            <a:off x="6718260" y="20608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A415EE-2D67-490C-A2C4-F91362C65DE1}"/>
              </a:ext>
            </a:extLst>
          </p:cNvPr>
          <p:cNvSpPr txBox="1"/>
          <p:nvPr/>
        </p:nvSpPr>
        <p:spPr>
          <a:xfrm>
            <a:off x="8193197" y="2052527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1AA06F-EF1E-45F4-907F-8ED70DBFDB7F}"/>
              </a:ext>
            </a:extLst>
          </p:cNvPr>
          <p:cNvSpPr txBox="1"/>
          <p:nvPr/>
        </p:nvSpPr>
        <p:spPr>
          <a:xfrm>
            <a:off x="7330707" y="20608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94CA81-856A-46EA-B904-796489FCC957}"/>
              </a:ext>
            </a:extLst>
          </p:cNvPr>
          <p:cNvSpPr txBox="1"/>
          <p:nvPr/>
        </p:nvSpPr>
        <p:spPr>
          <a:xfrm>
            <a:off x="7606864" y="20608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0FE250-EE4A-4F70-8473-F5335AA5C1D3}"/>
              </a:ext>
            </a:extLst>
          </p:cNvPr>
          <p:cNvSpPr txBox="1"/>
          <p:nvPr/>
        </p:nvSpPr>
        <p:spPr>
          <a:xfrm>
            <a:off x="7906771" y="2060848"/>
            <a:ext cx="3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2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8</a:t>
            </a:fld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27AD16B-D085-D14A-AA3E-16B36B3924E3}"/>
              </a:ext>
            </a:extLst>
          </p:cNvPr>
          <p:cNvSpPr/>
          <p:nvPr/>
        </p:nvSpPr>
        <p:spPr>
          <a:xfrm>
            <a:off x="-1" y="3060249"/>
            <a:ext cx="9135035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13678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45733</TotalTime>
  <Words>419</Words>
  <Application>Microsoft Office PowerPoint</Application>
  <PresentationFormat>On-screen Show (4:3)</PresentationFormat>
  <Paragraphs>137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Larissa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sabarima</dc:creator>
  <cp:lastModifiedBy>Sabariman</cp:lastModifiedBy>
  <cp:revision>301</cp:revision>
  <cp:lastPrinted>2019-06-27T10:17:26Z</cp:lastPrinted>
  <dcterms:created xsi:type="dcterms:W3CDTF">2013-11-06T17:05:34Z</dcterms:created>
  <dcterms:modified xsi:type="dcterms:W3CDTF">2024-10-15T10:21:24Z</dcterms:modified>
</cp:coreProperties>
</file>