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327" r:id="rId3"/>
    <p:sldId id="258" r:id="rId4"/>
    <p:sldId id="259" r:id="rId5"/>
    <p:sldId id="260" r:id="rId6"/>
    <p:sldId id="263" r:id="rId7"/>
    <p:sldId id="264" r:id="rId8"/>
    <p:sldId id="265" r:id="rId9"/>
    <p:sldId id="266" r:id="rId10"/>
    <p:sldId id="261" r:id="rId11"/>
    <p:sldId id="262" r:id="rId12"/>
    <p:sldId id="267" r:id="rId13"/>
    <p:sldId id="328" r:id="rId14"/>
    <p:sldId id="269" r:id="rId15"/>
    <p:sldId id="273" r:id="rId16"/>
    <p:sldId id="270" r:id="rId17"/>
    <p:sldId id="271" r:id="rId18"/>
    <p:sldId id="329" r:id="rId19"/>
    <p:sldId id="274" r:id="rId20"/>
    <p:sldId id="276" r:id="rId21"/>
    <p:sldId id="277" r:id="rId22"/>
    <p:sldId id="278" r:id="rId23"/>
    <p:sldId id="279" r:id="rId24"/>
    <p:sldId id="280" r:id="rId25"/>
    <p:sldId id="281" r:id="rId26"/>
    <p:sldId id="284" r:id="rId27"/>
    <p:sldId id="285" r:id="rId28"/>
    <p:sldId id="282" r:id="rId29"/>
    <p:sldId id="268" r:id="rId30"/>
    <p:sldId id="30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86263" autoAdjust="0"/>
  </p:normalViewPr>
  <p:slideViewPr>
    <p:cSldViewPr snapToGrid="0">
      <p:cViewPr varScale="1">
        <p:scale>
          <a:sx n="37" d="100"/>
          <a:sy n="37" d="100"/>
        </p:scale>
        <p:origin x="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CCEDF-9247-4373-9F7C-75781AB111F8}"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909C6-B595-4D4C-8EE1-2313DCF2AFC2}" type="slidenum">
              <a:rPr lang="en-US" smtClean="0"/>
              <a:t>‹#›</a:t>
            </a:fld>
            <a:endParaRPr lang="en-US"/>
          </a:p>
        </p:txBody>
      </p:sp>
    </p:spTree>
    <p:extLst>
      <p:ext uri="{BB962C8B-B14F-4D97-AF65-F5344CB8AC3E}">
        <p14:creationId xmlns:p14="http://schemas.microsoft.com/office/powerpoint/2010/main" val="84476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photos/SYTO3xs06fU"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Links:</a:t>
            </a:r>
          </a:p>
          <a:p>
            <a:endParaRPr lang="en-US" dirty="0"/>
          </a:p>
          <a:p>
            <a:r>
              <a:rPr lang="en-US" dirty="0">
                <a:hlinkClick r:id="rId3"/>
              </a:rPr>
              <a:t>https://unsplash.com/photos/SYTO3xs06fU</a:t>
            </a:r>
            <a:endParaRPr lang="en-US" dirty="0"/>
          </a:p>
        </p:txBody>
      </p:sp>
      <p:sp>
        <p:nvSpPr>
          <p:cNvPr id="4" name="Slide Number Placeholder 3"/>
          <p:cNvSpPr>
            <a:spLocks noGrp="1"/>
          </p:cNvSpPr>
          <p:nvPr>
            <p:ph type="sldNum" sz="quarter" idx="5"/>
          </p:nvPr>
        </p:nvSpPr>
        <p:spPr/>
        <p:txBody>
          <a:bodyPr/>
          <a:lstStyle/>
          <a:p>
            <a:fld id="{5C497407-B638-486B-95E0-49CDA34EEFAE}" type="slidenum">
              <a:rPr lang="en-US" smtClean="0"/>
              <a:t>1</a:t>
            </a:fld>
            <a:endParaRPr lang="en-US"/>
          </a:p>
        </p:txBody>
      </p:sp>
    </p:spTree>
    <p:extLst>
      <p:ext uri="{BB962C8B-B14F-4D97-AF65-F5344CB8AC3E}">
        <p14:creationId xmlns:p14="http://schemas.microsoft.com/office/powerpoint/2010/main" val="4188510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C4BF6A-C909-45E1-ACE8-A2F7F59F49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AD8181D8-9946-4CD2-8940-091D71C8CC7E}"/>
              </a:ext>
            </a:extLst>
          </p:cNvPr>
          <p:cNvSpPr>
            <a:spLocks noGrp="1"/>
          </p:cNvSpPr>
          <p:nvPr>
            <p:ph type="ctrTitle"/>
          </p:nvPr>
        </p:nvSpPr>
        <p:spPr>
          <a:xfrm>
            <a:off x="1524000" y="1649413"/>
            <a:ext cx="9144000" cy="2387600"/>
          </a:xfrm>
        </p:spPr>
        <p:txBody>
          <a:bodyPr anchor="b"/>
          <a:lstStyle>
            <a:lvl1pPr algn="ctr">
              <a:defRPr sz="6000"/>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927210AA-AAA4-436E-8A41-638FF7699B6C}"/>
              </a:ext>
            </a:extLst>
          </p:cNvPr>
          <p:cNvSpPr>
            <a:spLocks noGrp="1"/>
          </p:cNvSpPr>
          <p:nvPr>
            <p:ph type="subTitle" idx="1"/>
          </p:nvPr>
        </p:nvSpPr>
        <p:spPr>
          <a:xfrm>
            <a:off x="1524000" y="41735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E11A17F3-30FA-4279-B697-E7D417D1EF0C}"/>
              </a:ext>
            </a:extLst>
          </p:cNvPr>
          <p:cNvSpPr>
            <a:spLocks noGrp="1"/>
          </p:cNvSpPr>
          <p:nvPr>
            <p:ph type="dt" sz="half" idx="10"/>
          </p:nvPr>
        </p:nvSpPr>
        <p:spPr>
          <a:xfrm>
            <a:off x="838200" y="5978524"/>
            <a:ext cx="2743200" cy="365125"/>
          </a:xfrm>
        </p:spPr>
        <p:txBody>
          <a:bodyPr/>
          <a:lstStyle/>
          <a:p>
            <a:fld id="{3A9F8E58-A300-40EB-A5E7-A67043162A4A}" type="datetimeFigureOut">
              <a:rPr lang="en-ID" smtClean="0"/>
              <a:t>30/08/2024</a:t>
            </a:fld>
            <a:endParaRPr lang="en-ID"/>
          </a:p>
        </p:txBody>
      </p:sp>
      <p:sp>
        <p:nvSpPr>
          <p:cNvPr id="5" name="Footer Placeholder 4">
            <a:extLst>
              <a:ext uri="{FF2B5EF4-FFF2-40B4-BE49-F238E27FC236}">
                <a16:creationId xmlns:a16="http://schemas.microsoft.com/office/drawing/2014/main" id="{91257F3A-D45A-42FD-8297-19C9B208524C}"/>
              </a:ext>
            </a:extLst>
          </p:cNvPr>
          <p:cNvSpPr>
            <a:spLocks noGrp="1"/>
          </p:cNvSpPr>
          <p:nvPr>
            <p:ph type="ftr" sz="quarter" idx="11"/>
          </p:nvPr>
        </p:nvSpPr>
        <p:spPr>
          <a:xfrm>
            <a:off x="4038600" y="5978524"/>
            <a:ext cx="4114800" cy="365125"/>
          </a:xfrm>
        </p:spPr>
        <p:txBody>
          <a:bodyPr/>
          <a:lstStyle/>
          <a:p>
            <a:endParaRPr lang="en-ID" dirty="0"/>
          </a:p>
        </p:txBody>
      </p:sp>
      <p:sp>
        <p:nvSpPr>
          <p:cNvPr id="6" name="Slide Number Placeholder 5">
            <a:extLst>
              <a:ext uri="{FF2B5EF4-FFF2-40B4-BE49-F238E27FC236}">
                <a16:creationId xmlns:a16="http://schemas.microsoft.com/office/drawing/2014/main" id="{C1B8E42B-3FAD-4703-8807-7C9443E00117}"/>
              </a:ext>
            </a:extLst>
          </p:cNvPr>
          <p:cNvSpPr>
            <a:spLocks noGrp="1"/>
          </p:cNvSpPr>
          <p:nvPr>
            <p:ph type="sldNum" sz="quarter" idx="12"/>
          </p:nvPr>
        </p:nvSpPr>
        <p:spPr>
          <a:xfrm>
            <a:off x="8610600" y="5978524"/>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233848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2D9F81-77AF-4883-9ACA-DE18BB8B17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D03529AB-9B30-40A6-8EE8-501E2F262912}"/>
              </a:ext>
            </a:extLst>
          </p:cNvPr>
          <p:cNvSpPr>
            <a:spLocks noGrp="1"/>
          </p:cNvSpPr>
          <p:nvPr>
            <p:ph type="title"/>
          </p:nvPr>
        </p:nvSpPr>
        <p:spPr>
          <a:xfrm>
            <a:off x="838200" y="983456"/>
            <a:ext cx="10515600" cy="1325563"/>
          </a:xfrm>
        </p:spPr>
        <p:txBody>
          <a:bodyPr/>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4ABA1970-55B6-47D4-875D-6FDCF2082B80}"/>
              </a:ext>
            </a:extLst>
          </p:cNvPr>
          <p:cNvSpPr>
            <a:spLocks noGrp="1"/>
          </p:cNvSpPr>
          <p:nvPr>
            <p:ph type="body" orient="vert" idx="1"/>
          </p:nvPr>
        </p:nvSpPr>
        <p:spPr>
          <a:xfrm>
            <a:off x="838200" y="2421082"/>
            <a:ext cx="10515600" cy="355369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001C8026-1BC2-40D0-80FA-0FD667AEF88A}"/>
              </a:ext>
            </a:extLst>
          </p:cNvPr>
          <p:cNvSpPr>
            <a:spLocks noGrp="1"/>
          </p:cNvSpPr>
          <p:nvPr>
            <p:ph type="dt" sz="half" idx="10"/>
          </p:nvPr>
        </p:nvSpPr>
        <p:spPr>
          <a:xfrm>
            <a:off x="838200" y="6086837"/>
            <a:ext cx="2743200" cy="365125"/>
          </a:xfrm>
        </p:spPr>
        <p:txBody>
          <a:bodyPr/>
          <a:lstStyle/>
          <a:p>
            <a:fld id="{3A9F8E58-A300-40EB-A5E7-A67043162A4A}" type="datetimeFigureOut">
              <a:rPr lang="en-ID" smtClean="0"/>
              <a:t>30/08/2024</a:t>
            </a:fld>
            <a:endParaRPr lang="en-ID" dirty="0"/>
          </a:p>
        </p:txBody>
      </p:sp>
      <p:sp>
        <p:nvSpPr>
          <p:cNvPr id="5" name="Footer Placeholder 4">
            <a:extLst>
              <a:ext uri="{FF2B5EF4-FFF2-40B4-BE49-F238E27FC236}">
                <a16:creationId xmlns:a16="http://schemas.microsoft.com/office/drawing/2014/main" id="{0505B1BA-C332-402F-B7EB-B3B658048F0E}"/>
              </a:ext>
            </a:extLst>
          </p:cNvPr>
          <p:cNvSpPr>
            <a:spLocks noGrp="1"/>
          </p:cNvSpPr>
          <p:nvPr>
            <p:ph type="ftr" sz="quarter" idx="11"/>
          </p:nvPr>
        </p:nvSpPr>
        <p:spPr>
          <a:xfrm>
            <a:off x="4038600" y="6086837"/>
            <a:ext cx="4114800" cy="365125"/>
          </a:xfrm>
        </p:spPr>
        <p:txBody>
          <a:bodyPr/>
          <a:lstStyle/>
          <a:p>
            <a:endParaRPr lang="en-ID"/>
          </a:p>
        </p:txBody>
      </p:sp>
      <p:sp>
        <p:nvSpPr>
          <p:cNvPr id="6" name="Slide Number Placeholder 5">
            <a:extLst>
              <a:ext uri="{FF2B5EF4-FFF2-40B4-BE49-F238E27FC236}">
                <a16:creationId xmlns:a16="http://schemas.microsoft.com/office/drawing/2014/main" id="{F3221DBE-8C2E-46FF-8606-74F567EF474E}"/>
              </a:ext>
            </a:extLst>
          </p:cNvPr>
          <p:cNvSpPr>
            <a:spLocks noGrp="1"/>
          </p:cNvSpPr>
          <p:nvPr>
            <p:ph type="sldNum" sz="quarter" idx="12"/>
          </p:nvPr>
        </p:nvSpPr>
        <p:spPr>
          <a:xfrm>
            <a:off x="8610600" y="6086837"/>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356997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EF27D1-E464-4E5D-A1F7-DF0B32DFFD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Vertical Title 1">
            <a:extLst>
              <a:ext uri="{FF2B5EF4-FFF2-40B4-BE49-F238E27FC236}">
                <a16:creationId xmlns:a16="http://schemas.microsoft.com/office/drawing/2014/main" id="{25D72D8B-BE93-4C44-AAD1-0224585BEA89}"/>
              </a:ext>
            </a:extLst>
          </p:cNvPr>
          <p:cNvSpPr>
            <a:spLocks noGrp="1"/>
          </p:cNvSpPr>
          <p:nvPr>
            <p:ph type="title" orient="vert"/>
          </p:nvPr>
        </p:nvSpPr>
        <p:spPr>
          <a:xfrm>
            <a:off x="8724900" y="1039091"/>
            <a:ext cx="2628900" cy="4946073"/>
          </a:xfrm>
        </p:spPr>
        <p:txBody>
          <a:bodyPr vert="eaVert"/>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045E7454-6605-4FC3-9743-9550A9C7911F}"/>
              </a:ext>
            </a:extLst>
          </p:cNvPr>
          <p:cNvSpPr>
            <a:spLocks noGrp="1"/>
          </p:cNvSpPr>
          <p:nvPr>
            <p:ph type="body" orient="vert" idx="1"/>
          </p:nvPr>
        </p:nvSpPr>
        <p:spPr>
          <a:xfrm>
            <a:off x="838200" y="1039089"/>
            <a:ext cx="7734300" cy="49460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909C7DF-388E-47EA-A075-7C9BAA28A4E4}"/>
              </a:ext>
            </a:extLst>
          </p:cNvPr>
          <p:cNvSpPr>
            <a:spLocks noGrp="1"/>
          </p:cNvSpPr>
          <p:nvPr>
            <p:ph type="dt" sz="half" idx="10"/>
          </p:nvPr>
        </p:nvSpPr>
        <p:spPr>
          <a:xfrm>
            <a:off x="838200" y="6148532"/>
            <a:ext cx="2743200" cy="365125"/>
          </a:xfrm>
        </p:spPr>
        <p:txBody>
          <a:bodyPr/>
          <a:lstStyle/>
          <a:p>
            <a:fld id="{3A9F8E58-A300-40EB-A5E7-A67043162A4A}" type="datetimeFigureOut">
              <a:rPr lang="en-ID" smtClean="0"/>
              <a:t>30/08/2024</a:t>
            </a:fld>
            <a:endParaRPr lang="en-ID"/>
          </a:p>
        </p:txBody>
      </p:sp>
      <p:sp>
        <p:nvSpPr>
          <p:cNvPr id="5" name="Footer Placeholder 4">
            <a:extLst>
              <a:ext uri="{FF2B5EF4-FFF2-40B4-BE49-F238E27FC236}">
                <a16:creationId xmlns:a16="http://schemas.microsoft.com/office/drawing/2014/main" id="{2863792C-EC41-4AF2-8998-424B5BF08561}"/>
              </a:ext>
            </a:extLst>
          </p:cNvPr>
          <p:cNvSpPr>
            <a:spLocks noGrp="1"/>
          </p:cNvSpPr>
          <p:nvPr>
            <p:ph type="ftr" sz="quarter" idx="11"/>
          </p:nvPr>
        </p:nvSpPr>
        <p:spPr>
          <a:xfrm>
            <a:off x="4038600" y="6148532"/>
            <a:ext cx="4114800" cy="365125"/>
          </a:xfrm>
        </p:spPr>
        <p:txBody>
          <a:bodyPr/>
          <a:lstStyle/>
          <a:p>
            <a:endParaRPr lang="en-ID"/>
          </a:p>
        </p:txBody>
      </p:sp>
      <p:sp>
        <p:nvSpPr>
          <p:cNvPr id="6" name="Slide Number Placeholder 5">
            <a:extLst>
              <a:ext uri="{FF2B5EF4-FFF2-40B4-BE49-F238E27FC236}">
                <a16:creationId xmlns:a16="http://schemas.microsoft.com/office/drawing/2014/main" id="{E536FF75-51A7-4671-9B63-47C3AF803C3B}"/>
              </a:ext>
            </a:extLst>
          </p:cNvPr>
          <p:cNvSpPr>
            <a:spLocks noGrp="1"/>
          </p:cNvSpPr>
          <p:nvPr>
            <p:ph type="sldNum" sz="quarter" idx="12"/>
          </p:nvPr>
        </p:nvSpPr>
        <p:spPr>
          <a:xfrm>
            <a:off x="8610600" y="6148532"/>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2083040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7B503959-1680-4BB1-B16A-1DB6342C787A}"/>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7540E69F-D516-4163-9FFD-22602CD896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D419794-EB8D-4754-8075-D65EF04BB06E}"/>
              </a:ext>
            </a:extLst>
          </p:cNvPr>
          <p:cNvSpPr>
            <a:spLocks noGrp="1" noChangeArrowheads="1"/>
          </p:cNvSpPr>
          <p:nvPr>
            <p:ph type="sldNum" sz="quarter" idx="12"/>
          </p:nvPr>
        </p:nvSpPr>
        <p:spPr>
          <a:ln/>
        </p:spPr>
        <p:txBody>
          <a:bodyPr/>
          <a:lstStyle>
            <a:lvl1pPr>
              <a:defRPr/>
            </a:lvl1pPr>
          </a:lstStyle>
          <a:p>
            <a:fld id="{A2AF8ECE-FA9E-454E-BA7B-C6691C7B6631}" type="slidenum">
              <a:rPr lang="en-US" altLang="en-US"/>
              <a:pPr/>
              <a:t>‹#›</a:t>
            </a:fld>
            <a:endParaRPr lang="en-US" altLang="en-US"/>
          </a:p>
        </p:txBody>
      </p:sp>
    </p:spTree>
    <p:extLst>
      <p:ext uri="{BB962C8B-B14F-4D97-AF65-F5344CB8AC3E}">
        <p14:creationId xmlns:p14="http://schemas.microsoft.com/office/powerpoint/2010/main" val="597959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51F4D5A-B439-4082-910A-DB0DD3D66CD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4764AED-2BD2-4F7A-B4AB-C49CDEE849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6F3A682-9B75-4246-A9FD-AAE1C1DF4C01}"/>
              </a:ext>
            </a:extLst>
          </p:cNvPr>
          <p:cNvSpPr>
            <a:spLocks noGrp="1" noChangeArrowheads="1"/>
          </p:cNvSpPr>
          <p:nvPr>
            <p:ph type="sldNum" sz="quarter" idx="12"/>
          </p:nvPr>
        </p:nvSpPr>
        <p:spPr>
          <a:ln/>
        </p:spPr>
        <p:txBody>
          <a:bodyPr/>
          <a:lstStyle>
            <a:lvl1pPr>
              <a:defRPr/>
            </a:lvl1pPr>
          </a:lstStyle>
          <a:p>
            <a:fld id="{15796E97-7942-4CB1-B0BC-5E54B3B8CD51}" type="slidenum">
              <a:rPr lang="en-US" altLang="en-US"/>
              <a:pPr/>
              <a:t>‹#›</a:t>
            </a:fld>
            <a:endParaRPr lang="en-US" altLang="en-US"/>
          </a:p>
        </p:txBody>
      </p:sp>
    </p:spTree>
    <p:extLst>
      <p:ext uri="{BB962C8B-B14F-4D97-AF65-F5344CB8AC3E}">
        <p14:creationId xmlns:p14="http://schemas.microsoft.com/office/powerpoint/2010/main" val="755981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2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2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94004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34" name="Picture Placeholder 33"/>
          <p:cNvSpPr>
            <a:spLocks noGrp="1"/>
          </p:cNvSpPr>
          <p:nvPr>
            <p:ph type="pic" sz="quarter" idx="11"/>
          </p:nvPr>
        </p:nvSpPr>
        <p:spPr>
          <a:xfrm>
            <a:off x="-6349" y="0"/>
            <a:ext cx="12192000" cy="5019663"/>
          </a:xfrm>
          <a:custGeom>
            <a:avLst/>
            <a:gdLst>
              <a:gd name="connsiteX0" fmla="*/ 0 w 24387176"/>
              <a:gd name="connsiteY0" fmla="*/ 0 h 10039325"/>
              <a:gd name="connsiteX1" fmla="*/ 24387176 w 24387176"/>
              <a:gd name="connsiteY1" fmla="*/ 0 h 10039325"/>
              <a:gd name="connsiteX2" fmla="*/ 24387176 w 24387176"/>
              <a:gd name="connsiteY2" fmla="*/ 6418932 h 10039325"/>
              <a:gd name="connsiteX3" fmla="*/ 24323944 w 24387176"/>
              <a:gd name="connsiteY3" fmla="*/ 6485853 h 10039325"/>
              <a:gd name="connsiteX4" fmla="*/ 19805034 w 24387176"/>
              <a:gd name="connsiteY4" fmla="*/ 9556955 h 10039325"/>
              <a:gd name="connsiteX5" fmla="*/ 16501398 w 24387176"/>
              <a:gd name="connsiteY5" fmla="*/ 9999406 h 10039325"/>
              <a:gd name="connsiteX6" fmla="*/ 12135875 w 24387176"/>
              <a:gd name="connsiteY6" fmla="*/ 8642555 h 10039325"/>
              <a:gd name="connsiteX7" fmla="*/ 4702688 w 24387176"/>
              <a:gd name="connsiteY7" fmla="*/ 4778477 h 10039325"/>
              <a:gd name="connsiteX8" fmla="*/ 56802 w 24387176"/>
              <a:gd name="connsiteY8" fmla="*/ 4969746 h 10039325"/>
              <a:gd name="connsiteX9" fmla="*/ 0 w 24387176"/>
              <a:gd name="connsiteY9" fmla="*/ 4975264 h 10039325"/>
              <a:gd name="connsiteX0" fmla="*/ 0 w 24387176"/>
              <a:gd name="connsiteY0" fmla="*/ 0 h 10039325"/>
              <a:gd name="connsiteX1" fmla="*/ 24387176 w 24387176"/>
              <a:gd name="connsiteY1" fmla="*/ 0 h 10039325"/>
              <a:gd name="connsiteX2" fmla="*/ 24387176 w 24387176"/>
              <a:gd name="connsiteY2" fmla="*/ 6418932 h 10039325"/>
              <a:gd name="connsiteX3" fmla="*/ 24323944 w 24387176"/>
              <a:gd name="connsiteY3" fmla="*/ 6485853 h 10039325"/>
              <a:gd name="connsiteX4" fmla="*/ 19805034 w 24387176"/>
              <a:gd name="connsiteY4" fmla="*/ 9556955 h 10039325"/>
              <a:gd name="connsiteX5" fmla="*/ 16501398 w 24387176"/>
              <a:gd name="connsiteY5" fmla="*/ 9999406 h 10039325"/>
              <a:gd name="connsiteX6" fmla="*/ 12135875 w 24387176"/>
              <a:gd name="connsiteY6" fmla="*/ 8642555 h 10039325"/>
              <a:gd name="connsiteX7" fmla="*/ 5068448 w 24387176"/>
              <a:gd name="connsiteY7" fmla="*/ 5065860 h 10039325"/>
              <a:gd name="connsiteX8" fmla="*/ 56802 w 24387176"/>
              <a:gd name="connsiteY8" fmla="*/ 4969746 h 10039325"/>
              <a:gd name="connsiteX9" fmla="*/ 0 w 24387176"/>
              <a:gd name="connsiteY9" fmla="*/ 4975264 h 10039325"/>
              <a:gd name="connsiteX10" fmla="*/ 0 w 24387176"/>
              <a:gd name="connsiteY10" fmla="*/ 0 h 10039325"/>
              <a:gd name="connsiteX0" fmla="*/ 0 w 24387176"/>
              <a:gd name="connsiteY0" fmla="*/ 0 h 10039325"/>
              <a:gd name="connsiteX1" fmla="*/ 24387176 w 24387176"/>
              <a:gd name="connsiteY1" fmla="*/ 0 h 10039325"/>
              <a:gd name="connsiteX2" fmla="*/ 24387176 w 24387176"/>
              <a:gd name="connsiteY2" fmla="*/ 6418932 h 10039325"/>
              <a:gd name="connsiteX3" fmla="*/ 24323944 w 24387176"/>
              <a:gd name="connsiteY3" fmla="*/ 6485853 h 10039325"/>
              <a:gd name="connsiteX4" fmla="*/ 19805034 w 24387176"/>
              <a:gd name="connsiteY4" fmla="*/ 9556955 h 10039325"/>
              <a:gd name="connsiteX5" fmla="*/ 16501398 w 24387176"/>
              <a:gd name="connsiteY5" fmla="*/ 9999406 h 10039325"/>
              <a:gd name="connsiteX6" fmla="*/ 12135875 w 24387176"/>
              <a:gd name="connsiteY6" fmla="*/ 8642555 h 10039325"/>
              <a:gd name="connsiteX7" fmla="*/ 5068448 w 24387176"/>
              <a:gd name="connsiteY7" fmla="*/ 5065860 h 10039325"/>
              <a:gd name="connsiteX8" fmla="*/ 56802 w 24387176"/>
              <a:gd name="connsiteY8" fmla="*/ 4969746 h 10039325"/>
              <a:gd name="connsiteX9" fmla="*/ 0 w 24387176"/>
              <a:gd name="connsiteY9" fmla="*/ 4975264 h 10039325"/>
              <a:gd name="connsiteX10" fmla="*/ 0 w 24387176"/>
              <a:gd name="connsiteY10" fmla="*/ 0 h 10039325"/>
              <a:gd name="connsiteX0" fmla="*/ 0 w 24387176"/>
              <a:gd name="connsiteY0" fmla="*/ 0 h 10039325"/>
              <a:gd name="connsiteX1" fmla="*/ 24387176 w 24387176"/>
              <a:gd name="connsiteY1" fmla="*/ 0 h 10039325"/>
              <a:gd name="connsiteX2" fmla="*/ 24387176 w 24387176"/>
              <a:gd name="connsiteY2" fmla="*/ 6418932 h 10039325"/>
              <a:gd name="connsiteX3" fmla="*/ 24323944 w 24387176"/>
              <a:gd name="connsiteY3" fmla="*/ 6485853 h 10039325"/>
              <a:gd name="connsiteX4" fmla="*/ 19805034 w 24387176"/>
              <a:gd name="connsiteY4" fmla="*/ 9556955 h 10039325"/>
              <a:gd name="connsiteX5" fmla="*/ 16501398 w 24387176"/>
              <a:gd name="connsiteY5" fmla="*/ 9999406 h 10039325"/>
              <a:gd name="connsiteX6" fmla="*/ 12135875 w 24387176"/>
              <a:gd name="connsiteY6" fmla="*/ 8511927 h 10039325"/>
              <a:gd name="connsiteX7" fmla="*/ 5068448 w 24387176"/>
              <a:gd name="connsiteY7" fmla="*/ 5065860 h 10039325"/>
              <a:gd name="connsiteX8" fmla="*/ 56802 w 24387176"/>
              <a:gd name="connsiteY8" fmla="*/ 4969746 h 10039325"/>
              <a:gd name="connsiteX9" fmla="*/ 0 w 24387176"/>
              <a:gd name="connsiteY9" fmla="*/ 4975264 h 10039325"/>
              <a:gd name="connsiteX10" fmla="*/ 0 w 24387176"/>
              <a:gd name="connsiteY10" fmla="*/ 0 h 10039325"/>
              <a:gd name="connsiteX0" fmla="*/ 0 w 24387176"/>
              <a:gd name="connsiteY0" fmla="*/ 0 h 10039325"/>
              <a:gd name="connsiteX1" fmla="*/ 24387176 w 24387176"/>
              <a:gd name="connsiteY1" fmla="*/ 0 h 10039325"/>
              <a:gd name="connsiteX2" fmla="*/ 24387176 w 24387176"/>
              <a:gd name="connsiteY2" fmla="*/ 6418932 h 10039325"/>
              <a:gd name="connsiteX3" fmla="*/ 24323944 w 24387176"/>
              <a:gd name="connsiteY3" fmla="*/ 6485853 h 10039325"/>
              <a:gd name="connsiteX4" fmla="*/ 19805034 w 24387176"/>
              <a:gd name="connsiteY4" fmla="*/ 9556955 h 10039325"/>
              <a:gd name="connsiteX5" fmla="*/ 16501398 w 24387176"/>
              <a:gd name="connsiteY5" fmla="*/ 9999406 h 10039325"/>
              <a:gd name="connsiteX6" fmla="*/ 12135875 w 24387176"/>
              <a:gd name="connsiteY6" fmla="*/ 8511927 h 10039325"/>
              <a:gd name="connsiteX7" fmla="*/ 5068448 w 24387176"/>
              <a:gd name="connsiteY7" fmla="*/ 5065860 h 10039325"/>
              <a:gd name="connsiteX8" fmla="*/ 56802 w 24387176"/>
              <a:gd name="connsiteY8" fmla="*/ 4969746 h 10039325"/>
              <a:gd name="connsiteX9" fmla="*/ 0 w 24387176"/>
              <a:gd name="connsiteY9" fmla="*/ 4975264 h 10039325"/>
              <a:gd name="connsiteX10" fmla="*/ 0 w 24387176"/>
              <a:gd name="connsiteY10" fmla="*/ 0 h 1003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87176" h="10039325">
                <a:moveTo>
                  <a:pt x="0" y="0"/>
                </a:moveTo>
                <a:lnTo>
                  <a:pt x="24387176" y="0"/>
                </a:lnTo>
                <a:lnTo>
                  <a:pt x="24387176" y="6418932"/>
                </a:lnTo>
                <a:lnTo>
                  <a:pt x="24323944" y="6485853"/>
                </a:lnTo>
                <a:cubicBezTo>
                  <a:pt x="22301534" y="8586568"/>
                  <a:pt x="20492196" y="9293153"/>
                  <a:pt x="19805034" y="9556955"/>
                </a:cubicBezTo>
                <a:cubicBezTo>
                  <a:pt x="19072062" y="9838344"/>
                  <a:pt x="17779590" y="10151806"/>
                  <a:pt x="16501398" y="9999406"/>
                </a:cubicBezTo>
                <a:cubicBezTo>
                  <a:pt x="14715204" y="9820880"/>
                  <a:pt x="13780110" y="9464813"/>
                  <a:pt x="12135875" y="8511927"/>
                </a:cubicBezTo>
                <a:cubicBezTo>
                  <a:pt x="10491640" y="7559041"/>
                  <a:pt x="7393777" y="5719705"/>
                  <a:pt x="5068448" y="5065860"/>
                </a:cubicBezTo>
                <a:cubicBezTo>
                  <a:pt x="3615117" y="4657207"/>
                  <a:pt x="1442680" y="4808051"/>
                  <a:pt x="56802" y="4969746"/>
                </a:cubicBezTo>
                <a:lnTo>
                  <a:pt x="0" y="4975264"/>
                </a:lnTo>
                <a:lnTo>
                  <a:pt x="0" y="0"/>
                </a:lnTo>
                <a:close/>
              </a:path>
            </a:pathLst>
          </a:custGeom>
        </p:spPr>
        <p:txBody>
          <a:bodyPr wrap="square">
            <a:noAutofit/>
          </a:bodyPr>
          <a:lstStyle/>
          <a:p>
            <a:endParaRPr lang="en-US"/>
          </a:p>
        </p:txBody>
      </p:sp>
      <p:sp>
        <p:nvSpPr>
          <p:cNvPr id="8" name="Freeform 5"/>
          <p:cNvSpPr>
            <a:spLocks/>
          </p:cNvSpPr>
          <p:nvPr userDrawn="1"/>
        </p:nvSpPr>
        <p:spPr bwMode="auto">
          <a:xfrm>
            <a:off x="6500760" y="4233069"/>
            <a:ext cx="0" cy="3969"/>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solidFill>
            <a:srgbClr val="EE99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
        <p:nvSpPr>
          <p:cNvPr id="9" name="Freeform 6"/>
          <p:cNvSpPr>
            <a:spLocks/>
          </p:cNvSpPr>
          <p:nvPr userDrawn="1"/>
        </p:nvSpPr>
        <p:spPr bwMode="auto">
          <a:xfrm>
            <a:off x="6500760" y="4233069"/>
            <a:ext cx="0" cy="3969"/>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
        <p:nvSpPr>
          <p:cNvPr id="11" name="Rectangle 8"/>
          <p:cNvSpPr>
            <a:spLocks noChangeArrowheads="1"/>
          </p:cNvSpPr>
          <p:nvPr userDrawn="1"/>
        </p:nvSpPr>
        <p:spPr bwMode="auto">
          <a:xfrm>
            <a:off x="6500760" y="4233069"/>
            <a:ext cx="794" cy="3969"/>
          </a:xfrm>
          <a:prstGeom prst="rect">
            <a:avLst/>
          </a:prstGeom>
          <a:solidFill>
            <a:srgbClr val="8B706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
        <p:nvSpPr>
          <p:cNvPr id="12" name="Freeform 9"/>
          <p:cNvSpPr>
            <a:spLocks/>
          </p:cNvSpPr>
          <p:nvPr userDrawn="1"/>
        </p:nvSpPr>
        <p:spPr bwMode="auto">
          <a:xfrm>
            <a:off x="6500760" y="4233069"/>
            <a:ext cx="0" cy="3969"/>
          </a:xfrm>
          <a:custGeom>
            <a:avLst/>
            <a:gdLst>
              <a:gd name="T0" fmla="*/ 0 h 5"/>
              <a:gd name="T1" fmla="*/ 5 h 5"/>
              <a:gd name="T2" fmla="*/ 5 h 5"/>
              <a:gd name="T3" fmla="*/ 0 h 5"/>
            </a:gdLst>
            <a:ahLst/>
            <a:cxnLst>
              <a:cxn ang="0">
                <a:pos x="0" y="T0"/>
              </a:cxn>
              <a:cxn ang="0">
                <a:pos x="0" y="T1"/>
              </a:cxn>
              <a:cxn ang="0">
                <a:pos x="0" y="T2"/>
              </a:cxn>
              <a:cxn ang="0">
                <a:pos x="0" y="T3"/>
              </a:cxn>
            </a:cxnLst>
            <a:rect l="0" t="0" r="r" b="b"/>
            <a:pathLst>
              <a:path h="5">
                <a:moveTo>
                  <a:pt x="0" y="0"/>
                </a:moveTo>
                <a:lnTo>
                  <a:pt x="0" y="5"/>
                </a:lnTo>
                <a:lnTo>
                  <a:pt x="0"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
        <p:nvSpPr>
          <p:cNvPr id="15" name="Freeform 12"/>
          <p:cNvSpPr>
            <a:spLocks/>
          </p:cNvSpPr>
          <p:nvPr userDrawn="1"/>
        </p:nvSpPr>
        <p:spPr bwMode="auto">
          <a:xfrm>
            <a:off x="12185651" y="1769269"/>
            <a:ext cx="0" cy="1308100"/>
          </a:xfrm>
          <a:custGeom>
            <a:avLst/>
            <a:gdLst>
              <a:gd name="T0" fmla="*/ 0 h 379"/>
              <a:gd name="T1" fmla="*/ 0 h 379"/>
              <a:gd name="T2" fmla="*/ 379 h 379"/>
              <a:gd name="T3" fmla="*/ 379 h 379"/>
              <a:gd name="T4" fmla="*/ 0 h 379"/>
            </a:gdLst>
            <a:ahLst/>
            <a:cxnLst>
              <a:cxn ang="0">
                <a:pos x="0" y="T0"/>
              </a:cxn>
              <a:cxn ang="0">
                <a:pos x="0" y="T1"/>
              </a:cxn>
              <a:cxn ang="0">
                <a:pos x="0" y="T2"/>
              </a:cxn>
              <a:cxn ang="0">
                <a:pos x="0" y="T3"/>
              </a:cxn>
              <a:cxn ang="0">
                <a:pos x="0" y="T4"/>
              </a:cxn>
            </a:cxnLst>
            <a:rect l="0" t="0" r="r" b="b"/>
            <a:pathLst>
              <a:path h="379">
                <a:moveTo>
                  <a:pt x="0" y="0"/>
                </a:moveTo>
                <a:cubicBezTo>
                  <a:pt x="0" y="0"/>
                  <a:pt x="0" y="0"/>
                  <a:pt x="0" y="0"/>
                </a:cubicBezTo>
                <a:cubicBezTo>
                  <a:pt x="0" y="379"/>
                  <a:pt x="0" y="379"/>
                  <a:pt x="0" y="379"/>
                </a:cubicBezTo>
                <a:cubicBezTo>
                  <a:pt x="0" y="379"/>
                  <a:pt x="0" y="379"/>
                  <a:pt x="0" y="379"/>
                </a:cubicBezTo>
                <a:cubicBezTo>
                  <a:pt x="0" y="0"/>
                  <a:pt x="0" y="0"/>
                  <a:pt x="0" y="0"/>
                </a:cubicBezTo>
              </a:path>
            </a:pathLst>
          </a:custGeom>
          <a:solidFill>
            <a:srgbClr val="777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
        <p:nvSpPr>
          <p:cNvPr id="19" name="Freeform 16"/>
          <p:cNvSpPr>
            <a:spLocks noEditPoints="1"/>
          </p:cNvSpPr>
          <p:nvPr userDrawn="1"/>
        </p:nvSpPr>
        <p:spPr bwMode="auto">
          <a:xfrm>
            <a:off x="6311079" y="4799013"/>
            <a:ext cx="430156" cy="186532"/>
          </a:xfrm>
          <a:custGeom>
            <a:avLst/>
            <a:gdLst>
              <a:gd name="T0" fmla="*/ 68 w 68"/>
              <a:gd name="T1" fmla="*/ 54 h 54"/>
              <a:gd name="T2" fmla="*/ 68 w 68"/>
              <a:gd name="T3" fmla="*/ 54 h 54"/>
              <a:gd name="T4" fmla="*/ 68 w 68"/>
              <a:gd name="T5" fmla="*/ 54 h 54"/>
              <a:gd name="T6" fmla="*/ 0 w 68"/>
              <a:gd name="T7" fmla="*/ 0 h 54"/>
              <a:gd name="T8" fmla="*/ 0 w 68"/>
              <a:gd name="T9" fmla="*/ 0 h 54"/>
              <a:gd name="T10" fmla="*/ 67 w 68"/>
              <a:gd name="T11" fmla="*/ 54 h 54"/>
              <a:gd name="T12" fmla="*/ 0 w 68"/>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68" h="54">
                <a:moveTo>
                  <a:pt x="68" y="54"/>
                </a:moveTo>
                <a:cubicBezTo>
                  <a:pt x="68" y="54"/>
                  <a:pt x="68" y="54"/>
                  <a:pt x="68" y="54"/>
                </a:cubicBezTo>
                <a:cubicBezTo>
                  <a:pt x="68" y="54"/>
                  <a:pt x="68" y="54"/>
                  <a:pt x="68" y="54"/>
                </a:cubicBezTo>
                <a:moveTo>
                  <a:pt x="0" y="0"/>
                </a:moveTo>
                <a:cubicBezTo>
                  <a:pt x="0" y="0"/>
                  <a:pt x="0" y="0"/>
                  <a:pt x="0" y="0"/>
                </a:cubicBezTo>
                <a:cubicBezTo>
                  <a:pt x="22" y="17"/>
                  <a:pt x="45" y="35"/>
                  <a:pt x="67" y="54"/>
                </a:cubicBezTo>
                <a:cubicBezTo>
                  <a:pt x="45" y="35"/>
                  <a:pt x="22" y="17"/>
                  <a:pt x="0" y="0"/>
                </a:cubicBezTo>
              </a:path>
            </a:pathLst>
          </a:custGeom>
          <a:solidFill>
            <a:srgbClr val="8C8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
        <p:nvSpPr>
          <p:cNvPr id="24" name="Freeform 21"/>
          <p:cNvSpPr>
            <a:spLocks/>
          </p:cNvSpPr>
          <p:nvPr userDrawn="1"/>
        </p:nvSpPr>
        <p:spPr bwMode="auto">
          <a:xfrm>
            <a:off x="6279332" y="4785519"/>
            <a:ext cx="31746" cy="13494"/>
          </a:xfrm>
          <a:custGeom>
            <a:avLst/>
            <a:gdLst>
              <a:gd name="T0" fmla="*/ 0 w 5"/>
              <a:gd name="T1" fmla="*/ 0 h 4"/>
              <a:gd name="T2" fmla="*/ 5 w 5"/>
              <a:gd name="T3" fmla="*/ 4 h 4"/>
              <a:gd name="T4" fmla="*/ 5 w 5"/>
              <a:gd name="T5" fmla="*/ 4 h 4"/>
              <a:gd name="T6" fmla="*/ 0 w 5"/>
              <a:gd name="T7" fmla="*/ 0 h 4"/>
              <a:gd name="T8" fmla="*/ 0 w 5"/>
              <a:gd name="T9" fmla="*/ 0 h 4"/>
            </a:gdLst>
            <a:ahLst/>
            <a:cxnLst>
              <a:cxn ang="0">
                <a:pos x="T0" y="T1"/>
              </a:cxn>
              <a:cxn ang="0">
                <a:pos x="T2" y="T3"/>
              </a:cxn>
              <a:cxn ang="0">
                <a:pos x="T4" y="T5"/>
              </a:cxn>
              <a:cxn ang="0">
                <a:pos x="T6" y="T7"/>
              </a:cxn>
              <a:cxn ang="0">
                <a:pos x="T8" y="T9"/>
              </a:cxn>
            </a:cxnLst>
            <a:rect l="0" t="0" r="r" b="b"/>
            <a:pathLst>
              <a:path w="5" h="4">
                <a:moveTo>
                  <a:pt x="0" y="0"/>
                </a:moveTo>
                <a:cubicBezTo>
                  <a:pt x="1" y="1"/>
                  <a:pt x="3" y="3"/>
                  <a:pt x="5" y="4"/>
                </a:cubicBezTo>
                <a:cubicBezTo>
                  <a:pt x="5" y="4"/>
                  <a:pt x="5" y="4"/>
                  <a:pt x="5" y="4"/>
                </a:cubicBezTo>
                <a:cubicBezTo>
                  <a:pt x="3" y="3"/>
                  <a:pt x="1" y="1"/>
                  <a:pt x="0" y="0"/>
                </a:cubicBezTo>
                <a:cubicBezTo>
                  <a:pt x="0" y="0"/>
                  <a:pt x="0" y="0"/>
                  <a:pt x="0" y="0"/>
                </a:cubicBezTo>
              </a:path>
            </a:pathLst>
          </a:custGeom>
          <a:solidFill>
            <a:srgbClr val="6460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
        <p:nvSpPr>
          <p:cNvPr id="25" name="Freeform 22"/>
          <p:cNvSpPr>
            <a:spLocks/>
          </p:cNvSpPr>
          <p:nvPr userDrawn="1"/>
        </p:nvSpPr>
        <p:spPr bwMode="auto">
          <a:xfrm>
            <a:off x="6279332" y="4785519"/>
            <a:ext cx="31746" cy="13494"/>
          </a:xfrm>
          <a:custGeom>
            <a:avLst/>
            <a:gdLst>
              <a:gd name="T0" fmla="*/ 0 w 5"/>
              <a:gd name="T1" fmla="*/ 0 h 4"/>
              <a:gd name="T2" fmla="*/ 5 w 5"/>
              <a:gd name="T3" fmla="*/ 4 h 4"/>
              <a:gd name="T4" fmla="*/ 3 w 5"/>
              <a:gd name="T5" fmla="*/ 2 h 4"/>
              <a:gd name="T6" fmla="*/ 0 w 5"/>
              <a:gd name="T7" fmla="*/ 0 h 4"/>
            </a:gdLst>
            <a:ahLst/>
            <a:cxnLst>
              <a:cxn ang="0">
                <a:pos x="T0" y="T1"/>
              </a:cxn>
              <a:cxn ang="0">
                <a:pos x="T2" y="T3"/>
              </a:cxn>
              <a:cxn ang="0">
                <a:pos x="T4" y="T5"/>
              </a:cxn>
              <a:cxn ang="0">
                <a:pos x="T6" y="T7"/>
              </a:cxn>
            </a:cxnLst>
            <a:rect l="0" t="0" r="r" b="b"/>
            <a:pathLst>
              <a:path w="5" h="4">
                <a:moveTo>
                  <a:pt x="0" y="0"/>
                </a:moveTo>
                <a:cubicBezTo>
                  <a:pt x="1" y="1"/>
                  <a:pt x="3" y="3"/>
                  <a:pt x="5" y="4"/>
                </a:cubicBezTo>
                <a:cubicBezTo>
                  <a:pt x="4" y="3"/>
                  <a:pt x="4" y="3"/>
                  <a:pt x="3" y="2"/>
                </a:cubicBezTo>
                <a:cubicBezTo>
                  <a:pt x="2" y="1"/>
                  <a:pt x="1" y="1"/>
                  <a:pt x="0" y="0"/>
                </a:cubicBezTo>
              </a:path>
            </a:pathLst>
          </a:custGeom>
          <a:solidFill>
            <a:srgbClr val="3B39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
        <p:nvSpPr>
          <p:cNvPr id="26" name="Rectangle 23"/>
          <p:cNvSpPr>
            <a:spLocks noChangeArrowheads="1"/>
          </p:cNvSpPr>
          <p:nvPr userDrawn="1"/>
        </p:nvSpPr>
        <p:spPr bwMode="auto">
          <a:xfrm>
            <a:off x="7197582" y="9354344"/>
            <a:ext cx="6349" cy="794"/>
          </a:xfrm>
          <a:prstGeom prst="rect">
            <a:avLst/>
          </a:prstGeom>
          <a:solidFill>
            <a:srgbClr val="CC197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Tree>
    <p:extLst>
      <p:ext uri="{BB962C8B-B14F-4D97-AF65-F5344CB8AC3E}">
        <p14:creationId xmlns:p14="http://schemas.microsoft.com/office/powerpoint/2010/main" val="4184855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533400"/>
            <a:ext cx="10261600" cy="1143000"/>
          </a:xfrm>
        </p:spPr>
        <p:txBody>
          <a:bodyPr/>
          <a:lstStyle/>
          <a:p>
            <a:r>
              <a:rPr lang="en-US"/>
              <a:t>Click to edit Master title style</a:t>
            </a:r>
            <a:endParaRPr lang="id-ID"/>
          </a:p>
        </p:txBody>
      </p:sp>
      <p:sp>
        <p:nvSpPr>
          <p:cNvPr id="3" name="Text Placeholder 2"/>
          <p:cNvSpPr>
            <a:spLocks noGrp="1"/>
          </p:cNvSpPr>
          <p:nvPr>
            <p:ph type="body" sz="half" idx="1"/>
          </p:nvPr>
        </p:nvSpPr>
        <p:spPr>
          <a:xfrm>
            <a:off x="1016000" y="1905000"/>
            <a:ext cx="5029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248400" y="1905000"/>
            <a:ext cx="50292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Rectangle 4">
            <a:extLst>
              <a:ext uri="{FF2B5EF4-FFF2-40B4-BE49-F238E27FC236}">
                <a16:creationId xmlns:a16="http://schemas.microsoft.com/office/drawing/2014/main" id="{E5E3C1DB-C7AF-423F-AB17-F0134F63908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DD57FF4-B305-497C-A998-25687BDCD4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B078104-535E-4671-B6E4-2B692ABB8E6D}"/>
              </a:ext>
            </a:extLst>
          </p:cNvPr>
          <p:cNvSpPr>
            <a:spLocks noGrp="1" noChangeArrowheads="1"/>
          </p:cNvSpPr>
          <p:nvPr>
            <p:ph type="sldNum" sz="quarter" idx="12"/>
          </p:nvPr>
        </p:nvSpPr>
        <p:spPr>
          <a:ln/>
        </p:spPr>
        <p:txBody>
          <a:bodyPr/>
          <a:lstStyle>
            <a:lvl1pPr>
              <a:defRPr/>
            </a:lvl1pPr>
          </a:lstStyle>
          <a:p>
            <a:pPr>
              <a:defRPr/>
            </a:pPr>
            <a:fld id="{FB48553F-2EE8-4DFB-9874-562480BC06BC}" type="slidenum">
              <a:rPr lang="en-US" altLang="en-US"/>
              <a:pPr>
                <a:defRPr/>
              </a:pPr>
              <a:t>‹#›</a:t>
            </a:fld>
            <a:endParaRPr lang="en-US" altLang="en-US"/>
          </a:p>
        </p:txBody>
      </p:sp>
    </p:spTree>
    <p:extLst>
      <p:ext uri="{BB962C8B-B14F-4D97-AF65-F5344CB8AC3E}">
        <p14:creationId xmlns:p14="http://schemas.microsoft.com/office/powerpoint/2010/main" val="2701617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74EE7F-FDC6-443C-8F65-F53FFF5708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D4FA26CC-BF3A-41C3-92B4-616EA05B222C}"/>
              </a:ext>
            </a:extLst>
          </p:cNvPr>
          <p:cNvSpPr>
            <a:spLocks noGrp="1"/>
          </p:cNvSpPr>
          <p:nvPr>
            <p:ph type="title"/>
          </p:nvPr>
        </p:nvSpPr>
        <p:spPr>
          <a:xfrm>
            <a:off x="838200" y="1026318"/>
            <a:ext cx="10515600" cy="1325563"/>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707F13EC-9F6E-41C3-B6F4-5F70FEC86412}"/>
              </a:ext>
            </a:extLst>
          </p:cNvPr>
          <p:cNvSpPr>
            <a:spLocks noGrp="1"/>
          </p:cNvSpPr>
          <p:nvPr>
            <p:ph idx="1"/>
          </p:nvPr>
        </p:nvSpPr>
        <p:spPr>
          <a:xfrm>
            <a:off x="838200" y="2506662"/>
            <a:ext cx="10515600" cy="3944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205628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5F4F920-0A1B-413E-8C8D-2A90B58017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6584B0E8-8FE6-435C-A27A-BD628A32374D}"/>
              </a:ext>
            </a:extLst>
          </p:cNvPr>
          <p:cNvSpPr>
            <a:spLocks noGrp="1"/>
          </p:cNvSpPr>
          <p:nvPr>
            <p:ph type="title"/>
          </p:nvPr>
        </p:nvSpPr>
        <p:spPr>
          <a:xfrm>
            <a:off x="831850" y="12525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CAB61E7-BFC9-47DF-B353-2F96AC6888DD}"/>
              </a:ext>
            </a:extLst>
          </p:cNvPr>
          <p:cNvSpPr>
            <a:spLocks noGrp="1"/>
          </p:cNvSpPr>
          <p:nvPr>
            <p:ph type="body" idx="1"/>
          </p:nvPr>
        </p:nvSpPr>
        <p:spPr>
          <a:xfrm>
            <a:off x="831850" y="41322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8924A-8159-4393-89BA-BCAE4E6D6494}"/>
              </a:ext>
            </a:extLst>
          </p:cNvPr>
          <p:cNvSpPr>
            <a:spLocks noGrp="1"/>
          </p:cNvSpPr>
          <p:nvPr>
            <p:ph type="dt" sz="half" idx="10"/>
          </p:nvPr>
        </p:nvSpPr>
        <p:spPr>
          <a:xfrm>
            <a:off x="838200" y="5899150"/>
            <a:ext cx="2743200" cy="365125"/>
          </a:xfrm>
        </p:spPr>
        <p:txBody>
          <a:bodyPr/>
          <a:lstStyle/>
          <a:p>
            <a:fld id="{3A9F8E58-A300-40EB-A5E7-A67043162A4A}" type="datetimeFigureOut">
              <a:rPr lang="en-ID" smtClean="0"/>
              <a:t>30/08/2024</a:t>
            </a:fld>
            <a:endParaRPr lang="en-ID"/>
          </a:p>
        </p:txBody>
      </p:sp>
      <p:sp>
        <p:nvSpPr>
          <p:cNvPr id="5" name="Footer Placeholder 4">
            <a:extLst>
              <a:ext uri="{FF2B5EF4-FFF2-40B4-BE49-F238E27FC236}">
                <a16:creationId xmlns:a16="http://schemas.microsoft.com/office/drawing/2014/main" id="{DE9E7CC4-B517-4E8D-8CC5-B001F3C252CD}"/>
              </a:ext>
            </a:extLst>
          </p:cNvPr>
          <p:cNvSpPr>
            <a:spLocks noGrp="1"/>
          </p:cNvSpPr>
          <p:nvPr>
            <p:ph type="ftr" sz="quarter" idx="11"/>
          </p:nvPr>
        </p:nvSpPr>
        <p:spPr>
          <a:xfrm>
            <a:off x="4038600" y="5899150"/>
            <a:ext cx="4114800" cy="365125"/>
          </a:xfrm>
        </p:spPr>
        <p:txBody>
          <a:bodyPr/>
          <a:lstStyle/>
          <a:p>
            <a:endParaRPr lang="en-ID"/>
          </a:p>
        </p:txBody>
      </p:sp>
      <p:sp>
        <p:nvSpPr>
          <p:cNvPr id="6" name="Slide Number Placeholder 5">
            <a:extLst>
              <a:ext uri="{FF2B5EF4-FFF2-40B4-BE49-F238E27FC236}">
                <a16:creationId xmlns:a16="http://schemas.microsoft.com/office/drawing/2014/main" id="{317D0DF6-821C-4E7E-B5C7-027AE1E62FB8}"/>
              </a:ext>
            </a:extLst>
          </p:cNvPr>
          <p:cNvSpPr>
            <a:spLocks noGrp="1"/>
          </p:cNvSpPr>
          <p:nvPr>
            <p:ph type="sldNum" sz="quarter" idx="12"/>
          </p:nvPr>
        </p:nvSpPr>
        <p:spPr>
          <a:xfrm>
            <a:off x="8610600" y="5899150"/>
            <a:ext cx="2743200" cy="365125"/>
          </a:xfrm>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410072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AB7154-A6D5-4D9B-B7E0-46B5918E60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3A28C910-15EB-4B0D-9805-486ED4D727E2}"/>
              </a:ext>
            </a:extLst>
          </p:cNvPr>
          <p:cNvSpPr>
            <a:spLocks noGrp="1"/>
          </p:cNvSpPr>
          <p:nvPr>
            <p:ph type="title"/>
          </p:nvPr>
        </p:nvSpPr>
        <p:spPr>
          <a:xfrm>
            <a:off x="838200" y="1030143"/>
            <a:ext cx="10515600" cy="1325563"/>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04F4E374-5DEE-4BCF-837E-0C91F240B728}"/>
              </a:ext>
            </a:extLst>
          </p:cNvPr>
          <p:cNvSpPr>
            <a:spLocks noGrp="1"/>
          </p:cNvSpPr>
          <p:nvPr>
            <p:ph sz="half" idx="1"/>
          </p:nvPr>
        </p:nvSpPr>
        <p:spPr>
          <a:xfrm>
            <a:off x="838200" y="2431184"/>
            <a:ext cx="5181600" cy="3959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Content Placeholder 3">
            <a:extLst>
              <a:ext uri="{FF2B5EF4-FFF2-40B4-BE49-F238E27FC236}">
                <a16:creationId xmlns:a16="http://schemas.microsoft.com/office/drawing/2014/main" id="{2108389B-892C-4AB7-92D3-1A64E93A8CFC}"/>
              </a:ext>
            </a:extLst>
          </p:cNvPr>
          <p:cNvSpPr>
            <a:spLocks noGrp="1"/>
          </p:cNvSpPr>
          <p:nvPr>
            <p:ph sz="half" idx="2"/>
          </p:nvPr>
        </p:nvSpPr>
        <p:spPr>
          <a:xfrm>
            <a:off x="6172200" y="2431184"/>
            <a:ext cx="5181600" cy="3959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93254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2518AF5-9AFC-4E54-BF8F-AA980B56FA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42464E1C-1A8D-42F0-96F4-4C2B8722E4B3}"/>
              </a:ext>
            </a:extLst>
          </p:cNvPr>
          <p:cNvSpPr>
            <a:spLocks noGrp="1"/>
          </p:cNvSpPr>
          <p:nvPr>
            <p:ph type="title"/>
          </p:nvPr>
        </p:nvSpPr>
        <p:spPr>
          <a:xfrm>
            <a:off x="839788" y="945357"/>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9EB0070-FC98-40A7-863F-8B5B9D65E16A}"/>
              </a:ext>
            </a:extLst>
          </p:cNvPr>
          <p:cNvSpPr>
            <a:spLocks noGrp="1"/>
          </p:cNvSpPr>
          <p:nvPr>
            <p:ph type="body" idx="1"/>
          </p:nvPr>
        </p:nvSpPr>
        <p:spPr>
          <a:xfrm>
            <a:off x="839788" y="2392364"/>
            <a:ext cx="5157787" cy="8305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769880A-ABE6-4AD9-BD36-CBA2C2AD3F52}"/>
              </a:ext>
            </a:extLst>
          </p:cNvPr>
          <p:cNvSpPr>
            <a:spLocks noGrp="1"/>
          </p:cNvSpPr>
          <p:nvPr>
            <p:ph sz="half" idx="2"/>
          </p:nvPr>
        </p:nvSpPr>
        <p:spPr>
          <a:xfrm>
            <a:off x="839788" y="3216277"/>
            <a:ext cx="5157787" cy="3163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F30C13B-83D1-4D1D-B61B-85248B02DA3D}"/>
              </a:ext>
            </a:extLst>
          </p:cNvPr>
          <p:cNvSpPr>
            <a:spLocks noGrp="1"/>
          </p:cNvSpPr>
          <p:nvPr>
            <p:ph type="body" sz="quarter" idx="3"/>
          </p:nvPr>
        </p:nvSpPr>
        <p:spPr>
          <a:xfrm>
            <a:off x="6172200" y="2392364"/>
            <a:ext cx="5183188" cy="8305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5E5C66E-D6D4-4E19-91E5-A197C0F8D7E2}"/>
              </a:ext>
            </a:extLst>
          </p:cNvPr>
          <p:cNvSpPr>
            <a:spLocks noGrp="1"/>
          </p:cNvSpPr>
          <p:nvPr>
            <p:ph sz="quarter" idx="4"/>
          </p:nvPr>
        </p:nvSpPr>
        <p:spPr>
          <a:xfrm>
            <a:off x="6172200" y="3216277"/>
            <a:ext cx="5183188" cy="3163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95825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6BA571-8BAE-4863-98AF-D806DF56A8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161D6C32-4556-4248-8E3A-C3BDC2D2B4DC}"/>
              </a:ext>
            </a:extLst>
          </p:cNvPr>
          <p:cNvSpPr>
            <a:spLocks noGrp="1"/>
          </p:cNvSpPr>
          <p:nvPr>
            <p:ph type="title"/>
          </p:nvPr>
        </p:nvSpPr>
        <p:spPr>
          <a:xfrm>
            <a:off x="838200" y="1189831"/>
            <a:ext cx="10515600" cy="1325563"/>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ABF02817-8E9E-4241-B5C6-953E18BB999F}"/>
              </a:ext>
            </a:extLst>
          </p:cNvPr>
          <p:cNvSpPr>
            <a:spLocks noGrp="1"/>
          </p:cNvSpPr>
          <p:nvPr>
            <p:ph type="dt" sz="half" idx="10"/>
          </p:nvPr>
        </p:nvSpPr>
        <p:spPr/>
        <p:txBody>
          <a:bodyPr/>
          <a:lstStyle/>
          <a:p>
            <a:fld id="{3A9F8E58-A300-40EB-A5E7-A67043162A4A}" type="datetimeFigureOut">
              <a:rPr lang="en-ID" smtClean="0"/>
              <a:t>30/08/2024</a:t>
            </a:fld>
            <a:endParaRPr lang="en-ID"/>
          </a:p>
        </p:txBody>
      </p:sp>
      <p:sp>
        <p:nvSpPr>
          <p:cNvPr id="4" name="Footer Placeholder 3">
            <a:extLst>
              <a:ext uri="{FF2B5EF4-FFF2-40B4-BE49-F238E27FC236}">
                <a16:creationId xmlns:a16="http://schemas.microsoft.com/office/drawing/2014/main" id="{2D9D1B7E-37D0-4106-B155-A6AA04A4323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D6FC05B-71F7-437D-8A9E-D19E413593A8}"/>
              </a:ext>
            </a:extLst>
          </p:cNvPr>
          <p:cNvSpPr>
            <a:spLocks noGrp="1"/>
          </p:cNvSpPr>
          <p:nvPr>
            <p:ph type="sldNum" sz="quarter" idx="12"/>
          </p:nvPr>
        </p:nvSpPr>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347815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62CA04-41DD-4C62-88EB-830F5955F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Date Placeholder 1">
            <a:extLst>
              <a:ext uri="{FF2B5EF4-FFF2-40B4-BE49-F238E27FC236}">
                <a16:creationId xmlns:a16="http://schemas.microsoft.com/office/drawing/2014/main" id="{C00F48B2-CCB4-4DA6-8F0A-DECE2DA162E4}"/>
              </a:ext>
            </a:extLst>
          </p:cNvPr>
          <p:cNvSpPr>
            <a:spLocks noGrp="1"/>
          </p:cNvSpPr>
          <p:nvPr>
            <p:ph type="dt" sz="half" idx="10"/>
          </p:nvPr>
        </p:nvSpPr>
        <p:spPr/>
        <p:txBody>
          <a:bodyPr/>
          <a:lstStyle/>
          <a:p>
            <a:fld id="{3A9F8E58-A300-40EB-A5E7-A67043162A4A}" type="datetimeFigureOut">
              <a:rPr lang="en-ID" smtClean="0"/>
              <a:t>30/08/2024</a:t>
            </a:fld>
            <a:endParaRPr lang="en-ID"/>
          </a:p>
        </p:txBody>
      </p:sp>
      <p:sp>
        <p:nvSpPr>
          <p:cNvPr id="3" name="Footer Placeholder 2">
            <a:extLst>
              <a:ext uri="{FF2B5EF4-FFF2-40B4-BE49-F238E27FC236}">
                <a16:creationId xmlns:a16="http://schemas.microsoft.com/office/drawing/2014/main" id="{58DF3EC1-F8A8-4B08-8D42-C6DFE26E019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F8C48E4D-6CC9-4788-AF65-1AFF2BE4553B}"/>
              </a:ext>
            </a:extLst>
          </p:cNvPr>
          <p:cNvSpPr>
            <a:spLocks noGrp="1"/>
          </p:cNvSpPr>
          <p:nvPr>
            <p:ph type="sldNum" sz="quarter" idx="12"/>
          </p:nvPr>
        </p:nvSpPr>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356770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1C5BEA-C193-4E36-9F14-F6801CC1F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693BC5FC-F3D2-4326-9A66-AF278B6A8EEE}"/>
              </a:ext>
            </a:extLst>
          </p:cNvPr>
          <p:cNvSpPr>
            <a:spLocks noGrp="1"/>
          </p:cNvSpPr>
          <p:nvPr>
            <p:ph type="title"/>
          </p:nvPr>
        </p:nvSpPr>
        <p:spPr>
          <a:xfrm>
            <a:off x="839788" y="1009650"/>
            <a:ext cx="3932237" cy="1047750"/>
          </a:xfrm>
        </p:spPr>
        <p:txBody>
          <a:bodyPr anchor="b"/>
          <a:lstStyle>
            <a:lvl1pPr>
              <a:defRPr sz="32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B81DF5B0-08C9-4BCF-8DDB-A454F422D2F0}"/>
              </a:ext>
            </a:extLst>
          </p:cNvPr>
          <p:cNvSpPr>
            <a:spLocks noGrp="1"/>
          </p:cNvSpPr>
          <p:nvPr>
            <p:ph idx="1"/>
          </p:nvPr>
        </p:nvSpPr>
        <p:spPr>
          <a:xfrm>
            <a:off x="5183188" y="987425"/>
            <a:ext cx="6172200" cy="498547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D1050CB-CC7C-4603-8F25-5938B1781484}"/>
              </a:ext>
            </a:extLst>
          </p:cNvPr>
          <p:cNvSpPr>
            <a:spLocks noGrp="1"/>
          </p:cNvSpPr>
          <p:nvPr>
            <p:ph type="body" sz="half" idx="2"/>
          </p:nvPr>
        </p:nvSpPr>
        <p:spPr>
          <a:xfrm>
            <a:off x="839788" y="2161309"/>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2913CB7-1F6C-4A57-8476-7E78A2A27107}"/>
              </a:ext>
            </a:extLst>
          </p:cNvPr>
          <p:cNvSpPr>
            <a:spLocks noGrp="1"/>
          </p:cNvSpPr>
          <p:nvPr>
            <p:ph type="dt" sz="half" idx="10"/>
          </p:nvPr>
        </p:nvSpPr>
        <p:spPr>
          <a:xfrm>
            <a:off x="838200" y="6076806"/>
            <a:ext cx="2743200" cy="365125"/>
          </a:xfrm>
        </p:spPr>
        <p:txBody>
          <a:bodyPr/>
          <a:lstStyle/>
          <a:p>
            <a:fld id="{3A9F8E58-A300-40EB-A5E7-A67043162A4A}" type="datetimeFigureOut">
              <a:rPr lang="en-ID" smtClean="0"/>
              <a:t>30/08/2024</a:t>
            </a:fld>
            <a:endParaRPr lang="en-ID"/>
          </a:p>
        </p:txBody>
      </p:sp>
      <p:sp>
        <p:nvSpPr>
          <p:cNvPr id="6" name="Footer Placeholder 5">
            <a:extLst>
              <a:ext uri="{FF2B5EF4-FFF2-40B4-BE49-F238E27FC236}">
                <a16:creationId xmlns:a16="http://schemas.microsoft.com/office/drawing/2014/main" id="{95B970AB-E0DB-4411-AF10-F1212F3074F3}"/>
              </a:ext>
            </a:extLst>
          </p:cNvPr>
          <p:cNvSpPr>
            <a:spLocks noGrp="1"/>
          </p:cNvSpPr>
          <p:nvPr>
            <p:ph type="ftr" sz="quarter" idx="11"/>
          </p:nvPr>
        </p:nvSpPr>
        <p:spPr>
          <a:xfrm>
            <a:off x="4038600" y="6076806"/>
            <a:ext cx="4114800" cy="365125"/>
          </a:xfrm>
        </p:spPr>
        <p:txBody>
          <a:bodyPr/>
          <a:lstStyle/>
          <a:p>
            <a:endParaRPr lang="en-ID"/>
          </a:p>
        </p:txBody>
      </p:sp>
      <p:sp>
        <p:nvSpPr>
          <p:cNvPr id="7" name="Slide Number Placeholder 6">
            <a:extLst>
              <a:ext uri="{FF2B5EF4-FFF2-40B4-BE49-F238E27FC236}">
                <a16:creationId xmlns:a16="http://schemas.microsoft.com/office/drawing/2014/main" id="{080F70E3-9791-4ED4-8506-52603346983A}"/>
              </a:ext>
            </a:extLst>
          </p:cNvPr>
          <p:cNvSpPr>
            <a:spLocks noGrp="1"/>
          </p:cNvSpPr>
          <p:nvPr>
            <p:ph type="sldNum" sz="quarter" idx="12"/>
          </p:nvPr>
        </p:nvSpPr>
        <p:spPr>
          <a:xfrm>
            <a:off x="8610600" y="6076806"/>
            <a:ext cx="2743200" cy="365125"/>
          </a:xfrm>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253363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FD5E5E-962E-4BCA-9604-65B713CA4B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BDE7B0C5-D4BE-421B-8CB8-3428E4AB8035}"/>
              </a:ext>
            </a:extLst>
          </p:cNvPr>
          <p:cNvSpPr>
            <a:spLocks noGrp="1"/>
          </p:cNvSpPr>
          <p:nvPr>
            <p:ph type="title"/>
          </p:nvPr>
        </p:nvSpPr>
        <p:spPr>
          <a:xfrm>
            <a:off x="839788" y="987424"/>
            <a:ext cx="3932237" cy="1069975"/>
          </a:xfrm>
        </p:spPr>
        <p:txBody>
          <a:bodyPr anchor="b"/>
          <a:lstStyle>
            <a:lvl1pPr>
              <a:defRPr sz="3200"/>
            </a:lvl1pPr>
          </a:lstStyle>
          <a:p>
            <a:r>
              <a:rPr lang="en-US" dirty="0"/>
              <a:t>Click to edit Master title style</a:t>
            </a:r>
            <a:endParaRPr lang="en-ID" dirty="0"/>
          </a:p>
        </p:txBody>
      </p:sp>
      <p:sp>
        <p:nvSpPr>
          <p:cNvPr id="3" name="Picture Placeholder 2">
            <a:extLst>
              <a:ext uri="{FF2B5EF4-FFF2-40B4-BE49-F238E27FC236}">
                <a16:creationId xmlns:a16="http://schemas.microsoft.com/office/drawing/2014/main" id="{1E8080EA-C1F1-42AF-A13F-993E6568BFB5}"/>
              </a:ext>
            </a:extLst>
          </p:cNvPr>
          <p:cNvSpPr>
            <a:spLocks noGrp="1"/>
          </p:cNvSpPr>
          <p:nvPr>
            <p:ph type="pic" idx="1"/>
          </p:nvPr>
        </p:nvSpPr>
        <p:spPr>
          <a:xfrm>
            <a:off x="5183188" y="987425"/>
            <a:ext cx="6172200" cy="4985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CF13B1B-1185-44EA-AB5E-3E4EEE3138CA}"/>
              </a:ext>
            </a:extLst>
          </p:cNvPr>
          <p:cNvSpPr>
            <a:spLocks noGrp="1"/>
          </p:cNvSpPr>
          <p:nvPr>
            <p:ph type="body" sz="half" idx="2"/>
          </p:nvPr>
        </p:nvSpPr>
        <p:spPr>
          <a:xfrm>
            <a:off x="839788" y="2161309"/>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C7191DE-FE79-4762-AC44-45A204E5EA74}"/>
              </a:ext>
            </a:extLst>
          </p:cNvPr>
          <p:cNvSpPr>
            <a:spLocks noGrp="1"/>
          </p:cNvSpPr>
          <p:nvPr>
            <p:ph type="dt" sz="half" idx="10"/>
          </p:nvPr>
        </p:nvSpPr>
        <p:spPr>
          <a:xfrm>
            <a:off x="838200" y="6076807"/>
            <a:ext cx="2743200" cy="365125"/>
          </a:xfrm>
        </p:spPr>
        <p:txBody>
          <a:bodyPr/>
          <a:lstStyle/>
          <a:p>
            <a:fld id="{3A9F8E58-A300-40EB-A5E7-A67043162A4A}" type="datetimeFigureOut">
              <a:rPr lang="en-ID" smtClean="0"/>
              <a:t>30/08/2024</a:t>
            </a:fld>
            <a:endParaRPr lang="en-ID"/>
          </a:p>
        </p:txBody>
      </p:sp>
      <p:sp>
        <p:nvSpPr>
          <p:cNvPr id="6" name="Footer Placeholder 5">
            <a:extLst>
              <a:ext uri="{FF2B5EF4-FFF2-40B4-BE49-F238E27FC236}">
                <a16:creationId xmlns:a16="http://schemas.microsoft.com/office/drawing/2014/main" id="{6ABA635F-3381-4085-B4FD-3D6A98122564}"/>
              </a:ext>
            </a:extLst>
          </p:cNvPr>
          <p:cNvSpPr>
            <a:spLocks noGrp="1"/>
          </p:cNvSpPr>
          <p:nvPr>
            <p:ph type="ftr" sz="quarter" idx="11"/>
          </p:nvPr>
        </p:nvSpPr>
        <p:spPr>
          <a:xfrm>
            <a:off x="4038600" y="6076807"/>
            <a:ext cx="4114800" cy="365125"/>
          </a:xfrm>
        </p:spPr>
        <p:txBody>
          <a:bodyPr/>
          <a:lstStyle/>
          <a:p>
            <a:endParaRPr lang="en-ID"/>
          </a:p>
        </p:txBody>
      </p:sp>
      <p:sp>
        <p:nvSpPr>
          <p:cNvPr id="7" name="Slide Number Placeholder 6">
            <a:extLst>
              <a:ext uri="{FF2B5EF4-FFF2-40B4-BE49-F238E27FC236}">
                <a16:creationId xmlns:a16="http://schemas.microsoft.com/office/drawing/2014/main" id="{14B895B3-1397-4081-99AE-7717B39936C5}"/>
              </a:ext>
            </a:extLst>
          </p:cNvPr>
          <p:cNvSpPr>
            <a:spLocks noGrp="1"/>
          </p:cNvSpPr>
          <p:nvPr>
            <p:ph type="sldNum" sz="quarter" idx="12"/>
          </p:nvPr>
        </p:nvSpPr>
        <p:spPr>
          <a:xfrm>
            <a:off x="8610600" y="6076807"/>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62321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A1295-E915-4E84-8EE1-0B5DEC4D8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3CEDBD3-C45B-4DF4-88ED-E2B790E7A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C27624B-8C86-4388-8477-A5D14E2E5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F8E58-A300-40EB-A5E7-A67043162A4A}" type="datetimeFigureOut">
              <a:rPr lang="en-ID" smtClean="0"/>
              <a:t>30/08/2024</a:t>
            </a:fld>
            <a:endParaRPr lang="en-ID"/>
          </a:p>
        </p:txBody>
      </p:sp>
      <p:sp>
        <p:nvSpPr>
          <p:cNvPr id="5" name="Footer Placeholder 4">
            <a:extLst>
              <a:ext uri="{FF2B5EF4-FFF2-40B4-BE49-F238E27FC236}">
                <a16:creationId xmlns:a16="http://schemas.microsoft.com/office/drawing/2014/main" id="{2B547FE1-C069-4B70-A551-144448FA4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BAE2786-FF2C-4C22-8B63-288A2E0F3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AE045-B820-4685-9401-6FCCFB9EAE4B}" type="slidenum">
              <a:rPr lang="en-ID" smtClean="0"/>
              <a:t>‹#›</a:t>
            </a:fld>
            <a:endParaRPr lang="en-ID"/>
          </a:p>
        </p:txBody>
      </p:sp>
    </p:spTree>
    <p:extLst>
      <p:ext uri="{BB962C8B-B14F-4D97-AF65-F5344CB8AC3E}">
        <p14:creationId xmlns:p14="http://schemas.microsoft.com/office/powerpoint/2010/main" val="253218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reeform 13"/>
          <p:cNvSpPr>
            <a:spLocks/>
          </p:cNvSpPr>
          <p:nvPr/>
        </p:nvSpPr>
        <p:spPr bwMode="auto">
          <a:xfrm>
            <a:off x="8324560" y="1769485"/>
            <a:ext cx="3861091" cy="3139666"/>
          </a:xfrm>
          <a:custGeom>
            <a:avLst/>
            <a:gdLst>
              <a:gd name="T0" fmla="*/ 610 w 610"/>
              <a:gd name="T1" fmla="*/ 0 h 910"/>
              <a:gd name="T2" fmla="*/ 13 w 610"/>
              <a:gd name="T3" fmla="*/ 909 h 910"/>
              <a:gd name="T4" fmla="*/ 0 w 610"/>
              <a:gd name="T5" fmla="*/ 909 h 910"/>
              <a:gd name="T6" fmla="*/ 29 w 610"/>
              <a:gd name="T7" fmla="*/ 910 h 910"/>
              <a:gd name="T8" fmla="*/ 610 w 610"/>
              <a:gd name="T9" fmla="*/ 379 h 910"/>
              <a:gd name="T10" fmla="*/ 610 w 610"/>
              <a:gd name="T11" fmla="*/ 0 h 910"/>
            </a:gdLst>
            <a:ahLst/>
            <a:cxnLst>
              <a:cxn ang="0">
                <a:pos x="T0" y="T1"/>
              </a:cxn>
              <a:cxn ang="0">
                <a:pos x="T2" y="T3"/>
              </a:cxn>
              <a:cxn ang="0">
                <a:pos x="T4" y="T5"/>
              </a:cxn>
              <a:cxn ang="0">
                <a:pos x="T6" y="T7"/>
              </a:cxn>
              <a:cxn ang="0">
                <a:pos x="T8" y="T9"/>
              </a:cxn>
              <a:cxn ang="0">
                <a:pos x="T10" y="T11"/>
              </a:cxn>
            </a:cxnLst>
            <a:rect l="0" t="0" r="r" b="b"/>
            <a:pathLst>
              <a:path w="610" h="910">
                <a:moveTo>
                  <a:pt x="610" y="0"/>
                </a:moveTo>
                <a:cubicBezTo>
                  <a:pt x="553" y="185"/>
                  <a:pt x="315" y="909"/>
                  <a:pt x="13" y="909"/>
                </a:cubicBezTo>
                <a:cubicBezTo>
                  <a:pt x="8" y="909"/>
                  <a:pt x="4" y="909"/>
                  <a:pt x="0" y="909"/>
                </a:cubicBezTo>
                <a:cubicBezTo>
                  <a:pt x="9" y="910"/>
                  <a:pt x="19" y="910"/>
                  <a:pt x="29" y="910"/>
                </a:cubicBezTo>
                <a:cubicBezTo>
                  <a:pt x="335" y="910"/>
                  <a:pt x="553" y="499"/>
                  <a:pt x="610" y="379"/>
                </a:cubicBezTo>
                <a:cubicBezTo>
                  <a:pt x="610" y="0"/>
                  <a:pt x="610" y="0"/>
                  <a:pt x="610" y="0"/>
                </a:cubicBezTo>
              </a:path>
            </a:pathLst>
          </a:custGeom>
          <a:gradFill>
            <a:gsLst>
              <a:gs pos="18000">
                <a:schemeClr val="accent2"/>
              </a:gs>
              <a:gs pos="100000">
                <a:schemeClr val="accent2">
                  <a:lumMod val="60000"/>
                  <a:lumOff val="40000"/>
                </a:schemeClr>
              </a:gs>
            </a:gsLst>
            <a:lin ang="2700000" scaled="0"/>
          </a:gradFill>
          <a:ln>
            <a:noFill/>
          </a:ln>
        </p:spPr>
        <p:txBody>
          <a:bodyPr vert="horz" wrap="square" lIns="45714" tIns="22857" rIns="45714" bIns="22857" numCol="1" anchor="t" anchorCtr="0" compatLnSpc="1">
            <a:prstTxWarp prst="textNoShape">
              <a:avLst/>
            </a:prstTxWarp>
          </a:bodyPr>
          <a:lstStyle/>
          <a:p>
            <a:endParaRPr lang="en-US" sz="900">
              <a:latin typeface="Open Sans" panose="020B0606030504020204" pitchFamily="34" charset="0"/>
              <a:ea typeface="Open Sans" panose="020B0606030504020204" pitchFamily="34" charset="0"/>
              <a:cs typeface="Open Sans" panose="020B0606030504020204" pitchFamily="34" charset="0"/>
            </a:endParaRPr>
          </a:p>
        </p:txBody>
      </p:sp>
      <p:sp>
        <p:nvSpPr>
          <p:cNvPr id="4" name="Freeform 14"/>
          <p:cNvSpPr>
            <a:spLocks/>
          </p:cNvSpPr>
          <p:nvPr/>
        </p:nvSpPr>
        <p:spPr bwMode="auto">
          <a:xfrm>
            <a:off x="6361872" y="3402733"/>
            <a:ext cx="5823779" cy="3060302"/>
          </a:xfrm>
          <a:custGeom>
            <a:avLst/>
            <a:gdLst>
              <a:gd name="T0" fmla="*/ 302 w 920"/>
              <a:gd name="T1" fmla="*/ 525 h 887"/>
              <a:gd name="T2" fmla="*/ 0 w 920"/>
              <a:gd name="T3" fmla="*/ 371 h 887"/>
              <a:gd name="T4" fmla="*/ 920 w 920"/>
              <a:gd name="T5" fmla="*/ 162 h 887"/>
              <a:gd name="T6" fmla="*/ 920 w 920"/>
              <a:gd name="T7" fmla="*/ 0 h 887"/>
              <a:gd name="T8" fmla="*/ 302 w 920"/>
              <a:gd name="T9" fmla="*/ 525 h 887"/>
            </a:gdLst>
            <a:ahLst/>
            <a:cxnLst>
              <a:cxn ang="0">
                <a:pos x="T0" y="T1"/>
              </a:cxn>
              <a:cxn ang="0">
                <a:pos x="T2" y="T3"/>
              </a:cxn>
              <a:cxn ang="0">
                <a:pos x="T4" y="T5"/>
              </a:cxn>
              <a:cxn ang="0">
                <a:pos x="T6" y="T7"/>
              </a:cxn>
              <a:cxn ang="0">
                <a:pos x="T8" y="T9"/>
              </a:cxn>
            </a:cxnLst>
            <a:rect l="0" t="0" r="r" b="b"/>
            <a:pathLst>
              <a:path w="920" h="887">
                <a:moveTo>
                  <a:pt x="302" y="525"/>
                </a:moveTo>
                <a:cubicBezTo>
                  <a:pt x="190" y="513"/>
                  <a:pt x="92" y="453"/>
                  <a:pt x="0" y="371"/>
                </a:cubicBezTo>
                <a:cubicBezTo>
                  <a:pt x="492" y="887"/>
                  <a:pt x="801" y="363"/>
                  <a:pt x="920" y="162"/>
                </a:cubicBezTo>
                <a:cubicBezTo>
                  <a:pt x="920" y="0"/>
                  <a:pt x="920" y="0"/>
                  <a:pt x="920" y="0"/>
                </a:cubicBezTo>
                <a:cubicBezTo>
                  <a:pt x="858" y="130"/>
                  <a:pt x="626" y="561"/>
                  <a:pt x="302" y="525"/>
                </a:cubicBezTo>
                <a:close/>
              </a:path>
            </a:pathLst>
          </a:custGeom>
          <a:gradFill>
            <a:gsLst>
              <a:gs pos="18000">
                <a:schemeClr val="accent2"/>
              </a:gs>
              <a:gs pos="100000">
                <a:schemeClr val="accent2">
                  <a:lumMod val="60000"/>
                  <a:lumOff val="40000"/>
                </a:schemeClr>
              </a:gs>
            </a:gsLst>
            <a:lin ang="2700000" scaled="0"/>
          </a:gradFill>
          <a:ln>
            <a:noFill/>
          </a:ln>
        </p:spPr>
        <p:txBody>
          <a:bodyPr vert="horz" wrap="square" lIns="45714" tIns="22857" rIns="45714" bIns="22857" numCol="1" anchor="t" anchorCtr="0" compatLnSpc="1">
            <a:prstTxWarp prst="textNoShape">
              <a:avLst/>
            </a:prstTxWarp>
          </a:bodyPr>
          <a:lstStyle/>
          <a:p>
            <a:endParaRPr lang="en-US" sz="900">
              <a:latin typeface="Open Sans" panose="020B0606030504020204" pitchFamily="34" charset="0"/>
              <a:ea typeface="Open Sans" panose="020B0606030504020204" pitchFamily="34" charset="0"/>
              <a:cs typeface="Open Sans" panose="020B0606030504020204" pitchFamily="34" charset="0"/>
            </a:endParaRPr>
          </a:p>
        </p:txBody>
      </p:sp>
      <p:sp>
        <p:nvSpPr>
          <p:cNvPr id="5" name="Freeform 15"/>
          <p:cNvSpPr>
            <a:spLocks/>
          </p:cNvSpPr>
          <p:nvPr/>
        </p:nvSpPr>
        <p:spPr bwMode="auto">
          <a:xfrm>
            <a:off x="-6349" y="2494597"/>
            <a:ext cx="6140444" cy="2119037"/>
          </a:xfrm>
          <a:custGeom>
            <a:avLst/>
            <a:gdLst>
              <a:gd name="T0" fmla="*/ 340 w 970"/>
              <a:gd name="T1" fmla="*/ 35 h 614"/>
              <a:gd name="T2" fmla="*/ 0 w 970"/>
              <a:gd name="T3" fmla="*/ 58 h 614"/>
              <a:gd name="T4" fmla="*/ 0 w 970"/>
              <a:gd name="T5" fmla="*/ 210 h 614"/>
              <a:gd name="T6" fmla="*/ 970 w 970"/>
              <a:gd name="T7" fmla="*/ 614 h 614"/>
              <a:gd name="T8" fmla="*/ 340 w 970"/>
              <a:gd name="T9" fmla="*/ 35 h 614"/>
            </a:gdLst>
            <a:ahLst/>
            <a:cxnLst>
              <a:cxn ang="0">
                <a:pos x="T0" y="T1"/>
              </a:cxn>
              <a:cxn ang="0">
                <a:pos x="T2" y="T3"/>
              </a:cxn>
              <a:cxn ang="0">
                <a:pos x="T4" y="T5"/>
              </a:cxn>
              <a:cxn ang="0">
                <a:pos x="T6" y="T7"/>
              </a:cxn>
              <a:cxn ang="0">
                <a:pos x="T8" y="T9"/>
              </a:cxn>
            </a:cxnLst>
            <a:rect l="0" t="0" r="r" b="b"/>
            <a:pathLst>
              <a:path w="970" h="614">
                <a:moveTo>
                  <a:pt x="340" y="35"/>
                </a:moveTo>
                <a:cubicBezTo>
                  <a:pt x="242" y="0"/>
                  <a:pt x="108" y="1"/>
                  <a:pt x="0" y="58"/>
                </a:cubicBezTo>
                <a:cubicBezTo>
                  <a:pt x="0" y="210"/>
                  <a:pt x="0" y="210"/>
                  <a:pt x="0" y="210"/>
                </a:cubicBezTo>
                <a:cubicBezTo>
                  <a:pt x="206" y="56"/>
                  <a:pt x="432" y="51"/>
                  <a:pt x="970" y="614"/>
                </a:cubicBezTo>
                <a:cubicBezTo>
                  <a:pt x="768" y="403"/>
                  <a:pt x="583" y="123"/>
                  <a:pt x="340" y="35"/>
                </a:cubicBezTo>
                <a:close/>
              </a:path>
            </a:pathLst>
          </a:custGeom>
          <a:gradFill>
            <a:gsLst>
              <a:gs pos="18000">
                <a:schemeClr val="accent2"/>
              </a:gs>
              <a:gs pos="100000">
                <a:schemeClr val="accent2">
                  <a:lumMod val="60000"/>
                  <a:lumOff val="40000"/>
                </a:schemeClr>
              </a:gs>
            </a:gsLst>
            <a:lin ang="2700000" scaled="0"/>
          </a:gradFill>
          <a:ln>
            <a:noFill/>
          </a:ln>
        </p:spPr>
        <p:txBody>
          <a:bodyPr vert="horz" wrap="square" lIns="45714" tIns="22857" rIns="45714" bIns="22857" numCol="1" anchor="t" anchorCtr="0" compatLnSpc="1">
            <a:prstTxWarp prst="textNoShape">
              <a:avLst/>
            </a:prstTxWarp>
          </a:bodyPr>
          <a:lstStyle/>
          <a:p>
            <a:endParaRPr lang="en-US" sz="900">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p:cNvSpPr txBox="1"/>
          <p:nvPr/>
        </p:nvSpPr>
        <p:spPr>
          <a:xfrm>
            <a:off x="323168" y="3349975"/>
            <a:ext cx="5064445" cy="738664"/>
          </a:xfrm>
          <a:prstGeom prst="rect">
            <a:avLst/>
          </a:prstGeom>
          <a:noFill/>
        </p:spPr>
        <p:txBody>
          <a:bodyPr wrap="square" lIns="0" tIns="0" rIns="0" bIns="0" rtlCol="0">
            <a:spAutoFit/>
          </a:bodyPr>
          <a:lstStyle/>
          <a:p>
            <a:r>
              <a:rPr lang="fr-FR" sz="4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ZAKAT</a:t>
            </a:r>
            <a:endParaRPr lang="en-US" sz="4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ectangle 8">
            <a:extLst>
              <a:ext uri="{FF2B5EF4-FFF2-40B4-BE49-F238E27FC236}">
                <a16:creationId xmlns:a16="http://schemas.microsoft.com/office/drawing/2014/main" id="{966832B2-8C3C-4E9B-8A41-54BC766FCC77}"/>
              </a:ext>
            </a:extLst>
          </p:cNvPr>
          <p:cNvSpPr/>
          <p:nvPr/>
        </p:nvSpPr>
        <p:spPr>
          <a:xfrm>
            <a:off x="323168" y="4477281"/>
            <a:ext cx="6775759" cy="430887"/>
          </a:xfrm>
          <a:prstGeom prst="rect">
            <a:avLst/>
          </a:prstGeom>
        </p:spPr>
        <p:txBody>
          <a:bodyPr wrap="square" lIns="0" tIns="0" rIns="0" bIns="0">
            <a:spAutoFit/>
          </a:bodyPr>
          <a:lstStyle/>
          <a:p>
            <a:r>
              <a:rPr lang="en-US" sz="28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PERTEMUAN 6 – AGAMA ISLAM</a:t>
            </a:r>
          </a:p>
        </p:txBody>
      </p:sp>
      <p:sp>
        <p:nvSpPr>
          <p:cNvPr id="15" name="Rectangle 14">
            <a:extLst>
              <a:ext uri="{FF2B5EF4-FFF2-40B4-BE49-F238E27FC236}">
                <a16:creationId xmlns:a16="http://schemas.microsoft.com/office/drawing/2014/main" id="{E44CE393-2302-4A91-9D4C-B797C4368C8C}"/>
              </a:ext>
            </a:extLst>
          </p:cNvPr>
          <p:cNvSpPr/>
          <p:nvPr/>
        </p:nvSpPr>
        <p:spPr>
          <a:xfrm>
            <a:off x="-6349" y="-2"/>
            <a:ext cx="12192000" cy="893417"/>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DA7083A5-4F1F-4953-938F-AFFA584F1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1" y="156365"/>
            <a:ext cx="2562725" cy="621583"/>
          </a:xfrm>
          <a:prstGeom prst="rect">
            <a:avLst/>
          </a:prstGeom>
        </p:spPr>
      </p:pic>
      <p:pic>
        <p:nvPicPr>
          <p:cNvPr id="19" name="Picture 18">
            <a:extLst>
              <a:ext uri="{FF2B5EF4-FFF2-40B4-BE49-F238E27FC236}">
                <a16:creationId xmlns:a16="http://schemas.microsoft.com/office/drawing/2014/main" id="{43ABEB52-505E-490E-A2F9-078727EB62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2484" y="5448462"/>
            <a:ext cx="1333167" cy="1409538"/>
          </a:xfrm>
          <a:prstGeom prst="rect">
            <a:avLst/>
          </a:prstGeom>
        </p:spPr>
      </p:pic>
      <p:pic>
        <p:nvPicPr>
          <p:cNvPr id="21" name="Picture 20">
            <a:extLst>
              <a:ext uri="{FF2B5EF4-FFF2-40B4-BE49-F238E27FC236}">
                <a16:creationId xmlns:a16="http://schemas.microsoft.com/office/drawing/2014/main" id="{08F451FB-4A03-4F87-AE6D-DA25FE53B5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674" y="175915"/>
            <a:ext cx="2298821" cy="536435"/>
          </a:xfrm>
          <a:prstGeom prst="rect">
            <a:avLst/>
          </a:prstGeom>
        </p:spPr>
      </p:pic>
      <p:sp>
        <p:nvSpPr>
          <p:cNvPr id="22" name="TextBox 21">
            <a:extLst>
              <a:ext uri="{FF2B5EF4-FFF2-40B4-BE49-F238E27FC236}">
                <a16:creationId xmlns:a16="http://schemas.microsoft.com/office/drawing/2014/main" id="{B9000BA4-321D-4319-B5A2-3B54FE06B7D1}"/>
              </a:ext>
            </a:extLst>
          </p:cNvPr>
          <p:cNvSpPr txBox="1"/>
          <p:nvPr/>
        </p:nvSpPr>
        <p:spPr>
          <a:xfrm>
            <a:off x="4477545" y="5564474"/>
            <a:ext cx="3313099" cy="400110"/>
          </a:xfrm>
          <a:prstGeom prst="rect">
            <a:avLst/>
          </a:prstGeom>
          <a:noFill/>
        </p:spPr>
        <p:txBody>
          <a:bodyPr wrap="square" rtlCol="0">
            <a:spAutoFit/>
          </a:bodyPr>
          <a:lstStyle/>
          <a:p>
            <a:r>
              <a:rPr lang="en-US" sz="2000" dirty="0">
                <a:solidFill>
                  <a:schemeClr val="accent1">
                    <a:lumMod val="75000"/>
                  </a:schemeClr>
                </a:solidFill>
                <a:latin typeface="STHupo" panose="02010800040101010101" pitchFamily="2" charset="-122"/>
                <a:ea typeface="STHupo" panose="02010800040101010101" pitchFamily="2" charset="-122"/>
              </a:rPr>
              <a:t>TIM DOSEN AGAMA ISLAM</a:t>
            </a:r>
          </a:p>
        </p:txBody>
      </p:sp>
      <p:sp>
        <p:nvSpPr>
          <p:cNvPr id="23" name="TextBox 22">
            <a:extLst>
              <a:ext uri="{FF2B5EF4-FFF2-40B4-BE49-F238E27FC236}">
                <a16:creationId xmlns:a16="http://schemas.microsoft.com/office/drawing/2014/main" id="{1C0D5E8B-4AE6-4A43-B0D5-23295EF2E432}"/>
              </a:ext>
            </a:extLst>
          </p:cNvPr>
          <p:cNvSpPr txBox="1"/>
          <p:nvPr/>
        </p:nvSpPr>
        <p:spPr>
          <a:xfrm>
            <a:off x="38094" y="6003773"/>
            <a:ext cx="12192000" cy="646331"/>
          </a:xfrm>
          <a:prstGeom prst="rect">
            <a:avLst/>
          </a:prstGeom>
          <a:noFill/>
        </p:spPr>
        <p:txBody>
          <a:bodyPr wrap="square">
            <a:spAutoFit/>
          </a:bodyPr>
          <a:lstStyle/>
          <a:p>
            <a:pPr algn="ctr"/>
            <a:r>
              <a:rPr lang="en-US" sz="1800" dirty="0">
                <a:solidFill>
                  <a:schemeClr val="accent1">
                    <a:lumMod val="75000"/>
                  </a:schemeClr>
                </a:solidFill>
                <a:latin typeface="Bahnschrift Condensed" panose="020B0502040204020203" pitchFamily="34" charset="0"/>
              </a:rPr>
              <a:t>Ade Jaya Saputra, S.T., M.Eng.;</a:t>
            </a:r>
          </a:p>
          <a:p>
            <a:pPr algn="ctr"/>
            <a:r>
              <a:rPr lang="en-US" sz="1800" dirty="0" err="1">
                <a:solidFill>
                  <a:schemeClr val="accent1">
                    <a:lumMod val="75000"/>
                  </a:schemeClr>
                </a:solidFill>
                <a:latin typeface="Bahnschrift Condensed" panose="020B0502040204020203" pitchFamily="34" charset="0"/>
              </a:rPr>
              <a:t>Jasirwan.S.Ag</a:t>
            </a:r>
            <a:r>
              <a:rPr lang="en-US" sz="1800" dirty="0">
                <a:solidFill>
                  <a:schemeClr val="accent1">
                    <a:lumMod val="75000"/>
                  </a:schemeClr>
                </a:solidFill>
                <a:latin typeface="Bahnschrift Condensed" panose="020B0502040204020203" pitchFamily="34" charset="0"/>
              </a:rPr>
              <a:t>. </a:t>
            </a:r>
            <a:r>
              <a:rPr lang="en-US" sz="1800" dirty="0" err="1">
                <a:solidFill>
                  <a:schemeClr val="accent1">
                    <a:lumMod val="75000"/>
                  </a:schemeClr>
                </a:solidFill>
                <a:latin typeface="Bahnschrift Condensed" panose="020B0502040204020203" pitchFamily="34" charset="0"/>
              </a:rPr>
              <a:t>M.Pd.I</a:t>
            </a:r>
            <a:r>
              <a:rPr lang="en-US" sz="1800" dirty="0">
                <a:solidFill>
                  <a:schemeClr val="accent1">
                    <a:lumMod val="75000"/>
                  </a:schemeClr>
                </a:solidFill>
                <a:latin typeface="Bahnschrift Condensed" panose="020B0502040204020203" pitchFamily="34" charset="0"/>
              </a:rPr>
              <a:t>.; </a:t>
            </a:r>
            <a:r>
              <a:rPr lang="en-US" sz="1800" dirty="0" err="1">
                <a:solidFill>
                  <a:schemeClr val="accent1">
                    <a:lumMod val="75000"/>
                  </a:schemeClr>
                </a:solidFill>
                <a:latin typeface="Bahnschrift Condensed" panose="020B0502040204020203" pitchFamily="34" charset="0"/>
              </a:rPr>
              <a:t>Subur</a:t>
            </a:r>
            <a:r>
              <a:rPr lang="en-US" sz="1800" dirty="0">
                <a:solidFill>
                  <a:schemeClr val="accent1">
                    <a:lumMod val="75000"/>
                  </a:schemeClr>
                </a:solidFill>
                <a:latin typeface="Bahnschrift Condensed" panose="020B0502040204020203" pitchFamily="34" charset="0"/>
              </a:rPr>
              <a:t>, S.</a:t>
            </a:r>
            <a:r>
              <a:rPr lang="en-US" sz="1800" dirty="0" err="1">
                <a:solidFill>
                  <a:schemeClr val="accent1">
                    <a:lumMod val="75000"/>
                  </a:schemeClr>
                </a:solidFill>
                <a:latin typeface="Bahnschrift Condensed" panose="020B0502040204020203" pitchFamily="34" charset="0"/>
              </a:rPr>
              <a:t>Sos</a:t>
            </a:r>
            <a:r>
              <a:rPr lang="en-US" sz="1800" dirty="0">
                <a:solidFill>
                  <a:schemeClr val="accent1">
                    <a:lumMod val="75000"/>
                  </a:schemeClr>
                </a:solidFill>
                <a:latin typeface="Bahnschrift Condensed" panose="020B0502040204020203" pitchFamily="34" charset="0"/>
              </a:rPr>
              <a:t>.,</a:t>
            </a:r>
            <a:r>
              <a:rPr lang="en-US" sz="1800" dirty="0" err="1">
                <a:solidFill>
                  <a:schemeClr val="accent1">
                    <a:lumMod val="75000"/>
                  </a:schemeClr>
                </a:solidFill>
                <a:latin typeface="Bahnschrift Condensed" panose="020B0502040204020203" pitchFamily="34" charset="0"/>
              </a:rPr>
              <a:t>M.Pd</a:t>
            </a:r>
            <a:r>
              <a:rPr lang="en-US" sz="1800" dirty="0">
                <a:solidFill>
                  <a:schemeClr val="accent1">
                    <a:lumMod val="75000"/>
                  </a:schemeClr>
                </a:solidFill>
                <a:latin typeface="Bahnschrift Condensed" panose="020B0502040204020203" pitchFamily="34" charset="0"/>
              </a:rPr>
              <a:t>.; </a:t>
            </a:r>
            <a:r>
              <a:rPr lang="it-IT" sz="1800" dirty="0">
                <a:solidFill>
                  <a:schemeClr val="accent1">
                    <a:lumMod val="75000"/>
                  </a:schemeClr>
                </a:solidFill>
                <a:latin typeface="Bahnschrift Condensed" panose="020B0502040204020203" pitchFamily="34" charset="0"/>
              </a:rPr>
              <a:t>Andi Amma Ruhmah, MA. Ek; Juli Hartati, SPd.I., MP.d</a:t>
            </a:r>
            <a:endParaRPr lang="en-US" sz="1800" dirty="0">
              <a:solidFill>
                <a:schemeClr val="accent1">
                  <a:lumMod val="75000"/>
                </a:schemeClr>
              </a:solidFill>
              <a:latin typeface="Bahnschrift Condensed" panose="020B0502040204020203" pitchFamily="34" charset="0"/>
            </a:endParaRPr>
          </a:p>
        </p:txBody>
      </p:sp>
      <p:pic>
        <p:nvPicPr>
          <p:cNvPr id="24" name="Picture 23">
            <a:extLst>
              <a:ext uri="{FF2B5EF4-FFF2-40B4-BE49-F238E27FC236}">
                <a16:creationId xmlns:a16="http://schemas.microsoft.com/office/drawing/2014/main" id="{AE7B92FC-499F-4A19-8A01-F9ECD1F13BDC}"/>
              </a:ext>
            </a:extLst>
          </p:cNvPr>
          <p:cNvPicPr>
            <a:picLocks noChangeAspect="1"/>
          </p:cNvPicPr>
          <p:nvPr/>
        </p:nvPicPr>
        <p:blipFill rotWithShape="1">
          <a:blip r:embed="rId6">
            <a:extLst>
              <a:ext uri="{28A0092B-C50C-407E-A947-70E740481C1C}">
                <a14:useLocalDpi xmlns:a14="http://schemas.microsoft.com/office/drawing/2010/main" val="0"/>
              </a:ext>
            </a:extLst>
          </a:blip>
          <a:srcRect t="25374" b="31611"/>
          <a:stretch/>
        </p:blipFill>
        <p:spPr>
          <a:xfrm>
            <a:off x="3986923" y="-80627"/>
            <a:ext cx="4337637" cy="1049521"/>
          </a:xfrm>
          <a:prstGeom prst="rect">
            <a:avLst/>
          </a:prstGeom>
        </p:spPr>
      </p:pic>
      <p:pic>
        <p:nvPicPr>
          <p:cNvPr id="10" name="Picture Placeholder 9">
            <a:extLst>
              <a:ext uri="{FF2B5EF4-FFF2-40B4-BE49-F238E27FC236}">
                <a16:creationId xmlns:a16="http://schemas.microsoft.com/office/drawing/2014/main" id="{A08B4431-7FE6-4C98-96F8-4C1E0E133A21}"/>
              </a:ext>
            </a:extLst>
          </p:cNvPr>
          <p:cNvPicPr>
            <a:picLocks noGrp="1" noChangeAspect="1"/>
          </p:cNvPicPr>
          <p:nvPr>
            <p:ph type="pic" sz="quarter" idx="11"/>
          </p:nvPr>
        </p:nvPicPr>
        <p:blipFill>
          <a:blip r:embed="rId7">
            <a:extLst>
              <a:ext uri="{28A0092B-C50C-407E-A947-70E740481C1C}">
                <a14:useLocalDpi xmlns:a14="http://schemas.microsoft.com/office/drawing/2010/main" val="0"/>
              </a:ext>
            </a:extLst>
          </a:blip>
          <a:srcRect t="19131" b="19131"/>
          <a:stretch>
            <a:fillRect/>
          </a:stretch>
        </p:blipFill>
        <p:spPr/>
      </p:pic>
      <p:sp>
        <p:nvSpPr>
          <p:cNvPr id="16" name="TextBox 15">
            <a:extLst>
              <a:ext uri="{FF2B5EF4-FFF2-40B4-BE49-F238E27FC236}">
                <a16:creationId xmlns:a16="http://schemas.microsoft.com/office/drawing/2014/main" id="{4ED67866-4B15-43F0-A94C-ED7DC51307B7}"/>
              </a:ext>
            </a:extLst>
          </p:cNvPr>
          <p:cNvSpPr txBox="1"/>
          <p:nvPr/>
        </p:nvSpPr>
        <p:spPr>
          <a:xfrm>
            <a:off x="256674" y="4870111"/>
            <a:ext cx="6262776" cy="369332"/>
          </a:xfrm>
          <a:prstGeom prst="rect">
            <a:avLst/>
          </a:prstGeom>
          <a:noFill/>
        </p:spPr>
        <p:txBody>
          <a:bodyPr wrap="square">
            <a:spAutoFit/>
          </a:bodyPr>
          <a:lstStyle/>
          <a:p>
            <a:r>
              <a:rPr lang="it-IT" sz="1800" b="1" dirty="0"/>
              <a:t>Disampaikan pada semester Ganjil 2024/2025</a:t>
            </a:r>
            <a:endParaRPr lang="en-US" sz="1800" b="1" dirty="0"/>
          </a:p>
        </p:txBody>
      </p:sp>
    </p:spTree>
    <p:extLst>
      <p:ext uri="{BB962C8B-B14F-4D97-AF65-F5344CB8AC3E}">
        <p14:creationId xmlns:p14="http://schemas.microsoft.com/office/powerpoint/2010/main" val="14540398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33E0649C-C3F4-45CB-A7AB-AAC454520CBB}"/>
              </a:ext>
            </a:extLst>
          </p:cNvPr>
          <p:cNvSpPr>
            <a:spLocks noGrp="1" noChangeArrowheads="1"/>
          </p:cNvSpPr>
          <p:nvPr>
            <p:ph type="title" idx="4294967295"/>
          </p:nvPr>
        </p:nvSpPr>
        <p:spPr>
          <a:xfrm>
            <a:off x="730250" y="849312"/>
            <a:ext cx="10261600" cy="1143000"/>
          </a:xfrm>
        </p:spPr>
        <p:txBody>
          <a:bodyPr/>
          <a:lstStyle/>
          <a:p>
            <a:pPr eaLnBrk="1" hangingPunct="1"/>
            <a:r>
              <a:rPr lang="en-US" altLang="en-US" sz="2800" dirty="0">
                <a:latin typeface="Times New Roman" panose="02020603050405020304" pitchFamily="18" charset="0"/>
                <a:cs typeface="Times New Roman" panose="02020603050405020304" pitchFamily="18" charset="0"/>
              </a:rPr>
              <a:t>Yang </a:t>
            </a:r>
            <a:r>
              <a:rPr lang="en-US" altLang="en-US" sz="2800" dirty="0" err="1">
                <a:latin typeface="Times New Roman" panose="02020603050405020304" pitchFamily="18" charset="0"/>
                <a:cs typeface="Times New Roman" panose="02020603050405020304" pitchFamily="18" charset="0"/>
              </a:rPr>
              <a:t>berhak</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menerima</a:t>
            </a:r>
            <a:r>
              <a:rPr lang="en-US" altLang="en-US" sz="2800" dirty="0">
                <a:latin typeface="Times New Roman" panose="02020603050405020304" pitchFamily="18" charset="0"/>
                <a:cs typeface="Times New Roman" panose="02020603050405020304" pitchFamily="18" charset="0"/>
              </a:rPr>
              <a:t> zakat</a:t>
            </a:r>
          </a:p>
        </p:txBody>
      </p:sp>
      <p:sp>
        <p:nvSpPr>
          <p:cNvPr id="30724" name="Rectangle 4">
            <a:extLst>
              <a:ext uri="{FF2B5EF4-FFF2-40B4-BE49-F238E27FC236}">
                <a16:creationId xmlns:a16="http://schemas.microsoft.com/office/drawing/2014/main" id="{B13FE050-1312-4569-AA80-19D135E44817}"/>
              </a:ext>
            </a:extLst>
          </p:cNvPr>
          <p:cNvSpPr>
            <a:spLocks noGrp="1" noChangeArrowheads="1"/>
          </p:cNvSpPr>
          <p:nvPr>
            <p:ph type="body" sz="half" idx="4294967295"/>
          </p:nvPr>
        </p:nvSpPr>
        <p:spPr>
          <a:xfrm>
            <a:off x="730250" y="1992312"/>
            <a:ext cx="6330950" cy="4332288"/>
          </a:xfrm>
        </p:spPr>
        <p:txBody>
          <a:bodyPr>
            <a:normAutofit fontScale="92500" lnSpcReduction="20000"/>
          </a:bodyPr>
          <a:lstStyle/>
          <a:p>
            <a:pPr algn="just" eaLnBrk="1" hangingPunct="1">
              <a:lnSpc>
                <a:spcPct val="90000"/>
              </a:lnSpc>
            </a:pPr>
            <a:r>
              <a:rPr lang="en-US" altLang="en-US" sz="3200" dirty="0">
                <a:solidFill>
                  <a:srgbClr val="3333FF"/>
                </a:solidFill>
                <a:latin typeface="Agency FB" panose="020B0503020202020204" pitchFamily="34" charset="0"/>
              </a:rPr>
              <a:t>Yang </a:t>
            </a:r>
            <a:r>
              <a:rPr lang="en-US" altLang="en-US" sz="3200" dirty="0" err="1">
                <a:solidFill>
                  <a:srgbClr val="3333FF"/>
                </a:solidFill>
                <a:latin typeface="Agency FB" panose="020B0503020202020204" pitchFamily="34" charset="0"/>
              </a:rPr>
              <a:t>berhak</a:t>
            </a:r>
            <a:r>
              <a:rPr lang="en-US" altLang="en-US" sz="3200" dirty="0">
                <a:solidFill>
                  <a:srgbClr val="3333FF"/>
                </a:solidFill>
                <a:latin typeface="Agency FB" panose="020B0503020202020204" pitchFamily="34" charset="0"/>
              </a:rPr>
              <a:t> </a:t>
            </a:r>
            <a:r>
              <a:rPr lang="en-US" altLang="en-US" sz="3200" dirty="0" err="1">
                <a:solidFill>
                  <a:srgbClr val="3333FF"/>
                </a:solidFill>
                <a:latin typeface="Agency FB" panose="020B0503020202020204" pitchFamily="34" charset="0"/>
              </a:rPr>
              <a:t>menerima</a:t>
            </a:r>
            <a:r>
              <a:rPr lang="en-US" altLang="en-US" sz="3200" dirty="0">
                <a:solidFill>
                  <a:srgbClr val="3333FF"/>
                </a:solidFill>
                <a:latin typeface="Agency FB" panose="020B0503020202020204" pitchFamily="34" charset="0"/>
              </a:rPr>
              <a:t> zakat </a:t>
            </a:r>
            <a:r>
              <a:rPr lang="en-US" altLang="en-US" sz="3200" dirty="0" err="1">
                <a:solidFill>
                  <a:srgbClr val="3333FF"/>
                </a:solidFill>
                <a:latin typeface="Agency FB" panose="020B0503020202020204" pitchFamily="34" charset="0"/>
              </a:rPr>
              <a:t>adalah</a:t>
            </a:r>
            <a:r>
              <a:rPr lang="en-US" altLang="en-US" sz="3200" dirty="0">
                <a:solidFill>
                  <a:srgbClr val="3333FF"/>
                </a:solidFill>
                <a:latin typeface="Agency FB" panose="020B0503020202020204" pitchFamily="34" charset="0"/>
              </a:rPr>
              <a:t>:</a:t>
            </a:r>
          </a:p>
          <a:p>
            <a:pPr eaLnBrk="1" hangingPunct="1">
              <a:lnSpc>
                <a:spcPct val="90000"/>
              </a:lnSpc>
              <a:buFont typeface="Wingdings" panose="05000000000000000000" pitchFamily="2" charset="2"/>
              <a:buNone/>
            </a:pPr>
            <a:r>
              <a:rPr lang="en-US" altLang="en-US" sz="2700" dirty="0">
                <a:solidFill>
                  <a:srgbClr val="3333FF"/>
                </a:solidFill>
              </a:rPr>
              <a:t>	1. Orang fakir</a:t>
            </a:r>
          </a:p>
          <a:p>
            <a:pPr eaLnBrk="1" hangingPunct="1">
              <a:lnSpc>
                <a:spcPct val="90000"/>
              </a:lnSpc>
              <a:buFont typeface="Wingdings" panose="05000000000000000000" pitchFamily="2" charset="2"/>
              <a:buNone/>
            </a:pPr>
            <a:r>
              <a:rPr lang="en-US" altLang="en-US" sz="2700" dirty="0">
                <a:solidFill>
                  <a:srgbClr val="3333FF"/>
                </a:solidFill>
              </a:rPr>
              <a:t>	2. Orang miskin</a:t>
            </a:r>
          </a:p>
          <a:p>
            <a:pPr eaLnBrk="1" hangingPunct="1">
              <a:lnSpc>
                <a:spcPct val="90000"/>
              </a:lnSpc>
              <a:buFont typeface="Wingdings" panose="05000000000000000000" pitchFamily="2" charset="2"/>
              <a:buNone/>
            </a:pPr>
            <a:r>
              <a:rPr lang="en-US" altLang="en-US" sz="2700" dirty="0">
                <a:solidFill>
                  <a:srgbClr val="3333FF"/>
                </a:solidFill>
              </a:rPr>
              <a:t>	3. Amil</a:t>
            </a:r>
          </a:p>
          <a:p>
            <a:pPr eaLnBrk="1" hangingPunct="1">
              <a:lnSpc>
                <a:spcPct val="90000"/>
              </a:lnSpc>
              <a:buFont typeface="Wingdings" panose="05000000000000000000" pitchFamily="2" charset="2"/>
              <a:buNone/>
            </a:pPr>
            <a:r>
              <a:rPr lang="en-US" altLang="en-US" sz="2700" dirty="0">
                <a:solidFill>
                  <a:srgbClr val="3333FF"/>
                </a:solidFill>
              </a:rPr>
              <a:t>	4. </a:t>
            </a:r>
            <a:r>
              <a:rPr lang="en-US" altLang="en-US" sz="2700" dirty="0" err="1">
                <a:solidFill>
                  <a:srgbClr val="3333FF"/>
                </a:solidFill>
              </a:rPr>
              <a:t>Mu’allaf</a:t>
            </a:r>
            <a:endParaRPr lang="en-US" altLang="en-US" sz="2700" dirty="0">
              <a:solidFill>
                <a:srgbClr val="3333FF"/>
              </a:solidFill>
            </a:endParaRPr>
          </a:p>
          <a:p>
            <a:pPr eaLnBrk="1" hangingPunct="1">
              <a:lnSpc>
                <a:spcPct val="90000"/>
              </a:lnSpc>
              <a:buFont typeface="Wingdings" panose="05000000000000000000" pitchFamily="2" charset="2"/>
              <a:buNone/>
            </a:pPr>
            <a:r>
              <a:rPr lang="en-US" altLang="en-US" sz="2700" dirty="0">
                <a:solidFill>
                  <a:srgbClr val="3333FF"/>
                </a:solidFill>
              </a:rPr>
              <a:t>	5. </a:t>
            </a:r>
            <a:r>
              <a:rPr lang="en-US" altLang="en-US" sz="2700" dirty="0" err="1">
                <a:solidFill>
                  <a:srgbClr val="3333FF"/>
                </a:solidFill>
              </a:rPr>
              <a:t>Memerdekakan</a:t>
            </a:r>
            <a:r>
              <a:rPr lang="en-US" altLang="en-US" sz="2700" dirty="0">
                <a:solidFill>
                  <a:srgbClr val="3333FF"/>
                </a:solidFill>
              </a:rPr>
              <a:t> </a:t>
            </a:r>
            <a:r>
              <a:rPr lang="en-US" altLang="en-US" sz="2700" dirty="0" err="1">
                <a:solidFill>
                  <a:srgbClr val="3333FF"/>
                </a:solidFill>
              </a:rPr>
              <a:t>budak</a:t>
            </a:r>
            <a:endParaRPr lang="en-US" altLang="en-US" sz="2700" dirty="0">
              <a:solidFill>
                <a:srgbClr val="3333FF"/>
              </a:solidFill>
            </a:endParaRPr>
          </a:p>
          <a:p>
            <a:pPr eaLnBrk="1" hangingPunct="1">
              <a:lnSpc>
                <a:spcPct val="90000"/>
              </a:lnSpc>
              <a:buFont typeface="Wingdings" panose="05000000000000000000" pitchFamily="2" charset="2"/>
              <a:buNone/>
            </a:pPr>
            <a:r>
              <a:rPr lang="en-US" altLang="en-US" sz="2700" dirty="0">
                <a:solidFill>
                  <a:srgbClr val="3333FF"/>
                </a:solidFill>
              </a:rPr>
              <a:t>    6. </a:t>
            </a:r>
            <a:r>
              <a:rPr lang="en-US" altLang="en-US" sz="2700" dirty="0" err="1">
                <a:solidFill>
                  <a:srgbClr val="3333FF"/>
                </a:solidFill>
              </a:rPr>
              <a:t>Gharimin</a:t>
            </a:r>
            <a:endParaRPr lang="en-US" altLang="en-US" sz="2700" dirty="0">
              <a:solidFill>
                <a:srgbClr val="3333FF"/>
              </a:solidFill>
            </a:endParaRPr>
          </a:p>
          <a:p>
            <a:pPr eaLnBrk="1" hangingPunct="1">
              <a:lnSpc>
                <a:spcPct val="90000"/>
              </a:lnSpc>
              <a:buFont typeface="Wingdings" panose="05000000000000000000" pitchFamily="2" charset="2"/>
              <a:buNone/>
            </a:pPr>
            <a:r>
              <a:rPr lang="en-US" altLang="en-US" sz="2700" dirty="0">
                <a:solidFill>
                  <a:srgbClr val="3333FF"/>
                </a:solidFill>
              </a:rPr>
              <a:t>	7. </a:t>
            </a:r>
            <a:r>
              <a:rPr lang="en-US" altLang="en-US" sz="2700" dirty="0" err="1">
                <a:solidFill>
                  <a:srgbClr val="3333FF"/>
                </a:solidFill>
              </a:rPr>
              <a:t>Sabilillah</a:t>
            </a:r>
            <a:endParaRPr lang="en-US" altLang="en-US" sz="2700" dirty="0">
              <a:solidFill>
                <a:srgbClr val="3333FF"/>
              </a:solidFill>
            </a:endParaRPr>
          </a:p>
          <a:p>
            <a:pPr eaLnBrk="1" hangingPunct="1">
              <a:lnSpc>
                <a:spcPct val="90000"/>
              </a:lnSpc>
              <a:buFont typeface="Wingdings" panose="05000000000000000000" pitchFamily="2" charset="2"/>
              <a:buNone/>
            </a:pPr>
            <a:r>
              <a:rPr lang="en-US" altLang="en-US" sz="2700" dirty="0">
                <a:solidFill>
                  <a:srgbClr val="3333FF"/>
                </a:solidFill>
              </a:rPr>
              <a:t>	8. </a:t>
            </a:r>
            <a:r>
              <a:rPr lang="en-US" altLang="en-US" sz="2700" dirty="0" err="1">
                <a:solidFill>
                  <a:srgbClr val="3333FF"/>
                </a:solidFill>
              </a:rPr>
              <a:t>Ibnu</a:t>
            </a:r>
            <a:r>
              <a:rPr lang="en-US" altLang="en-US" sz="2700" dirty="0">
                <a:solidFill>
                  <a:srgbClr val="3333FF"/>
                </a:solidFill>
              </a:rPr>
              <a:t> </a:t>
            </a:r>
            <a:r>
              <a:rPr lang="en-US" altLang="en-US" sz="2700" dirty="0" err="1">
                <a:solidFill>
                  <a:srgbClr val="3333FF"/>
                </a:solidFill>
              </a:rPr>
              <a:t>sabil</a:t>
            </a:r>
            <a:endParaRPr lang="en-US" altLang="en-US" sz="2700" dirty="0">
              <a:solidFill>
                <a:srgbClr val="3333FF"/>
              </a:solidFill>
            </a:endParaRPr>
          </a:p>
          <a:p>
            <a:pPr eaLnBrk="1" hangingPunct="1">
              <a:lnSpc>
                <a:spcPct val="90000"/>
              </a:lnSpc>
              <a:buFont typeface="Wingdings" panose="05000000000000000000" pitchFamily="2" charset="2"/>
              <a:buNone/>
            </a:pPr>
            <a:r>
              <a:rPr lang="en-US" altLang="en-US" sz="2700" dirty="0">
                <a:solidFill>
                  <a:srgbClr val="3333FF"/>
                </a:solidFill>
              </a:rPr>
              <a:t>	 </a:t>
            </a:r>
          </a:p>
        </p:txBody>
      </p:sp>
      <p:pic>
        <p:nvPicPr>
          <p:cNvPr id="14340" name="Picture 7" descr="Gambar Tangan">
            <a:extLst>
              <a:ext uri="{FF2B5EF4-FFF2-40B4-BE49-F238E27FC236}">
                <a16:creationId xmlns:a16="http://schemas.microsoft.com/office/drawing/2014/main" id="{D5A3434C-7613-48F7-BE6C-E5D36EDD1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094" y="3241425"/>
            <a:ext cx="10604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8" descr="P1440353 Edit">
            <a:extLst>
              <a:ext uri="{FF2B5EF4-FFF2-40B4-BE49-F238E27FC236}">
                <a16:creationId xmlns:a16="http://schemas.microsoft.com/office/drawing/2014/main" id="{736D5108-7C5B-4AD9-B393-15EC02DD0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900" y="1916114"/>
            <a:ext cx="13668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iterate type="lt">
                                    <p:tmPct val="10000"/>
                                  </p:iterate>
                                  <p:childTnLst>
                                    <p:set>
                                      <p:cBhvr>
                                        <p:cTn id="6" dur="1" fill="hold">
                                          <p:stCondLst>
                                            <p:cond delay="0"/>
                                          </p:stCondLst>
                                        </p:cTn>
                                        <p:tgtEl>
                                          <p:spTgt spid="30723"/>
                                        </p:tgtEl>
                                        <p:attrNameLst>
                                          <p:attrName>style.visibility</p:attrName>
                                        </p:attrNameLst>
                                      </p:cBhvr>
                                      <p:to>
                                        <p:strVal val="visible"/>
                                      </p:to>
                                    </p:set>
                                    <p:animEffect transition="in" filter="fade">
                                      <p:cBhvr>
                                        <p:cTn id="7" dur="1000">
                                          <p:stCondLst>
                                            <p:cond delay="0"/>
                                          </p:stCondLst>
                                        </p:cTn>
                                        <p:tgtEl>
                                          <p:spTgt spid="30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30724">
                                            <p:txEl>
                                              <p:pRg st="0" end="0"/>
                                            </p:txEl>
                                          </p:spTgt>
                                        </p:tgtEl>
                                        <p:attrNameLst>
                                          <p:attrName>style.visibility</p:attrName>
                                        </p:attrNameLst>
                                      </p:cBhvr>
                                      <p:to>
                                        <p:strVal val="visible"/>
                                      </p:to>
                                    </p:set>
                                    <p:animEffect transition="in" filter="fade">
                                      <p:cBhvr>
                                        <p:cTn id="12" dur="500">
                                          <p:stCondLst>
                                            <p:cond delay="0"/>
                                          </p:stCondLst>
                                        </p:cTn>
                                        <p:tgtEl>
                                          <p:spTgt spid="307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30724">
                                            <p:txEl>
                                              <p:pRg st="1" end="1"/>
                                            </p:txEl>
                                          </p:spTgt>
                                        </p:tgtEl>
                                        <p:attrNameLst>
                                          <p:attrName>style.visibility</p:attrName>
                                        </p:attrNameLst>
                                      </p:cBhvr>
                                      <p:to>
                                        <p:strVal val="visible"/>
                                      </p:to>
                                    </p:set>
                                    <p:animEffect transition="in" filter="fade">
                                      <p:cBhvr>
                                        <p:cTn id="17" dur="500">
                                          <p:stCondLst>
                                            <p:cond delay="0"/>
                                          </p:stCondLst>
                                        </p:cTn>
                                        <p:tgtEl>
                                          <p:spTgt spid="3072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30724">
                                            <p:txEl>
                                              <p:pRg st="2" end="2"/>
                                            </p:txEl>
                                          </p:spTgt>
                                        </p:tgtEl>
                                        <p:attrNameLst>
                                          <p:attrName>style.visibility</p:attrName>
                                        </p:attrNameLst>
                                      </p:cBhvr>
                                      <p:to>
                                        <p:strVal val="visible"/>
                                      </p:to>
                                    </p:set>
                                    <p:animEffect transition="in" filter="fade">
                                      <p:cBhvr>
                                        <p:cTn id="22" dur="500">
                                          <p:stCondLst>
                                            <p:cond delay="0"/>
                                          </p:stCondLst>
                                        </p:cTn>
                                        <p:tgtEl>
                                          <p:spTgt spid="3072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iterate type="lt">
                                    <p:tmPct val="10000"/>
                                  </p:iterate>
                                  <p:childTnLst>
                                    <p:set>
                                      <p:cBhvr>
                                        <p:cTn id="26" dur="1" fill="hold">
                                          <p:stCondLst>
                                            <p:cond delay="0"/>
                                          </p:stCondLst>
                                        </p:cTn>
                                        <p:tgtEl>
                                          <p:spTgt spid="30724">
                                            <p:txEl>
                                              <p:pRg st="3" end="3"/>
                                            </p:txEl>
                                          </p:spTgt>
                                        </p:tgtEl>
                                        <p:attrNameLst>
                                          <p:attrName>style.visibility</p:attrName>
                                        </p:attrNameLst>
                                      </p:cBhvr>
                                      <p:to>
                                        <p:strVal val="visible"/>
                                      </p:to>
                                    </p:set>
                                    <p:animEffect transition="in" filter="fade">
                                      <p:cBhvr>
                                        <p:cTn id="27" dur="500">
                                          <p:stCondLst>
                                            <p:cond delay="0"/>
                                          </p:stCondLst>
                                        </p:cTn>
                                        <p:tgtEl>
                                          <p:spTgt spid="3072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iterate type="lt">
                                    <p:tmPct val="10000"/>
                                  </p:iterate>
                                  <p:childTnLst>
                                    <p:set>
                                      <p:cBhvr>
                                        <p:cTn id="31" dur="1" fill="hold">
                                          <p:stCondLst>
                                            <p:cond delay="0"/>
                                          </p:stCondLst>
                                        </p:cTn>
                                        <p:tgtEl>
                                          <p:spTgt spid="30724">
                                            <p:txEl>
                                              <p:pRg st="4" end="4"/>
                                            </p:txEl>
                                          </p:spTgt>
                                        </p:tgtEl>
                                        <p:attrNameLst>
                                          <p:attrName>style.visibility</p:attrName>
                                        </p:attrNameLst>
                                      </p:cBhvr>
                                      <p:to>
                                        <p:strVal val="visible"/>
                                      </p:to>
                                    </p:set>
                                    <p:animEffect transition="in" filter="fade">
                                      <p:cBhvr>
                                        <p:cTn id="32" dur="500">
                                          <p:stCondLst>
                                            <p:cond delay="0"/>
                                          </p:stCondLst>
                                        </p:cTn>
                                        <p:tgtEl>
                                          <p:spTgt spid="3072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iterate type="lt">
                                    <p:tmPct val="10000"/>
                                  </p:iterate>
                                  <p:childTnLst>
                                    <p:set>
                                      <p:cBhvr>
                                        <p:cTn id="36" dur="1" fill="hold">
                                          <p:stCondLst>
                                            <p:cond delay="0"/>
                                          </p:stCondLst>
                                        </p:cTn>
                                        <p:tgtEl>
                                          <p:spTgt spid="30724">
                                            <p:txEl>
                                              <p:pRg st="5" end="5"/>
                                            </p:txEl>
                                          </p:spTgt>
                                        </p:tgtEl>
                                        <p:attrNameLst>
                                          <p:attrName>style.visibility</p:attrName>
                                        </p:attrNameLst>
                                      </p:cBhvr>
                                      <p:to>
                                        <p:strVal val="visible"/>
                                      </p:to>
                                    </p:set>
                                    <p:animEffect transition="in" filter="fade">
                                      <p:cBhvr>
                                        <p:cTn id="37" dur="500">
                                          <p:stCondLst>
                                            <p:cond delay="0"/>
                                          </p:stCondLst>
                                        </p:cTn>
                                        <p:tgtEl>
                                          <p:spTgt spid="3072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iterate type="lt">
                                    <p:tmPct val="10000"/>
                                  </p:iterate>
                                  <p:childTnLst>
                                    <p:set>
                                      <p:cBhvr>
                                        <p:cTn id="41" dur="1" fill="hold">
                                          <p:stCondLst>
                                            <p:cond delay="0"/>
                                          </p:stCondLst>
                                        </p:cTn>
                                        <p:tgtEl>
                                          <p:spTgt spid="30724">
                                            <p:txEl>
                                              <p:pRg st="6" end="6"/>
                                            </p:txEl>
                                          </p:spTgt>
                                        </p:tgtEl>
                                        <p:attrNameLst>
                                          <p:attrName>style.visibility</p:attrName>
                                        </p:attrNameLst>
                                      </p:cBhvr>
                                      <p:to>
                                        <p:strVal val="visible"/>
                                      </p:to>
                                    </p:set>
                                    <p:animEffect transition="in" filter="fade">
                                      <p:cBhvr>
                                        <p:cTn id="42" dur="500">
                                          <p:stCondLst>
                                            <p:cond delay="0"/>
                                          </p:stCondLst>
                                        </p:cTn>
                                        <p:tgtEl>
                                          <p:spTgt spid="30724">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iterate type="lt">
                                    <p:tmPct val="10000"/>
                                  </p:iterate>
                                  <p:childTnLst>
                                    <p:set>
                                      <p:cBhvr>
                                        <p:cTn id="46" dur="1" fill="hold">
                                          <p:stCondLst>
                                            <p:cond delay="0"/>
                                          </p:stCondLst>
                                        </p:cTn>
                                        <p:tgtEl>
                                          <p:spTgt spid="30724">
                                            <p:txEl>
                                              <p:pRg st="7" end="7"/>
                                            </p:txEl>
                                          </p:spTgt>
                                        </p:tgtEl>
                                        <p:attrNameLst>
                                          <p:attrName>style.visibility</p:attrName>
                                        </p:attrNameLst>
                                      </p:cBhvr>
                                      <p:to>
                                        <p:strVal val="visible"/>
                                      </p:to>
                                    </p:set>
                                    <p:animEffect transition="in" filter="fade">
                                      <p:cBhvr>
                                        <p:cTn id="47" dur="500">
                                          <p:stCondLst>
                                            <p:cond delay="0"/>
                                          </p:stCondLst>
                                        </p:cTn>
                                        <p:tgtEl>
                                          <p:spTgt spid="30724">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iterate type="lt">
                                    <p:tmPct val="10000"/>
                                  </p:iterate>
                                  <p:childTnLst>
                                    <p:set>
                                      <p:cBhvr>
                                        <p:cTn id="51" dur="1" fill="hold">
                                          <p:stCondLst>
                                            <p:cond delay="0"/>
                                          </p:stCondLst>
                                        </p:cTn>
                                        <p:tgtEl>
                                          <p:spTgt spid="30724">
                                            <p:txEl>
                                              <p:pRg st="8" end="8"/>
                                            </p:txEl>
                                          </p:spTgt>
                                        </p:tgtEl>
                                        <p:attrNameLst>
                                          <p:attrName>style.visibility</p:attrName>
                                        </p:attrNameLst>
                                      </p:cBhvr>
                                      <p:to>
                                        <p:strVal val="visible"/>
                                      </p:to>
                                    </p:set>
                                    <p:animEffect transition="in" filter="fade">
                                      <p:cBhvr>
                                        <p:cTn id="52" dur="500">
                                          <p:stCondLst>
                                            <p:cond delay="0"/>
                                          </p:stCondLst>
                                        </p:cTn>
                                        <p:tgtEl>
                                          <p:spTgt spid="30724">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iterate type="lt">
                                    <p:tmPct val="10000"/>
                                  </p:iterate>
                                  <p:childTnLst>
                                    <p:set>
                                      <p:cBhvr>
                                        <p:cTn id="56" dur="1" fill="hold">
                                          <p:stCondLst>
                                            <p:cond delay="0"/>
                                          </p:stCondLst>
                                        </p:cTn>
                                        <p:tgtEl>
                                          <p:spTgt spid="30724">
                                            <p:txEl>
                                              <p:pRg st="9" end="9"/>
                                            </p:txEl>
                                          </p:spTgt>
                                        </p:tgtEl>
                                        <p:attrNameLst>
                                          <p:attrName>style.visibility</p:attrName>
                                        </p:attrNameLst>
                                      </p:cBhvr>
                                      <p:to>
                                        <p:strVal val="visible"/>
                                      </p:to>
                                    </p:set>
                                    <p:animEffect transition="in" filter="fade">
                                      <p:cBhvr>
                                        <p:cTn id="57" dur="500">
                                          <p:stCondLst>
                                            <p:cond delay="0"/>
                                          </p:stCondLst>
                                        </p:cTn>
                                        <p:tgtEl>
                                          <p:spTgt spid="3072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A66D992-1457-4136-8A73-BBC95FBE1098}"/>
              </a:ext>
            </a:extLst>
          </p:cNvPr>
          <p:cNvSpPr>
            <a:spLocks noGrp="1" noChangeArrowheads="1"/>
          </p:cNvSpPr>
          <p:nvPr>
            <p:ph type="title" idx="4294967295"/>
          </p:nvPr>
        </p:nvSpPr>
        <p:spPr>
          <a:xfrm>
            <a:off x="757646" y="1025525"/>
            <a:ext cx="9757954" cy="1325563"/>
          </a:xfrm>
        </p:spPr>
        <p:txBody>
          <a:bodyPr/>
          <a:lstStyle/>
          <a:p>
            <a:pPr eaLnBrk="1" hangingPunct="1"/>
            <a:r>
              <a:rPr lang="en-US" altLang="en-US" dirty="0">
                <a:latin typeface="Times New Roman" panose="02020603050405020304" pitchFamily="18" charset="0"/>
                <a:cs typeface="Times New Roman" panose="02020603050405020304" pitchFamily="18" charset="0"/>
              </a:rPr>
              <a:t>1. Orang Fakir</a:t>
            </a:r>
          </a:p>
        </p:txBody>
      </p:sp>
      <p:sp>
        <p:nvSpPr>
          <p:cNvPr id="15363" name="Rectangle 3">
            <a:extLst>
              <a:ext uri="{FF2B5EF4-FFF2-40B4-BE49-F238E27FC236}">
                <a16:creationId xmlns:a16="http://schemas.microsoft.com/office/drawing/2014/main" id="{D1DD9AB5-A76B-4969-BD61-255C30D437E6}"/>
              </a:ext>
            </a:extLst>
          </p:cNvPr>
          <p:cNvSpPr>
            <a:spLocks noGrp="1" noChangeArrowheads="1"/>
          </p:cNvSpPr>
          <p:nvPr>
            <p:ph type="body" idx="4294967295"/>
          </p:nvPr>
        </p:nvSpPr>
        <p:spPr>
          <a:xfrm>
            <a:off x="757646" y="2299655"/>
            <a:ext cx="6257925" cy="4038600"/>
          </a:xfrm>
        </p:spPr>
        <p:txBody>
          <a:bodyPr/>
          <a:lstStyle/>
          <a:p>
            <a:pPr algn="just" eaLnBrk="1" hangingPunct="1">
              <a:buFont typeface="Wingdings" panose="05000000000000000000" pitchFamily="2" charset="2"/>
              <a:buNone/>
            </a:pPr>
            <a:r>
              <a:rPr lang="en-US" altLang="en-US" dirty="0"/>
              <a:t>	</a:t>
            </a:r>
            <a:r>
              <a:rPr lang="en-US" altLang="en-US" sz="4000" dirty="0">
                <a:solidFill>
                  <a:srgbClr val="3333FF"/>
                </a:solidFill>
                <a:latin typeface="Agency FB" panose="020B0503020202020204" pitchFamily="34" charset="0"/>
              </a:rPr>
              <a:t>Orang fakir </a:t>
            </a:r>
            <a:r>
              <a:rPr lang="en-US" altLang="en-US" sz="4000" dirty="0" err="1">
                <a:solidFill>
                  <a:srgbClr val="3333FF"/>
                </a:solidFill>
                <a:latin typeface="Agency FB" panose="020B0503020202020204" pitchFamily="34" charset="0"/>
              </a:rPr>
              <a:t>ialah</a:t>
            </a:r>
            <a:r>
              <a:rPr lang="en-US" altLang="en-US" sz="4000" dirty="0">
                <a:solidFill>
                  <a:srgbClr val="3333FF"/>
                </a:solidFill>
                <a:latin typeface="Agency FB" panose="020B0503020202020204" pitchFamily="34" charset="0"/>
              </a:rPr>
              <a:t> </a:t>
            </a:r>
            <a:r>
              <a:rPr lang="en-US" altLang="en-US" sz="4000" i="1" dirty="0">
                <a:solidFill>
                  <a:srgbClr val="3333FF"/>
                </a:solidFill>
                <a:latin typeface="Agency FB" panose="020B0503020202020204" pitchFamily="34" charset="0"/>
              </a:rPr>
              <a:t>orang yang </a:t>
            </a:r>
            <a:r>
              <a:rPr lang="en-US" altLang="en-US" sz="4000" i="1" dirty="0" err="1">
                <a:solidFill>
                  <a:srgbClr val="3333FF"/>
                </a:solidFill>
                <a:latin typeface="Agency FB" panose="020B0503020202020204" pitchFamily="34" charset="0"/>
              </a:rPr>
              <a:t>tidak</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memiliki</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harta</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untuk</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menunjang</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kehidupan</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dasarnya</a:t>
            </a:r>
            <a:endParaRPr lang="en-US" altLang="en-US" sz="4000" i="1" dirty="0">
              <a:solidFill>
                <a:srgbClr val="3333FF"/>
              </a:solidFill>
              <a:latin typeface="Agency FB" panose="020B0503020202020204" pitchFamily="34" charset="0"/>
            </a:endParaRPr>
          </a:p>
        </p:txBody>
      </p:sp>
      <p:pic>
        <p:nvPicPr>
          <p:cNvPr id="15364" name="Picture 4" descr="Gambar Tangan">
            <a:extLst>
              <a:ext uri="{FF2B5EF4-FFF2-40B4-BE49-F238E27FC236}">
                <a16:creationId xmlns:a16="http://schemas.microsoft.com/office/drawing/2014/main" id="{CAC2B4A6-7770-42BE-A216-3633DE8A5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288" y="2852739"/>
            <a:ext cx="10604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5" descr="P1440353 Edit">
            <a:extLst>
              <a:ext uri="{FF2B5EF4-FFF2-40B4-BE49-F238E27FC236}">
                <a16:creationId xmlns:a16="http://schemas.microsoft.com/office/drawing/2014/main" id="{22EA027A-3BA9-445D-A7B6-DD9839E62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950" y="1773239"/>
            <a:ext cx="13668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14AFE7F-AE0E-4B88-AC41-26447C53D75C}"/>
              </a:ext>
            </a:extLst>
          </p:cNvPr>
          <p:cNvSpPr>
            <a:spLocks noGrp="1" noChangeArrowheads="1"/>
          </p:cNvSpPr>
          <p:nvPr>
            <p:ph type="title" idx="4294967295"/>
          </p:nvPr>
        </p:nvSpPr>
        <p:spPr>
          <a:xfrm>
            <a:off x="235132" y="914400"/>
            <a:ext cx="7696200" cy="1143000"/>
          </a:xfrm>
        </p:spPr>
        <p:txBody>
          <a:bodyPr/>
          <a:lstStyle/>
          <a:p>
            <a:pPr eaLnBrk="1" hangingPunct="1"/>
            <a:r>
              <a:rPr lang="en-US" altLang="en-US" dirty="0">
                <a:latin typeface="Times New Roman" panose="02020603050405020304" pitchFamily="18" charset="0"/>
                <a:cs typeface="Times New Roman" panose="02020603050405020304" pitchFamily="18" charset="0"/>
              </a:rPr>
              <a:t>2. Orang Miskin</a:t>
            </a:r>
          </a:p>
        </p:txBody>
      </p:sp>
      <p:sp>
        <p:nvSpPr>
          <p:cNvPr id="16387" name="Rectangle 3">
            <a:extLst>
              <a:ext uri="{FF2B5EF4-FFF2-40B4-BE49-F238E27FC236}">
                <a16:creationId xmlns:a16="http://schemas.microsoft.com/office/drawing/2014/main" id="{4976D423-ACBE-46E4-A1C3-164F5767D549}"/>
              </a:ext>
            </a:extLst>
          </p:cNvPr>
          <p:cNvSpPr>
            <a:spLocks noGrp="1" noChangeArrowheads="1"/>
          </p:cNvSpPr>
          <p:nvPr>
            <p:ph type="body" idx="4294967295"/>
          </p:nvPr>
        </p:nvSpPr>
        <p:spPr>
          <a:xfrm>
            <a:off x="548640" y="1905000"/>
            <a:ext cx="6531429" cy="4038600"/>
          </a:xfrm>
        </p:spPr>
        <p:txBody>
          <a:bodyPr>
            <a:normAutofit/>
          </a:bodyPr>
          <a:lstStyle/>
          <a:p>
            <a:pPr eaLnBrk="1" hangingPunct="1">
              <a:buFont typeface="Wingdings" panose="05000000000000000000" pitchFamily="2" charset="2"/>
              <a:buNone/>
            </a:pPr>
            <a:r>
              <a:rPr lang="en-US" altLang="en-US" sz="3700" dirty="0">
                <a:solidFill>
                  <a:srgbClr val="3333FF"/>
                </a:solidFill>
                <a:latin typeface="Agency FB" panose="020B0503020202020204" pitchFamily="34" charset="0"/>
              </a:rPr>
              <a:t>	Orang miskin </a:t>
            </a:r>
            <a:r>
              <a:rPr lang="en-US" altLang="en-US" sz="3700" dirty="0" err="1">
                <a:solidFill>
                  <a:srgbClr val="3333FF"/>
                </a:solidFill>
                <a:latin typeface="Agency FB" panose="020B0503020202020204" pitchFamily="34" charset="0"/>
              </a:rPr>
              <a:t>ialah</a:t>
            </a:r>
            <a:r>
              <a:rPr lang="en-US" altLang="en-US" sz="3700" dirty="0">
                <a:solidFill>
                  <a:srgbClr val="3333FF"/>
                </a:solidFill>
                <a:latin typeface="Agency FB" panose="020B0503020202020204" pitchFamily="34" charset="0"/>
              </a:rPr>
              <a:t> </a:t>
            </a:r>
            <a:r>
              <a:rPr lang="en-US" altLang="en-US" sz="3700" i="1" dirty="0">
                <a:solidFill>
                  <a:srgbClr val="3333FF"/>
                </a:solidFill>
                <a:latin typeface="Agency FB" panose="020B0503020202020204" pitchFamily="34" charset="0"/>
              </a:rPr>
              <a:t>orang yang </a:t>
            </a:r>
            <a:r>
              <a:rPr lang="en-US" altLang="en-US" sz="3700" i="1" dirty="0" err="1">
                <a:solidFill>
                  <a:srgbClr val="3333FF"/>
                </a:solidFill>
                <a:latin typeface="Agency FB" panose="020B0503020202020204" pitchFamily="34" charset="0"/>
              </a:rPr>
              <a:t>tidak</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memiliki</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harta</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untuk</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kehidupan</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dasarnya</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namun</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ia</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mampu</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berusaha</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mencari</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nafkah</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hanya</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penghasilannya</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tidak</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mencukupi</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bagi</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kehidupan</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dasarnya</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untuk</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kehidupannya</a:t>
            </a:r>
            <a:r>
              <a:rPr lang="en-US" altLang="en-US" sz="3700" i="1" dirty="0">
                <a:solidFill>
                  <a:srgbClr val="3333FF"/>
                </a:solidFill>
                <a:latin typeface="Agency FB" panose="020B0503020202020204" pitchFamily="34" charset="0"/>
              </a:rPr>
              <a:t> </a:t>
            </a:r>
            <a:r>
              <a:rPr lang="en-US" altLang="en-US" sz="3700" i="1" dirty="0" err="1">
                <a:solidFill>
                  <a:srgbClr val="3333FF"/>
                </a:solidFill>
                <a:latin typeface="Agency FB" panose="020B0503020202020204" pitchFamily="34" charset="0"/>
              </a:rPr>
              <a:t>sendiri</a:t>
            </a:r>
            <a:r>
              <a:rPr lang="en-US" altLang="en-US" sz="3700" i="1" dirty="0">
                <a:solidFill>
                  <a:srgbClr val="3333FF"/>
                </a:solidFill>
                <a:latin typeface="Agency FB" panose="020B0503020202020204" pitchFamily="34" charset="0"/>
              </a:rPr>
              <a:t> / </a:t>
            </a:r>
            <a:r>
              <a:rPr lang="en-US" altLang="en-US" sz="3700" i="1" dirty="0" err="1">
                <a:solidFill>
                  <a:srgbClr val="3333FF"/>
                </a:solidFill>
                <a:latin typeface="Agency FB" panose="020B0503020202020204" pitchFamily="34" charset="0"/>
              </a:rPr>
              <a:t>keluarganya</a:t>
            </a:r>
            <a:r>
              <a:rPr lang="en-US" altLang="en-US" sz="3700" i="1" dirty="0">
                <a:solidFill>
                  <a:srgbClr val="3333FF"/>
                </a:solidFill>
                <a:latin typeface="Agency FB" panose="020B0503020202020204" pitchFamily="34" charset="0"/>
              </a:rPr>
              <a:t>.</a:t>
            </a:r>
            <a:endParaRPr lang="en-US" altLang="en-US" sz="3700" dirty="0">
              <a:solidFill>
                <a:srgbClr val="3333FF"/>
              </a:solidFill>
              <a:latin typeface="Agency FB" panose="020B0503020202020204" pitchFamily="34" charset="0"/>
            </a:endParaRPr>
          </a:p>
        </p:txBody>
      </p:sp>
      <p:pic>
        <p:nvPicPr>
          <p:cNvPr id="16388" name="Picture 5" descr="Gambar Tangan">
            <a:extLst>
              <a:ext uri="{FF2B5EF4-FFF2-40B4-BE49-F238E27FC236}">
                <a16:creationId xmlns:a16="http://schemas.microsoft.com/office/drawing/2014/main" id="{AB00F00C-2FA3-42A9-A2EC-5E29E87F2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707" y="3429000"/>
            <a:ext cx="1366837" cy="1207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6" descr="P1440353 Edit">
            <a:extLst>
              <a:ext uri="{FF2B5EF4-FFF2-40B4-BE49-F238E27FC236}">
                <a16:creationId xmlns:a16="http://schemas.microsoft.com/office/drawing/2014/main" id="{44C74332-73FE-4088-BA2C-EF8D5A09E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7515" y="1773239"/>
            <a:ext cx="13668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6787D19-2B23-4C07-BFF4-1E3EB0267D40}"/>
              </a:ext>
            </a:extLst>
          </p:cNvPr>
          <p:cNvSpPr>
            <a:spLocks noGrp="1" noChangeArrowheads="1"/>
          </p:cNvSpPr>
          <p:nvPr>
            <p:ph type="title" idx="4294967295"/>
          </p:nvPr>
        </p:nvSpPr>
        <p:spPr>
          <a:xfrm>
            <a:off x="838200" y="792957"/>
            <a:ext cx="10515600" cy="1325563"/>
          </a:xfrm>
        </p:spPr>
        <p:txBody>
          <a:bodyPr/>
          <a:lstStyle/>
          <a:p>
            <a:pPr eaLnBrk="1" hangingPunct="1"/>
            <a:r>
              <a:rPr lang="en-US" altLang="en-US" dirty="0">
                <a:latin typeface="Times New Roman" panose="02020603050405020304" pitchFamily="18" charset="0"/>
                <a:cs typeface="Times New Roman" panose="02020603050405020304" pitchFamily="18" charset="0"/>
              </a:rPr>
              <a:t>3. Amil</a:t>
            </a:r>
          </a:p>
        </p:txBody>
      </p:sp>
      <p:sp>
        <p:nvSpPr>
          <p:cNvPr id="17411" name="Rectangle 3">
            <a:extLst>
              <a:ext uri="{FF2B5EF4-FFF2-40B4-BE49-F238E27FC236}">
                <a16:creationId xmlns:a16="http://schemas.microsoft.com/office/drawing/2014/main" id="{647439E7-B48F-41B1-97A4-AF7D5973DDCB}"/>
              </a:ext>
            </a:extLst>
          </p:cNvPr>
          <p:cNvSpPr>
            <a:spLocks noGrp="1" noChangeArrowheads="1"/>
          </p:cNvSpPr>
          <p:nvPr>
            <p:ph type="body" idx="4294967295"/>
          </p:nvPr>
        </p:nvSpPr>
        <p:spPr>
          <a:xfrm>
            <a:off x="653143" y="1957252"/>
            <a:ext cx="6257925" cy="4038600"/>
          </a:xfrm>
        </p:spPr>
        <p:txBody>
          <a:bodyPr/>
          <a:lstStyle/>
          <a:p>
            <a:pPr algn="just" eaLnBrk="1" hangingPunct="1">
              <a:lnSpc>
                <a:spcPct val="90000"/>
              </a:lnSpc>
              <a:buFont typeface="Wingdings" panose="05000000000000000000" pitchFamily="2" charset="2"/>
              <a:buNone/>
            </a:pPr>
            <a:r>
              <a:rPr lang="en-US" altLang="en-US" sz="4000" dirty="0">
                <a:solidFill>
                  <a:srgbClr val="3333FF"/>
                </a:solidFill>
                <a:latin typeface="Agency FB" panose="020B0503020202020204" pitchFamily="34" charset="0"/>
              </a:rPr>
              <a:t>	Amil </a:t>
            </a:r>
            <a:r>
              <a:rPr lang="en-US" altLang="en-US" sz="4000" dirty="0" err="1">
                <a:solidFill>
                  <a:srgbClr val="3333FF"/>
                </a:solidFill>
                <a:latin typeface="Agency FB" panose="020B0503020202020204" pitchFamily="34" charset="0"/>
              </a:rPr>
              <a:t>ialah</a:t>
            </a:r>
            <a:r>
              <a:rPr lang="en-US" altLang="en-US" sz="4000" dirty="0">
                <a:solidFill>
                  <a:srgbClr val="3333FF"/>
                </a:solidFill>
                <a:latin typeface="Agency FB" panose="020B0503020202020204" pitchFamily="34" charset="0"/>
              </a:rPr>
              <a:t> </a:t>
            </a:r>
            <a:r>
              <a:rPr lang="en-US" altLang="en-US" sz="4000" i="1" dirty="0">
                <a:solidFill>
                  <a:srgbClr val="3333FF"/>
                </a:solidFill>
                <a:latin typeface="Agency FB" panose="020B0503020202020204" pitchFamily="34" charset="0"/>
              </a:rPr>
              <a:t>Orang yang </a:t>
            </a:r>
            <a:r>
              <a:rPr lang="en-US" altLang="en-US" sz="4000" i="1" dirty="0" err="1">
                <a:solidFill>
                  <a:srgbClr val="3333FF"/>
                </a:solidFill>
                <a:latin typeface="Agency FB" panose="020B0503020202020204" pitchFamily="34" charset="0"/>
              </a:rPr>
              <a:t>ditunjuk</a:t>
            </a:r>
            <a:r>
              <a:rPr lang="en-US" altLang="en-US" sz="4000" i="1" dirty="0">
                <a:solidFill>
                  <a:srgbClr val="3333FF"/>
                </a:solidFill>
                <a:latin typeface="Agency FB" panose="020B0503020202020204" pitchFamily="34" charset="0"/>
              </a:rPr>
              <a:t> oleh </a:t>
            </a:r>
            <a:r>
              <a:rPr lang="en-US" altLang="en-US" sz="4000" i="1" dirty="0" err="1">
                <a:solidFill>
                  <a:srgbClr val="3333FF"/>
                </a:solidFill>
                <a:latin typeface="Agency FB" panose="020B0503020202020204" pitchFamily="34" charset="0"/>
              </a:rPr>
              <a:t>penguasa</a:t>
            </a:r>
            <a:r>
              <a:rPr lang="en-US" altLang="en-US" sz="4000" i="1" dirty="0">
                <a:solidFill>
                  <a:srgbClr val="3333FF"/>
                </a:solidFill>
                <a:latin typeface="Agency FB" panose="020B0503020202020204" pitchFamily="34" charset="0"/>
              </a:rPr>
              <a:t> yang </a:t>
            </a:r>
            <a:r>
              <a:rPr lang="en-US" altLang="en-US" sz="4000" i="1" dirty="0" err="1">
                <a:solidFill>
                  <a:srgbClr val="3333FF"/>
                </a:solidFill>
                <a:latin typeface="Agency FB" panose="020B0503020202020204" pitchFamily="34" charset="0"/>
              </a:rPr>
              <a:t>sah</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untuk</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mengurus</a:t>
            </a:r>
            <a:r>
              <a:rPr lang="en-US" altLang="en-US" sz="4000" i="1" dirty="0">
                <a:solidFill>
                  <a:srgbClr val="3333FF"/>
                </a:solidFill>
                <a:latin typeface="Agency FB" panose="020B0503020202020204" pitchFamily="34" charset="0"/>
              </a:rPr>
              <a:t> zakat, </a:t>
            </a:r>
            <a:r>
              <a:rPr lang="en-US" altLang="en-US" sz="4000" i="1" dirty="0" err="1">
                <a:solidFill>
                  <a:srgbClr val="3333FF"/>
                </a:solidFill>
                <a:latin typeface="Agency FB" panose="020B0503020202020204" pitchFamily="34" charset="0"/>
              </a:rPr>
              <a:t>baik</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mengumpulkan</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memelihara</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membagi</a:t>
            </a:r>
            <a:r>
              <a:rPr lang="en-US" altLang="en-US" sz="4000" i="1" dirty="0">
                <a:solidFill>
                  <a:srgbClr val="3333FF"/>
                </a:solidFill>
                <a:latin typeface="Agency FB" panose="020B0503020202020204" pitchFamily="34" charset="0"/>
              </a:rPr>
              <a:t> dan </a:t>
            </a:r>
            <a:r>
              <a:rPr lang="en-US" altLang="en-US" sz="4000" i="1" dirty="0" err="1">
                <a:solidFill>
                  <a:srgbClr val="3333FF"/>
                </a:solidFill>
                <a:latin typeface="Agency FB" panose="020B0503020202020204" pitchFamily="34" charset="0"/>
              </a:rPr>
              <a:t>mendayagunakan</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serta</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petugas</a:t>
            </a:r>
            <a:r>
              <a:rPr lang="en-US" altLang="en-US" sz="4000" i="1" dirty="0">
                <a:solidFill>
                  <a:srgbClr val="3333FF"/>
                </a:solidFill>
                <a:latin typeface="Agency FB" panose="020B0503020202020204" pitchFamily="34" charset="0"/>
              </a:rPr>
              <a:t> lain yang </a:t>
            </a:r>
            <a:r>
              <a:rPr lang="en-US" altLang="en-US" sz="4000" i="1" dirty="0" err="1">
                <a:solidFill>
                  <a:srgbClr val="3333FF"/>
                </a:solidFill>
                <a:latin typeface="Agency FB" panose="020B0503020202020204" pitchFamily="34" charset="0"/>
              </a:rPr>
              <a:t>ada</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hubungannya</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dengan</a:t>
            </a:r>
            <a:r>
              <a:rPr lang="en-US" altLang="en-US" sz="4000" i="1" dirty="0">
                <a:solidFill>
                  <a:srgbClr val="3333FF"/>
                </a:solidFill>
                <a:latin typeface="Agency FB" panose="020B0503020202020204" pitchFamily="34" charset="0"/>
              </a:rPr>
              <a:t> </a:t>
            </a:r>
            <a:r>
              <a:rPr lang="en-US" altLang="en-US" sz="4000" i="1" dirty="0" err="1">
                <a:solidFill>
                  <a:srgbClr val="3333FF"/>
                </a:solidFill>
                <a:latin typeface="Agency FB" panose="020B0503020202020204" pitchFamily="34" charset="0"/>
              </a:rPr>
              <a:t>pengurusan</a:t>
            </a:r>
            <a:r>
              <a:rPr lang="en-US" altLang="en-US" sz="4000" i="1" dirty="0">
                <a:solidFill>
                  <a:srgbClr val="3333FF"/>
                </a:solidFill>
                <a:latin typeface="Agency FB" panose="020B0503020202020204" pitchFamily="34" charset="0"/>
              </a:rPr>
              <a:t> zakat.</a:t>
            </a:r>
          </a:p>
        </p:txBody>
      </p:sp>
      <p:pic>
        <p:nvPicPr>
          <p:cNvPr id="17412" name="Picture 5" descr="Gambar Tangan">
            <a:extLst>
              <a:ext uri="{FF2B5EF4-FFF2-40B4-BE49-F238E27FC236}">
                <a16:creationId xmlns:a16="http://schemas.microsoft.com/office/drawing/2014/main" id="{94842FC7-CF62-479A-B26C-2FEE0A133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0144" y="3690146"/>
            <a:ext cx="10604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6" descr="P1440353 Edit">
            <a:extLst>
              <a:ext uri="{FF2B5EF4-FFF2-40B4-BE49-F238E27FC236}">
                <a16:creationId xmlns:a16="http://schemas.microsoft.com/office/drawing/2014/main" id="{C19C5B23-CC9F-4977-85A1-0D77D6933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950" y="2118520"/>
            <a:ext cx="13668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A8F9CB0-4E2A-4536-AF30-CBEB7D4E3451}"/>
              </a:ext>
            </a:extLst>
          </p:cNvPr>
          <p:cNvSpPr>
            <a:spLocks noGrp="1" noChangeArrowheads="1"/>
          </p:cNvSpPr>
          <p:nvPr>
            <p:ph type="title" idx="4294967295"/>
          </p:nvPr>
        </p:nvSpPr>
        <p:spPr>
          <a:xfrm>
            <a:off x="666206" y="1110457"/>
            <a:ext cx="10515600" cy="1325563"/>
          </a:xfrm>
        </p:spPr>
        <p:txBody>
          <a:bodyPr/>
          <a:lstStyle/>
          <a:p>
            <a:pPr eaLnBrk="1" hangingPunct="1"/>
            <a:r>
              <a:rPr lang="en-US" altLang="en-US" dirty="0">
                <a:latin typeface="Times New Roman" panose="02020603050405020304" pitchFamily="18" charset="0"/>
                <a:cs typeface="Times New Roman" panose="02020603050405020304" pitchFamily="18" charset="0"/>
              </a:rPr>
              <a:t>4. </a:t>
            </a:r>
            <a:r>
              <a:rPr lang="en-US" altLang="en-US" dirty="0" err="1">
                <a:latin typeface="Times New Roman" panose="02020603050405020304" pitchFamily="18" charset="0"/>
                <a:cs typeface="Times New Roman" panose="02020603050405020304" pitchFamily="18" charset="0"/>
              </a:rPr>
              <a:t>Mu’allaf</a:t>
            </a:r>
            <a:endParaRPr lang="en-US" altLang="en-US" dirty="0">
              <a:latin typeface="Times New Roman" panose="02020603050405020304" pitchFamily="18" charset="0"/>
              <a:cs typeface="Times New Roman" panose="02020603050405020304" pitchFamily="18" charset="0"/>
            </a:endParaRPr>
          </a:p>
        </p:txBody>
      </p:sp>
      <p:sp>
        <p:nvSpPr>
          <p:cNvPr id="18435" name="Rectangle 3">
            <a:extLst>
              <a:ext uri="{FF2B5EF4-FFF2-40B4-BE49-F238E27FC236}">
                <a16:creationId xmlns:a16="http://schemas.microsoft.com/office/drawing/2014/main" id="{9AD56E41-6B92-4F54-9C1F-F0754BA34768}"/>
              </a:ext>
            </a:extLst>
          </p:cNvPr>
          <p:cNvSpPr>
            <a:spLocks noGrp="1" noChangeArrowheads="1"/>
          </p:cNvSpPr>
          <p:nvPr>
            <p:ph type="body" idx="4294967295"/>
          </p:nvPr>
        </p:nvSpPr>
        <p:spPr>
          <a:xfrm>
            <a:off x="666206" y="2241551"/>
            <a:ext cx="6361611" cy="4038600"/>
          </a:xfrm>
        </p:spPr>
        <p:txBody>
          <a:bodyPr/>
          <a:lstStyle/>
          <a:p>
            <a:pPr algn="just" eaLnBrk="1" hangingPunct="1">
              <a:buFont typeface="Wingdings" panose="05000000000000000000" pitchFamily="2" charset="2"/>
              <a:buNone/>
            </a:pPr>
            <a:r>
              <a:rPr lang="en-US" altLang="en-US" sz="3700" dirty="0">
                <a:solidFill>
                  <a:srgbClr val="3333FF"/>
                </a:solidFill>
                <a:latin typeface="Agency FB" panose="020B0503020202020204" pitchFamily="34" charset="0"/>
              </a:rPr>
              <a:t>	</a:t>
            </a:r>
            <a:r>
              <a:rPr lang="en-US" altLang="en-US" sz="4500" dirty="0" err="1">
                <a:solidFill>
                  <a:srgbClr val="3333FF"/>
                </a:solidFill>
                <a:latin typeface="Agency FB" panose="020B0503020202020204" pitchFamily="34" charset="0"/>
              </a:rPr>
              <a:t>Mu’allaf</a:t>
            </a:r>
            <a:r>
              <a:rPr lang="en-US" altLang="en-US" sz="4500" dirty="0">
                <a:solidFill>
                  <a:srgbClr val="3333FF"/>
                </a:solidFill>
                <a:latin typeface="Agency FB" panose="020B0503020202020204" pitchFamily="34" charset="0"/>
              </a:rPr>
              <a:t> </a:t>
            </a:r>
            <a:r>
              <a:rPr lang="en-US" altLang="en-US" sz="4500" dirty="0" err="1">
                <a:solidFill>
                  <a:srgbClr val="3333FF"/>
                </a:solidFill>
                <a:latin typeface="Agency FB" panose="020B0503020202020204" pitchFamily="34" charset="0"/>
              </a:rPr>
              <a:t>ialah</a:t>
            </a:r>
            <a:r>
              <a:rPr lang="en-US" altLang="en-US" sz="4500" dirty="0">
                <a:solidFill>
                  <a:srgbClr val="3333FF"/>
                </a:solidFill>
                <a:latin typeface="Agency FB" panose="020B0503020202020204" pitchFamily="34" charset="0"/>
              </a:rPr>
              <a:t>, </a:t>
            </a:r>
            <a:r>
              <a:rPr lang="en-US" altLang="en-US" sz="4500" i="1" dirty="0">
                <a:solidFill>
                  <a:srgbClr val="3333FF"/>
                </a:solidFill>
                <a:latin typeface="Agency FB" panose="020B0503020202020204" pitchFamily="34" charset="0"/>
              </a:rPr>
              <a:t>orang yang </a:t>
            </a:r>
            <a:r>
              <a:rPr lang="en-US" altLang="en-US" sz="4500" i="1" dirty="0" err="1">
                <a:solidFill>
                  <a:srgbClr val="3333FF"/>
                </a:solidFill>
                <a:latin typeface="Agency FB" panose="020B0503020202020204" pitchFamily="34" charset="0"/>
              </a:rPr>
              <a:t>baru</a:t>
            </a:r>
            <a:r>
              <a:rPr lang="en-US" altLang="en-US" sz="4500" i="1" dirty="0">
                <a:solidFill>
                  <a:srgbClr val="3333FF"/>
                </a:solidFill>
                <a:latin typeface="Agency FB" panose="020B0503020202020204" pitchFamily="34" charset="0"/>
              </a:rPr>
              <a:t> </a:t>
            </a:r>
            <a:r>
              <a:rPr lang="en-US" altLang="en-US" sz="4500" i="1" dirty="0" err="1">
                <a:solidFill>
                  <a:srgbClr val="3333FF"/>
                </a:solidFill>
                <a:latin typeface="Agency FB" panose="020B0503020202020204" pitchFamily="34" charset="0"/>
              </a:rPr>
              <a:t>masuk</a:t>
            </a:r>
            <a:r>
              <a:rPr lang="en-US" altLang="en-US" sz="4500" i="1" dirty="0">
                <a:solidFill>
                  <a:srgbClr val="3333FF"/>
                </a:solidFill>
                <a:latin typeface="Agency FB" panose="020B0503020202020204" pitchFamily="34" charset="0"/>
              </a:rPr>
              <a:t> </a:t>
            </a:r>
            <a:r>
              <a:rPr lang="en-US" altLang="en-US" sz="4500" i="1" dirty="0" err="1">
                <a:solidFill>
                  <a:srgbClr val="3333FF"/>
                </a:solidFill>
                <a:latin typeface="Agency FB" panose="020B0503020202020204" pitchFamily="34" charset="0"/>
              </a:rPr>
              <a:t>islam</a:t>
            </a:r>
            <a:r>
              <a:rPr lang="en-US" altLang="en-US" sz="4500" i="1" dirty="0">
                <a:solidFill>
                  <a:srgbClr val="3333FF"/>
                </a:solidFill>
                <a:latin typeface="Agency FB" panose="020B0503020202020204" pitchFamily="34" charset="0"/>
              </a:rPr>
              <a:t> dan </a:t>
            </a:r>
            <a:r>
              <a:rPr lang="en-US" altLang="en-US" sz="4500" i="1" dirty="0" err="1">
                <a:solidFill>
                  <a:srgbClr val="3333FF"/>
                </a:solidFill>
                <a:latin typeface="Agency FB" panose="020B0503020202020204" pitchFamily="34" charset="0"/>
              </a:rPr>
              <a:t>memerlukan</a:t>
            </a:r>
            <a:r>
              <a:rPr lang="en-US" altLang="en-US" sz="4500" i="1" dirty="0">
                <a:solidFill>
                  <a:srgbClr val="3333FF"/>
                </a:solidFill>
                <a:latin typeface="Agency FB" panose="020B0503020202020204" pitchFamily="34" charset="0"/>
              </a:rPr>
              <a:t> masa </a:t>
            </a:r>
            <a:r>
              <a:rPr lang="en-US" altLang="en-US" sz="4500" i="1" dirty="0" err="1">
                <a:solidFill>
                  <a:srgbClr val="3333FF"/>
                </a:solidFill>
                <a:latin typeface="Agency FB" panose="020B0503020202020204" pitchFamily="34" charset="0"/>
              </a:rPr>
              <a:t>pemantapan</a:t>
            </a:r>
            <a:r>
              <a:rPr lang="en-US" altLang="en-US" sz="4500" i="1" dirty="0">
                <a:solidFill>
                  <a:srgbClr val="3333FF"/>
                </a:solidFill>
                <a:latin typeface="Agency FB" panose="020B0503020202020204" pitchFamily="34" charset="0"/>
              </a:rPr>
              <a:t> </a:t>
            </a:r>
            <a:r>
              <a:rPr lang="en-US" altLang="en-US" sz="4500" i="1" dirty="0" err="1">
                <a:solidFill>
                  <a:srgbClr val="3333FF"/>
                </a:solidFill>
                <a:latin typeface="Agency FB" panose="020B0503020202020204" pitchFamily="34" charset="0"/>
              </a:rPr>
              <a:t>dalam</a:t>
            </a:r>
            <a:r>
              <a:rPr lang="en-US" altLang="en-US" sz="4500" i="1" dirty="0">
                <a:solidFill>
                  <a:srgbClr val="3333FF"/>
                </a:solidFill>
                <a:latin typeface="Agency FB" panose="020B0503020202020204" pitchFamily="34" charset="0"/>
              </a:rPr>
              <a:t> agama </a:t>
            </a:r>
            <a:r>
              <a:rPr lang="en-US" altLang="en-US" sz="4500" i="1" dirty="0" err="1">
                <a:solidFill>
                  <a:srgbClr val="3333FF"/>
                </a:solidFill>
                <a:latin typeface="Agency FB" panose="020B0503020202020204" pitchFamily="34" charset="0"/>
              </a:rPr>
              <a:t>barunya</a:t>
            </a:r>
            <a:r>
              <a:rPr lang="en-US" altLang="en-US" sz="4500" i="1" dirty="0">
                <a:solidFill>
                  <a:srgbClr val="3333FF"/>
                </a:solidFill>
                <a:latin typeface="Agency FB" panose="020B0503020202020204" pitchFamily="34" charset="0"/>
              </a:rPr>
              <a:t> </a:t>
            </a:r>
            <a:r>
              <a:rPr lang="en-US" altLang="en-US" sz="4500" i="1" dirty="0" err="1">
                <a:solidFill>
                  <a:srgbClr val="3333FF"/>
                </a:solidFill>
                <a:latin typeface="Agency FB" panose="020B0503020202020204" pitchFamily="34" charset="0"/>
              </a:rPr>
              <a:t>itu</a:t>
            </a:r>
            <a:r>
              <a:rPr lang="en-US" altLang="en-US" sz="4500" i="1" dirty="0">
                <a:solidFill>
                  <a:srgbClr val="3333FF"/>
                </a:solidFill>
                <a:latin typeface="Agency FB" panose="020B0503020202020204" pitchFamily="34" charset="0"/>
              </a:rPr>
              <a:t> dan </a:t>
            </a:r>
            <a:r>
              <a:rPr lang="en-US" altLang="en-US" sz="4500" i="1" dirty="0" err="1">
                <a:solidFill>
                  <a:srgbClr val="3333FF"/>
                </a:solidFill>
                <a:latin typeface="Agency FB" panose="020B0503020202020204" pitchFamily="34" charset="0"/>
              </a:rPr>
              <a:t>untuk</a:t>
            </a:r>
            <a:r>
              <a:rPr lang="en-US" altLang="en-US" sz="4500" i="1" dirty="0">
                <a:solidFill>
                  <a:srgbClr val="3333FF"/>
                </a:solidFill>
                <a:latin typeface="Agency FB" panose="020B0503020202020204" pitchFamily="34" charset="0"/>
              </a:rPr>
              <a:t> </a:t>
            </a:r>
            <a:r>
              <a:rPr lang="en-US" altLang="en-US" sz="4500" i="1" dirty="0" err="1">
                <a:solidFill>
                  <a:srgbClr val="3333FF"/>
                </a:solidFill>
                <a:latin typeface="Agency FB" panose="020B0503020202020204" pitchFamily="34" charset="0"/>
              </a:rPr>
              <a:t>itu</a:t>
            </a:r>
            <a:r>
              <a:rPr lang="en-US" altLang="en-US" sz="4500" i="1" dirty="0">
                <a:solidFill>
                  <a:srgbClr val="3333FF"/>
                </a:solidFill>
                <a:latin typeface="Agency FB" panose="020B0503020202020204" pitchFamily="34" charset="0"/>
              </a:rPr>
              <a:t> </a:t>
            </a:r>
            <a:r>
              <a:rPr lang="en-US" altLang="en-US" sz="4500" i="1" dirty="0" err="1">
                <a:solidFill>
                  <a:srgbClr val="3333FF"/>
                </a:solidFill>
                <a:latin typeface="Agency FB" panose="020B0503020202020204" pitchFamily="34" charset="0"/>
              </a:rPr>
              <a:t>memerlukan</a:t>
            </a:r>
            <a:r>
              <a:rPr lang="en-US" altLang="en-US" sz="4500" i="1" dirty="0">
                <a:solidFill>
                  <a:srgbClr val="3333FF"/>
                </a:solidFill>
                <a:latin typeface="Agency FB" panose="020B0503020202020204" pitchFamily="34" charset="0"/>
              </a:rPr>
              <a:t> dana</a:t>
            </a:r>
            <a:endParaRPr lang="en-US" altLang="en-US" sz="4500" dirty="0">
              <a:solidFill>
                <a:srgbClr val="3333FF"/>
              </a:solidFill>
              <a:latin typeface="Agency FB" panose="020B0503020202020204" pitchFamily="34" charset="0"/>
            </a:endParaRPr>
          </a:p>
        </p:txBody>
      </p:sp>
      <p:pic>
        <p:nvPicPr>
          <p:cNvPr id="18436" name="Picture 4" descr="Gambar Tangan">
            <a:extLst>
              <a:ext uri="{FF2B5EF4-FFF2-40B4-BE49-F238E27FC236}">
                <a16:creationId xmlns:a16="http://schemas.microsoft.com/office/drawing/2014/main" id="{F19760E0-A9D5-4088-9F9B-06B5903EE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397" y="3631209"/>
            <a:ext cx="1645944" cy="1453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P1440353 Edit">
            <a:extLst>
              <a:ext uri="{FF2B5EF4-FFF2-40B4-BE49-F238E27FC236}">
                <a16:creationId xmlns:a16="http://schemas.microsoft.com/office/drawing/2014/main" id="{FF74B8DB-4652-4930-806A-1A12791CE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8470" y="2168541"/>
            <a:ext cx="1934423"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C579243-3F43-4F29-BE36-4D46FB2AE6C8}"/>
              </a:ext>
            </a:extLst>
          </p:cNvPr>
          <p:cNvSpPr>
            <a:spLocks noGrp="1" noChangeArrowheads="1"/>
          </p:cNvSpPr>
          <p:nvPr>
            <p:ph type="title" idx="4294967295"/>
          </p:nvPr>
        </p:nvSpPr>
        <p:spPr>
          <a:xfrm>
            <a:off x="496389" y="1181100"/>
            <a:ext cx="10515600" cy="1325563"/>
          </a:xfrm>
        </p:spPr>
        <p:txBody>
          <a:bodyPr/>
          <a:lstStyle/>
          <a:p>
            <a:pPr eaLnBrk="1" hangingPunct="1"/>
            <a:r>
              <a:rPr lang="en-US" altLang="en-US" dirty="0">
                <a:latin typeface="Times New Roman" panose="02020603050405020304" pitchFamily="18" charset="0"/>
                <a:cs typeface="Times New Roman" panose="02020603050405020304" pitchFamily="18" charset="0"/>
              </a:rPr>
              <a:t>5. </a:t>
            </a:r>
            <a:r>
              <a:rPr lang="en-US" altLang="en-US" dirty="0" err="1">
                <a:latin typeface="Times New Roman" panose="02020603050405020304" pitchFamily="18" charset="0"/>
                <a:cs typeface="Times New Roman" panose="02020603050405020304" pitchFamily="18" charset="0"/>
              </a:rPr>
              <a:t>Memerdekakan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budak</a:t>
            </a:r>
            <a:endParaRPr lang="id-ID" altLang="en-US" dirty="0">
              <a:latin typeface="Times New Roman" panose="02020603050405020304" pitchFamily="18" charset="0"/>
              <a:cs typeface="Times New Roman" panose="02020603050405020304" pitchFamily="18" charset="0"/>
            </a:endParaRPr>
          </a:p>
        </p:txBody>
      </p:sp>
      <p:sp>
        <p:nvSpPr>
          <p:cNvPr id="19459" name="Content Placeholder 2">
            <a:extLst>
              <a:ext uri="{FF2B5EF4-FFF2-40B4-BE49-F238E27FC236}">
                <a16:creationId xmlns:a16="http://schemas.microsoft.com/office/drawing/2014/main" id="{ED0AB45A-6BF1-4876-B590-BC6A47FE7168}"/>
              </a:ext>
            </a:extLst>
          </p:cNvPr>
          <p:cNvSpPr>
            <a:spLocks noGrp="1" noChangeArrowheads="1"/>
          </p:cNvSpPr>
          <p:nvPr>
            <p:ph idx="4294967295"/>
          </p:nvPr>
        </p:nvSpPr>
        <p:spPr>
          <a:xfrm>
            <a:off x="640080" y="2518320"/>
            <a:ext cx="10515600" cy="3944937"/>
          </a:xfrm>
        </p:spPr>
        <p:txBody>
          <a:bodyPr/>
          <a:lstStyle/>
          <a:p>
            <a:pPr eaLnBrk="1" hangingPunct="1"/>
            <a:r>
              <a:rPr lang="en-US" altLang="en-US" i="1" dirty="0">
                <a:solidFill>
                  <a:srgbClr val="3333FF"/>
                </a:solidFill>
              </a:rPr>
              <a:t>Budak / Hamba </a:t>
            </a:r>
            <a:r>
              <a:rPr lang="en-US" altLang="en-US" i="1" dirty="0" err="1">
                <a:solidFill>
                  <a:srgbClr val="3333FF"/>
                </a:solidFill>
              </a:rPr>
              <a:t>sahaya</a:t>
            </a:r>
            <a:endParaRPr lang="en-US" altLang="en-US" i="1" dirty="0">
              <a:solidFill>
                <a:srgbClr val="3333FF"/>
              </a:solidFill>
            </a:endParaRPr>
          </a:p>
          <a:p>
            <a:pPr eaLnBrk="1" hangingPunct="1">
              <a:buFont typeface="Wingdings" panose="05000000000000000000" pitchFamily="2" charset="2"/>
              <a:buNone/>
            </a:pPr>
            <a:r>
              <a:rPr lang="en-US" altLang="en-US" i="1" dirty="0">
                <a:solidFill>
                  <a:srgbClr val="3333FF"/>
                </a:solidFill>
              </a:rPr>
              <a:t>   Orang yang </a:t>
            </a:r>
            <a:r>
              <a:rPr lang="en-US" altLang="en-US" i="1" dirty="0" err="1">
                <a:solidFill>
                  <a:srgbClr val="3333FF"/>
                </a:solidFill>
              </a:rPr>
              <a:t>berada</a:t>
            </a:r>
            <a:r>
              <a:rPr lang="en-US" altLang="en-US" i="1" dirty="0">
                <a:solidFill>
                  <a:srgbClr val="3333FF"/>
                </a:solidFill>
              </a:rPr>
              <a:t> </a:t>
            </a:r>
            <a:r>
              <a:rPr lang="en-US" altLang="en-US" i="1" dirty="0" err="1">
                <a:solidFill>
                  <a:srgbClr val="3333FF"/>
                </a:solidFill>
              </a:rPr>
              <a:t>dibawah</a:t>
            </a:r>
            <a:r>
              <a:rPr lang="en-US" altLang="en-US" i="1" dirty="0">
                <a:solidFill>
                  <a:srgbClr val="3333FF"/>
                </a:solidFill>
              </a:rPr>
              <a:t> </a:t>
            </a:r>
            <a:r>
              <a:rPr lang="en-US" altLang="en-US" i="1" dirty="0" err="1">
                <a:solidFill>
                  <a:srgbClr val="3333FF"/>
                </a:solidFill>
              </a:rPr>
              <a:t>kontrol</a:t>
            </a:r>
            <a:r>
              <a:rPr lang="en-US" altLang="en-US" i="1" dirty="0">
                <a:solidFill>
                  <a:srgbClr val="3333FF"/>
                </a:solidFill>
              </a:rPr>
              <a:t> </a:t>
            </a:r>
            <a:r>
              <a:rPr lang="en-US" altLang="en-US" i="1" dirty="0" err="1">
                <a:solidFill>
                  <a:srgbClr val="3333FF"/>
                </a:solidFill>
              </a:rPr>
              <a:t>atau</a:t>
            </a:r>
            <a:r>
              <a:rPr lang="en-US" altLang="en-US" i="1" dirty="0">
                <a:solidFill>
                  <a:srgbClr val="3333FF"/>
                </a:solidFill>
              </a:rPr>
              <a:t> </a:t>
            </a:r>
            <a:r>
              <a:rPr lang="en-US" altLang="en-US" i="1" dirty="0" err="1">
                <a:solidFill>
                  <a:srgbClr val="3333FF"/>
                </a:solidFill>
              </a:rPr>
              <a:t>penguasaan</a:t>
            </a:r>
            <a:r>
              <a:rPr lang="en-US" altLang="en-US" i="1" dirty="0">
                <a:solidFill>
                  <a:srgbClr val="3333FF"/>
                </a:solidFill>
              </a:rPr>
              <a:t> </a:t>
            </a:r>
            <a:r>
              <a:rPr lang="en-US" altLang="en-US" i="1" dirty="0" err="1">
                <a:solidFill>
                  <a:srgbClr val="3333FF"/>
                </a:solidFill>
              </a:rPr>
              <a:t>seseorang</a:t>
            </a:r>
            <a:r>
              <a:rPr lang="en-US" altLang="en-US" i="1" dirty="0">
                <a:solidFill>
                  <a:srgbClr val="3333FF"/>
                </a:solidFill>
              </a:rPr>
              <a:t> </a:t>
            </a:r>
            <a:endParaRPr lang="id-ID" altLang="en-US" i="1" dirty="0">
              <a:solidFill>
                <a:srgbClr val="3333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25B8A03-6D5B-417F-98DE-EA8DA90CF0B7}"/>
              </a:ext>
            </a:extLst>
          </p:cNvPr>
          <p:cNvSpPr>
            <a:spLocks noGrp="1" noChangeArrowheads="1"/>
          </p:cNvSpPr>
          <p:nvPr>
            <p:ph type="title" idx="4294967295"/>
          </p:nvPr>
        </p:nvSpPr>
        <p:spPr>
          <a:xfrm>
            <a:off x="4495800" y="476250"/>
            <a:ext cx="7696200" cy="1143000"/>
          </a:xfrm>
        </p:spPr>
        <p:txBody>
          <a:bodyPr/>
          <a:lstStyle/>
          <a:p>
            <a:pPr eaLnBrk="1" hangingPunct="1"/>
            <a:r>
              <a:rPr lang="en-US" altLang="en-US">
                <a:latin typeface="Times New Roman" panose="02020603050405020304" pitchFamily="18" charset="0"/>
                <a:cs typeface="Times New Roman" panose="02020603050405020304" pitchFamily="18" charset="0"/>
              </a:rPr>
              <a:t>6. Gharimin</a:t>
            </a:r>
          </a:p>
        </p:txBody>
      </p:sp>
      <p:sp>
        <p:nvSpPr>
          <p:cNvPr id="20483" name="Rectangle 3">
            <a:extLst>
              <a:ext uri="{FF2B5EF4-FFF2-40B4-BE49-F238E27FC236}">
                <a16:creationId xmlns:a16="http://schemas.microsoft.com/office/drawing/2014/main" id="{BFD2A17A-997A-4168-B1D0-C32B72643628}"/>
              </a:ext>
            </a:extLst>
          </p:cNvPr>
          <p:cNvSpPr>
            <a:spLocks noGrp="1" noChangeArrowheads="1"/>
          </p:cNvSpPr>
          <p:nvPr>
            <p:ph type="body" idx="4294967295"/>
          </p:nvPr>
        </p:nvSpPr>
        <p:spPr>
          <a:xfrm>
            <a:off x="0" y="1905000"/>
            <a:ext cx="6257925" cy="4038600"/>
          </a:xfrm>
        </p:spPr>
        <p:txBody>
          <a:bodyPr/>
          <a:lstStyle/>
          <a:p>
            <a:pPr algn="just" eaLnBrk="1" hangingPunct="1">
              <a:buFont typeface="Wingdings" panose="05000000000000000000" pitchFamily="2" charset="2"/>
              <a:buNone/>
            </a:pPr>
            <a:r>
              <a:rPr lang="en-US" altLang="en-US">
                <a:solidFill>
                  <a:srgbClr val="3333FF"/>
                </a:solidFill>
              </a:rPr>
              <a:t>	</a:t>
            </a:r>
            <a:r>
              <a:rPr lang="en-US" altLang="en-US" sz="4000">
                <a:solidFill>
                  <a:srgbClr val="3333FF"/>
                </a:solidFill>
              </a:rPr>
              <a:t>Gharimin ialah </a:t>
            </a:r>
            <a:r>
              <a:rPr lang="en-US" altLang="en-US" sz="4000" i="1">
                <a:solidFill>
                  <a:srgbClr val="3333FF"/>
                </a:solidFill>
              </a:rPr>
              <a:t>orang-orang yang dililit oleh hutang dan tidak dapat melepaskan dirinya dari jeratan hutang itu kecuali dengan bantuan dari luar</a:t>
            </a:r>
            <a:endParaRPr lang="en-US" altLang="en-US" sz="4000">
              <a:solidFill>
                <a:srgbClr val="3333FF"/>
              </a:solidFill>
            </a:endParaRPr>
          </a:p>
        </p:txBody>
      </p:sp>
      <p:pic>
        <p:nvPicPr>
          <p:cNvPr id="20484" name="Picture 4" descr="Gambar Tangan">
            <a:extLst>
              <a:ext uri="{FF2B5EF4-FFF2-40B4-BE49-F238E27FC236}">
                <a16:creationId xmlns:a16="http://schemas.microsoft.com/office/drawing/2014/main" id="{0C05B82B-E06E-4E17-8DA7-81C476BE7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288" y="2852739"/>
            <a:ext cx="10604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P1440353 Edit">
            <a:extLst>
              <a:ext uri="{FF2B5EF4-FFF2-40B4-BE49-F238E27FC236}">
                <a16:creationId xmlns:a16="http://schemas.microsoft.com/office/drawing/2014/main" id="{EA5734F7-DA71-4175-A8C6-D471E3A5F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950" y="1773239"/>
            <a:ext cx="13668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2385EC7-5AEF-4B1C-A482-24C2DBB93FF1}"/>
              </a:ext>
            </a:extLst>
          </p:cNvPr>
          <p:cNvSpPr>
            <a:spLocks noGrp="1" noChangeArrowheads="1"/>
          </p:cNvSpPr>
          <p:nvPr>
            <p:ph type="title" idx="4294967295"/>
          </p:nvPr>
        </p:nvSpPr>
        <p:spPr>
          <a:xfrm>
            <a:off x="838200" y="1039020"/>
            <a:ext cx="10515600" cy="1325563"/>
          </a:xfrm>
        </p:spPr>
        <p:txBody>
          <a:bodyPr/>
          <a:lstStyle/>
          <a:p>
            <a:pPr eaLnBrk="1" hangingPunct="1"/>
            <a:r>
              <a:rPr lang="en-US" altLang="en-US" dirty="0">
                <a:latin typeface="Times New Roman" panose="02020603050405020304" pitchFamily="18" charset="0"/>
                <a:cs typeface="Times New Roman" panose="02020603050405020304" pitchFamily="18" charset="0"/>
              </a:rPr>
              <a:t>7. </a:t>
            </a:r>
            <a:r>
              <a:rPr lang="en-US" altLang="en-US" dirty="0" err="1">
                <a:latin typeface="Times New Roman" panose="02020603050405020304" pitchFamily="18" charset="0"/>
                <a:cs typeface="Times New Roman" panose="02020603050405020304" pitchFamily="18" charset="0"/>
              </a:rPr>
              <a:t>Sabilillah</a:t>
            </a:r>
            <a:endParaRPr lang="en-US" altLang="en-US" dirty="0">
              <a:latin typeface="Times New Roman" panose="02020603050405020304" pitchFamily="18" charset="0"/>
              <a:cs typeface="Times New Roman" panose="02020603050405020304" pitchFamily="18" charset="0"/>
            </a:endParaRPr>
          </a:p>
        </p:txBody>
      </p:sp>
      <p:sp>
        <p:nvSpPr>
          <p:cNvPr id="21507" name="Rectangle 3">
            <a:extLst>
              <a:ext uri="{FF2B5EF4-FFF2-40B4-BE49-F238E27FC236}">
                <a16:creationId xmlns:a16="http://schemas.microsoft.com/office/drawing/2014/main" id="{5A13DA9D-B272-4DC0-A371-58239483E648}"/>
              </a:ext>
            </a:extLst>
          </p:cNvPr>
          <p:cNvSpPr>
            <a:spLocks noGrp="1" noChangeArrowheads="1"/>
          </p:cNvSpPr>
          <p:nvPr>
            <p:ph type="body" idx="4294967295"/>
          </p:nvPr>
        </p:nvSpPr>
        <p:spPr>
          <a:xfrm>
            <a:off x="666205" y="2061754"/>
            <a:ext cx="6257925" cy="4038600"/>
          </a:xfrm>
        </p:spPr>
        <p:txBody>
          <a:bodyPr/>
          <a:lstStyle/>
          <a:p>
            <a:pPr algn="just" eaLnBrk="1" hangingPunct="1">
              <a:lnSpc>
                <a:spcPct val="80000"/>
              </a:lnSpc>
              <a:buFont typeface="Wingdings" panose="05000000000000000000" pitchFamily="2" charset="2"/>
              <a:buNone/>
            </a:pPr>
            <a:r>
              <a:rPr lang="en-US" altLang="en-US" sz="2700" dirty="0"/>
              <a:t>	</a:t>
            </a:r>
            <a:r>
              <a:rPr lang="en-US" altLang="en-US" sz="2700" dirty="0" err="1">
                <a:solidFill>
                  <a:srgbClr val="3333FF"/>
                </a:solidFill>
              </a:rPr>
              <a:t>Secara</a:t>
            </a:r>
            <a:r>
              <a:rPr lang="en-US" altLang="en-US" sz="2700" dirty="0">
                <a:solidFill>
                  <a:srgbClr val="3333FF"/>
                </a:solidFill>
              </a:rPr>
              <a:t> arti kata </a:t>
            </a:r>
            <a:r>
              <a:rPr lang="en-US" altLang="en-US" sz="2700" dirty="0" err="1">
                <a:solidFill>
                  <a:srgbClr val="3333FF"/>
                </a:solidFill>
              </a:rPr>
              <a:t>sabilillah</a:t>
            </a:r>
            <a:r>
              <a:rPr lang="en-US" altLang="en-US" sz="2700" dirty="0">
                <a:solidFill>
                  <a:srgbClr val="3333FF"/>
                </a:solidFill>
              </a:rPr>
              <a:t> </a:t>
            </a:r>
            <a:r>
              <a:rPr lang="en-US" altLang="en-US" sz="2700" dirty="0" err="1">
                <a:solidFill>
                  <a:srgbClr val="3333FF"/>
                </a:solidFill>
              </a:rPr>
              <a:t>itu</a:t>
            </a:r>
            <a:r>
              <a:rPr lang="en-US" altLang="en-US" sz="2700" dirty="0">
                <a:solidFill>
                  <a:srgbClr val="3333FF"/>
                </a:solidFill>
              </a:rPr>
              <a:t> </a:t>
            </a:r>
            <a:r>
              <a:rPr lang="en-US" altLang="en-US" sz="2700" dirty="0" err="1">
                <a:solidFill>
                  <a:srgbClr val="3333FF"/>
                </a:solidFill>
              </a:rPr>
              <a:t>berarti</a:t>
            </a:r>
            <a:r>
              <a:rPr lang="en-US" altLang="en-US" sz="2700" dirty="0">
                <a:solidFill>
                  <a:srgbClr val="3333FF"/>
                </a:solidFill>
              </a:rPr>
              <a:t> </a:t>
            </a:r>
            <a:r>
              <a:rPr lang="en-US" altLang="en-US" sz="2700" i="1" dirty="0">
                <a:solidFill>
                  <a:srgbClr val="3333FF"/>
                </a:solidFill>
              </a:rPr>
              <a:t>“ </a:t>
            </a:r>
            <a:r>
              <a:rPr lang="en-US" altLang="en-US" sz="2700" i="1" dirty="0" err="1">
                <a:solidFill>
                  <a:srgbClr val="3333FF"/>
                </a:solidFill>
              </a:rPr>
              <a:t>jalan</a:t>
            </a:r>
            <a:r>
              <a:rPr lang="en-US" altLang="en-US" sz="2700" i="1" dirty="0">
                <a:solidFill>
                  <a:srgbClr val="3333FF"/>
                </a:solidFill>
              </a:rPr>
              <a:t> Allah”. </a:t>
            </a:r>
            <a:r>
              <a:rPr lang="en-US" altLang="en-US" sz="2700" i="1" dirty="0" err="1">
                <a:solidFill>
                  <a:srgbClr val="3333FF"/>
                </a:solidFill>
              </a:rPr>
              <a:t>Bila</a:t>
            </a:r>
            <a:r>
              <a:rPr lang="en-US" altLang="en-US" sz="2700" i="1" dirty="0">
                <a:solidFill>
                  <a:srgbClr val="3333FF"/>
                </a:solidFill>
              </a:rPr>
              <a:t> </a:t>
            </a:r>
            <a:r>
              <a:rPr lang="en-US" altLang="en-US" sz="2700" i="1" dirty="0" err="1">
                <a:solidFill>
                  <a:srgbClr val="3333FF"/>
                </a:solidFill>
              </a:rPr>
              <a:t>dihubungkan</a:t>
            </a:r>
            <a:r>
              <a:rPr lang="en-US" altLang="en-US" sz="2700" i="1" dirty="0">
                <a:solidFill>
                  <a:srgbClr val="3333FF"/>
                </a:solidFill>
              </a:rPr>
              <a:t> </a:t>
            </a:r>
            <a:r>
              <a:rPr lang="en-US" altLang="en-US" sz="2700" i="1" dirty="0" err="1">
                <a:solidFill>
                  <a:srgbClr val="3333FF"/>
                </a:solidFill>
              </a:rPr>
              <a:t>dengan</a:t>
            </a:r>
            <a:r>
              <a:rPr lang="en-US" altLang="en-US" sz="2700" i="1" dirty="0">
                <a:solidFill>
                  <a:srgbClr val="3333FF"/>
                </a:solidFill>
              </a:rPr>
              <a:t> </a:t>
            </a:r>
            <a:r>
              <a:rPr lang="en-US" altLang="en-US" sz="2700" i="1" dirty="0" err="1">
                <a:solidFill>
                  <a:srgbClr val="3333FF"/>
                </a:solidFill>
              </a:rPr>
              <a:t>lafadz</a:t>
            </a:r>
            <a:r>
              <a:rPr lang="en-US" altLang="en-US" sz="2700" i="1" dirty="0">
                <a:solidFill>
                  <a:srgbClr val="3333FF"/>
                </a:solidFill>
              </a:rPr>
              <a:t> fi yang </a:t>
            </a:r>
            <a:r>
              <a:rPr lang="en-US" altLang="en-US" sz="2700" i="1" dirty="0" err="1">
                <a:solidFill>
                  <a:srgbClr val="3333FF"/>
                </a:solidFill>
              </a:rPr>
              <a:t>mendahuluinya</a:t>
            </a:r>
            <a:r>
              <a:rPr lang="en-US" altLang="en-US" sz="2700" i="1" dirty="0">
                <a:solidFill>
                  <a:srgbClr val="3333FF"/>
                </a:solidFill>
              </a:rPr>
              <a:t> </a:t>
            </a:r>
            <a:r>
              <a:rPr lang="en-US" altLang="en-US" sz="2700" i="1" dirty="0" err="1">
                <a:solidFill>
                  <a:srgbClr val="3333FF"/>
                </a:solidFill>
              </a:rPr>
              <a:t>mengandung</a:t>
            </a:r>
            <a:r>
              <a:rPr lang="en-US" altLang="en-US" sz="2700" i="1" dirty="0">
                <a:solidFill>
                  <a:srgbClr val="3333FF"/>
                </a:solidFill>
              </a:rPr>
              <a:t> arti </a:t>
            </a:r>
            <a:r>
              <a:rPr lang="en-US" altLang="en-US" sz="2700" i="1" dirty="0" err="1">
                <a:solidFill>
                  <a:srgbClr val="3333FF"/>
                </a:solidFill>
              </a:rPr>
              <a:t>untuk</a:t>
            </a:r>
            <a:r>
              <a:rPr lang="en-US" altLang="en-US" sz="2700" i="1" dirty="0">
                <a:solidFill>
                  <a:srgbClr val="3333FF"/>
                </a:solidFill>
              </a:rPr>
              <a:t> </a:t>
            </a:r>
            <a:r>
              <a:rPr lang="en-US" altLang="en-US" sz="2700" i="1" dirty="0" err="1">
                <a:solidFill>
                  <a:srgbClr val="3333FF"/>
                </a:solidFill>
              </a:rPr>
              <a:t>keperluan</a:t>
            </a:r>
            <a:r>
              <a:rPr lang="en-US" altLang="en-US" sz="2700" i="1" dirty="0">
                <a:solidFill>
                  <a:srgbClr val="3333FF"/>
                </a:solidFill>
              </a:rPr>
              <a:t> </a:t>
            </a:r>
            <a:r>
              <a:rPr lang="en-US" altLang="en-US" sz="2700" i="1" dirty="0" err="1">
                <a:solidFill>
                  <a:srgbClr val="3333FF"/>
                </a:solidFill>
              </a:rPr>
              <a:t>menegakkan</a:t>
            </a:r>
            <a:r>
              <a:rPr lang="en-US" altLang="en-US" sz="2700" i="1" dirty="0">
                <a:solidFill>
                  <a:srgbClr val="3333FF"/>
                </a:solidFill>
              </a:rPr>
              <a:t> agama Allah, </a:t>
            </a:r>
            <a:r>
              <a:rPr lang="en-US" altLang="en-US" sz="2700" i="1" dirty="0" err="1">
                <a:solidFill>
                  <a:srgbClr val="3333FF"/>
                </a:solidFill>
              </a:rPr>
              <a:t>dalam</a:t>
            </a:r>
            <a:r>
              <a:rPr lang="en-US" altLang="en-US" sz="2700" i="1" dirty="0">
                <a:solidFill>
                  <a:srgbClr val="3333FF"/>
                </a:solidFill>
              </a:rPr>
              <a:t> </a:t>
            </a:r>
            <a:r>
              <a:rPr lang="en-US" altLang="en-US" sz="2700" i="1" dirty="0" err="1">
                <a:solidFill>
                  <a:srgbClr val="3333FF"/>
                </a:solidFill>
              </a:rPr>
              <a:t>waktu</a:t>
            </a:r>
            <a:r>
              <a:rPr lang="en-US" altLang="en-US" sz="2700" i="1" dirty="0">
                <a:solidFill>
                  <a:srgbClr val="3333FF"/>
                </a:solidFill>
              </a:rPr>
              <a:t> </a:t>
            </a:r>
            <a:r>
              <a:rPr lang="en-US" altLang="en-US" sz="2700" i="1" dirty="0" err="1">
                <a:solidFill>
                  <a:srgbClr val="3333FF"/>
                </a:solidFill>
              </a:rPr>
              <a:t>perang</a:t>
            </a:r>
            <a:r>
              <a:rPr lang="en-US" altLang="en-US" sz="2700" i="1" dirty="0">
                <a:solidFill>
                  <a:srgbClr val="3333FF"/>
                </a:solidFill>
              </a:rPr>
              <a:t> </a:t>
            </a:r>
            <a:r>
              <a:rPr lang="en-US" altLang="en-US" sz="2700" i="1" dirty="0" err="1">
                <a:solidFill>
                  <a:srgbClr val="3333FF"/>
                </a:solidFill>
              </a:rPr>
              <a:t>dalam</a:t>
            </a:r>
            <a:r>
              <a:rPr lang="en-US" altLang="en-US" sz="2700" i="1" dirty="0">
                <a:solidFill>
                  <a:srgbClr val="3333FF"/>
                </a:solidFill>
              </a:rPr>
              <a:t> </a:t>
            </a:r>
            <a:r>
              <a:rPr lang="en-US" altLang="en-US" sz="2700" i="1" dirty="0" err="1">
                <a:solidFill>
                  <a:srgbClr val="3333FF"/>
                </a:solidFill>
              </a:rPr>
              <a:t>jalan</a:t>
            </a:r>
            <a:r>
              <a:rPr lang="en-US" altLang="en-US" sz="2700" i="1" dirty="0">
                <a:solidFill>
                  <a:srgbClr val="3333FF"/>
                </a:solidFill>
              </a:rPr>
              <a:t> Allah </a:t>
            </a:r>
            <a:r>
              <a:rPr lang="en-US" altLang="en-US" sz="2700" i="1" dirty="0" err="1">
                <a:solidFill>
                  <a:srgbClr val="3333FF"/>
                </a:solidFill>
              </a:rPr>
              <a:t>diartikan</a:t>
            </a:r>
            <a:r>
              <a:rPr lang="en-US" altLang="en-US" sz="2700" i="1" dirty="0">
                <a:solidFill>
                  <a:srgbClr val="3333FF"/>
                </a:solidFill>
              </a:rPr>
              <a:t> </a:t>
            </a:r>
            <a:r>
              <a:rPr lang="en-US" altLang="en-US" sz="2700" i="1" dirty="0" err="1">
                <a:solidFill>
                  <a:srgbClr val="3333FF"/>
                </a:solidFill>
              </a:rPr>
              <a:t>biaya</a:t>
            </a:r>
            <a:r>
              <a:rPr lang="en-US" altLang="en-US" sz="2700" i="1" dirty="0">
                <a:solidFill>
                  <a:srgbClr val="3333FF"/>
                </a:solidFill>
              </a:rPr>
              <a:t> </a:t>
            </a:r>
            <a:r>
              <a:rPr lang="en-US" altLang="en-US" sz="2700" i="1" dirty="0" err="1">
                <a:solidFill>
                  <a:srgbClr val="3333FF"/>
                </a:solidFill>
              </a:rPr>
              <a:t>pasukan</a:t>
            </a:r>
            <a:r>
              <a:rPr lang="en-US" altLang="en-US" sz="2700" i="1" dirty="0">
                <a:solidFill>
                  <a:srgbClr val="3333FF"/>
                </a:solidFill>
              </a:rPr>
              <a:t> dan </a:t>
            </a:r>
            <a:r>
              <a:rPr lang="en-US" altLang="en-US" sz="2700" i="1" dirty="0" err="1">
                <a:solidFill>
                  <a:srgbClr val="3333FF"/>
                </a:solidFill>
              </a:rPr>
              <a:t>perlengkapannya</a:t>
            </a:r>
            <a:r>
              <a:rPr lang="en-US" altLang="en-US" sz="2700" i="1" dirty="0">
                <a:solidFill>
                  <a:srgbClr val="3333FF"/>
                </a:solidFill>
              </a:rPr>
              <a:t> </a:t>
            </a:r>
            <a:r>
              <a:rPr lang="en-US" altLang="en-US" sz="2700" i="1" dirty="0" err="1">
                <a:solidFill>
                  <a:srgbClr val="3333FF"/>
                </a:solidFill>
              </a:rPr>
              <a:t>selama</a:t>
            </a:r>
            <a:r>
              <a:rPr lang="en-US" altLang="en-US" sz="2700" i="1" dirty="0">
                <a:solidFill>
                  <a:srgbClr val="3333FF"/>
                </a:solidFill>
              </a:rPr>
              <a:t> </a:t>
            </a:r>
            <a:r>
              <a:rPr lang="en-US" altLang="en-US" sz="2700" i="1" dirty="0" err="1">
                <a:solidFill>
                  <a:srgbClr val="3333FF"/>
                </a:solidFill>
              </a:rPr>
              <a:t>dalam</a:t>
            </a:r>
            <a:r>
              <a:rPr lang="en-US" altLang="en-US" sz="2700" i="1" dirty="0">
                <a:solidFill>
                  <a:srgbClr val="3333FF"/>
                </a:solidFill>
              </a:rPr>
              <a:t> </a:t>
            </a:r>
            <a:r>
              <a:rPr lang="en-US" altLang="en-US" sz="2700" i="1" dirty="0" err="1">
                <a:solidFill>
                  <a:srgbClr val="3333FF"/>
                </a:solidFill>
              </a:rPr>
              <a:t>peperangan</a:t>
            </a:r>
            <a:r>
              <a:rPr lang="en-US" altLang="en-US" sz="2700" i="1" dirty="0">
                <a:solidFill>
                  <a:srgbClr val="3333FF"/>
                </a:solidFill>
              </a:rPr>
              <a:t>. </a:t>
            </a:r>
            <a:r>
              <a:rPr lang="en-US" altLang="en-US" sz="2700" i="1" dirty="0" err="1">
                <a:solidFill>
                  <a:srgbClr val="3333FF"/>
                </a:solidFill>
              </a:rPr>
              <a:t>Dalam</a:t>
            </a:r>
            <a:r>
              <a:rPr lang="en-US" altLang="en-US" sz="2700" i="1" dirty="0">
                <a:solidFill>
                  <a:srgbClr val="3333FF"/>
                </a:solidFill>
              </a:rPr>
              <a:t> </a:t>
            </a:r>
            <a:r>
              <a:rPr lang="en-US" altLang="en-US" sz="2700" i="1" dirty="0" err="1">
                <a:solidFill>
                  <a:srgbClr val="3333FF"/>
                </a:solidFill>
              </a:rPr>
              <a:t>situasi</a:t>
            </a:r>
            <a:r>
              <a:rPr lang="en-US" altLang="en-US" sz="2700" i="1" dirty="0">
                <a:solidFill>
                  <a:srgbClr val="3333FF"/>
                </a:solidFill>
              </a:rPr>
              <a:t> yang </a:t>
            </a:r>
            <a:r>
              <a:rPr lang="en-US" altLang="en-US" sz="2700" i="1" dirty="0" err="1">
                <a:solidFill>
                  <a:srgbClr val="3333FF"/>
                </a:solidFill>
              </a:rPr>
              <a:t>bukan</a:t>
            </a:r>
            <a:r>
              <a:rPr lang="en-US" altLang="en-US" sz="2700" i="1" dirty="0">
                <a:solidFill>
                  <a:srgbClr val="3333FF"/>
                </a:solidFill>
              </a:rPr>
              <a:t> </a:t>
            </a:r>
            <a:r>
              <a:rPr lang="en-US" altLang="en-US" sz="2700" i="1" dirty="0" err="1">
                <a:solidFill>
                  <a:srgbClr val="3333FF"/>
                </a:solidFill>
              </a:rPr>
              <a:t>perang</a:t>
            </a:r>
            <a:r>
              <a:rPr lang="en-US" altLang="en-US" sz="2700" i="1" dirty="0">
                <a:solidFill>
                  <a:srgbClr val="3333FF"/>
                </a:solidFill>
              </a:rPr>
              <a:t> kata </a:t>
            </a:r>
            <a:r>
              <a:rPr lang="en-US" altLang="en-US" sz="2700" i="1" dirty="0" err="1">
                <a:solidFill>
                  <a:srgbClr val="3333FF"/>
                </a:solidFill>
              </a:rPr>
              <a:t>ini</a:t>
            </a:r>
            <a:r>
              <a:rPr lang="en-US" altLang="en-US" sz="2700" i="1" dirty="0">
                <a:solidFill>
                  <a:srgbClr val="3333FF"/>
                </a:solidFill>
              </a:rPr>
              <a:t> </a:t>
            </a:r>
            <a:r>
              <a:rPr lang="en-US" altLang="en-US" sz="2700" i="1" dirty="0" err="1">
                <a:solidFill>
                  <a:srgbClr val="3333FF"/>
                </a:solidFill>
              </a:rPr>
              <a:t>berarti</a:t>
            </a:r>
            <a:r>
              <a:rPr lang="en-US" altLang="en-US" sz="2700" i="1" dirty="0">
                <a:solidFill>
                  <a:srgbClr val="3333FF"/>
                </a:solidFill>
              </a:rPr>
              <a:t> </a:t>
            </a:r>
            <a:r>
              <a:rPr lang="en-US" altLang="en-US" sz="2700" i="1" dirty="0" err="1">
                <a:solidFill>
                  <a:srgbClr val="3333FF"/>
                </a:solidFill>
              </a:rPr>
              <a:t>segala</a:t>
            </a:r>
            <a:r>
              <a:rPr lang="en-US" altLang="en-US" sz="2700" i="1" dirty="0">
                <a:solidFill>
                  <a:srgbClr val="3333FF"/>
                </a:solidFill>
              </a:rPr>
              <a:t> </a:t>
            </a:r>
            <a:r>
              <a:rPr lang="en-US" altLang="en-US" sz="2700" i="1" dirty="0" err="1">
                <a:solidFill>
                  <a:srgbClr val="3333FF"/>
                </a:solidFill>
              </a:rPr>
              <a:t>usaha</a:t>
            </a:r>
            <a:r>
              <a:rPr lang="en-US" altLang="en-US" sz="2700" i="1" dirty="0">
                <a:solidFill>
                  <a:srgbClr val="3333FF"/>
                </a:solidFill>
              </a:rPr>
              <a:t> yang </a:t>
            </a:r>
            <a:r>
              <a:rPr lang="en-US" altLang="en-US" sz="2700" i="1" dirty="0" err="1">
                <a:solidFill>
                  <a:srgbClr val="3333FF"/>
                </a:solidFill>
              </a:rPr>
              <a:t>bertujuan</a:t>
            </a:r>
            <a:r>
              <a:rPr lang="en-US" altLang="en-US" sz="2700" i="1" dirty="0">
                <a:solidFill>
                  <a:srgbClr val="3333FF"/>
                </a:solidFill>
              </a:rPr>
              <a:t> </a:t>
            </a:r>
            <a:r>
              <a:rPr lang="en-US" altLang="en-US" sz="2700" i="1" dirty="0" err="1">
                <a:solidFill>
                  <a:srgbClr val="3333FF"/>
                </a:solidFill>
              </a:rPr>
              <a:t>untuk</a:t>
            </a:r>
            <a:r>
              <a:rPr lang="en-US" altLang="en-US" sz="2700" i="1" dirty="0">
                <a:solidFill>
                  <a:srgbClr val="3333FF"/>
                </a:solidFill>
              </a:rPr>
              <a:t> </a:t>
            </a:r>
            <a:r>
              <a:rPr lang="en-US" altLang="en-US" sz="2700" i="1" dirty="0" err="1">
                <a:solidFill>
                  <a:srgbClr val="3333FF"/>
                </a:solidFill>
              </a:rPr>
              <a:t>menegakkan</a:t>
            </a:r>
            <a:r>
              <a:rPr lang="en-US" altLang="en-US" sz="2700" i="1" dirty="0">
                <a:solidFill>
                  <a:srgbClr val="3333FF"/>
                </a:solidFill>
              </a:rPr>
              <a:t> </a:t>
            </a:r>
            <a:r>
              <a:rPr lang="en-US" altLang="en-US" sz="2700" i="1" dirty="0" err="1">
                <a:solidFill>
                  <a:srgbClr val="3333FF"/>
                </a:solidFill>
              </a:rPr>
              <a:t>syiar</a:t>
            </a:r>
            <a:r>
              <a:rPr lang="en-US" altLang="en-US" sz="2700" i="1" dirty="0">
                <a:solidFill>
                  <a:srgbClr val="3333FF"/>
                </a:solidFill>
              </a:rPr>
              <a:t> agama.</a:t>
            </a:r>
          </a:p>
        </p:txBody>
      </p:sp>
      <p:pic>
        <p:nvPicPr>
          <p:cNvPr id="21508" name="Picture 4" descr="Gambar Tangan">
            <a:extLst>
              <a:ext uri="{FF2B5EF4-FFF2-40B4-BE49-F238E27FC236}">
                <a16:creationId xmlns:a16="http://schemas.microsoft.com/office/drawing/2014/main" id="{85377BAB-F097-482D-BADC-BC277C2F23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288" y="2852739"/>
            <a:ext cx="10604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P1440353 Edit">
            <a:extLst>
              <a:ext uri="{FF2B5EF4-FFF2-40B4-BE49-F238E27FC236}">
                <a16:creationId xmlns:a16="http://schemas.microsoft.com/office/drawing/2014/main" id="{AFB4BF41-53A3-4E98-8C3E-9510D5B31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950" y="1773239"/>
            <a:ext cx="13668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8F47935-12C0-423F-83EF-E533C342A225}"/>
              </a:ext>
            </a:extLst>
          </p:cNvPr>
          <p:cNvSpPr>
            <a:spLocks noGrp="1" noChangeArrowheads="1"/>
          </p:cNvSpPr>
          <p:nvPr>
            <p:ph type="title" idx="4294967295"/>
          </p:nvPr>
        </p:nvSpPr>
        <p:spPr>
          <a:xfrm>
            <a:off x="0" y="493713"/>
            <a:ext cx="7696200" cy="1143000"/>
          </a:xfrm>
        </p:spPr>
        <p:txBody>
          <a:bodyPr/>
          <a:lstStyle/>
          <a:p>
            <a:pPr eaLnBrk="1" hangingPunct="1"/>
            <a:r>
              <a:rPr lang="en-US" altLang="en-US">
                <a:latin typeface="Times New Roman" panose="02020603050405020304" pitchFamily="18" charset="0"/>
                <a:cs typeface="Times New Roman" panose="02020603050405020304" pitchFamily="18" charset="0"/>
              </a:rPr>
              <a:t>8. Ibnu sabil</a:t>
            </a:r>
          </a:p>
        </p:txBody>
      </p:sp>
      <p:sp>
        <p:nvSpPr>
          <p:cNvPr id="22531" name="Rectangle 3">
            <a:extLst>
              <a:ext uri="{FF2B5EF4-FFF2-40B4-BE49-F238E27FC236}">
                <a16:creationId xmlns:a16="http://schemas.microsoft.com/office/drawing/2014/main" id="{167EC535-8036-429E-9644-8AB85763B1B9}"/>
              </a:ext>
            </a:extLst>
          </p:cNvPr>
          <p:cNvSpPr>
            <a:spLocks noGrp="1" noChangeArrowheads="1"/>
          </p:cNvSpPr>
          <p:nvPr>
            <p:ph type="body" idx="4294967295"/>
          </p:nvPr>
        </p:nvSpPr>
        <p:spPr>
          <a:xfrm>
            <a:off x="0" y="1905000"/>
            <a:ext cx="6330950" cy="4038600"/>
          </a:xfrm>
        </p:spPr>
        <p:txBody>
          <a:bodyPr/>
          <a:lstStyle/>
          <a:p>
            <a:pPr algn="just" eaLnBrk="1" hangingPunct="1">
              <a:buFont typeface="Wingdings" panose="05000000000000000000" pitchFamily="2" charset="2"/>
              <a:buNone/>
            </a:pPr>
            <a:r>
              <a:rPr lang="en-US" altLang="en-US" sz="2700">
                <a:solidFill>
                  <a:srgbClr val="3333FF"/>
                </a:solidFill>
              </a:rPr>
              <a:t>	ibnu sabil secara arti kata ibnu sabil mengandung arti </a:t>
            </a:r>
            <a:r>
              <a:rPr lang="en-US" altLang="en-US" sz="2700" i="1">
                <a:solidFill>
                  <a:srgbClr val="3333FF"/>
                </a:solidFill>
              </a:rPr>
              <a:t>“ anak jalanan”. Maksudnya disini adalah orang-orang yang berada dalam perjalanan bukan untuk  tujuan maksiat, yang kehabisan biaya dalam perjalanannya dan tidak mampu meneruskan perjalannya kecuali dengan bantuan dari luar.</a:t>
            </a:r>
          </a:p>
        </p:txBody>
      </p:sp>
      <p:pic>
        <p:nvPicPr>
          <p:cNvPr id="22532" name="Picture 4" descr="Gambar Tangan">
            <a:extLst>
              <a:ext uri="{FF2B5EF4-FFF2-40B4-BE49-F238E27FC236}">
                <a16:creationId xmlns:a16="http://schemas.microsoft.com/office/drawing/2014/main" id="{ACE91CFC-AD38-4A0E-825A-D9CBDD27B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288" y="2852739"/>
            <a:ext cx="10604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P1440353 Edit">
            <a:extLst>
              <a:ext uri="{FF2B5EF4-FFF2-40B4-BE49-F238E27FC236}">
                <a16:creationId xmlns:a16="http://schemas.microsoft.com/office/drawing/2014/main" id="{A0901726-C932-46FA-B451-F1869B2FF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950" y="1773239"/>
            <a:ext cx="1366838"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F51416B-65BB-4B46-88E3-2B88F0760BA8}"/>
              </a:ext>
            </a:extLst>
          </p:cNvPr>
          <p:cNvSpPr>
            <a:spLocks noGrp="1" noChangeArrowheads="1"/>
          </p:cNvSpPr>
          <p:nvPr>
            <p:ph type="title" idx="4294967295"/>
          </p:nvPr>
        </p:nvSpPr>
        <p:spPr>
          <a:xfrm>
            <a:off x="2247900" y="1043623"/>
            <a:ext cx="7696200" cy="1095375"/>
          </a:xfrm>
        </p:spPr>
        <p:txBody>
          <a:bodyPr>
            <a:normAutofit fontScale="90000"/>
          </a:bodyPr>
          <a:lstStyle/>
          <a:p>
            <a:r>
              <a:rPr lang="en-US" altLang="en-US" dirty="0" err="1">
                <a:latin typeface="Times New Roman" panose="02020603050405020304" pitchFamily="18" charset="0"/>
                <a:cs typeface="Times New Roman" panose="02020603050405020304" pitchFamily="18" charset="0"/>
              </a:rPr>
              <a:t>Pemberdayaan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Ummat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dari</a:t>
            </a:r>
            <a:r>
              <a:rPr lang="en-US" altLang="en-US" dirty="0">
                <a:latin typeface="Times New Roman" panose="02020603050405020304" pitchFamily="18" charset="0"/>
                <a:cs typeface="Times New Roman" panose="02020603050405020304" pitchFamily="18" charset="0"/>
              </a:rPr>
              <a:t> Zakat</a:t>
            </a:r>
            <a:endParaRPr lang="en-ID" altLang="en-US" dirty="0">
              <a:latin typeface="Times New Roman" panose="02020603050405020304" pitchFamily="18" charset="0"/>
              <a:cs typeface="Times New Roman" panose="02020603050405020304" pitchFamily="18" charset="0"/>
            </a:endParaRPr>
          </a:p>
        </p:txBody>
      </p:sp>
      <p:sp>
        <p:nvSpPr>
          <p:cNvPr id="23555" name="Content Placeholder 2">
            <a:extLst>
              <a:ext uri="{FF2B5EF4-FFF2-40B4-BE49-F238E27FC236}">
                <a16:creationId xmlns:a16="http://schemas.microsoft.com/office/drawing/2014/main" id="{BFF846C1-7557-4B5A-8663-F3FE8CA14059}"/>
              </a:ext>
            </a:extLst>
          </p:cNvPr>
          <p:cNvSpPr>
            <a:spLocks noGrp="1" noChangeArrowheads="1"/>
          </p:cNvSpPr>
          <p:nvPr>
            <p:ph idx="4294967295"/>
          </p:nvPr>
        </p:nvSpPr>
        <p:spPr>
          <a:xfrm>
            <a:off x="1857103" y="2154238"/>
            <a:ext cx="7696200" cy="4170362"/>
          </a:xfrm>
        </p:spPr>
        <p:txBody>
          <a:bodyPr/>
          <a:lstStyle/>
          <a:p>
            <a:pPr algn="just">
              <a:lnSpc>
                <a:spcPct val="150000"/>
              </a:lnSpc>
            </a:pPr>
            <a:r>
              <a:rPr lang="en-ID" altLang="en-US" sz="1800" b="1" dirty="0" err="1">
                <a:solidFill>
                  <a:srgbClr val="0070C0"/>
                </a:solidFill>
                <a:cs typeface="Calibri" panose="020F0502020204030204" pitchFamily="34" charset="0"/>
              </a:rPr>
              <a:t>Pengertian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Pemberdayaan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merupakan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bentuk</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menguatkan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keadaan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sosial</a:t>
            </a:r>
            <a:r>
              <a:rPr lang="en-ID" altLang="en-US" sz="1800" b="1" dirty="0">
                <a:solidFill>
                  <a:srgbClr val="0070C0"/>
                </a:solidFill>
                <a:cs typeface="Calibri" panose="020F0502020204030204" pitchFamily="34" charset="0"/>
              </a:rPr>
              <a:t> dan </a:t>
            </a:r>
            <a:r>
              <a:rPr lang="en-ID" altLang="en-US" sz="1800" b="1" dirty="0" err="1">
                <a:solidFill>
                  <a:srgbClr val="0070C0"/>
                </a:solidFill>
                <a:cs typeface="Calibri" panose="020F0502020204030204" pitchFamily="34" charset="0"/>
              </a:rPr>
              <a:t>ekonomi</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bertujuan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mencapai</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penguatan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kesanggupan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umat</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lewat</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donasi</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kontribusi</a:t>
            </a:r>
            <a:r>
              <a:rPr lang="en-ID" altLang="en-US" sz="1800" b="1" dirty="0">
                <a:solidFill>
                  <a:srgbClr val="0070C0"/>
                </a:solidFill>
                <a:cs typeface="Calibri" panose="020F0502020204030204" pitchFamily="34" charset="0"/>
              </a:rPr>
              <a:t> zakat </a:t>
            </a:r>
            <a:r>
              <a:rPr lang="en-ID" altLang="en-US" sz="1800" b="1" dirty="0" err="1">
                <a:solidFill>
                  <a:srgbClr val="0070C0"/>
                </a:solidFill>
                <a:cs typeface="Calibri" panose="020F0502020204030204" pitchFamily="34" charset="0"/>
              </a:rPr>
              <a:t>produktif</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sehingga</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mustahiq</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bisa</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memenuhi</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kebutuhan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hidupnya</a:t>
            </a:r>
            <a:r>
              <a:rPr lang="en-ID" altLang="en-US" sz="1800" b="1" dirty="0">
                <a:solidFill>
                  <a:srgbClr val="0070C0"/>
                </a:solidFill>
                <a:cs typeface="Calibri" panose="020F0502020204030204" pitchFamily="34" charset="0"/>
              </a:rPr>
              <a:t> dan </a:t>
            </a:r>
            <a:r>
              <a:rPr lang="en-ID" altLang="en-US" sz="1800" b="1" dirty="0" err="1">
                <a:solidFill>
                  <a:srgbClr val="0070C0"/>
                </a:solidFill>
                <a:cs typeface="Calibri" panose="020F0502020204030204" pitchFamily="34" charset="0"/>
              </a:rPr>
              <a:t>pendapatan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meningkat</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dari</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hasil</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usahanya</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mustahiq</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bisa</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membayar</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kewajibannya</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yaitu</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berzakat</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Dengan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adanya</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pemberdayaan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bisa</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membantu</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masyarakat</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memperoleh</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penghasilan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lebih</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selain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itu</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masyarakat</a:t>
            </a:r>
            <a:r>
              <a:rPr lang="en-ID" altLang="en-US" sz="1800" b="1" dirty="0">
                <a:solidFill>
                  <a:srgbClr val="0070C0"/>
                </a:solidFill>
                <a:cs typeface="Calibri" panose="020F0502020204030204" pitchFamily="34" charset="0"/>
              </a:rPr>
              <a:t> juga </a:t>
            </a:r>
            <a:r>
              <a:rPr lang="en-ID" altLang="en-US" sz="1800" b="1" dirty="0" err="1">
                <a:solidFill>
                  <a:srgbClr val="0070C0"/>
                </a:solidFill>
                <a:cs typeface="Calibri" panose="020F0502020204030204" pitchFamily="34" charset="0"/>
              </a:rPr>
              <a:t>bisa</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mengembangkan</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potensi</a:t>
            </a:r>
            <a:r>
              <a:rPr lang="en-ID" altLang="en-US" sz="1800" b="1" dirty="0">
                <a:solidFill>
                  <a:srgbClr val="0070C0"/>
                </a:solidFill>
                <a:cs typeface="Calibri" panose="020F0502020204030204" pitchFamily="34" charset="0"/>
              </a:rPr>
              <a:t> yang </a:t>
            </a:r>
            <a:r>
              <a:rPr lang="en-ID" altLang="en-US" sz="1800" b="1" dirty="0" err="1">
                <a:solidFill>
                  <a:srgbClr val="0070C0"/>
                </a:solidFill>
                <a:cs typeface="Calibri" panose="020F0502020204030204" pitchFamily="34" charset="0"/>
              </a:rPr>
              <a:t>ada</a:t>
            </a:r>
            <a:r>
              <a:rPr lang="en-ID" altLang="en-US" sz="1800" b="1" dirty="0">
                <a:solidFill>
                  <a:srgbClr val="0070C0"/>
                </a:solidFill>
                <a:cs typeface="Calibri" panose="020F0502020204030204" pitchFamily="34" charset="0"/>
              </a:rPr>
              <a:t> di </a:t>
            </a:r>
            <a:r>
              <a:rPr lang="en-ID" altLang="en-US" sz="1800" b="1" dirty="0" err="1">
                <a:solidFill>
                  <a:srgbClr val="0070C0"/>
                </a:solidFill>
                <a:cs typeface="Calibri" panose="020F0502020204030204" pitchFamily="34" charset="0"/>
              </a:rPr>
              <a:t>desanya</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untuk</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diolah</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menjadi</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barang</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atau</a:t>
            </a:r>
            <a:r>
              <a:rPr lang="en-ID" altLang="en-US" sz="1800" b="1" dirty="0">
                <a:solidFill>
                  <a:srgbClr val="0070C0"/>
                </a:solidFill>
                <a:cs typeface="Calibri" panose="020F0502020204030204" pitchFamily="34" charset="0"/>
              </a:rPr>
              <a:t> </a:t>
            </a:r>
            <a:r>
              <a:rPr lang="en-ID" altLang="en-US" sz="1800" b="1" dirty="0" err="1">
                <a:solidFill>
                  <a:srgbClr val="0070C0"/>
                </a:solidFill>
                <a:cs typeface="Calibri" panose="020F0502020204030204" pitchFamily="34" charset="0"/>
              </a:rPr>
              <a:t>makanan</a:t>
            </a:r>
            <a:r>
              <a:rPr lang="en-ID" altLang="en-US" sz="1800" b="1" dirty="0">
                <a:solidFill>
                  <a:srgbClr val="0070C0"/>
                </a:solidFill>
                <a:cs typeface="Calibri" panose="020F0502020204030204" pitchFamily="34" charset="0"/>
              </a:rPr>
              <a:t> yang </a:t>
            </a:r>
            <a:r>
              <a:rPr lang="en-ID" altLang="en-US" sz="1800" b="1" dirty="0" err="1">
                <a:solidFill>
                  <a:srgbClr val="0070C0"/>
                </a:solidFill>
                <a:cs typeface="Calibri" panose="020F0502020204030204" pitchFamily="34" charset="0"/>
              </a:rPr>
              <a:t>bisa</a:t>
            </a:r>
            <a:r>
              <a:rPr lang="en-ID" altLang="en-US" sz="1800" b="1" dirty="0">
                <a:solidFill>
                  <a:srgbClr val="0070C0"/>
                </a:solidFill>
                <a:cs typeface="Calibri" panose="020F0502020204030204" pitchFamily="34" charset="0"/>
              </a:rPr>
              <a:t> di </a:t>
            </a:r>
            <a:r>
              <a:rPr lang="en-ID" altLang="en-US" sz="1800" b="1" dirty="0" err="1">
                <a:solidFill>
                  <a:srgbClr val="0070C0"/>
                </a:solidFill>
                <a:cs typeface="Calibri" panose="020F0502020204030204" pitchFamily="34" charset="0"/>
              </a:rPr>
              <a:t>jual</a:t>
            </a:r>
            <a:endParaRPr lang="en-ID" altLang="en-US" sz="1800" b="1"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C88B3DE-2940-434F-B454-937F939F53C3}"/>
              </a:ext>
            </a:extLst>
          </p:cNvPr>
          <p:cNvSpPr>
            <a:spLocks noGrp="1" noChangeArrowheads="1"/>
          </p:cNvSpPr>
          <p:nvPr>
            <p:ph type="title" idx="4294967295"/>
          </p:nvPr>
        </p:nvSpPr>
        <p:spPr>
          <a:xfrm>
            <a:off x="4495800" y="981075"/>
            <a:ext cx="7696200" cy="695325"/>
          </a:xfrm>
        </p:spPr>
        <p:txBody>
          <a:bodyPr/>
          <a:lstStyle/>
          <a:p>
            <a:pPr eaLnBrk="1" hangingPunct="1"/>
            <a:r>
              <a:rPr lang="en-US" altLang="en-US" dirty="0" err="1">
                <a:latin typeface="Times New Roman" panose="02020603050405020304" pitchFamily="18" charset="0"/>
                <a:cs typeface="Times New Roman" panose="02020603050405020304" pitchFamily="18" charset="0"/>
              </a:rPr>
              <a:t>Pengertian</a:t>
            </a:r>
            <a:r>
              <a:rPr lang="en-US" altLang="en-US" dirty="0">
                <a:latin typeface="Times New Roman" panose="02020603050405020304" pitchFamily="18" charset="0"/>
                <a:cs typeface="Times New Roman" panose="02020603050405020304" pitchFamily="18" charset="0"/>
              </a:rPr>
              <a:t> Zakat</a:t>
            </a:r>
          </a:p>
        </p:txBody>
      </p:sp>
      <p:sp>
        <p:nvSpPr>
          <p:cNvPr id="23555" name="Rectangle 3">
            <a:extLst>
              <a:ext uri="{FF2B5EF4-FFF2-40B4-BE49-F238E27FC236}">
                <a16:creationId xmlns:a16="http://schemas.microsoft.com/office/drawing/2014/main" id="{A29FFE3C-01F3-4C93-857C-299DD6F45D54}"/>
              </a:ext>
            </a:extLst>
          </p:cNvPr>
          <p:cNvSpPr>
            <a:spLocks noGrp="1" noChangeArrowheads="1"/>
          </p:cNvSpPr>
          <p:nvPr>
            <p:ph type="body" sz="half" idx="4294967295"/>
          </p:nvPr>
        </p:nvSpPr>
        <p:spPr>
          <a:xfrm>
            <a:off x="0" y="1905000"/>
            <a:ext cx="6762750" cy="3971925"/>
          </a:xfrm>
        </p:spPr>
        <p:txBody>
          <a:bodyPr/>
          <a:lstStyle/>
          <a:p>
            <a:pPr algn="just" eaLnBrk="1" hangingPunct="1"/>
            <a:r>
              <a:rPr lang="en-US" altLang="en-US" sz="3200">
                <a:solidFill>
                  <a:srgbClr val="3333FF"/>
                </a:solidFill>
                <a:latin typeface="Agency FB" panose="020B0503020202020204" pitchFamily="34" charset="0"/>
              </a:rPr>
              <a:t>Zakat menurut bahasa artinya , bersih, tumbuh dan terpuji. Menurut istilah (para ahli fikih) zakat ialah kadar harta tertentu yang diberikan kepada para mustahiq (yang berhak) menerimanya dengan beberapa syarat. Zakat juga dimaksudkan untuk mendekatkan diri kepada Allah serta untuk membersihkan diri dari hartanya.</a:t>
            </a:r>
          </a:p>
        </p:txBody>
      </p:sp>
      <p:pic>
        <p:nvPicPr>
          <p:cNvPr id="6148" name="Picture 4" descr="Gambar Tangan">
            <a:extLst>
              <a:ext uri="{FF2B5EF4-FFF2-40B4-BE49-F238E27FC236}">
                <a16:creationId xmlns:a16="http://schemas.microsoft.com/office/drawing/2014/main" id="{BA35F823-C247-4967-A84C-94F12F709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5726" y="1844676"/>
            <a:ext cx="9890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iterate type="lt">
                                    <p:tmPct val="10000"/>
                                  </p:iterate>
                                  <p:childTnLst>
                                    <p:set>
                                      <p:cBhvr>
                                        <p:cTn id="6" dur="1" fill="hold">
                                          <p:stCondLst>
                                            <p:cond delay="0"/>
                                          </p:stCondLst>
                                        </p:cTn>
                                        <p:tgtEl>
                                          <p:spTgt spid="23554"/>
                                        </p:tgtEl>
                                        <p:attrNameLst>
                                          <p:attrName>style.visibility</p:attrName>
                                        </p:attrNameLst>
                                      </p:cBhvr>
                                      <p:to>
                                        <p:strVal val="visible"/>
                                      </p:to>
                                    </p:set>
                                    <p:animEffect transition="in" filter="fade">
                                      <p:cBhvr>
                                        <p:cTn id="7" dur="1000">
                                          <p:stCondLst>
                                            <p:cond delay="0"/>
                                          </p:stCondLst>
                                        </p:cTn>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fade">
                                      <p:cBhvr>
                                        <p:cTn id="12" dur="500">
                                          <p:stCondLst>
                                            <p:cond delay="0"/>
                                          </p:stCondLst>
                                        </p:cTn>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8B9C-7375-4979-99F7-DFB14B2F21E0}"/>
              </a:ext>
            </a:extLst>
          </p:cNvPr>
          <p:cNvSpPr>
            <a:spLocks noGrp="1"/>
          </p:cNvSpPr>
          <p:nvPr>
            <p:ph type="title" idx="4294967295"/>
          </p:nvPr>
        </p:nvSpPr>
        <p:spPr>
          <a:xfrm>
            <a:off x="864326" y="1025525"/>
            <a:ext cx="10515600" cy="1325563"/>
          </a:xfrm>
        </p:spPr>
        <p:txBody>
          <a:bodyPr/>
          <a:lstStyle/>
          <a:p>
            <a:pPr>
              <a:defRPr/>
            </a:pPr>
            <a:r>
              <a:rPr lang="en-ID" sz="3200" kern="100" dirty="0">
                <a:latin typeface="Times New Roman" panose="02020603050405020304" pitchFamily="18" charset="0"/>
                <a:ea typeface="Calibri" panose="020F0502020204030204" pitchFamily="34" charset="0"/>
                <a:cs typeface="Times New Roman" panose="02020603050405020304" pitchFamily="18" charset="0"/>
              </a:rPr>
              <a:t>Proses </a:t>
            </a:r>
            <a:r>
              <a:rPr lang="en-ID" sz="3200" kern="100" dirty="0" err="1">
                <a:latin typeface="Times New Roman" panose="02020603050405020304" pitchFamily="18" charset="0"/>
                <a:ea typeface="Calibri" panose="020F0502020204030204" pitchFamily="34" charset="0"/>
                <a:cs typeface="Times New Roman" panose="02020603050405020304" pitchFamily="18" charset="0"/>
              </a:rPr>
              <a:t>Pemberdayaan</a:t>
            </a:r>
            <a:r>
              <a:rPr lang="en-ID" sz="3200" kern="100" dirty="0">
                <a:latin typeface="Times New Roman" panose="02020603050405020304" pitchFamily="18" charset="0"/>
                <a:ea typeface="Calibri" panose="020F0502020204030204" pitchFamily="34" charset="0"/>
                <a:cs typeface="Times New Roman" panose="02020603050405020304" pitchFamily="18" charset="0"/>
              </a:rPr>
              <a:t> Masyarakat </a:t>
            </a:r>
            <a:r>
              <a:rPr lang="en-ID" sz="3200" kern="100" dirty="0" err="1">
                <a:latin typeface="Times New Roman" panose="02020603050405020304" pitchFamily="18" charset="0"/>
                <a:ea typeface="Calibri" panose="020F0502020204030204" pitchFamily="34" charset="0"/>
                <a:cs typeface="Times New Roman" panose="02020603050405020304" pitchFamily="18" charset="0"/>
              </a:rPr>
              <a:t>pemberdayaan</a:t>
            </a:r>
            <a:endParaRPr lang="en-ID"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7E5C14-F394-4C66-BA10-18D9B91FD04E}"/>
              </a:ext>
            </a:extLst>
          </p:cNvPr>
          <p:cNvSpPr>
            <a:spLocks noGrp="1"/>
          </p:cNvSpPr>
          <p:nvPr>
            <p:ph idx="4294967295"/>
          </p:nvPr>
        </p:nvSpPr>
        <p:spPr>
          <a:xfrm>
            <a:off x="812074" y="2190433"/>
            <a:ext cx="10515600" cy="4408487"/>
          </a:xfrm>
        </p:spPr>
        <p:txBody>
          <a:bodyPr>
            <a:normAutofit/>
          </a:bodyPr>
          <a:lstStyle/>
          <a:p>
            <a:pPr algn="just">
              <a:defRPr/>
            </a:pPr>
            <a:r>
              <a:rPr lang="en-ID" sz="2000" b="1" kern="100" dirty="0">
                <a:solidFill>
                  <a:srgbClr val="0070C0"/>
                </a:solidFill>
                <a:ea typeface="Calibri" panose="020F0502020204030204" pitchFamily="34" charset="0"/>
                <a:cs typeface="Times New Roman" panose="02020603050405020304" pitchFamily="18" charset="0"/>
              </a:rPr>
              <a:t>1) </a:t>
            </a:r>
            <a:r>
              <a:rPr lang="en-ID" sz="2000" b="1" kern="100" dirty="0" err="1">
                <a:solidFill>
                  <a:srgbClr val="0070C0"/>
                </a:solidFill>
                <a:ea typeface="Calibri" panose="020F0502020204030204" pitchFamily="34" charset="0"/>
                <a:cs typeface="Times New Roman" panose="02020603050405020304" pitchFamily="18" charset="0"/>
              </a:rPr>
              <a:t>Mengoptimalkan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impian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terhadap</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jiwa</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seseorang</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guna</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mengubah</a:t>
            </a:r>
            <a:r>
              <a:rPr lang="en-ID" sz="2000" b="1" kern="100" dirty="0">
                <a:solidFill>
                  <a:srgbClr val="0070C0"/>
                </a:solidFill>
                <a:ea typeface="Calibri" panose="020F0502020204030204" pitchFamily="34" charset="0"/>
                <a:cs typeface="Times New Roman" panose="02020603050405020304" pitchFamily="18" charset="0"/>
              </a:rPr>
              <a:t> dan </a:t>
            </a:r>
            <a:r>
              <a:rPr lang="en-ID" sz="2000" b="1" kern="100" dirty="0" err="1">
                <a:solidFill>
                  <a:srgbClr val="0070C0"/>
                </a:solidFill>
                <a:ea typeface="Calibri" panose="020F0502020204030204" pitchFamily="34" charset="0"/>
                <a:cs typeface="Times New Roman" panose="02020603050405020304" pitchFamily="18" charset="0"/>
              </a:rPr>
              <a:t>menyempurnakan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Dengan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adanya</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impian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masyarakat</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bisa</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memperbaiki</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kehidupannya</a:t>
            </a:r>
            <a:r>
              <a:rPr lang="en-ID" sz="2000" b="1" kern="100" dirty="0">
                <a:solidFill>
                  <a:srgbClr val="0070C0"/>
                </a:solidFill>
                <a:ea typeface="Calibri" panose="020F0502020204030204" pitchFamily="34" charset="0"/>
                <a:cs typeface="Times New Roman" panose="02020603050405020304" pitchFamily="18" charset="0"/>
              </a:rPr>
              <a:t>. </a:t>
            </a:r>
            <a:endPar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defRPr/>
            </a:pPr>
            <a:r>
              <a:rPr lang="en-ID" sz="2000" b="1" kern="100" dirty="0">
                <a:solidFill>
                  <a:srgbClr val="0070C0"/>
                </a:solidFill>
                <a:ea typeface="Calibri" panose="020F0502020204030204" pitchFamily="34" charset="0"/>
                <a:cs typeface="Times New Roman" panose="02020603050405020304" pitchFamily="18" charset="0"/>
              </a:rPr>
              <a:t>2) </a:t>
            </a:r>
            <a:r>
              <a:rPr lang="en-ID" sz="2000" b="1" kern="100" dirty="0" err="1">
                <a:solidFill>
                  <a:srgbClr val="0070C0"/>
                </a:solidFill>
                <a:ea typeface="Calibri" panose="020F0502020204030204" pitchFamily="34" charset="0"/>
                <a:cs typeface="Times New Roman" panose="02020603050405020304" pitchFamily="18" charset="0"/>
              </a:rPr>
              <a:t>Membangkitkan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keberanian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serta</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keinginan</a:t>
            </a:r>
            <a:r>
              <a:rPr lang="en-ID" sz="2000" b="1" kern="100" dirty="0">
                <a:solidFill>
                  <a:srgbClr val="0070C0"/>
                </a:solidFill>
                <a:ea typeface="Calibri" panose="020F0502020204030204" pitchFamily="34" charset="0"/>
                <a:cs typeface="Times New Roman" panose="02020603050405020304" pitchFamily="18" charset="0"/>
              </a:rPr>
              <a:t>. </a:t>
            </a:r>
            <a:endPar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defRPr/>
            </a:pPr>
            <a:r>
              <a:rPr lang="en-ID" sz="2000" b="1" kern="100" dirty="0">
                <a:solidFill>
                  <a:srgbClr val="0070C0"/>
                </a:solidFill>
                <a:ea typeface="Calibri" panose="020F0502020204030204" pitchFamily="34" charset="0"/>
                <a:cs typeface="Times New Roman" panose="02020603050405020304" pitchFamily="18" charset="0"/>
              </a:rPr>
              <a:t>3)</a:t>
            </a:r>
            <a:r>
              <a:rPr lang="en-ID" sz="2000" b="1" kern="100" dirty="0" err="1">
                <a:solidFill>
                  <a:srgbClr val="0070C0"/>
                </a:solidFill>
                <a:ea typeface="Calibri" panose="020F0502020204030204" pitchFamily="34" charset="0"/>
                <a:cs typeface="Times New Roman" panose="02020603050405020304" pitchFamily="18" charset="0"/>
              </a:rPr>
              <a:t>Membangun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kemauan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untuk</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berperan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serta</a:t>
            </a:r>
            <a:r>
              <a:rPr lang="en-ID" sz="2000" b="1" kern="100" dirty="0">
                <a:solidFill>
                  <a:srgbClr val="0070C0"/>
                </a:solidFill>
                <a:ea typeface="Calibri" panose="020F0502020204030204" pitchFamily="34" charset="0"/>
                <a:cs typeface="Times New Roman" panose="02020603050405020304" pitchFamily="18" charset="0"/>
              </a:rPr>
              <a:t> pada </a:t>
            </a:r>
            <a:r>
              <a:rPr lang="en-ID" sz="2000" b="1" kern="100" dirty="0" err="1">
                <a:solidFill>
                  <a:srgbClr val="0070C0"/>
                </a:solidFill>
                <a:ea typeface="Calibri" panose="020F0502020204030204" pitchFamily="34" charset="0"/>
                <a:cs typeface="Times New Roman" panose="02020603050405020304" pitchFamily="18" charset="0"/>
              </a:rPr>
              <a:t>kegiatan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pemberdayaan</a:t>
            </a:r>
            <a:r>
              <a:rPr lang="en-ID" sz="2000" b="1" kern="100" dirty="0">
                <a:solidFill>
                  <a:srgbClr val="0070C0"/>
                </a:solidFill>
                <a:ea typeface="Calibri" panose="020F0502020204030204" pitchFamily="34" charset="0"/>
                <a:cs typeface="Times New Roman" panose="02020603050405020304" pitchFamily="18" charset="0"/>
              </a:rPr>
              <a:t> yang </a:t>
            </a:r>
            <a:r>
              <a:rPr lang="en-ID" sz="2000" b="1" kern="100" dirty="0" err="1">
                <a:solidFill>
                  <a:srgbClr val="0070C0"/>
                </a:solidFill>
                <a:ea typeface="Calibri" panose="020F0502020204030204" pitchFamily="34" charset="0"/>
                <a:cs typeface="Times New Roman" panose="02020603050405020304" pitchFamily="18" charset="0"/>
              </a:rPr>
              <a:t>mendapatkan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kebaikan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bagi</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diri</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sendiri</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atau</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kelompok</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pemberdayaan</a:t>
            </a:r>
            <a:r>
              <a:rPr lang="en-ID" sz="2000" b="1" kern="100" dirty="0">
                <a:solidFill>
                  <a:srgbClr val="0070C0"/>
                </a:solidFill>
                <a:ea typeface="Calibri" panose="020F0502020204030204" pitchFamily="34" charset="0"/>
                <a:cs typeface="Times New Roman" panose="02020603050405020304" pitchFamily="18" charset="0"/>
              </a:rPr>
              <a:t>. </a:t>
            </a:r>
            <a:endPar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defRPr/>
            </a:pPr>
            <a:r>
              <a:rPr lang="en-ID" sz="2000" b="1" kern="100" dirty="0">
                <a:solidFill>
                  <a:srgbClr val="0070C0"/>
                </a:solidFill>
                <a:ea typeface="Calibri" panose="020F0502020204030204" pitchFamily="34" charset="0"/>
                <a:cs typeface="Times New Roman" panose="02020603050405020304" pitchFamily="18" charset="0"/>
              </a:rPr>
              <a:t>4)</a:t>
            </a:r>
            <a:r>
              <a:rPr lang="en-ID" sz="2000" b="1" kern="100" dirty="0" err="1">
                <a:solidFill>
                  <a:srgbClr val="0070C0"/>
                </a:solidFill>
                <a:ea typeface="Calibri" panose="020F0502020204030204" pitchFamily="34" charset="0"/>
                <a:cs typeface="Times New Roman" panose="02020603050405020304" pitchFamily="18" charset="0"/>
              </a:rPr>
              <a:t>Pengembangan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kontribusi</a:t>
            </a:r>
            <a:r>
              <a:rPr lang="en-ID" sz="2000" b="1" kern="100" dirty="0">
                <a:solidFill>
                  <a:srgbClr val="0070C0"/>
                </a:solidFill>
                <a:ea typeface="Calibri" panose="020F0502020204030204" pitchFamily="34" charset="0"/>
                <a:cs typeface="Times New Roman" panose="02020603050405020304" pitchFamily="18" charset="0"/>
              </a:rPr>
              <a:t> pada </a:t>
            </a:r>
            <a:r>
              <a:rPr lang="en-ID" sz="2000" b="1" kern="100" dirty="0" err="1">
                <a:solidFill>
                  <a:srgbClr val="0070C0"/>
                </a:solidFill>
                <a:ea typeface="Calibri" panose="020F0502020204030204" pitchFamily="34" charset="0"/>
                <a:cs typeface="Times New Roman" panose="02020603050405020304" pitchFamily="18" charset="0"/>
              </a:rPr>
              <a:t>kegiatan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pemberdayaan</a:t>
            </a:r>
            <a:r>
              <a:rPr lang="en-ID" sz="2000" b="1" kern="100" dirty="0">
                <a:solidFill>
                  <a:srgbClr val="0070C0"/>
                </a:solidFill>
                <a:ea typeface="Calibri" panose="020F0502020204030204" pitchFamily="34" charset="0"/>
                <a:cs typeface="Times New Roman" panose="02020603050405020304" pitchFamily="18" charset="0"/>
              </a:rPr>
              <a:t> yang </a:t>
            </a:r>
            <a:r>
              <a:rPr lang="en-ID" sz="2000" b="1" kern="100" dirty="0" err="1">
                <a:solidFill>
                  <a:srgbClr val="0070C0"/>
                </a:solidFill>
                <a:ea typeface="Calibri" panose="020F0502020204030204" pitchFamily="34" charset="0"/>
                <a:cs typeface="Times New Roman" panose="02020603050405020304" pitchFamily="18" charset="0"/>
              </a:rPr>
              <a:t>sudah</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merasakan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manfaat</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atau</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kebaikan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dari</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kegiatan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pemberdayaan</a:t>
            </a:r>
            <a:r>
              <a:rPr lang="en-ID" sz="2000" b="1" kern="100" dirty="0">
                <a:solidFill>
                  <a:srgbClr val="0070C0"/>
                </a:solidFill>
                <a:ea typeface="Calibri" panose="020F0502020204030204" pitchFamily="34" charset="0"/>
                <a:cs typeface="Times New Roman" panose="02020603050405020304" pitchFamily="18" charset="0"/>
              </a:rPr>
              <a:t>. </a:t>
            </a:r>
            <a:endPar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defRPr/>
            </a:pPr>
            <a:r>
              <a:rPr lang="en-ID" sz="2000" b="1" kern="100" dirty="0">
                <a:solidFill>
                  <a:srgbClr val="0070C0"/>
                </a:solidFill>
                <a:ea typeface="Calibri" panose="020F0502020204030204" pitchFamily="34" charset="0"/>
                <a:cs typeface="Times New Roman" panose="02020603050405020304" pitchFamily="18" charset="0"/>
              </a:rPr>
              <a:t>5)</a:t>
            </a:r>
            <a:r>
              <a:rPr lang="en-ID" sz="2000" b="1" kern="100" dirty="0" err="1">
                <a:solidFill>
                  <a:srgbClr val="0070C0"/>
                </a:solidFill>
                <a:ea typeface="Calibri" panose="020F0502020204030204" pitchFamily="34" charset="0"/>
                <a:cs typeface="Times New Roman" panose="02020603050405020304" pitchFamily="18" charset="0"/>
              </a:rPr>
              <a:t>Memberikan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ketulusan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terhadap</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aktivitas</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pemberdayaan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anggota</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pemberdayaan</a:t>
            </a:r>
            <a:r>
              <a:rPr lang="en-ID" sz="2000" b="1" kern="100" dirty="0">
                <a:solidFill>
                  <a:srgbClr val="0070C0"/>
                </a:solidFill>
                <a:ea typeface="Calibri" panose="020F0502020204030204" pitchFamily="34" charset="0"/>
                <a:cs typeface="Times New Roman" panose="02020603050405020304" pitchFamily="18" charset="0"/>
              </a:rPr>
              <a:t> juga </a:t>
            </a:r>
            <a:r>
              <a:rPr lang="en-ID" sz="2000" b="1" kern="100" dirty="0" err="1">
                <a:solidFill>
                  <a:srgbClr val="0070C0"/>
                </a:solidFill>
                <a:ea typeface="Calibri" panose="020F0502020204030204" pitchFamily="34" charset="0"/>
                <a:cs typeface="Times New Roman" panose="02020603050405020304" pitchFamily="18" charset="0"/>
              </a:rPr>
              <a:t>mendapatkan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motivasi</a:t>
            </a:r>
            <a:r>
              <a:rPr lang="en-ID" sz="2000" b="1" kern="100" dirty="0">
                <a:solidFill>
                  <a:srgbClr val="0070C0"/>
                </a:solidFill>
                <a:ea typeface="Calibri" panose="020F0502020204030204" pitchFamily="34" charset="0"/>
                <a:cs typeface="Times New Roman" panose="02020603050405020304" pitchFamily="18" charset="0"/>
              </a:rPr>
              <a:t> agar </a:t>
            </a:r>
            <a:r>
              <a:rPr lang="en-ID" sz="2000" b="1" kern="100" dirty="0" err="1">
                <a:solidFill>
                  <a:srgbClr val="0070C0"/>
                </a:solidFill>
                <a:ea typeface="Calibri" panose="020F0502020204030204" pitchFamily="34" charset="0"/>
                <a:cs typeface="Times New Roman" panose="02020603050405020304" pitchFamily="18" charset="0"/>
              </a:rPr>
              <a:t>semakin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semangat</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dalam</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memulai</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perbaikan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diri</a:t>
            </a:r>
            <a:r>
              <a:rPr lang="en-ID" sz="2000" b="1" kern="100" dirty="0">
                <a:solidFill>
                  <a:srgbClr val="0070C0"/>
                </a:solidFill>
                <a:ea typeface="Calibri" panose="020F0502020204030204" pitchFamily="34" charset="0"/>
                <a:cs typeface="Times New Roman" panose="02020603050405020304" pitchFamily="18" charset="0"/>
              </a:rPr>
              <a:t>.</a:t>
            </a:r>
            <a:endPar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defRPr/>
            </a:pPr>
            <a:r>
              <a:rPr lang="en-ID" sz="2000" b="1" kern="100" dirty="0">
                <a:solidFill>
                  <a:srgbClr val="0070C0"/>
                </a:solidFill>
                <a:ea typeface="Calibri" panose="020F0502020204030204" pitchFamily="34" charset="0"/>
                <a:cs typeface="Times New Roman" panose="02020603050405020304" pitchFamily="18" charset="0"/>
              </a:rPr>
              <a:t>6) </a:t>
            </a:r>
            <a:r>
              <a:rPr lang="en-ID" sz="2000" b="1" kern="100" dirty="0" err="1">
                <a:solidFill>
                  <a:srgbClr val="0070C0"/>
                </a:solidFill>
                <a:ea typeface="Calibri" panose="020F0502020204030204" pitchFamily="34" charset="0"/>
                <a:cs typeface="Times New Roman" panose="02020603050405020304" pitchFamily="18" charset="0"/>
              </a:rPr>
              <a:t>Meningkatkan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pemberdayaan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melalui</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efektivitas</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serta</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melalui</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efisiensi</a:t>
            </a:r>
            <a:r>
              <a:rPr lang="en-ID" sz="2000" b="1" kern="100" dirty="0">
                <a:solidFill>
                  <a:srgbClr val="0070C0"/>
                </a:solidFill>
                <a:ea typeface="Calibri" panose="020F0502020204030204" pitchFamily="34" charset="0"/>
                <a:cs typeface="Times New Roman" panose="02020603050405020304" pitchFamily="18" charset="0"/>
              </a:rPr>
              <a:t>. </a:t>
            </a:r>
            <a:endPar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defRPr/>
            </a:pPr>
            <a:r>
              <a:rPr lang="en-ID" sz="2000" b="1" kern="100" dirty="0">
                <a:solidFill>
                  <a:srgbClr val="0070C0"/>
                </a:solidFill>
                <a:ea typeface="Calibri" panose="020F0502020204030204" pitchFamily="34" charset="0"/>
                <a:cs typeface="Times New Roman" panose="02020603050405020304" pitchFamily="18" charset="0"/>
              </a:rPr>
              <a:t>7)</a:t>
            </a:r>
            <a:r>
              <a:rPr lang="en-ID" sz="2000" b="1" kern="100" dirty="0" err="1">
                <a:solidFill>
                  <a:srgbClr val="0070C0"/>
                </a:solidFill>
                <a:ea typeface="Calibri" panose="020F0502020204030204" pitchFamily="34" charset="0"/>
                <a:cs typeface="Times New Roman" panose="02020603050405020304" pitchFamily="18" charset="0"/>
              </a:rPr>
              <a:t>Mendapatkan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perubahan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dari</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pemberdayaan</a:t>
            </a:r>
            <a:r>
              <a:rPr lang="en-ID" sz="2000" b="1" kern="100" dirty="0">
                <a:solidFill>
                  <a:srgbClr val="0070C0"/>
                </a:solidFill>
                <a:ea typeface="Calibri" panose="020F0502020204030204" pitchFamily="34" charset="0"/>
                <a:cs typeface="Times New Roman" panose="02020603050405020304" pitchFamily="18" charset="0"/>
              </a:rPr>
              <a:t> yang </a:t>
            </a:r>
            <a:r>
              <a:rPr lang="en-ID" sz="2000" b="1" kern="100" dirty="0" err="1">
                <a:solidFill>
                  <a:srgbClr val="0070C0"/>
                </a:solidFill>
                <a:ea typeface="Calibri" panose="020F0502020204030204" pitchFamily="34" charset="0"/>
                <a:cs typeface="Times New Roman" panose="02020603050405020304" pitchFamily="18" charset="0"/>
              </a:rPr>
              <a:t>baru</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masyarakat</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harus</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meningkatkan</a:t>
            </a:r>
            <a:r>
              <a:rPr lang="en-ID" sz="2000" b="1" kern="100" dirty="0">
                <a:solidFill>
                  <a:srgbClr val="0070C0"/>
                </a:solidFill>
                <a:ea typeface="Calibri" panose="020F0502020204030204" pitchFamily="34" charset="0"/>
                <a:cs typeface="Times New Roman" panose="02020603050405020304" pitchFamily="18" charset="0"/>
              </a:rPr>
              <a:t> </a:t>
            </a:r>
            <a:r>
              <a:rPr lang="en-ID" sz="2000" b="1" kern="100" dirty="0" err="1">
                <a:solidFill>
                  <a:srgbClr val="0070C0"/>
                </a:solidFill>
                <a:ea typeface="Calibri" panose="020F0502020204030204" pitchFamily="34" charset="0"/>
                <a:cs typeface="Times New Roman" panose="02020603050405020304" pitchFamily="18" charset="0"/>
              </a:rPr>
              <a:t>kompetensi</a:t>
            </a:r>
            <a:r>
              <a:rPr lang="en-ID" sz="2000" b="1" kern="100" dirty="0">
                <a:solidFill>
                  <a:srgbClr val="0070C0"/>
                </a:solidFill>
                <a:ea typeface="Calibri" panose="020F0502020204030204" pitchFamily="34" charset="0"/>
                <a:cs typeface="Times New Roman" panose="02020603050405020304" pitchFamily="18" charset="0"/>
              </a:rPr>
              <a:t>.</a:t>
            </a:r>
            <a:endPar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defRPr/>
            </a:pPr>
            <a:endParaRPr lang="en-ID" sz="3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D270-3E4C-4D10-9C48-CCC3EC318463}"/>
              </a:ext>
            </a:extLst>
          </p:cNvPr>
          <p:cNvSpPr>
            <a:spLocks noGrp="1"/>
          </p:cNvSpPr>
          <p:nvPr>
            <p:ph type="title" idx="4294967295"/>
          </p:nvPr>
        </p:nvSpPr>
        <p:spPr>
          <a:xfrm>
            <a:off x="1817913" y="912222"/>
            <a:ext cx="7696200" cy="808038"/>
          </a:xfrm>
        </p:spPr>
        <p:txBody>
          <a:bodyPr/>
          <a:lstStyle/>
          <a:p>
            <a:pPr>
              <a:defRPr/>
            </a:pPr>
            <a:r>
              <a:rPr lang="en-ID" sz="2800" kern="100" dirty="0">
                <a:latin typeface="Times New Roman" panose="02020603050405020304" pitchFamily="18" charset="0"/>
                <a:ea typeface="Calibri" panose="020F0502020204030204" pitchFamily="34" charset="0"/>
                <a:cs typeface="Times New Roman" panose="02020603050405020304" pitchFamily="18" charset="0"/>
              </a:rPr>
              <a:t>Ciri-</a:t>
            </a:r>
            <a:r>
              <a:rPr lang="en-ID" sz="2800" kern="100" dirty="0" err="1">
                <a:latin typeface="Times New Roman" panose="02020603050405020304" pitchFamily="18" charset="0"/>
                <a:ea typeface="Calibri" panose="020F0502020204030204" pitchFamily="34" charset="0"/>
                <a:cs typeface="Times New Roman" panose="02020603050405020304" pitchFamily="18" charset="0"/>
              </a:rPr>
              <a:t>ciri</a:t>
            </a:r>
            <a:r>
              <a:rPr lang="en-ID" sz="2800" kern="100" dirty="0">
                <a:latin typeface="Times New Roman" panose="02020603050405020304" pitchFamily="18" charset="0"/>
                <a:ea typeface="Calibri" panose="020F0502020204030204" pitchFamily="34" charset="0"/>
                <a:cs typeface="Times New Roman" panose="02020603050405020304" pitchFamily="18" charset="0"/>
              </a:rPr>
              <a:t> Masyarakat </a:t>
            </a:r>
            <a:r>
              <a:rPr lang="en-ID" sz="2800" kern="100" dirty="0" err="1">
                <a:latin typeface="Times New Roman" panose="02020603050405020304" pitchFamily="18" charset="0"/>
                <a:ea typeface="Calibri" panose="020F0502020204030204" pitchFamily="34" charset="0"/>
                <a:cs typeface="Times New Roman" panose="02020603050405020304" pitchFamily="18" charset="0"/>
              </a:rPr>
              <a:t>Berdaya</a:t>
            </a:r>
            <a:endParaRPr lang="en-ID"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29EE6D-B508-4DC0-839C-4067338842AB}"/>
              </a:ext>
            </a:extLst>
          </p:cNvPr>
          <p:cNvSpPr>
            <a:spLocks noGrp="1"/>
          </p:cNvSpPr>
          <p:nvPr>
            <p:ph idx="4294967295"/>
          </p:nvPr>
        </p:nvSpPr>
        <p:spPr>
          <a:xfrm>
            <a:off x="1817913" y="1995306"/>
            <a:ext cx="8658497" cy="4170362"/>
          </a:xfrm>
        </p:spPr>
        <p:txBody>
          <a:bodyPr>
            <a:normAutofit fontScale="92500"/>
          </a:bodyPr>
          <a:lstStyle/>
          <a:p>
            <a:pPr algn="just">
              <a:defRPr/>
            </a:pPr>
            <a:r>
              <a:rPr lang="en-ID" b="1" kern="100" dirty="0">
                <a:solidFill>
                  <a:srgbClr val="0070C0"/>
                </a:solidFill>
                <a:ea typeface="Calibri" panose="020F0502020204030204" pitchFamily="34" charset="0"/>
                <a:cs typeface="Times New Roman" panose="02020603050405020304" pitchFamily="18" charset="0"/>
              </a:rPr>
              <a:t>1)</a:t>
            </a:r>
            <a:r>
              <a:rPr lang="en-ID" b="1" kern="100" dirty="0" err="1">
                <a:solidFill>
                  <a:srgbClr val="0070C0"/>
                </a:solidFill>
                <a:ea typeface="Calibri" panose="020F0502020204030204" pitchFamily="34" charset="0"/>
                <a:cs typeface="Times New Roman" panose="02020603050405020304" pitchFamily="18" charset="0"/>
              </a:rPr>
              <a:t>Termotivasi</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mengerti</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berkesempatan</a:t>
            </a:r>
            <a:r>
              <a:rPr lang="en-ID" b="1" kern="100" dirty="0">
                <a:solidFill>
                  <a:srgbClr val="0070C0"/>
                </a:solidFill>
                <a:ea typeface="Calibri" panose="020F0502020204030204" pitchFamily="34" charset="0"/>
                <a:cs typeface="Times New Roman" panose="02020603050405020304" pitchFamily="18" charset="0"/>
              </a:rPr>
              <a:t>, faham, </a:t>
            </a:r>
            <a:r>
              <a:rPr lang="en-ID" b="1" kern="100" dirty="0" err="1">
                <a:solidFill>
                  <a:srgbClr val="0070C0"/>
                </a:solidFill>
                <a:ea typeface="Calibri" panose="020F0502020204030204" pitchFamily="34" charset="0"/>
                <a:cs typeface="Times New Roman" panose="02020603050405020304" pitchFamily="18" charset="0"/>
              </a:rPr>
              <a:t>berenergi</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memanfaatkan</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peluang</a:t>
            </a:r>
            <a:r>
              <a:rPr lang="en-ID" b="1" kern="100" dirty="0">
                <a:solidFill>
                  <a:srgbClr val="0070C0"/>
                </a:solidFill>
                <a:ea typeface="Calibri" panose="020F0502020204030204" pitchFamily="34" charset="0"/>
                <a:cs typeface="Times New Roman" panose="02020603050405020304" pitchFamily="18" charset="0"/>
              </a:rPr>
              <a:t>. </a:t>
            </a:r>
            <a:endParaRPr lang="en-ID"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defRPr/>
            </a:pPr>
            <a:r>
              <a:rPr lang="en-ID" b="1" kern="100" dirty="0">
                <a:solidFill>
                  <a:srgbClr val="0070C0"/>
                </a:solidFill>
                <a:ea typeface="Calibri" panose="020F0502020204030204" pitchFamily="34" charset="0"/>
                <a:cs typeface="Times New Roman" panose="02020603050405020304" pitchFamily="18" charset="0"/>
              </a:rPr>
              <a:t>2)</a:t>
            </a:r>
            <a:r>
              <a:rPr lang="en-ID" b="1" kern="100" dirty="0" err="1">
                <a:solidFill>
                  <a:srgbClr val="0070C0"/>
                </a:solidFill>
                <a:ea typeface="Calibri" panose="020F0502020204030204" pitchFamily="34" charset="0"/>
                <a:cs typeface="Times New Roman" panose="02020603050405020304" pitchFamily="18" charset="0"/>
              </a:rPr>
              <a:t>Mengerti</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berbagai</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alternatif</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serta</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mampu</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bekerjasama</a:t>
            </a:r>
            <a:r>
              <a:rPr lang="en-ID" b="1" kern="100" dirty="0">
                <a:solidFill>
                  <a:srgbClr val="0070C0"/>
                </a:solidFill>
                <a:ea typeface="Calibri" panose="020F0502020204030204" pitchFamily="34" charset="0"/>
                <a:cs typeface="Times New Roman" panose="02020603050405020304" pitchFamily="18" charset="0"/>
              </a:rPr>
              <a:t>. </a:t>
            </a:r>
            <a:endParaRPr lang="en-ID"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defRPr/>
            </a:pPr>
            <a:r>
              <a:rPr lang="en-ID" b="1" kern="100" dirty="0">
                <a:solidFill>
                  <a:srgbClr val="0070C0"/>
                </a:solidFill>
                <a:ea typeface="Calibri" panose="020F0502020204030204" pitchFamily="34" charset="0"/>
                <a:cs typeface="Times New Roman" panose="02020603050405020304" pitchFamily="18" charset="0"/>
              </a:rPr>
              <a:t>3)</a:t>
            </a:r>
            <a:r>
              <a:rPr lang="en-ID" b="1" kern="100" dirty="0" err="1">
                <a:solidFill>
                  <a:srgbClr val="0070C0"/>
                </a:solidFill>
                <a:ea typeface="Calibri" panose="020F0502020204030204" pitchFamily="34" charset="0"/>
                <a:cs typeface="Times New Roman" panose="02020603050405020304" pitchFamily="18" charset="0"/>
              </a:rPr>
              <a:t>Siap</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mengambil</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resiko</a:t>
            </a:r>
            <a:r>
              <a:rPr lang="en-ID" b="1" kern="100" dirty="0">
                <a:solidFill>
                  <a:srgbClr val="0070C0"/>
                </a:solidFill>
                <a:ea typeface="Calibri" panose="020F0502020204030204" pitchFamily="34" charset="0"/>
                <a:cs typeface="Times New Roman" panose="02020603050405020304" pitchFamily="18" charset="0"/>
              </a:rPr>
              <a:t> dan </a:t>
            </a:r>
            <a:r>
              <a:rPr lang="en-ID" b="1" kern="100" dirty="0" err="1">
                <a:solidFill>
                  <a:srgbClr val="0070C0"/>
                </a:solidFill>
                <a:ea typeface="Calibri" panose="020F0502020204030204" pitchFamily="34" charset="0"/>
                <a:cs typeface="Times New Roman" panose="02020603050405020304" pitchFamily="18" charset="0"/>
              </a:rPr>
              <a:t>dapat</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mengambil</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keputusan</a:t>
            </a:r>
            <a:r>
              <a:rPr lang="en-ID" b="1" kern="100" dirty="0">
                <a:solidFill>
                  <a:srgbClr val="0070C0"/>
                </a:solidFill>
                <a:ea typeface="Calibri" panose="020F0502020204030204" pitchFamily="34" charset="0"/>
                <a:cs typeface="Times New Roman" panose="02020603050405020304" pitchFamily="18" charset="0"/>
              </a:rPr>
              <a:t>. </a:t>
            </a:r>
            <a:endParaRPr lang="en-ID"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defRPr/>
            </a:pPr>
            <a:r>
              <a:rPr lang="en-ID" b="1" kern="100" dirty="0">
                <a:solidFill>
                  <a:srgbClr val="0070C0"/>
                </a:solidFill>
                <a:ea typeface="Calibri" panose="020F0502020204030204" pitchFamily="34" charset="0"/>
                <a:cs typeface="Times New Roman" panose="02020603050405020304" pitchFamily="18" charset="0"/>
              </a:rPr>
              <a:t>4) </a:t>
            </a:r>
            <a:r>
              <a:rPr lang="en-ID" b="1" kern="100" dirty="0" err="1">
                <a:solidFill>
                  <a:srgbClr val="0070C0"/>
                </a:solidFill>
                <a:ea typeface="Calibri" panose="020F0502020204030204" pitchFamily="34" charset="0"/>
                <a:cs typeface="Times New Roman" panose="02020603050405020304" pitchFamily="18" charset="0"/>
              </a:rPr>
              <a:t>Dapat</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mencari</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serta</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memahami</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informasi</a:t>
            </a:r>
            <a:r>
              <a:rPr lang="en-ID" b="1" kern="100" dirty="0">
                <a:solidFill>
                  <a:srgbClr val="0070C0"/>
                </a:solidFill>
                <a:ea typeface="Calibri" panose="020F0502020204030204" pitchFamily="34" charset="0"/>
                <a:cs typeface="Times New Roman" panose="02020603050405020304" pitchFamily="18" charset="0"/>
              </a:rPr>
              <a:t>. </a:t>
            </a:r>
            <a:endParaRPr lang="en-ID"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defRPr/>
            </a:pPr>
            <a:r>
              <a:rPr lang="en-ID" b="1" kern="100" dirty="0">
                <a:solidFill>
                  <a:srgbClr val="0070C0"/>
                </a:solidFill>
                <a:ea typeface="Calibri" panose="020F0502020204030204" pitchFamily="34" charset="0"/>
                <a:cs typeface="Times New Roman" panose="02020603050405020304" pitchFamily="18" charset="0"/>
              </a:rPr>
              <a:t>5)</a:t>
            </a:r>
            <a:r>
              <a:rPr lang="en-ID" b="1" kern="100" dirty="0" err="1">
                <a:solidFill>
                  <a:srgbClr val="0070C0"/>
                </a:solidFill>
                <a:ea typeface="Calibri" panose="020F0502020204030204" pitchFamily="34" charset="0"/>
                <a:cs typeface="Times New Roman" panose="02020603050405020304" pitchFamily="18" charset="0"/>
              </a:rPr>
              <a:t>Mempunyai</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semangat</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guna</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bermufakat</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saat</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menjalankan</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kerjasama</a:t>
            </a:r>
            <a:r>
              <a:rPr lang="en-ID" b="1" kern="100" dirty="0">
                <a:solidFill>
                  <a:srgbClr val="0070C0"/>
                </a:solidFill>
                <a:ea typeface="Calibri" panose="020F0502020204030204" pitchFamily="34" charset="0"/>
                <a:cs typeface="Times New Roman" panose="02020603050405020304" pitchFamily="18" charset="0"/>
              </a:rPr>
              <a:t> yang </a:t>
            </a:r>
            <a:r>
              <a:rPr lang="en-ID" b="1" kern="100" dirty="0" err="1">
                <a:solidFill>
                  <a:srgbClr val="0070C0"/>
                </a:solidFill>
                <a:ea typeface="Calibri" panose="020F0502020204030204" pitchFamily="34" charset="0"/>
                <a:cs typeface="Times New Roman" panose="02020603050405020304" pitchFamily="18" charset="0"/>
              </a:rPr>
              <a:t>sama-sama</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menguntungkan</a:t>
            </a:r>
            <a:r>
              <a:rPr lang="en-ID" b="1" kern="100" dirty="0">
                <a:solidFill>
                  <a:srgbClr val="0070C0"/>
                </a:solidFill>
                <a:ea typeface="Calibri" panose="020F0502020204030204" pitchFamily="34" charset="0"/>
                <a:cs typeface="Times New Roman" panose="02020603050405020304" pitchFamily="18" charset="0"/>
              </a:rPr>
              <a:t>. </a:t>
            </a:r>
            <a:endParaRPr lang="en-ID"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gn="just">
              <a:defRPr/>
            </a:pPr>
            <a:r>
              <a:rPr lang="en-ID" b="1" kern="100" dirty="0">
                <a:solidFill>
                  <a:srgbClr val="0070C0"/>
                </a:solidFill>
                <a:ea typeface="Calibri" panose="020F0502020204030204" pitchFamily="34" charset="0"/>
                <a:cs typeface="Times New Roman" panose="02020603050405020304" pitchFamily="18" charset="0"/>
              </a:rPr>
              <a:t>6) Serta </a:t>
            </a:r>
            <a:r>
              <a:rPr lang="en-ID" b="1" kern="100" dirty="0" err="1">
                <a:solidFill>
                  <a:srgbClr val="0070C0"/>
                </a:solidFill>
                <a:ea typeface="Calibri" panose="020F0502020204030204" pitchFamily="34" charset="0"/>
                <a:cs typeface="Times New Roman" panose="02020603050405020304" pitchFamily="18" charset="0"/>
              </a:rPr>
              <a:t>bisa</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bertanggung</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jawab</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atas</a:t>
            </a:r>
            <a:r>
              <a:rPr lang="en-ID" b="1" kern="100" dirty="0">
                <a:solidFill>
                  <a:srgbClr val="0070C0"/>
                </a:solidFill>
                <a:ea typeface="Calibri" panose="020F0502020204030204" pitchFamily="34" charset="0"/>
                <a:cs typeface="Times New Roman" panose="02020603050405020304" pitchFamily="18" charset="0"/>
              </a:rPr>
              <a:t> </a:t>
            </a:r>
            <a:r>
              <a:rPr lang="en-ID" b="1" kern="100" dirty="0" err="1">
                <a:solidFill>
                  <a:srgbClr val="0070C0"/>
                </a:solidFill>
                <a:ea typeface="Calibri" panose="020F0502020204030204" pitchFamily="34" charset="0"/>
                <a:cs typeface="Times New Roman" panose="02020603050405020304" pitchFamily="18" charset="0"/>
              </a:rPr>
              <a:t>tindakannya</a:t>
            </a:r>
            <a:r>
              <a:rPr lang="en-ID" b="1" kern="100" dirty="0">
                <a:solidFill>
                  <a:srgbClr val="0070C0"/>
                </a:solidFill>
                <a:ea typeface="Calibri" panose="020F0502020204030204" pitchFamily="34" charset="0"/>
                <a:cs typeface="Times New Roman" panose="02020603050405020304" pitchFamily="18" charset="0"/>
              </a:rPr>
              <a:t>.</a:t>
            </a:r>
            <a:endParaRPr lang="en-ID"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defRPr/>
            </a:pPr>
            <a:endParaRPr lang="en-ID" sz="3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DF3E0ED-6617-43FD-BA49-7527AF2BCB3A}"/>
              </a:ext>
            </a:extLst>
          </p:cNvPr>
          <p:cNvSpPr>
            <a:spLocks noGrp="1" noChangeArrowheads="1"/>
          </p:cNvSpPr>
          <p:nvPr>
            <p:ph type="title" idx="4294967295"/>
          </p:nvPr>
        </p:nvSpPr>
        <p:spPr>
          <a:xfrm>
            <a:off x="707572" y="1091020"/>
            <a:ext cx="7696200" cy="1008063"/>
          </a:xfrm>
        </p:spPr>
        <p:txBody>
          <a:bodyPr/>
          <a:lstStyle/>
          <a:p>
            <a:pPr algn="just"/>
            <a:r>
              <a:rPr lang="en-ID" altLang="en-US" sz="3200" dirty="0" err="1">
                <a:latin typeface="Times New Roman" panose="02020603050405020304" pitchFamily="18" charset="0"/>
                <a:cs typeface="Times New Roman" panose="02020603050405020304" pitchFamily="18" charset="0"/>
              </a:rPr>
              <a:t>Pengelolaan</a:t>
            </a:r>
            <a:r>
              <a:rPr lang="en-ID" altLang="en-US" sz="3200" dirty="0">
                <a:latin typeface="Times New Roman" panose="02020603050405020304" pitchFamily="18" charset="0"/>
                <a:cs typeface="Times New Roman" panose="02020603050405020304" pitchFamily="18" charset="0"/>
              </a:rPr>
              <a:t> dana zakat </a:t>
            </a:r>
            <a:r>
              <a:rPr lang="en-ID" altLang="en-US" sz="3200" dirty="0" err="1">
                <a:latin typeface="Times New Roman" panose="02020603050405020304" pitchFamily="18" charset="0"/>
                <a:cs typeface="Times New Roman" panose="02020603050405020304" pitchFamily="18" charset="0"/>
              </a:rPr>
              <a:t>untuk</a:t>
            </a:r>
            <a:r>
              <a:rPr lang="en-ID" altLang="en-US" sz="3200" dirty="0">
                <a:latin typeface="Times New Roman" panose="02020603050405020304" pitchFamily="18" charset="0"/>
                <a:cs typeface="Times New Roman" panose="02020603050405020304" pitchFamily="18" charset="0"/>
              </a:rPr>
              <a:t> </a:t>
            </a:r>
            <a:r>
              <a:rPr lang="en-ID" altLang="en-US" sz="3200" dirty="0" err="1">
                <a:latin typeface="Times New Roman" panose="02020603050405020304" pitchFamily="18" charset="0"/>
                <a:cs typeface="Times New Roman" panose="02020603050405020304" pitchFamily="18" charset="0"/>
              </a:rPr>
              <a:t>pemberdayaan</a:t>
            </a:r>
            <a:r>
              <a:rPr lang="en-ID" altLang="en-US" sz="3200" dirty="0">
                <a:latin typeface="Times New Roman" panose="02020603050405020304" pitchFamily="18" charset="0"/>
                <a:cs typeface="Times New Roman" panose="02020603050405020304" pitchFamily="18" charset="0"/>
              </a:rPr>
              <a:t> </a:t>
            </a:r>
            <a:r>
              <a:rPr lang="en-ID" altLang="en-US" sz="3200" dirty="0" err="1">
                <a:latin typeface="Times New Roman" panose="02020603050405020304" pitchFamily="18" charset="0"/>
                <a:cs typeface="Times New Roman" panose="02020603050405020304" pitchFamily="18" charset="0"/>
              </a:rPr>
              <a:t>ekonomi</a:t>
            </a:r>
            <a:r>
              <a:rPr lang="en-ID" altLang="en-US" sz="3200" dirty="0">
                <a:latin typeface="Times New Roman" panose="02020603050405020304" pitchFamily="18" charset="0"/>
                <a:cs typeface="Times New Roman" panose="02020603050405020304" pitchFamily="18" charset="0"/>
              </a:rPr>
              <a:t> </a:t>
            </a:r>
            <a:r>
              <a:rPr lang="en-ID" altLang="en-US" sz="3200" dirty="0" err="1">
                <a:latin typeface="Times New Roman" panose="02020603050405020304" pitchFamily="18" charset="0"/>
                <a:cs typeface="Times New Roman" panose="02020603050405020304" pitchFamily="18" charset="0"/>
              </a:rPr>
              <a:t>umat</a:t>
            </a:r>
            <a:endParaRPr lang="en-ID" altLang="en-US" sz="3200" dirty="0">
              <a:latin typeface="Times New Roman" panose="02020603050405020304" pitchFamily="18" charset="0"/>
              <a:cs typeface="Times New Roman" panose="02020603050405020304" pitchFamily="18" charset="0"/>
            </a:endParaRPr>
          </a:p>
        </p:txBody>
      </p:sp>
      <p:sp>
        <p:nvSpPr>
          <p:cNvPr id="26627" name="Content Placeholder 2">
            <a:extLst>
              <a:ext uri="{FF2B5EF4-FFF2-40B4-BE49-F238E27FC236}">
                <a16:creationId xmlns:a16="http://schemas.microsoft.com/office/drawing/2014/main" id="{1EB1F698-3E3F-492E-86D3-315469E9CE27}"/>
              </a:ext>
            </a:extLst>
          </p:cNvPr>
          <p:cNvSpPr>
            <a:spLocks noGrp="1" noChangeArrowheads="1"/>
          </p:cNvSpPr>
          <p:nvPr>
            <p:ph idx="4294967295"/>
          </p:nvPr>
        </p:nvSpPr>
        <p:spPr>
          <a:xfrm>
            <a:off x="707572" y="2362972"/>
            <a:ext cx="10515600" cy="3944937"/>
          </a:xfrm>
        </p:spPr>
        <p:txBody>
          <a:bodyPr/>
          <a:lstStyle/>
          <a:p>
            <a:r>
              <a:rPr lang="en-ID" altLang="en-US" sz="2400" b="1" dirty="0">
                <a:solidFill>
                  <a:srgbClr val="0070C0"/>
                </a:solidFill>
              </a:rPr>
              <a:t>1. </a:t>
            </a:r>
            <a:r>
              <a:rPr lang="en-ID" altLang="en-US" sz="2400" b="1" dirty="0" err="1">
                <a:solidFill>
                  <a:srgbClr val="0070C0"/>
                </a:solidFill>
              </a:rPr>
              <a:t>Konsumtif</a:t>
            </a:r>
            <a:r>
              <a:rPr lang="en-ID" altLang="en-US" sz="2400" b="1" dirty="0">
                <a:solidFill>
                  <a:srgbClr val="0070C0"/>
                </a:solidFill>
              </a:rPr>
              <a:t>, pada program </a:t>
            </a:r>
            <a:r>
              <a:rPr lang="en-ID" altLang="en-US" sz="2400" b="1" dirty="0" err="1">
                <a:solidFill>
                  <a:srgbClr val="0070C0"/>
                </a:solidFill>
              </a:rPr>
              <a:t>ini</a:t>
            </a:r>
            <a:r>
              <a:rPr lang="en-ID" altLang="en-US" sz="2400" b="1" dirty="0">
                <a:solidFill>
                  <a:srgbClr val="0070C0"/>
                </a:solidFill>
              </a:rPr>
              <a:t> zakat </a:t>
            </a:r>
            <a:r>
              <a:rPr lang="en-ID" altLang="en-US" sz="2400" b="1" dirty="0" err="1">
                <a:solidFill>
                  <a:srgbClr val="0070C0"/>
                </a:solidFill>
              </a:rPr>
              <a:t>diberikan</a:t>
            </a:r>
            <a:r>
              <a:rPr lang="en-ID" altLang="en-US" sz="2400" b="1" dirty="0">
                <a:solidFill>
                  <a:srgbClr val="0070C0"/>
                </a:solidFill>
              </a:rPr>
              <a:t> </a:t>
            </a:r>
            <a:r>
              <a:rPr lang="en-ID" altLang="en-US" sz="2400" b="1" dirty="0" err="1">
                <a:solidFill>
                  <a:srgbClr val="0070C0"/>
                </a:solidFill>
              </a:rPr>
              <a:t>dalam</a:t>
            </a:r>
            <a:r>
              <a:rPr lang="en-ID" altLang="en-US" sz="2400" b="1" dirty="0">
                <a:solidFill>
                  <a:srgbClr val="0070C0"/>
                </a:solidFill>
              </a:rPr>
              <a:t> </a:t>
            </a:r>
            <a:r>
              <a:rPr lang="en-ID" altLang="en-US" sz="2400" b="1" dirty="0" err="1">
                <a:solidFill>
                  <a:srgbClr val="0070C0"/>
                </a:solidFill>
              </a:rPr>
              <a:t>bentuk</a:t>
            </a:r>
            <a:r>
              <a:rPr lang="en-ID" altLang="en-US" sz="2400" b="1" dirty="0">
                <a:solidFill>
                  <a:srgbClr val="0070C0"/>
                </a:solidFill>
              </a:rPr>
              <a:t> </a:t>
            </a:r>
            <a:r>
              <a:rPr lang="en-ID" altLang="en-US" sz="2400" b="1" dirty="0" err="1">
                <a:solidFill>
                  <a:srgbClr val="0070C0"/>
                </a:solidFill>
              </a:rPr>
              <a:t>makan</a:t>
            </a:r>
            <a:r>
              <a:rPr lang="en-ID" altLang="en-US" sz="2400" b="1" dirty="0">
                <a:solidFill>
                  <a:srgbClr val="0070C0"/>
                </a:solidFill>
              </a:rPr>
              <a:t> </a:t>
            </a:r>
            <a:r>
              <a:rPr lang="en-ID" altLang="en-US" sz="2400" b="1" dirty="0" err="1">
                <a:solidFill>
                  <a:srgbClr val="0070C0"/>
                </a:solidFill>
              </a:rPr>
              <a:t>pokok</a:t>
            </a:r>
            <a:r>
              <a:rPr lang="en-ID" altLang="en-US" sz="2400" b="1" dirty="0">
                <a:solidFill>
                  <a:srgbClr val="0070C0"/>
                </a:solidFill>
              </a:rPr>
              <a:t> </a:t>
            </a:r>
            <a:r>
              <a:rPr lang="en-ID" altLang="en-US" sz="2400" b="1" dirty="0" err="1">
                <a:solidFill>
                  <a:srgbClr val="0070C0"/>
                </a:solidFill>
              </a:rPr>
              <a:t>ataupun</a:t>
            </a:r>
            <a:r>
              <a:rPr lang="en-ID" altLang="en-US" sz="2400" b="1" dirty="0">
                <a:solidFill>
                  <a:srgbClr val="0070C0"/>
                </a:solidFill>
              </a:rPr>
              <a:t> uang </a:t>
            </a:r>
            <a:r>
              <a:rPr lang="en-ID" altLang="en-US" sz="2400" b="1" dirty="0" err="1">
                <a:solidFill>
                  <a:srgbClr val="0070C0"/>
                </a:solidFill>
              </a:rPr>
              <a:t>tunai</a:t>
            </a:r>
            <a:r>
              <a:rPr lang="en-ID" altLang="en-US" sz="2400" b="1" dirty="0">
                <a:solidFill>
                  <a:srgbClr val="0070C0"/>
                </a:solidFill>
              </a:rPr>
              <a:t> </a:t>
            </a:r>
            <a:r>
              <a:rPr lang="en-ID" altLang="en-US" sz="2400" b="1" dirty="0" err="1">
                <a:solidFill>
                  <a:srgbClr val="0070C0"/>
                </a:solidFill>
              </a:rPr>
              <a:t>dalam</a:t>
            </a:r>
            <a:r>
              <a:rPr lang="en-ID" altLang="en-US" sz="2400" b="1" dirty="0">
                <a:solidFill>
                  <a:srgbClr val="0070C0"/>
                </a:solidFill>
              </a:rPr>
              <a:t> </a:t>
            </a:r>
            <a:r>
              <a:rPr lang="en-ID" altLang="en-US" sz="2400" b="1" dirty="0" err="1">
                <a:solidFill>
                  <a:srgbClr val="0070C0"/>
                </a:solidFill>
              </a:rPr>
              <a:t>rangka</a:t>
            </a:r>
            <a:r>
              <a:rPr lang="en-ID" altLang="en-US" sz="2400" b="1" dirty="0">
                <a:solidFill>
                  <a:srgbClr val="0070C0"/>
                </a:solidFill>
              </a:rPr>
              <a:t> </a:t>
            </a:r>
            <a:r>
              <a:rPr lang="en-ID" altLang="en-US" sz="2400" b="1" dirty="0" err="1">
                <a:solidFill>
                  <a:srgbClr val="0070C0"/>
                </a:solidFill>
              </a:rPr>
              <a:t>memenuhi</a:t>
            </a:r>
            <a:r>
              <a:rPr lang="en-ID" altLang="en-US" sz="2400" b="1" dirty="0">
                <a:solidFill>
                  <a:srgbClr val="0070C0"/>
                </a:solidFill>
              </a:rPr>
              <a:t> </a:t>
            </a:r>
            <a:r>
              <a:rPr lang="en-ID" altLang="en-US" sz="2400" b="1" dirty="0" err="1">
                <a:solidFill>
                  <a:srgbClr val="0070C0"/>
                </a:solidFill>
              </a:rPr>
              <a:t>kebutuhan</a:t>
            </a:r>
            <a:r>
              <a:rPr lang="en-ID" altLang="en-US" sz="2400" b="1" dirty="0">
                <a:solidFill>
                  <a:srgbClr val="0070C0"/>
                </a:solidFill>
              </a:rPr>
              <a:t> </a:t>
            </a:r>
            <a:r>
              <a:rPr lang="en-ID" altLang="en-US" sz="2400" b="1" dirty="0" err="1">
                <a:solidFill>
                  <a:srgbClr val="0070C0"/>
                </a:solidFill>
              </a:rPr>
              <a:t>pokok</a:t>
            </a:r>
            <a:r>
              <a:rPr lang="en-ID" altLang="en-US" sz="2400" b="1" dirty="0">
                <a:solidFill>
                  <a:srgbClr val="0070C0"/>
                </a:solidFill>
              </a:rPr>
              <a:t> </a:t>
            </a:r>
            <a:r>
              <a:rPr lang="en-ID" altLang="en-US" sz="2400" b="1" dirty="0" err="1">
                <a:solidFill>
                  <a:srgbClr val="0070C0"/>
                </a:solidFill>
              </a:rPr>
              <a:t>sehari</a:t>
            </a:r>
            <a:r>
              <a:rPr lang="en-ID" altLang="en-US" sz="2400" b="1" dirty="0">
                <a:solidFill>
                  <a:srgbClr val="0070C0"/>
                </a:solidFill>
              </a:rPr>
              <a:t> </a:t>
            </a:r>
            <a:r>
              <a:rPr lang="en-ID" altLang="en-US" sz="2400" b="1" dirty="0" err="1">
                <a:solidFill>
                  <a:srgbClr val="0070C0"/>
                </a:solidFill>
              </a:rPr>
              <a:t>hari</a:t>
            </a:r>
            <a:endParaRPr lang="en-ID" altLang="en-US" sz="2400" b="1" dirty="0">
              <a:solidFill>
                <a:srgbClr val="0070C0"/>
              </a:solidFill>
            </a:endParaRPr>
          </a:p>
          <a:p>
            <a:r>
              <a:rPr lang="en-ID" altLang="en-US" sz="2400" b="1" dirty="0">
                <a:solidFill>
                  <a:srgbClr val="0070C0"/>
                </a:solidFill>
              </a:rPr>
              <a:t>2. </a:t>
            </a:r>
            <a:r>
              <a:rPr lang="en-ID" altLang="en-US" sz="2400" b="1" dirty="0" err="1">
                <a:solidFill>
                  <a:srgbClr val="0070C0"/>
                </a:solidFill>
              </a:rPr>
              <a:t>produktif</a:t>
            </a:r>
            <a:r>
              <a:rPr lang="en-ID" altLang="en-US" sz="2400" b="1" dirty="0">
                <a:solidFill>
                  <a:srgbClr val="0070C0"/>
                </a:solidFill>
              </a:rPr>
              <a:t>, pada program </a:t>
            </a:r>
            <a:r>
              <a:rPr lang="en-ID" altLang="en-US" sz="2400" b="1" dirty="0" err="1">
                <a:solidFill>
                  <a:srgbClr val="0070C0"/>
                </a:solidFill>
              </a:rPr>
              <a:t>pemberdayaan</a:t>
            </a:r>
            <a:r>
              <a:rPr lang="en-ID" altLang="en-US" sz="2400" b="1" dirty="0">
                <a:solidFill>
                  <a:srgbClr val="0070C0"/>
                </a:solidFill>
              </a:rPr>
              <a:t> </a:t>
            </a:r>
            <a:r>
              <a:rPr lang="en-ID" altLang="en-US" sz="2400" b="1" dirty="0" err="1">
                <a:solidFill>
                  <a:srgbClr val="0070C0"/>
                </a:solidFill>
              </a:rPr>
              <a:t>ekonomi</a:t>
            </a:r>
            <a:r>
              <a:rPr lang="en-ID" altLang="en-US" sz="2400" b="1" dirty="0">
                <a:solidFill>
                  <a:srgbClr val="0070C0"/>
                </a:solidFill>
              </a:rPr>
              <a:t> </a:t>
            </a:r>
            <a:r>
              <a:rPr lang="en-ID" altLang="en-US" sz="2400" b="1" dirty="0" err="1">
                <a:solidFill>
                  <a:srgbClr val="0070C0"/>
                </a:solidFill>
              </a:rPr>
              <a:t>ini</a:t>
            </a:r>
            <a:r>
              <a:rPr lang="en-ID" altLang="en-US" sz="2400" b="1" dirty="0">
                <a:solidFill>
                  <a:srgbClr val="0070C0"/>
                </a:solidFill>
              </a:rPr>
              <a:t> </a:t>
            </a:r>
            <a:r>
              <a:rPr lang="en-ID" altLang="en-US" sz="2400" b="1" dirty="0" err="1">
                <a:solidFill>
                  <a:srgbClr val="0070C0"/>
                </a:solidFill>
              </a:rPr>
              <a:t>adalah</a:t>
            </a:r>
            <a:r>
              <a:rPr lang="en-ID" altLang="en-US" sz="2400" b="1" dirty="0">
                <a:solidFill>
                  <a:srgbClr val="0070C0"/>
                </a:solidFill>
              </a:rPr>
              <a:t> zakat </a:t>
            </a:r>
            <a:r>
              <a:rPr lang="en-ID" altLang="en-US" sz="2400" b="1" dirty="0" err="1">
                <a:solidFill>
                  <a:srgbClr val="0070C0"/>
                </a:solidFill>
              </a:rPr>
              <a:t>produktif</a:t>
            </a:r>
            <a:r>
              <a:rPr lang="en-ID" altLang="en-US" sz="2400" b="1" dirty="0">
                <a:solidFill>
                  <a:srgbClr val="0070C0"/>
                </a:solidFill>
              </a:rPr>
              <a:t> yang mana dana zakat </a:t>
            </a:r>
            <a:r>
              <a:rPr lang="en-ID" altLang="en-US" sz="2400" b="1" dirty="0" err="1">
                <a:solidFill>
                  <a:srgbClr val="0070C0"/>
                </a:solidFill>
              </a:rPr>
              <a:t>disalurkan</a:t>
            </a:r>
            <a:r>
              <a:rPr lang="en-ID" altLang="en-US" sz="2400" b="1" dirty="0">
                <a:solidFill>
                  <a:srgbClr val="0070C0"/>
                </a:solidFill>
              </a:rPr>
              <a:t> </a:t>
            </a:r>
            <a:r>
              <a:rPr lang="en-ID" altLang="en-US" sz="2400" b="1" dirty="0" err="1">
                <a:solidFill>
                  <a:srgbClr val="0070C0"/>
                </a:solidFill>
              </a:rPr>
              <a:t>berupa</a:t>
            </a:r>
            <a:r>
              <a:rPr lang="en-ID" altLang="en-US" sz="2400" b="1" dirty="0">
                <a:solidFill>
                  <a:srgbClr val="0070C0"/>
                </a:solidFill>
              </a:rPr>
              <a:t> dana </a:t>
            </a:r>
            <a:r>
              <a:rPr lang="en-ID" altLang="en-US" sz="2400" b="1" dirty="0" err="1">
                <a:solidFill>
                  <a:srgbClr val="0070C0"/>
                </a:solidFill>
              </a:rPr>
              <a:t>hibah</a:t>
            </a:r>
            <a:r>
              <a:rPr lang="en-ID" altLang="en-US" sz="2400" b="1" dirty="0">
                <a:solidFill>
                  <a:srgbClr val="0070C0"/>
                </a:solidFill>
              </a:rPr>
              <a:t> dan dana </a:t>
            </a:r>
            <a:r>
              <a:rPr lang="en-ID" altLang="en-US" sz="2400" b="1" dirty="0" err="1">
                <a:solidFill>
                  <a:srgbClr val="0070C0"/>
                </a:solidFill>
              </a:rPr>
              <a:t>bergulir</a:t>
            </a:r>
            <a:r>
              <a:rPr lang="en-ID" altLang="en-US" sz="2400" b="1" dirty="0">
                <a:solidFill>
                  <a:srgbClr val="0070C0"/>
                </a:solidFill>
              </a:rPr>
              <a:t> yang </a:t>
            </a:r>
            <a:r>
              <a:rPr lang="en-ID" altLang="en-US" sz="2400" b="1" dirty="0" err="1">
                <a:solidFill>
                  <a:srgbClr val="0070C0"/>
                </a:solidFill>
              </a:rPr>
              <a:t>nantinya</a:t>
            </a:r>
            <a:r>
              <a:rPr lang="en-ID" altLang="en-US" sz="2400" b="1" dirty="0">
                <a:solidFill>
                  <a:srgbClr val="0070C0"/>
                </a:solidFill>
              </a:rPr>
              <a:t> dana </a:t>
            </a:r>
            <a:r>
              <a:rPr lang="en-ID" altLang="en-US" sz="2400" b="1" dirty="0" err="1">
                <a:solidFill>
                  <a:srgbClr val="0070C0"/>
                </a:solidFill>
              </a:rPr>
              <a:t>ini</a:t>
            </a:r>
            <a:r>
              <a:rPr lang="en-ID" altLang="en-US" sz="2400" b="1" dirty="0">
                <a:solidFill>
                  <a:srgbClr val="0070C0"/>
                </a:solidFill>
              </a:rPr>
              <a:t> </a:t>
            </a:r>
            <a:r>
              <a:rPr lang="en-ID" altLang="en-US" sz="2400" b="1" dirty="0" err="1">
                <a:solidFill>
                  <a:srgbClr val="0070C0"/>
                </a:solidFill>
              </a:rPr>
              <a:t>digunakan</a:t>
            </a:r>
            <a:r>
              <a:rPr lang="en-ID" altLang="en-US" sz="2400" b="1" dirty="0">
                <a:solidFill>
                  <a:srgbClr val="0070C0"/>
                </a:solidFill>
              </a:rPr>
              <a:t> </a:t>
            </a:r>
            <a:r>
              <a:rPr lang="en-ID" altLang="en-US" sz="2400" b="1" dirty="0" err="1">
                <a:solidFill>
                  <a:srgbClr val="0070C0"/>
                </a:solidFill>
              </a:rPr>
              <a:t>untuk</a:t>
            </a:r>
            <a:r>
              <a:rPr lang="en-ID" altLang="en-US" sz="2400" b="1" dirty="0">
                <a:solidFill>
                  <a:srgbClr val="0070C0"/>
                </a:solidFill>
              </a:rPr>
              <a:t> </a:t>
            </a:r>
            <a:r>
              <a:rPr lang="en-ID" altLang="en-US" sz="2400" b="1" dirty="0" err="1">
                <a:solidFill>
                  <a:srgbClr val="0070C0"/>
                </a:solidFill>
              </a:rPr>
              <a:t>membuka</a:t>
            </a:r>
            <a:r>
              <a:rPr lang="en-ID" altLang="en-US" sz="2400" b="1" dirty="0">
                <a:solidFill>
                  <a:srgbClr val="0070C0"/>
                </a:solidFill>
              </a:rPr>
              <a:t> </a:t>
            </a:r>
            <a:r>
              <a:rPr lang="en-ID" altLang="en-US" sz="2400" b="1" dirty="0" err="1">
                <a:solidFill>
                  <a:srgbClr val="0070C0"/>
                </a:solidFill>
              </a:rPr>
              <a:t>usaha</a:t>
            </a:r>
            <a:r>
              <a:rPr lang="en-ID" altLang="en-US" sz="2400" b="1" dirty="0">
                <a:solidFill>
                  <a:srgbClr val="0070C0"/>
                </a:solidFill>
              </a:rPr>
              <a:t> </a:t>
            </a:r>
            <a:r>
              <a:rPr lang="en-ID" altLang="en-US" sz="2400" b="1" dirty="0" err="1">
                <a:solidFill>
                  <a:srgbClr val="0070C0"/>
                </a:solidFill>
              </a:rPr>
              <a:t>atau</a:t>
            </a:r>
            <a:r>
              <a:rPr lang="en-ID" altLang="en-US" sz="2400" b="1" dirty="0">
                <a:solidFill>
                  <a:srgbClr val="0070C0"/>
                </a:solidFill>
              </a:rPr>
              <a:t> </a:t>
            </a:r>
            <a:r>
              <a:rPr lang="en-ID" altLang="en-US" sz="2400" b="1" dirty="0" err="1">
                <a:solidFill>
                  <a:srgbClr val="0070C0"/>
                </a:solidFill>
              </a:rPr>
              <a:t>mengembangkan</a:t>
            </a:r>
            <a:r>
              <a:rPr lang="en-ID" altLang="en-US" sz="2400" b="1" dirty="0">
                <a:solidFill>
                  <a:srgbClr val="0070C0"/>
                </a:solidFill>
              </a:rPr>
              <a:t> </a:t>
            </a:r>
            <a:r>
              <a:rPr lang="en-ID" altLang="en-US" sz="2400" b="1" dirty="0" err="1">
                <a:solidFill>
                  <a:srgbClr val="0070C0"/>
                </a:solidFill>
              </a:rPr>
              <a:t>usaha</a:t>
            </a:r>
            <a:endParaRPr lang="en-ID" altLang="en-US" sz="2400" b="1" dirty="0">
              <a:solidFill>
                <a:srgbClr val="0070C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979EFEB4-EDFF-4B94-BF18-144B2874290E}"/>
              </a:ext>
            </a:extLst>
          </p:cNvPr>
          <p:cNvSpPr>
            <a:spLocks noGrp="1" noChangeArrowheads="1"/>
          </p:cNvSpPr>
          <p:nvPr>
            <p:ph type="title" idx="4294967295"/>
          </p:nvPr>
        </p:nvSpPr>
        <p:spPr>
          <a:xfrm>
            <a:off x="1038497" y="1238794"/>
            <a:ext cx="7696200" cy="879475"/>
          </a:xfrm>
        </p:spPr>
        <p:txBody>
          <a:bodyPr/>
          <a:lstStyle/>
          <a:p>
            <a:pPr algn="just"/>
            <a:r>
              <a:rPr lang="en-ID" altLang="en-US" sz="2800" b="1" dirty="0">
                <a:latin typeface="Times New Roman" panose="02020603050405020304" pitchFamily="18" charset="0"/>
                <a:cs typeface="Times New Roman" panose="02020603050405020304" pitchFamily="18" charset="0"/>
              </a:rPr>
              <a:t>Sejarah </a:t>
            </a:r>
            <a:r>
              <a:rPr lang="en-ID" altLang="en-US" sz="2800" b="1" dirty="0" err="1">
                <a:latin typeface="Times New Roman" panose="02020603050405020304" pitchFamily="18" charset="0"/>
                <a:cs typeface="Times New Roman" panose="02020603050405020304" pitchFamily="18" charset="0"/>
              </a:rPr>
              <a:t>Pajak</a:t>
            </a:r>
            <a:r>
              <a:rPr lang="en-ID" altLang="en-US" sz="2800" b="1" dirty="0">
                <a:latin typeface="Times New Roman" panose="02020603050405020304" pitchFamily="18" charset="0"/>
                <a:cs typeface="Times New Roman" panose="02020603050405020304" pitchFamily="18" charset="0"/>
              </a:rPr>
              <a:t> dan Zakat Pada masa Rasulullah dan </a:t>
            </a:r>
            <a:r>
              <a:rPr lang="en-ID" altLang="en-US" sz="2800" b="1" dirty="0" err="1">
                <a:latin typeface="Times New Roman" panose="02020603050405020304" pitchFamily="18" charset="0"/>
                <a:cs typeface="Times New Roman" panose="02020603050405020304" pitchFamily="18" charset="0"/>
              </a:rPr>
              <a:t>Khulafaurrosidin</a:t>
            </a:r>
            <a:endParaRPr lang="en-ID" altLang="en-US" sz="2800" b="1" dirty="0">
              <a:latin typeface="Times New Roman" panose="02020603050405020304" pitchFamily="18" charset="0"/>
              <a:cs typeface="Times New Roman" panose="02020603050405020304" pitchFamily="18" charset="0"/>
            </a:endParaRPr>
          </a:p>
        </p:txBody>
      </p:sp>
      <p:sp>
        <p:nvSpPr>
          <p:cNvPr id="27651" name="Content Placeholder 2">
            <a:extLst>
              <a:ext uri="{FF2B5EF4-FFF2-40B4-BE49-F238E27FC236}">
                <a16:creationId xmlns:a16="http://schemas.microsoft.com/office/drawing/2014/main" id="{A70D78F3-3B87-4F8C-9802-717E6BE2FDCE}"/>
              </a:ext>
            </a:extLst>
          </p:cNvPr>
          <p:cNvSpPr>
            <a:spLocks noGrp="1" noChangeArrowheads="1"/>
          </p:cNvSpPr>
          <p:nvPr>
            <p:ph idx="4294967295"/>
          </p:nvPr>
        </p:nvSpPr>
        <p:spPr>
          <a:xfrm>
            <a:off x="1005840" y="2506663"/>
            <a:ext cx="10515600" cy="3944937"/>
          </a:xfrm>
        </p:spPr>
        <p:txBody>
          <a:bodyPr/>
          <a:lstStyle/>
          <a:p>
            <a:pPr algn="just"/>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Sejarah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Hubungan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zakat dan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pajak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nampaknya</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telah</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dimulai</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sejak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masa-masa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awal</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pengembangan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Islam.Itu</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terjadi</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tatkala</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pasukan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muslimin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baru</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saja</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berhasil</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menaklukkan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Irak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Khalifah Umar,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atas</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saran-saran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pembantunya</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memutuskan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untuk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tidak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membagikan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harta</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rampasan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perang</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termasuk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tanah</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bekas</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wilayah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taklukan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Tanah-</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tanah</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yang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direbut</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dengan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kekuatan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perang</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ditetapkan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menjadi</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milik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penduduk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setempat.Konsekuensinya</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penduduk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di wilayah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Irak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tersebut</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diwajibkan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membayar</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pajak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kharaj</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bahkan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sekalipun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pemiliknya</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telah</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memeluk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ajaran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Islam.Inilah</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kiranya</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yang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menjadi</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awal</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berlakunya</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pajak</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bagi</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kaum</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muslimin</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di </a:t>
            </a:r>
            <a:r>
              <a:rPr lang="en-ID" altLang="en-US" sz="2000" b="1"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luar</a:t>
            </a:r>
            <a:r>
              <a:rPr lang="en-ID" altLang="en-US" sz="2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 zakat.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74DEE-610E-4EBF-97BA-DCAE4CA66422}"/>
              </a:ext>
            </a:extLst>
          </p:cNvPr>
          <p:cNvSpPr>
            <a:spLocks noGrp="1"/>
          </p:cNvSpPr>
          <p:nvPr>
            <p:ph idx="4294967295"/>
          </p:nvPr>
        </p:nvSpPr>
        <p:spPr>
          <a:xfrm>
            <a:off x="1138646" y="1661025"/>
            <a:ext cx="9768840" cy="4243387"/>
          </a:xfrm>
        </p:spPr>
        <p:txBody>
          <a:bodyPr/>
          <a:lstStyle/>
          <a:p>
            <a:pPr algn="just">
              <a:defRPr/>
            </a:pP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Berdasarkan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jejak</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rekam</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sejarah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setidaknya</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masalah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tersebut</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telah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terjadi</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semenjak</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pasukan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muslimin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yang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baru</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saja</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berhasil</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menaklukkan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Irak</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Ardun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Sawad</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Kemudian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setelah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terjadi</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perdebatan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panjang</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khalifah Umar Ibn Khattab R.A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berijtihad</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untuk</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tidak</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membagikan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harta</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rampasan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perang</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tersebut</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mejadikan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Ardun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Sawad</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sebagi</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Fa’i</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dengan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mempertimbangkan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generasi</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mendatang.Akan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tetapi</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tanah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taklukan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tersebut</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dikenakan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Kharaj</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pajak</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kepada</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penduduk</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sekalipun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telah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memeluk</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ajaran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Islam.Semenjak</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itulah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tonggak</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awal</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diberlakukannya</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kewajiban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pajak</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disamping</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zakat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Kharaj</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dan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Ushr</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bagi</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kaum</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muslimin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berlandaskan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ketentuan-ketentuan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syariat</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Islam.Dan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ketentuan</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tersebut</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berlanjut</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hingga</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masa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dauliyyah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(Daulah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Umayyah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Abbasiyyah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dan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terakhir</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daulah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D" sz="2000" b="1" kern="100" dirty="0" err="1">
                <a:solidFill>
                  <a:srgbClr val="0070C0"/>
                </a:solidFill>
                <a:latin typeface="Calibri" panose="020F0502020204030204" pitchFamily="34" charset="0"/>
                <a:ea typeface="Calibri" panose="020F0502020204030204" pitchFamily="34" charset="0"/>
                <a:cs typeface="Times New Roman" panose="02020603050405020304" pitchFamily="18" charset="0"/>
              </a:rPr>
              <a:t>Utsmaniyyah</a:t>
            </a:r>
            <a:r>
              <a:rPr lang="en-ID" sz="2000" b="1" kern="100" dirty="0">
                <a:solidFill>
                  <a:srgbClr val="0070C0"/>
                </a:solidFill>
                <a:latin typeface="Calibri" panose="020F0502020204030204" pitchFamily="34" charset="0"/>
                <a:ea typeface="Calibri" panose="020F0502020204030204" pitchFamily="34" charset="0"/>
                <a:cs typeface="Times New Roman" panose="02020603050405020304" pitchFamily="18" charset="0"/>
              </a:rPr>
              <a:t>).</a:t>
            </a:r>
          </a:p>
          <a:p>
            <a:pPr algn="just">
              <a:defRPr/>
            </a:pPr>
            <a:endParaRPr lang="en-ID" sz="2400" dirty="0">
              <a:solidFill>
                <a:srgbClr val="0070C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180E98B-007A-440F-8488-47F0BC3C7019}"/>
              </a:ext>
            </a:extLst>
          </p:cNvPr>
          <p:cNvSpPr>
            <a:spLocks noGrp="1" noChangeArrowheads="1"/>
          </p:cNvSpPr>
          <p:nvPr>
            <p:ph type="title" idx="4294967295"/>
          </p:nvPr>
        </p:nvSpPr>
        <p:spPr>
          <a:xfrm>
            <a:off x="772886" y="990600"/>
            <a:ext cx="7696200" cy="879475"/>
          </a:xfrm>
        </p:spPr>
        <p:txBody>
          <a:bodyPr/>
          <a:lstStyle/>
          <a:p>
            <a:r>
              <a:rPr lang="en-US" altLang="en-US" sz="3600" dirty="0" err="1">
                <a:latin typeface="Times New Roman" panose="02020603050405020304" pitchFamily="18" charset="0"/>
                <a:cs typeface="Times New Roman" panose="02020603050405020304" pitchFamily="18" charset="0"/>
              </a:rPr>
              <a:t>Perbedaan</a:t>
            </a:r>
            <a:r>
              <a:rPr lang="en-US" altLang="en-US" sz="3600" dirty="0">
                <a:latin typeface="Times New Roman" panose="02020603050405020304" pitchFamily="18" charset="0"/>
                <a:cs typeface="Times New Roman" panose="02020603050405020304" pitchFamily="18" charset="0"/>
              </a:rPr>
              <a:t> Zakat dan </a:t>
            </a:r>
            <a:r>
              <a:rPr lang="en-US" altLang="en-US" sz="3600" dirty="0" err="1">
                <a:latin typeface="Times New Roman" panose="02020603050405020304" pitchFamily="18" charset="0"/>
                <a:cs typeface="Times New Roman" panose="02020603050405020304" pitchFamily="18" charset="0"/>
              </a:rPr>
              <a:t>Pajak</a:t>
            </a:r>
            <a:endParaRPr lang="en-ID" altLang="en-US" sz="3600" dirty="0">
              <a:latin typeface="Times New Roman" panose="02020603050405020304" pitchFamily="18" charset="0"/>
              <a:cs typeface="Times New Roman" panose="02020603050405020304" pitchFamily="18" charset="0"/>
            </a:endParaRPr>
          </a:p>
        </p:txBody>
      </p:sp>
      <p:sp>
        <p:nvSpPr>
          <p:cNvPr id="29699" name="Content Placeholder 2">
            <a:extLst>
              <a:ext uri="{FF2B5EF4-FFF2-40B4-BE49-F238E27FC236}">
                <a16:creationId xmlns:a16="http://schemas.microsoft.com/office/drawing/2014/main" id="{5F3C4161-230A-4A5E-9C1C-53A2F64E8779}"/>
              </a:ext>
            </a:extLst>
          </p:cNvPr>
          <p:cNvSpPr>
            <a:spLocks noGrp="1" noChangeArrowheads="1"/>
          </p:cNvSpPr>
          <p:nvPr>
            <p:ph idx="4294967295"/>
          </p:nvPr>
        </p:nvSpPr>
        <p:spPr>
          <a:xfrm>
            <a:off x="548640" y="2245406"/>
            <a:ext cx="10515600" cy="3944937"/>
          </a:xfrm>
        </p:spPr>
        <p:txBody>
          <a:bodyPr/>
          <a:lstStyle/>
          <a:p>
            <a:r>
              <a:rPr lang="en-ID" altLang="en-US" sz="2400" b="1" dirty="0">
                <a:solidFill>
                  <a:srgbClr val="0070C0"/>
                </a:solidFill>
                <a:ea typeface="Calibri" panose="020F0502020204030204" pitchFamily="34" charset="0"/>
                <a:cs typeface="Times New Roman" panose="02020603050405020304" pitchFamily="18" charset="0"/>
              </a:rPr>
              <a:t>Zakat </a:t>
            </a:r>
            <a:r>
              <a:rPr lang="en-ID" altLang="en-US" sz="2400" b="1" dirty="0" err="1">
                <a:solidFill>
                  <a:srgbClr val="0070C0"/>
                </a:solidFill>
                <a:ea typeface="Calibri" panose="020F0502020204030204" pitchFamily="34" charset="0"/>
                <a:cs typeface="Times New Roman" panose="02020603050405020304" pitchFamily="18" charset="0"/>
              </a:rPr>
              <a:t>diperintahkan</a:t>
            </a:r>
            <a:r>
              <a:rPr lang="en-ID" altLang="en-US" sz="2400" b="1" dirty="0">
                <a:solidFill>
                  <a:srgbClr val="0070C0"/>
                </a:solidFill>
                <a:ea typeface="Calibri" panose="020F0502020204030204" pitchFamily="34" charset="0"/>
                <a:cs typeface="Times New Roman" panose="02020603050405020304" pitchFamily="18" charset="0"/>
              </a:rPr>
              <a:t> Allah SWT dan Rasulullah </a:t>
            </a:r>
            <a:r>
              <a:rPr lang="en-ID" altLang="en-US" sz="2400" b="1" dirty="0" err="1">
                <a:solidFill>
                  <a:srgbClr val="0070C0"/>
                </a:solidFill>
                <a:ea typeface="Calibri" panose="020F0502020204030204" pitchFamily="34" charset="0"/>
                <a:cs typeface="Times New Roman" panose="02020603050405020304" pitchFamily="18" charset="0"/>
              </a:rPr>
              <a:t>kepada</a:t>
            </a:r>
            <a:r>
              <a:rPr lang="en-ID" altLang="en-US" sz="2400" b="1" dirty="0">
                <a:solidFill>
                  <a:srgbClr val="0070C0"/>
                </a:solidFill>
                <a:ea typeface="Calibri" panose="020F0502020204030204" pitchFamily="34" charset="0"/>
                <a:cs typeface="Times New Roman" panose="02020603050405020304" pitchFamily="18" charset="0"/>
              </a:rPr>
              <a:t> orang-orang </a:t>
            </a:r>
            <a:r>
              <a:rPr lang="en-ID" altLang="en-US" sz="2400" b="1" dirty="0" err="1">
                <a:solidFill>
                  <a:srgbClr val="0070C0"/>
                </a:solidFill>
                <a:ea typeface="Calibri" panose="020F0502020204030204" pitchFamily="34" charset="0"/>
                <a:cs typeface="Times New Roman" panose="02020603050405020304" pitchFamily="18" charset="0"/>
              </a:rPr>
              <a:t>beriman</a:t>
            </a:r>
            <a:r>
              <a:rPr lang="en-ID" altLang="en-US" sz="2400" b="1" dirty="0">
                <a:solidFill>
                  <a:srgbClr val="0070C0"/>
                </a:solidFill>
                <a:ea typeface="Calibri" panose="020F0502020204030204" pitchFamily="34" charset="0"/>
                <a:cs typeface="Times New Roman" panose="02020603050405020304" pitchFamily="18" charset="0"/>
              </a:rPr>
              <a:t> </a:t>
            </a:r>
            <a:r>
              <a:rPr lang="en-ID" altLang="en-US" sz="2400" b="1" dirty="0" err="1">
                <a:solidFill>
                  <a:srgbClr val="0070C0"/>
                </a:solidFill>
                <a:ea typeface="Calibri" panose="020F0502020204030204" pitchFamily="34" charset="0"/>
                <a:cs typeface="Times New Roman" panose="02020603050405020304" pitchFamily="18" charset="0"/>
              </a:rPr>
              <a:t>untuk</a:t>
            </a:r>
            <a:r>
              <a:rPr lang="en-ID" altLang="en-US" sz="2400" b="1" dirty="0">
                <a:solidFill>
                  <a:srgbClr val="0070C0"/>
                </a:solidFill>
                <a:ea typeface="Calibri" panose="020F0502020204030204" pitchFamily="34" charset="0"/>
                <a:cs typeface="Times New Roman" panose="02020603050405020304" pitchFamily="18" charset="0"/>
              </a:rPr>
              <a:t> </a:t>
            </a:r>
            <a:r>
              <a:rPr lang="en-ID" altLang="en-US" sz="2400" b="1" dirty="0" err="1">
                <a:solidFill>
                  <a:srgbClr val="0070C0"/>
                </a:solidFill>
                <a:ea typeface="Calibri" panose="020F0502020204030204" pitchFamily="34" charset="0"/>
                <a:cs typeface="Times New Roman" panose="02020603050405020304" pitchFamily="18" charset="0"/>
              </a:rPr>
              <a:t>mengharapkan</a:t>
            </a:r>
            <a:r>
              <a:rPr lang="en-ID" altLang="en-US" sz="2400" b="1" dirty="0">
                <a:solidFill>
                  <a:srgbClr val="0070C0"/>
                </a:solidFill>
                <a:ea typeface="Calibri" panose="020F0502020204030204" pitchFamily="34" charset="0"/>
                <a:cs typeface="Times New Roman" panose="02020603050405020304" pitchFamily="18" charset="0"/>
              </a:rPr>
              <a:t> </a:t>
            </a:r>
            <a:r>
              <a:rPr lang="en-ID" altLang="en-US" sz="2400" b="1" dirty="0" err="1">
                <a:solidFill>
                  <a:srgbClr val="0070C0"/>
                </a:solidFill>
                <a:ea typeface="Calibri" panose="020F0502020204030204" pitchFamily="34" charset="0"/>
                <a:cs typeface="Times New Roman" panose="02020603050405020304" pitchFamily="18" charset="0"/>
              </a:rPr>
              <a:t>keridhoan-Nya</a:t>
            </a:r>
            <a:r>
              <a:rPr lang="en-ID" altLang="en-US" sz="2400" b="1" dirty="0" err="1">
                <a:solidFill>
                  <a:srgbClr val="0070C0"/>
                </a:solidFill>
              </a:rPr>
              <a:t>zakat</a:t>
            </a:r>
            <a:r>
              <a:rPr lang="en-ID" altLang="en-US" sz="2400" b="1" dirty="0">
                <a:solidFill>
                  <a:srgbClr val="0070C0"/>
                </a:solidFill>
              </a:rPr>
              <a:t> </a:t>
            </a:r>
            <a:r>
              <a:rPr lang="en-ID" altLang="en-US" sz="2400" b="1" dirty="0" err="1">
                <a:solidFill>
                  <a:srgbClr val="0070C0"/>
                </a:solidFill>
              </a:rPr>
              <a:t>dikenakan</a:t>
            </a:r>
            <a:r>
              <a:rPr lang="en-ID" altLang="en-US" sz="2400" b="1" dirty="0">
                <a:solidFill>
                  <a:srgbClr val="0070C0"/>
                </a:solidFill>
              </a:rPr>
              <a:t> </a:t>
            </a:r>
            <a:r>
              <a:rPr lang="en-ID" altLang="en-US" sz="2400" b="1" dirty="0" err="1">
                <a:solidFill>
                  <a:srgbClr val="0070C0"/>
                </a:solidFill>
              </a:rPr>
              <a:t>kepada</a:t>
            </a:r>
            <a:r>
              <a:rPr lang="en-ID" altLang="en-US" sz="2400" b="1" dirty="0">
                <a:solidFill>
                  <a:srgbClr val="0070C0"/>
                </a:solidFill>
              </a:rPr>
              <a:t> </a:t>
            </a:r>
            <a:r>
              <a:rPr lang="en-ID" altLang="en-US" sz="2400" b="1" dirty="0" err="1">
                <a:solidFill>
                  <a:srgbClr val="0070C0"/>
                </a:solidFill>
              </a:rPr>
              <a:t>penduduk</a:t>
            </a:r>
            <a:r>
              <a:rPr lang="en-ID" altLang="en-US" sz="2400" b="1" dirty="0">
                <a:solidFill>
                  <a:srgbClr val="0070C0"/>
                </a:solidFill>
              </a:rPr>
              <a:t> yang </a:t>
            </a:r>
            <a:r>
              <a:rPr lang="en-ID" altLang="en-US" sz="2400" b="1" dirty="0" err="1">
                <a:solidFill>
                  <a:srgbClr val="0070C0"/>
                </a:solidFill>
              </a:rPr>
              <a:t>beragama</a:t>
            </a:r>
            <a:r>
              <a:rPr lang="en-ID" altLang="en-US" sz="2400" b="1" dirty="0">
                <a:solidFill>
                  <a:srgbClr val="0070C0"/>
                </a:solidFill>
              </a:rPr>
              <a:t> Islam.</a:t>
            </a:r>
          </a:p>
          <a:p>
            <a:pPr algn="just"/>
            <a:r>
              <a:rPr lang="en-ID" altLang="en-US" sz="2400" b="1" dirty="0" err="1">
                <a:solidFill>
                  <a:srgbClr val="0070C0"/>
                </a:solidFill>
                <a:cs typeface="Calibri" panose="020F0502020204030204" pitchFamily="34" charset="0"/>
              </a:rPr>
              <a:t>Pajak</a:t>
            </a:r>
            <a:r>
              <a:rPr lang="en-ID" altLang="en-US" sz="2400" b="1" dirty="0">
                <a:solidFill>
                  <a:srgbClr val="0070C0"/>
                </a:solidFill>
                <a:cs typeface="Calibri" panose="020F0502020204030204" pitchFamily="34" charset="0"/>
              </a:rPr>
              <a:t> </a:t>
            </a:r>
            <a:r>
              <a:rPr lang="en-ID" altLang="en-US" sz="2400" b="1" dirty="0" err="1">
                <a:solidFill>
                  <a:srgbClr val="0070C0"/>
                </a:solidFill>
                <a:cs typeface="Calibri" panose="020F0502020204030204" pitchFamily="34" charset="0"/>
              </a:rPr>
              <a:t>diwajibkan</a:t>
            </a:r>
            <a:r>
              <a:rPr lang="en-ID" altLang="en-US" sz="2400" b="1" dirty="0">
                <a:solidFill>
                  <a:srgbClr val="0070C0"/>
                </a:solidFill>
                <a:cs typeface="Calibri" panose="020F0502020204030204" pitchFamily="34" charset="0"/>
              </a:rPr>
              <a:t> oleh Negara </a:t>
            </a:r>
            <a:r>
              <a:rPr lang="en-ID" altLang="en-US" sz="2400" b="1" dirty="0" err="1">
                <a:solidFill>
                  <a:srgbClr val="0070C0"/>
                </a:solidFill>
                <a:cs typeface="Calibri" panose="020F0502020204030204" pitchFamily="34" charset="0"/>
              </a:rPr>
              <a:t>kepada</a:t>
            </a:r>
            <a:r>
              <a:rPr lang="en-ID" altLang="en-US" sz="2400" b="1" dirty="0">
                <a:solidFill>
                  <a:srgbClr val="0070C0"/>
                </a:solidFill>
                <a:cs typeface="Calibri" panose="020F0502020204030204" pitchFamily="34" charset="0"/>
              </a:rPr>
              <a:t> </a:t>
            </a:r>
            <a:r>
              <a:rPr lang="en-ID" altLang="en-US" sz="2400" b="1" dirty="0" err="1">
                <a:solidFill>
                  <a:srgbClr val="0070C0"/>
                </a:solidFill>
                <a:cs typeface="Calibri" panose="020F0502020204030204" pitchFamily="34" charset="0"/>
              </a:rPr>
              <a:t>warga</a:t>
            </a:r>
            <a:r>
              <a:rPr lang="en-ID" altLang="en-US" sz="2400" b="1" dirty="0">
                <a:solidFill>
                  <a:srgbClr val="0070C0"/>
                </a:solidFill>
                <a:cs typeface="Calibri" panose="020F0502020204030204" pitchFamily="34" charset="0"/>
              </a:rPr>
              <a:t> Negara yang </a:t>
            </a:r>
            <a:r>
              <a:rPr lang="en-ID" altLang="en-US" sz="2400" b="1" dirty="0" err="1">
                <a:solidFill>
                  <a:srgbClr val="0070C0"/>
                </a:solidFill>
                <a:cs typeface="Calibri" panose="020F0502020204030204" pitchFamily="34" charset="0"/>
              </a:rPr>
              <a:t>didasarkan</a:t>
            </a:r>
            <a:r>
              <a:rPr lang="en-ID" altLang="en-US" sz="2400" b="1" dirty="0">
                <a:solidFill>
                  <a:srgbClr val="0070C0"/>
                </a:solidFill>
                <a:cs typeface="Calibri" panose="020F0502020204030204" pitchFamily="34" charset="0"/>
              </a:rPr>
              <a:t> pada </a:t>
            </a:r>
            <a:r>
              <a:rPr lang="en-ID" altLang="en-US" sz="2400" b="1" dirty="0" err="1">
                <a:solidFill>
                  <a:srgbClr val="0070C0"/>
                </a:solidFill>
                <a:cs typeface="Calibri" panose="020F0502020204030204" pitchFamily="34" charset="0"/>
              </a:rPr>
              <a:t>Undang-Undang</a:t>
            </a:r>
            <a:r>
              <a:rPr lang="en-ID" altLang="en-US" sz="2400" b="1" dirty="0">
                <a:solidFill>
                  <a:srgbClr val="0070C0"/>
                </a:solidFill>
                <a:cs typeface="Calibri" panose="020F0502020204030204" pitchFamily="34" charset="0"/>
              </a:rPr>
              <a:t> yang </a:t>
            </a:r>
            <a:r>
              <a:rPr lang="en-ID" altLang="en-US" sz="2400" b="1" dirty="0" err="1">
                <a:solidFill>
                  <a:srgbClr val="0070C0"/>
                </a:solidFill>
                <a:cs typeface="Calibri" panose="020F0502020204030204" pitchFamily="34" charset="0"/>
              </a:rPr>
              <a:t>pemungutannya</a:t>
            </a:r>
            <a:r>
              <a:rPr lang="en-ID" altLang="en-US" sz="2400" b="1" dirty="0">
                <a:solidFill>
                  <a:srgbClr val="0070C0"/>
                </a:solidFill>
                <a:cs typeface="Calibri" panose="020F0502020204030204" pitchFamily="34" charset="0"/>
              </a:rPr>
              <a:t> </a:t>
            </a:r>
            <a:r>
              <a:rPr lang="en-ID" altLang="en-US" sz="2400" b="1" dirty="0" err="1">
                <a:solidFill>
                  <a:srgbClr val="0070C0"/>
                </a:solidFill>
                <a:cs typeface="Calibri" panose="020F0502020204030204" pitchFamily="34" charset="0"/>
              </a:rPr>
              <a:t>dapat</a:t>
            </a:r>
            <a:r>
              <a:rPr lang="en-ID" altLang="en-US" sz="2400" b="1" dirty="0">
                <a:solidFill>
                  <a:srgbClr val="0070C0"/>
                </a:solidFill>
                <a:cs typeface="Calibri" panose="020F0502020204030204" pitchFamily="34" charset="0"/>
              </a:rPr>
              <a:t> </a:t>
            </a:r>
            <a:r>
              <a:rPr lang="en-ID" altLang="en-US" sz="2400" b="1" dirty="0" err="1">
                <a:solidFill>
                  <a:srgbClr val="0070C0"/>
                </a:solidFill>
                <a:cs typeface="Calibri" panose="020F0502020204030204" pitchFamily="34" charset="0"/>
              </a:rPr>
              <a:t>dipaksakan</a:t>
            </a:r>
            <a:r>
              <a:rPr lang="en-ID" altLang="en-US" sz="2400" b="1" dirty="0">
                <a:solidFill>
                  <a:srgbClr val="0070C0"/>
                </a:solidFill>
                <a:cs typeface="Calibri" panose="020F0502020204030204" pitchFamily="34" charset="0"/>
              </a:rPr>
              <a:t> </a:t>
            </a:r>
            <a:r>
              <a:rPr lang="en-ID" altLang="en-US" sz="2400" b="1" dirty="0" err="1">
                <a:solidFill>
                  <a:srgbClr val="0070C0"/>
                </a:solidFill>
              </a:rPr>
              <a:t>pajak</a:t>
            </a:r>
            <a:r>
              <a:rPr lang="en-ID" altLang="en-US" sz="2400" b="1" dirty="0">
                <a:solidFill>
                  <a:srgbClr val="0070C0"/>
                </a:solidFill>
              </a:rPr>
              <a:t> </a:t>
            </a:r>
            <a:r>
              <a:rPr lang="en-ID" altLang="en-US" sz="2400" b="1" dirty="0" err="1">
                <a:solidFill>
                  <a:srgbClr val="0070C0"/>
                </a:solidFill>
              </a:rPr>
              <a:t>dikenakan</a:t>
            </a:r>
            <a:r>
              <a:rPr lang="en-ID" altLang="en-US" sz="2400" b="1" dirty="0">
                <a:solidFill>
                  <a:srgbClr val="0070C0"/>
                </a:solidFill>
              </a:rPr>
              <a:t> </a:t>
            </a:r>
            <a:r>
              <a:rPr lang="en-ID" altLang="en-US" sz="2400" b="1" dirty="0" err="1">
                <a:solidFill>
                  <a:srgbClr val="0070C0"/>
                </a:solidFill>
              </a:rPr>
              <a:t>kepada</a:t>
            </a:r>
            <a:r>
              <a:rPr lang="en-ID" altLang="en-US" sz="2400" b="1" dirty="0">
                <a:solidFill>
                  <a:srgbClr val="0070C0"/>
                </a:solidFill>
              </a:rPr>
              <a:t> </a:t>
            </a:r>
            <a:r>
              <a:rPr lang="en-ID" altLang="en-US" sz="2400" b="1" dirty="0" err="1">
                <a:solidFill>
                  <a:srgbClr val="0070C0"/>
                </a:solidFill>
              </a:rPr>
              <a:t>penduduk</a:t>
            </a:r>
            <a:r>
              <a:rPr lang="en-ID" altLang="en-US" sz="2400" b="1" dirty="0">
                <a:solidFill>
                  <a:srgbClr val="0070C0"/>
                </a:solidFill>
              </a:rPr>
              <a:t> non </a:t>
            </a:r>
            <a:r>
              <a:rPr lang="en-ID" altLang="en-US" sz="2400" b="1" dirty="0" err="1">
                <a:solidFill>
                  <a:srgbClr val="0070C0"/>
                </a:solidFill>
              </a:rPr>
              <a:t>muslim</a:t>
            </a:r>
            <a:r>
              <a:rPr lang="en-ID" altLang="en-US" sz="2400" b="1" dirty="0">
                <a:solidFill>
                  <a:srgbClr val="0070C0"/>
                </a:solidFill>
              </a:rPr>
              <a:t>, </a:t>
            </a:r>
            <a:r>
              <a:rPr lang="en-ID" altLang="en-US" sz="2400" b="1" dirty="0" err="1">
                <a:solidFill>
                  <a:srgbClr val="0070C0"/>
                </a:solidFill>
              </a:rPr>
              <a:t>sehingga</a:t>
            </a:r>
            <a:r>
              <a:rPr lang="en-ID" altLang="en-US" sz="2400" b="1" dirty="0">
                <a:solidFill>
                  <a:srgbClr val="0070C0"/>
                </a:solidFill>
              </a:rPr>
              <a:t> </a:t>
            </a:r>
            <a:r>
              <a:rPr lang="en-ID" altLang="en-US" sz="2400" b="1" dirty="0" err="1">
                <a:solidFill>
                  <a:srgbClr val="0070C0"/>
                </a:solidFill>
              </a:rPr>
              <a:t>tidak</a:t>
            </a:r>
            <a:r>
              <a:rPr lang="en-ID" altLang="en-US" sz="2400" b="1" dirty="0">
                <a:solidFill>
                  <a:srgbClr val="0070C0"/>
                </a:solidFill>
              </a:rPr>
              <a:t> </a:t>
            </a:r>
            <a:r>
              <a:rPr lang="en-ID" altLang="en-US" sz="2400" b="1" dirty="0" err="1">
                <a:solidFill>
                  <a:srgbClr val="0070C0"/>
                </a:solidFill>
              </a:rPr>
              <a:t>ada</a:t>
            </a:r>
            <a:r>
              <a:rPr lang="en-ID" altLang="en-US" sz="2400" b="1" dirty="0">
                <a:solidFill>
                  <a:srgbClr val="0070C0"/>
                </a:solidFill>
              </a:rPr>
              <a:t> </a:t>
            </a:r>
            <a:r>
              <a:rPr lang="en-ID" altLang="en-US" sz="2400" b="1" dirty="0" err="1">
                <a:solidFill>
                  <a:srgbClr val="0070C0"/>
                </a:solidFill>
              </a:rPr>
              <a:t>penduduk</a:t>
            </a:r>
            <a:r>
              <a:rPr lang="en-ID" altLang="en-US" sz="2400" b="1" dirty="0">
                <a:solidFill>
                  <a:srgbClr val="0070C0"/>
                </a:solidFill>
              </a:rPr>
              <a:t> yang </a:t>
            </a:r>
            <a:r>
              <a:rPr lang="en-ID" altLang="en-US" sz="2400" b="1" dirty="0" err="1">
                <a:solidFill>
                  <a:srgbClr val="0070C0"/>
                </a:solidFill>
              </a:rPr>
              <a:t>terkena</a:t>
            </a:r>
            <a:r>
              <a:rPr lang="en-ID" altLang="en-US" sz="2400" b="1" dirty="0">
                <a:solidFill>
                  <a:srgbClr val="0070C0"/>
                </a:solidFill>
              </a:rPr>
              <a:t> </a:t>
            </a:r>
            <a:r>
              <a:rPr lang="en-ID" altLang="en-US" sz="2400" b="1" dirty="0" err="1">
                <a:solidFill>
                  <a:srgbClr val="0070C0"/>
                </a:solidFill>
              </a:rPr>
              <a:t>kewajiban</a:t>
            </a:r>
            <a:r>
              <a:rPr lang="en-ID" altLang="en-US" sz="2400" b="1" dirty="0">
                <a:solidFill>
                  <a:srgbClr val="0070C0"/>
                </a:solidFill>
              </a:rPr>
              <a:t> </a:t>
            </a:r>
            <a:r>
              <a:rPr lang="en-ID" altLang="en-US" sz="2400" b="1" dirty="0" err="1">
                <a:solidFill>
                  <a:srgbClr val="0070C0"/>
                </a:solidFill>
              </a:rPr>
              <a:t>rangkap</a:t>
            </a:r>
            <a:r>
              <a:rPr lang="en-ID" altLang="en-US" sz="2400" b="1" dirty="0">
                <a:solidFill>
                  <a:srgbClr val="0070C0"/>
                </a:solidFill>
              </a:rPr>
              <a:t> </a:t>
            </a:r>
            <a:r>
              <a:rPr lang="en-ID" altLang="en-US" sz="2400" b="1" dirty="0" err="1">
                <a:solidFill>
                  <a:srgbClr val="0070C0"/>
                </a:solidFill>
              </a:rPr>
              <a:t>berupa</a:t>
            </a:r>
            <a:r>
              <a:rPr lang="en-ID" altLang="en-US" sz="2400" b="1" dirty="0">
                <a:solidFill>
                  <a:srgbClr val="0070C0"/>
                </a:solidFill>
              </a:rPr>
              <a:t> zakat dan </a:t>
            </a:r>
            <a:r>
              <a:rPr lang="en-ID" altLang="en-US" sz="2400" b="1" dirty="0" err="1">
                <a:solidFill>
                  <a:srgbClr val="0070C0"/>
                </a:solidFill>
              </a:rPr>
              <a:t>pajak</a:t>
            </a:r>
            <a:r>
              <a:rPr lang="en-ID" altLang="en-US" sz="2400" b="1" dirty="0">
                <a:solidFill>
                  <a:srgbClr val="0070C0"/>
                </a:solidFill>
              </a:rPr>
              <a:t>. </a:t>
            </a:r>
          </a:p>
          <a:p>
            <a:endParaRPr lang="en-ID" altLang="en-US" b="1" dirty="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7C995A9-F96B-46A1-863B-BFEF898BA865}"/>
              </a:ext>
            </a:extLst>
          </p:cNvPr>
          <p:cNvSpPr>
            <a:spLocks noGrp="1" noChangeArrowheads="1"/>
          </p:cNvSpPr>
          <p:nvPr>
            <p:ph type="title" idx="4294967295"/>
          </p:nvPr>
        </p:nvSpPr>
        <p:spPr>
          <a:xfrm>
            <a:off x="509451" y="1462132"/>
            <a:ext cx="9757954" cy="588737"/>
          </a:xfrm>
        </p:spPr>
        <p:txBody>
          <a:bodyPr>
            <a:normAutofit/>
          </a:bodyPr>
          <a:lstStyle/>
          <a:p>
            <a:r>
              <a:rPr lang="en-ID" altLang="en-US" sz="3200" b="1" dirty="0" err="1">
                <a:solidFill>
                  <a:srgbClr val="00B050"/>
                </a:solidFill>
                <a:latin typeface="Times New Roman" panose="02020603050405020304" pitchFamily="18" charset="0"/>
                <a:cs typeface="Times New Roman" panose="02020603050405020304" pitchFamily="18" charset="0"/>
              </a:rPr>
              <a:t>Ketentuan</a:t>
            </a:r>
            <a:r>
              <a:rPr lang="en-ID" altLang="en-US" sz="3200" b="1" dirty="0">
                <a:solidFill>
                  <a:srgbClr val="00B050"/>
                </a:solidFill>
                <a:latin typeface="Times New Roman" panose="02020603050405020304" pitchFamily="18" charset="0"/>
                <a:cs typeface="Times New Roman" panose="02020603050405020304" pitchFamily="18" charset="0"/>
              </a:rPr>
              <a:t> Zakat Jadi </a:t>
            </a:r>
            <a:r>
              <a:rPr lang="en-ID" altLang="en-US" sz="3200" b="1" dirty="0" err="1">
                <a:solidFill>
                  <a:srgbClr val="00B050"/>
                </a:solidFill>
                <a:latin typeface="Times New Roman" panose="02020603050405020304" pitchFamily="18" charset="0"/>
                <a:cs typeface="Times New Roman" panose="02020603050405020304" pitchFamily="18" charset="0"/>
              </a:rPr>
              <a:t>Pengurang</a:t>
            </a:r>
            <a:r>
              <a:rPr lang="en-ID" altLang="en-US" sz="3200" b="1" dirty="0">
                <a:solidFill>
                  <a:srgbClr val="00B050"/>
                </a:solidFill>
                <a:latin typeface="Times New Roman" panose="02020603050405020304" pitchFamily="18" charset="0"/>
                <a:cs typeface="Times New Roman" panose="02020603050405020304" pitchFamily="18" charset="0"/>
              </a:rPr>
              <a:t> </a:t>
            </a:r>
            <a:r>
              <a:rPr lang="en-ID" altLang="en-US" sz="3200" b="1" dirty="0" err="1">
                <a:solidFill>
                  <a:srgbClr val="00B050"/>
                </a:solidFill>
                <a:latin typeface="Times New Roman" panose="02020603050405020304" pitchFamily="18" charset="0"/>
                <a:cs typeface="Times New Roman" panose="02020603050405020304" pitchFamily="18" charset="0"/>
              </a:rPr>
              <a:t>Pajak</a:t>
            </a:r>
            <a:r>
              <a:rPr lang="en-ID" altLang="en-US" sz="3200" b="1" dirty="0">
                <a:solidFill>
                  <a:srgbClr val="00B050"/>
                </a:solidFill>
                <a:latin typeface="Times New Roman" panose="02020603050405020304" pitchFamily="18" charset="0"/>
                <a:cs typeface="Times New Roman" panose="02020603050405020304" pitchFamily="18" charset="0"/>
              </a:rPr>
              <a:t> di Indonesia</a:t>
            </a:r>
            <a:endParaRPr lang="en-ID" altLang="en-US" dirty="0"/>
          </a:p>
        </p:txBody>
      </p:sp>
      <p:sp>
        <p:nvSpPr>
          <p:cNvPr id="3" name="Content Placeholder 2">
            <a:extLst>
              <a:ext uri="{FF2B5EF4-FFF2-40B4-BE49-F238E27FC236}">
                <a16:creationId xmlns:a16="http://schemas.microsoft.com/office/drawing/2014/main" id="{04040EFA-D2BC-420C-AD08-6283F1154D89}"/>
              </a:ext>
            </a:extLst>
          </p:cNvPr>
          <p:cNvSpPr>
            <a:spLocks noGrp="1"/>
          </p:cNvSpPr>
          <p:nvPr>
            <p:ph idx="4294967295"/>
          </p:nvPr>
        </p:nvSpPr>
        <p:spPr>
          <a:xfrm>
            <a:off x="509451" y="2245814"/>
            <a:ext cx="9548948" cy="2366372"/>
          </a:xfrm>
        </p:spPr>
        <p:txBody>
          <a:bodyPr>
            <a:normAutofit/>
          </a:bodyPr>
          <a:lstStyle/>
          <a:p>
            <a:pPr algn="just">
              <a:spcAft>
                <a:spcPts val="1800"/>
              </a:spcAft>
              <a:defRPr/>
            </a:pPr>
            <a:r>
              <a:rPr lang="en-ID" sz="2000" b="1" spc="10" dirty="0">
                <a:solidFill>
                  <a:srgbClr val="0070C0"/>
                </a:solidFill>
                <a:ea typeface="Times New Roman" panose="02020603050405020304" pitchFamily="18" charset="0"/>
                <a:cs typeface="Times New Roman" panose="02020603050405020304" pitchFamily="18" charset="0"/>
              </a:rPr>
              <a:t>Zakat </a:t>
            </a:r>
            <a:r>
              <a:rPr lang="en-ID" sz="2000" b="1" spc="10" dirty="0" err="1">
                <a:solidFill>
                  <a:srgbClr val="0070C0"/>
                </a:solidFill>
                <a:ea typeface="Times New Roman" panose="02020603050405020304" pitchFamily="18" charset="0"/>
                <a:cs typeface="Times New Roman" panose="02020603050405020304" pitchFamily="18" charset="0"/>
              </a:rPr>
              <a:t>dapat</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sebagai</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pengurang</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pajak</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penghasilan</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diatur</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dalam</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Peraturan</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Pemerintah</a:t>
            </a:r>
            <a:r>
              <a:rPr lang="en-ID" sz="2000" b="1" spc="10" dirty="0">
                <a:solidFill>
                  <a:srgbClr val="0070C0"/>
                </a:solidFill>
                <a:ea typeface="Times New Roman" panose="02020603050405020304" pitchFamily="18" charset="0"/>
                <a:cs typeface="Times New Roman" panose="02020603050405020304" pitchFamily="18" charset="0"/>
              </a:rPr>
              <a:t> (PP) No. 60 </a:t>
            </a:r>
            <a:r>
              <a:rPr lang="en-ID" sz="2000" b="1" spc="10" dirty="0" err="1">
                <a:solidFill>
                  <a:srgbClr val="0070C0"/>
                </a:solidFill>
                <a:ea typeface="Times New Roman" panose="02020603050405020304" pitchFamily="18" charset="0"/>
                <a:cs typeface="Times New Roman" panose="02020603050405020304" pitchFamily="18" charset="0"/>
              </a:rPr>
              <a:t>Tahun</a:t>
            </a:r>
            <a:r>
              <a:rPr lang="en-ID" sz="2000" b="1" spc="10" dirty="0">
                <a:solidFill>
                  <a:srgbClr val="0070C0"/>
                </a:solidFill>
                <a:ea typeface="Times New Roman" panose="02020603050405020304" pitchFamily="18" charset="0"/>
                <a:cs typeface="Times New Roman" panose="02020603050405020304" pitchFamily="18" charset="0"/>
              </a:rPr>
              <a:t> 2010 </a:t>
            </a:r>
            <a:r>
              <a:rPr lang="en-ID" sz="2000" b="1" spc="10" dirty="0" err="1">
                <a:solidFill>
                  <a:srgbClr val="0070C0"/>
                </a:solidFill>
                <a:ea typeface="Times New Roman" panose="02020603050405020304" pitchFamily="18" charset="0"/>
                <a:cs typeface="Times New Roman" panose="02020603050405020304" pitchFamily="18" charset="0"/>
              </a:rPr>
              <a:t>tentang</a:t>
            </a:r>
            <a:r>
              <a:rPr lang="en-ID" sz="2000" b="1" spc="10" dirty="0">
                <a:solidFill>
                  <a:srgbClr val="0070C0"/>
                </a:solidFill>
                <a:ea typeface="Times New Roman" panose="02020603050405020304" pitchFamily="18" charset="0"/>
                <a:cs typeface="Times New Roman" panose="02020603050405020304" pitchFamily="18" charset="0"/>
              </a:rPr>
              <a:t> Zakat </a:t>
            </a:r>
            <a:r>
              <a:rPr lang="en-ID" sz="2000" b="1" spc="10" dirty="0" err="1">
                <a:solidFill>
                  <a:srgbClr val="0070C0"/>
                </a:solidFill>
                <a:ea typeface="Times New Roman" panose="02020603050405020304" pitchFamily="18" charset="0"/>
                <a:cs typeface="Times New Roman" panose="02020603050405020304" pitchFamily="18" charset="0"/>
              </a:rPr>
              <a:t>atau</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Sumbangan</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Keagamaan</a:t>
            </a:r>
            <a:r>
              <a:rPr lang="en-ID" sz="2000" b="1" spc="10" dirty="0">
                <a:solidFill>
                  <a:srgbClr val="0070C0"/>
                </a:solidFill>
                <a:ea typeface="Times New Roman" panose="02020603050405020304" pitchFamily="18" charset="0"/>
                <a:cs typeface="Times New Roman" panose="02020603050405020304" pitchFamily="18" charset="0"/>
              </a:rPr>
              <a:t> yang </a:t>
            </a:r>
            <a:r>
              <a:rPr lang="en-ID" sz="2000" b="1" spc="10" dirty="0" err="1">
                <a:solidFill>
                  <a:srgbClr val="0070C0"/>
                </a:solidFill>
                <a:ea typeface="Times New Roman" panose="02020603050405020304" pitchFamily="18" charset="0"/>
                <a:cs typeface="Times New Roman" panose="02020603050405020304" pitchFamily="18" charset="0"/>
              </a:rPr>
              <a:t>Sifatnya</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Wajib</a:t>
            </a:r>
            <a:r>
              <a:rPr lang="en-ID" sz="2000" b="1" spc="10" dirty="0">
                <a:solidFill>
                  <a:srgbClr val="0070C0"/>
                </a:solidFill>
                <a:ea typeface="Times New Roman" panose="02020603050405020304" pitchFamily="18" charset="0"/>
                <a:cs typeface="Times New Roman" panose="02020603050405020304" pitchFamily="18" charset="0"/>
              </a:rPr>
              <a:t> yang </a:t>
            </a:r>
            <a:r>
              <a:rPr lang="en-ID" sz="2000" b="1" spc="10" dirty="0" err="1">
                <a:solidFill>
                  <a:srgbClr val="0070C0"/>
                </a:solidFill>
                <a:ea typeface="Times New Roman" panose="02020603050405020304" pitchFamily="18" charset="0"/>
                <a:cs typeface="Times New Roman" panose="02020603050405020304" pitchFamily="18" charset="0"/>
              </a:rPr>
              <a:t>Dapat</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Dikurangkan</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dari</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Penghasilan</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Bruto</a:t>
            </a:r>
            <a:r>
              <a:rPr lang="en-ID" sz="2000" b="1" spc="10" dirty="0">
                <a:solidFill>
                  <a:srgbClr val="0070C0"/>
                </a:solidFill>
                <a:ea typeface="Times New Roman" panose="02020603050405020304" pitchFamily="18" charset="0"/>
                <a:cs typeface="Times New Roman" panose="02020603050405020304" pitchFamily="18" charset="0"/>
              </a:rPr>
              <a:t>.</a:t>
            </a:r>
            <a:endParaRPr lang="en-ID" sz="2000" b="1" dirty="0">
              <a:solidFill>
                <a:srgbClr val="0070C0"/>
              </a:solidFill>
              <a:latin typeface="Times New Roman" panose="02020603050405020304" pitchFamily="18" charset="0"/>
              <a:ea typeface="Times New Roman" panose="02020603050405020304" pitchFamily="18" charset="0"/>
            </a:endParaRPr>
          </a:p>
          <a:p>
            <a:pPr algn="just">
              <a:spcAft>
                <a:spcPts val="1800"/>
              </a:spcAft>
              <a:defRPr/>
            </a:pPr>
            <a:r>
              <a:rPr lang="en-ID" sz="2000" b="1" spc="10" dirty="0" err="1">
                <a:solidFill>
                  <a:srgbClr val="0070C0"/>
                </a:solidFill>
                <a:ea typeface="Times New Roman" panose="02020603050405020304" pitchFamily="18" charset="0"/>
                <a:cs typeface="Times New Roman" panose="02020603050405020304" pitchFamily="18" charset="0"/>
              </a:rPr>
              <a:t>Ketentuan</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mengenai</a:t>
            </a:r>
            <a:r>
              <a:rPr lang="en-ID" sz="2000" b="1" spc="10" dirty="0">
                <a:solidFill>
                  <a:srgbClr val="0070C0"/>
                </a:solidFill>
                <a:ea typeface="Times New Roman" panose="02020603050405020304" pitchFamily="18" charset="0"/>
                <a:cs typeface="Times New Roman" panose="02020603050405020304" pitchFamily="18" charset="0"/>
              </a:rPr>
              <a:t> zakat </a:t>
            </a:r>
            <a:r>
              <a:rPr lang="en-ID" sz="2000" b="1" spc="10" dirty="0" err="1">
                <a:solidFill>
                  <a:srgbClr val="0070C0"/>
                </a:solidFill>
                <a:ea typeface="Times New Roman" panose="02020603050405020304" pitchFamily="18" charset="0"/>
                <a:cs typeface="Times New Roman" panose="02020603050405020304" pitchFamily="18" charset="0"/>
              </a:rPr>
              <a:t>jadi</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pengurang</a:t>
            </a:r>
            <a:r>
              <a:rPr lang="en-ID" sz="2000" b="1" spc="10" dirty="0">
                <a:solidFill>
                  <a:srgbClr val="0070C0"/>
                </a:solidFill>
                <a:ea typeface="Times New Roman" panose="02020603050405020304" pitchFamily="18" charset="0"/>
                <a:cs typeface="Times New Roman" panose="02020603050405020304" pitchFamily="18" charset="0"/>
              </a:rPr>
              <a:t> zakat juga </a:t>
            </a:r>
            <a:r>
              <a:rPr lang="en-ID" sz="2000" b="1" spc="10" dirty="0" err="1">
                <a:solidFill>
                  <a:srgbClr val="0070C0"/>
                </a:solidFill>
                <a:ea typeface="Times New Roman" panose="02020603050405020304" pitchFamily="18" charset="0"/>
                <a:cs typeface="Times New Roman" panose="02020603050405020304" pitchFamily="18" charset="0"/>
              </a:rPr>
              <a:t>termaktub</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dalam</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Undang-Undang</a:t>
            </a:r>
            <a:r>
              <a:rPr lang="en-ID" sz="2000" b="1" spc="10" dirty="0">
                <a:solidFill>
                  <a:srgbClr val="0070C0"/>
                </a:solidFill>
                <a:ea typeface="Times New Roman" panose="02020603050405020304" pitchFamily="18" charset="0"/>
                <a:cs typeface="Times New Roman" panose="02020603050405020304" pitchFamily="18" charset="0"/>
              </a:rPr>
              <a:t> No. 23 </a:t>
            </a:r>
            <a:r>
              <a:rPr lang="en-ID" sz="2000" b="1" spc="10" dirty="0" err="1">
                <a:solidFill>
                  <a:srgbClr val="0070C0"/>
                </a:solidFill>
                <a:ea typeface="Times New Roman" panose="02020603050405020304" pitchFamily="18" charset="0"/>
                <a:cs typeface="Times New Roman" panose="02020603050405020304" pitchFamily="18" charset="0"/>
              </a:rPr>
              <a:t>Tahun</a:t>
            </a:r>
            <a:r>
              <a:rPr lang="en-ID" sz="2000" b="1" spc="10" dirty="0">
                <a:solidFill>
                  <a:srgbClr val="0070C0"/>
                </a:solidFill>
                <a:ea typeface="Times New Roman" panose="02020603050405020304" pitchFamily="18" charset="0"/>
                <a:cs typeface="Times New Roman" panose="02020603050405020304" pitchFamily="18" charset="0"/>
              </a:rPr>
              <a:t> 2011 </a:t>
            </a:r>
            <a:r>
              <a:rPr lang="en-ID" sz="2000" b="1" spc="10" dirty="0" err="1">
                <a:solidFill>
                  <a:srgbClr val="0070C0"/>
                </a:solidFill>
                <a:ea typeface="Times New Roman" panose="02020603050405020304" pitchFamily="18" charset="0"/>
                <a:cs typeface="Times New Roman" panose="02020603050405020304" pitchFamily="18" charset="0"/>
              </a:rPr>
              <a:t>tentang</a:t>
            </a:r>
            <a:r>
              <a:rPr lang="en-ID" sz="2000" b="1" spc="10" dirty="0">
                <a:solidFill>
                  <a:srgbClr val="0070C0"/>
                </a:solidFill>
                <a:ea typeface="Times New Roman" panose="02020603050405020304" pitchFamily="18" charset="0"/>
                <a:cs typeface="Times New Roman" panose="02020603050405020304" pitchFamily="18" charset="0"/>
              </a:rPr>
              <a:t> </a:t>
            </a:r>
            <a:r>
              <a:rPr lang="en-ID" sz="2000" b="1" spc="10" dirty="0" err="1">
                <a:solidFill>
                  <a:srgbClr val="0070C0"/>
                </a:solidFill>
                <a:ea typeface="Times New Roman" panose="02020603050405020304" pitchFamily="18" charset="0"/>
                <a:cs typeface="Times New Roman" panose="02020603050405020304" pitchFamily="18" charset="0"/>
              </a:rPr>
              <a:t>Pengelolaan</a:t>
            </a:r>
            <a:r>
              <a:rPr lang="en-ID" sz="2000" b="1" spc="10" dirty="0">
                <a:solidFill>
                  <a:srgbClr val="0070C0"/>
                </a:solidFill>
                <a:ea typeface="Times New Roman" panose="02020603050405020304" pitchFamily="18" charset="0"/>
                <a:cs typeface="Times New Roman" panose="02020603050405020304" pitchFamily="18" charset="0"/>
              </a:rPr>
              <a:t> Zakat.</a:t>
            </a:r>
            <a:endParaRPr lang="en-ID" sz="2000" b="1" dirty="0">
              <a:solidFill>
                <a:srgbClr val="0070C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041BA-80DB-48A9-B494-B2D83DA7C473}"/>
              </a:ext>
            </a:extLst>
          </p:cNvPr>
          <p:cNvSpPr>
            <a:spLocks noGrp="1"/>
          </p:cNvSpPr>
          <p:nvPr>
            <p:ph idx="4294967295"/>
          </p:nvPr>
        </p:nvSpPr>
        <p:spPr>
          <a:xfrm>
            <a:off x="418011" y="1137059"/>
            <a:ext cx="10907485" cy="5410200"/>
          </a:xfrm>
        </p:spPr>
        <p:txBody>
          <a:bodyPr>
            <a:normAutofit/>
          </a:bodyPr>
          <a:lstStyle/>
          <a:p>
            <a:pPr algn="just">
              <a:spcAft>
                <a:spcPts val="1800"/>
              </a:spcAft>
              <a:defRPr/>
            </a:pPr>
            <a:r>
              <a:rPr lang="en-ID" sz="1800" b="1" spc="10" dirty="0" err="1">
                <a:solidFill>
                  <a:srgbClr val="0070C0"/>
                </a:solidFill>
                <a:ea typeface="Times New Roman" panose="02020603050405020304" pitchFamily="18" charset="0"/>
                <a:cs typeface="Times New Roman" panose="02020603050405020304" pitchFamily="18" charset="0"/>
              </a:rPr>
              <a:t>Ketentuan</a:t>
            </a:r>
            <a:r>
              <a:rPr lang="en-ID" sz="1800" b="1" spc="10" dirty="0">
                <a:solidFill>
                  <a:srgbClr val="0070C0"/>
                </a:solidFill>
                <a:ea typeface="Times New Roman" panose="02020603050405020304" pitchFamily="18" charset="0"/>
                <a:cs typeface="Times New Roman" panose="02020603050405020304" pitchFamily="18" charset="0"/>
              </a:rPr>
              <a:t> zakat </a:t>
            </a:r>
            <a:r>
              <a:rPr lang="en-ID" sz="1800" b="1" spc="10" dirty="0" err="1">
                <a:solidFill>
                  <a:srgbClr val="0070C0"/>
                </a:solidFill>
                <a:ea typeface="Times New Roman" panose="02020603050405020304" pitchFamily="18" charset="0"/>
                <a:cs typeface="Times New Roman" panose="02020603050405020304" pitchFamily="18" charset="0"/>
              </a:rPr>
              <a:t>pengurang</a:t>
            </a:r>
            <a:r>
              <a:rPr lang="en-ID" sz="1800" b="1" spc="10" dirty="0">
                <a:solidFill>
                  <a:srgbClr val="0070C0"/>
                </a:solidFill>
                <a:ea typeface="Times New Roman" panose="02020603050405020304" pitchFamily="18" charset="0"/>
                <a:cs typeface="Times New Roman" panose="02020603050405020304" pitchFamily="18" charset="0"/>
              </a:rPr>
              <a:t> </a:t>
            </a:r>
            <a:r>
              <a:rPr lang="en-ID" sz="1800" b="1" spc="10" dirty="0" err="1">
                <a:solidFill>
                  <a:srgbClr val="0070C0"/>
                </a:solidFill>
                <a:ea typeface="Times New Roman" panose="02020603050405020304" pitchFamily="18" charset="0"/>
                <a:cs typeface="Times New Roman" panose="02020603050405020304" pitchFamily="18" charset="0"/>
              </a:rPr>
              <a:t>pajak</a:t>
            </a:r>
            <a:r>
              <a:rPr lang="en-ID" sz="1800" b="1" spc="10" dirty="0">
                <a:solidFill>
                  <a:srgbClr val="0070C0"/>
                </a:solidFill>
                <a:ea typeface="Times New Roman" panose="02020603050405020304" pitchFamily="18" charset="0"/>
                <a:cs typeface="Times New Roman" panose="02020603050405020304" pitchFamily="18" charset="0"/>
              </a:rPr>
              <a:t> juga </a:t>
            </a:r>
            <a:r>
              <a:rPr lang="en-ID" sz="1800" b="1" spc="10" dirty="0" err="1">
                <a:solidFill>
                  <a:srgbClr val="0070C0"/>
                </a:solidFill>
                <a:ea typeface="Times New Roman" panose="02020603050405020304" pitchFamily="18" charset="0"/>
                <a:cs typeface="Times New Roman" panose="02020603050405020304" pitchFamily="18" charset="0"/>
              </a:rPr>
              <a:t>disebutkan</a:t>
            </a:r>
            <a:r>
              <a:rPr lang="en-ID" sz="1800" b="1" spc="10" dirty="0">
                <a:solidFill>
                  <a:srgbClr val="0070C0"/>
                </a:solidFill>
                <a:ea typeface="Times New Roman" panose="02020603050405020304" pitchFamily="18" charset="0"/>
                <a:cs typeface="Times New Roman" panose="02020603050405020304" pitchFamily="18" charset="0"/>
              </a:rPr>
              <a:t> pada UU No. 36 </a:t>
            </a:r>
            <a:r>
              <a:rPr lang="en-ID" sz="1800" b="1" spc="10" dirty="0" err="1">
                <a:solidFill>
                  <a:srgbClr val="0070C0"/>
                </a:solidFill>
                <a:ea typeface="Times New Roman" panose="02020603050405020304" pitchFamily="18" charset="0"/>
                <a:cs typeface="Times New Roman" panose="02020603050405020304" pitchFamily="18" charset="0"/>
              </a:rPr>
              <a:t>Tahun</a:t>
            </a:r>
            <a:r>
              <a:rPr lang="en-ID" sz="1800" b="1" spc="10" dirty="0">
                <a:solidFill>
                  <a:srgbClr val="0070C0"/>
                </a:solidFill>
                <a:ea typeface="Times New Roman" panose="02020603050405020304" pitchFamily="18" charset="0"/>
                <a:cs typeface="Times New Roman" panose="02020603050405020304" pitchFamily="18" charset="0"/>
              </a:rPr>
              <a:t> 2008 </a:t>
            </a:r>
            <a:r>
              <a:rPr lang="en-ID" sz="1800" b="1" spc="10" dirty="0" err="1">
                <a:solidFill>
                  <a:srgbClr val="0070C0"/>
                </a:solidFill>
                <a:ea typeface="Times New Roman" panose="02020603050405020304" pitchFamily="18" charset="0"/>
                <a:cs typeface="Times New Roman" panose="02020603050405020304" pitchFamily="18" charset="0"/>
              </a:rPr>
              <a:t>Perubahan</a:t>
            </a:r>
            <a:r>
              <a:rPr lang="en-ID" sz="1800" b="1" spc="10" dirty="0">
                <a:solidFill>
                  <a:srgbClr val="0070C0"/>
                </a:solidFill>
                <a:ea typeface="Times New Roman" panose="02020603050405020304" pitchFamily="18" charset="0"/>
                <a:cs typeface="Times New Roman" panose="02020603050405020304" pitchFamily="18" charset="0"/>
              </a:rPr>
              <a:t> </a:t>
            </a:r>
            <a:r>
              <a:rPr lang="en-ID" sz="1800" b="1" spc="10" dirty="0" err="1">
                <a:solidFill>
                  <a:srgbClr val="0070C0"/>
                </a:solidFill>
                <a:ea typeface="Times New Roman" panose="02020603050405020304" pitchFamily="18" charset="0"/>
                <a:cs typeface="Times New Roman" panose="02020603050405020304" pitchFamily="18" charset="0"/>
              </a:rPr>
              <a:t>Keempat</a:t>
            </a:r>
            <a:r>
              <a:rPr lang="en-ID" sz="1800" b="1" spc="10" dirty="0">
                <a:solidFill>
                  <a:srgbClr val="0070C0"/>
                </a:solidFill>
                <a:ea typeface="Times New Roman" panose="02020603050405020304" pitchFamily="18" charset="0"/>
                <a:cs typeface="Times New Roman" panose="02020603050405020304" pitchFamily="18" charset="0"/>
              </a:rPr>
              <a:t> </a:t>
            </a:r>
            <a:r>
              <a:rPr lang="en-ID" sz="1800" b="1" spc="10" dirty="0" err="1">
                <a:solidFill>
                  <a:srgbClr val="0070C0"/>
                </a:solidFill>
                <a:ea typeface="Times New Roman" panose="02020603050405020304" pitchFamily="18" charset="0"/>
                <a:cs typeface="Times New Roman" panose="02020603050405020304" pitchFamily="18" charset="0"/>
              </a:rPr>
              <a:t>atas</a:t>
            </a:r>
            <a:r>
              <a:rPr lang="en-ID" sz="1800" b="1" spc="10" dirty="0">
                <a:solidFill>
                  <a:srgbClr val="0070C0"/>
                </a:solidFill>
                <a:ea typeface="Times New Roman" panose="02020603050405020304" pitchFamily="18" charset="0"/>
                <a:cs typeface="Times New Roman" panose="02020603050405020304" pitchFamily="18" charset="0"/>
              </a:rPr>
              <a:t> UU No. 7/1983 </a:t>
            </a:r>
            <a:r>
              <a:rPr lang="en-ID" sz="1800" b="1" spc="10" dirty="0" err="1">
                <a:solidFill>
                  <a:srgbClr val="0070C0"/>
                </a:solidFill>
                <a:ea typeface="Times New Roman" panose="02020603050405020304" pitchFamily="18" charset="0"/>
                <a:cs typeface="Times New Roman" panose="02020603050405020304" pitchFamily="18" charset="0"/>
              </a:rPr>
              <a:t>tentang</a:t>
            </a:r>
            <a:r>
              <a:rPr lang="en-ID" sz="1800" b="1" spc="10" dirty="0">
                <a:solidFill>
                  <a:srgbClr val="0070C0"/>
                </a:solidFill>
                <a:ea typeface="Times New Roman" panose="02020603050405020304" pitchFamily="18" charset="0"/>
                <a:cs typeface="Times New Roman" panose="02020603050405020304" pitchFamily="18" charset="0"/>
              </a:rPr>
              <a:t> </a:t>
            </a:r>
            <a:r>
              <a:rPr lang="en-ID" sz="1800" b="1" spc="10" dirty="0" err="1">
                <a:solidFill>
                  <a:srgbClr val="0070C0"/>
                </a:solidFill>
                <a:ea typeface="Times New Roman" panose="02020603050405020304" pitchFamily="18" charset="0"/>
                <a:cs typeface="Times New Roman" panose="02020603050405020304" pitchFamily="18" charset="0"/>
              </a:rPr>
              <a:t>Pajak</a:t>
            </a:r>
            <a:r>
              <a:rPr lang="en-ID" sz="1800" b="1" spc="10" dirty="0">
                <a:solidFill>
                  <a:srgbClr val="0070C0"/>
                </a:solidFill>
                <a:ea typeface="Times New Roman" panose="02020603050405020304" pitchFamily="18" charset="0"/>
                <a:cs typeface="Times New Roman" panose="02020603050405020304" pitchFamily="18" charset="0"/>
              </a:rPr>
              <a:t> </a:t>
            </a:r>
            <a:r>
              <a:rPr lang="en-ID" sz="1800" b="1" spc="10" dirty="0" err="1">
                <a:solidFill>
                  <a:srgbClr val="0070C0"/>
                </a:solidFill>
                <a:ea typeface="Times New Roman" panose="02020603050405020304" pitchFamily="18" charset="0"/>
                <a:cs typeface="Times New Roman" panose="02020603050405020304" pitchFamily="18" charset="0"/>
              </a:rPr>
              <a:t>Penghasilan</a:t>
            </a:r>
            <a:r>
              <a:rPr lang="en-ID" sz="1800" b="1" spc="10" dirty="0">
                <a:solidFill>
                  <a:srgbClr val="0070C0"/>
                </a:solidFill>
                <a:ea typeface="Times New Roman" panose="02020603050405020304" pitchFamily="18" charset="0"/>
                <a:cs typeface="Times New Roman" panose="02020603050405020304" pitchFamily="18" charset="0"/>
              </a:rPr>
              <a:t>, pada </a:t>
            </a:r>
            <a:r>
              <a:rPr lang="en-ID" sz="1800" b="1" spc="10" dirty="0" err="1">
                <a:solidFill>
                  <a:srgbClr val="0070C0"/>
                </a:solidFill>
                <a:ea typeface="Times New Roman" panose="02020603050405020304" pitchFamily="18" charset="0"/>
                <a:cs typeface="Times New Roman" panose="02020603050405020304" pitchFamily="18" charset="0"/>
              </a:rPr>
              <a:t>Pasal</a:t>
            </a:r>
            <a:r>
              <a:rPr lang="en-ID" sz="1800" b="1" spc="10" dirty="0">
                <a:solidFill>
                  <a:srgbClr val="0070C0"/>
                </a:solidFill>
                <a:ea typeface="Times New Roman" panose="02020603050405020304" pitchFamily="18" charset="0"/>
                <a:cs typeface="Times New Roman" panose="02020603050405020304" pitchFamily="18" charset="0"/>
              </a:rPr>
              <a:t> 4 </a:t>
            </a:r>
            <a:r>
              <a:rPr lang="en-ID" sz="1800" b="1" spc="10" dirty="0" err="1">
                <a:solidFill>
                  <a:srgbClr val="0070C0"/>
                </a:solidFill>
                <a:ea typeface="Times New Roman" panose="02020603050405020304" pitchFamily="18" charset="0"/>
                <a:cs typeface="Times New Roman" panose="02020603050405020304" pitchFamily="18" charset="0"/>
              </a:rPr>
              <a:t>ayat</a:t>
            </a:r>
            <a:r>
              <a:rPr lang="en-ID" sz="1800" b="1" spc="10" dirty="0">
                <a:solidFill>
                  <a:srgbClr val="0070C0"/>
                </a:solidFill>
                <a:ea typeface="Times New Roman" panose="02020603050405020304" pitchFamily="18" charset="0"/>
                <a:cs typeface="Times New Roman" panose="02020603050405020304" pitchFamily="18" charset="0"/>
              </a:rPr>
              <a:t> (3) </a:t>
            </a:r>
            <a:r>
              <a:rPr lang="en-ID" sz="1800" b="1" spc="10" dirty="0" err="1">
                <a:solidFill>
                  <a:srgbClr val="0070C0"/>
                </a:solidFill>
                <a:ea typeface="Times New Roman" panose="02020603050405020304" pitchFamily="18" charset="0"/>
                <a:cs typeface="Times New Roman" panose="02020603050405020304" pitchFamily="18" charset="0"/>
              </a:rPr>
              <a:t>huruf</a:t>
            </a:r>
            <a:r>
              <a:rPr lang="en-ID" sz="1800" b="1" spc="10" dirty="0">
                <a:solidFill>
                  <a:srgbClr val="0070C0"/>
                </a:solidFill>
                <a:ea typeface="Times New Roman" panose="02020603050405020304" pitchFamily="18" charset="0"/>
                <a:cs typeface="Times New Roman" panose="02020603050405020304" pitchFamily="18" charset="0"/>
              </a:rPr>
              <a:t> a 1 </a:t>
            </a:r>
            <a:r>
              <a:rPr lang="en-ID" sz="1800" b="1" spc="10" dirty="0" err="1">
                <a:solidFill>
                  <a:srgbClr val="0070C0"/>
                </a:solidFill>
                <a:ea typeface="Times New Roman" panose="02020603050405020304" pitchFamily="18" charset="0"/>
                <a:cs typeface="Times New Roman" panose="02020603050405020304" pitchFamily="18" charset="0"/>
              </a:rPr>
              <a:t>berbunyi</a:t>
            </a:r>
            <a:r>
              <a:rPr lang="en-ID" sz="1800" b="1" spc="10" dirty="0">
                <a:solidFill>
                  <a:srgbClr val="0070C0"/>
                </a:solidFill>
                <a:ea typeface="Times New Roman" panose="02020603050405020304" pitchFamily="18" charset="0"/>
                <a:cs typeface="Times New Roman" panose="02020603050405020304" pitchFamily="18" charset="0"/>
              </a:rPr>
              <a:t>:</a:t>
            </a:r>
            <a:endParaRPr lang="en-ID" sz="1800" b="1" dirty="0">
              <a:solidFill>
                <a:srgbClr val="0070C0"/>
              </a:solidFill>
              <a:latin typeface="Times New Roman" panose="02020603050405020304" pitchFamily="18" charset="0"/>
              <a:ea typeface="Times New Roman" panose="02020603050405020304" pitchFamily="18" charset="0"/>
            </a:endParaRPr>
          </a:p>
          <a:p>
            <a:pPr algn="just">
              <a:spcAft>
                <a:spcPts val="1800"/>
              </a:spcAft>
              <a:defRPr/>
            </a:pPr>
            <a:r>
              <a:rPr lang="en-ID" sz="1800" b="1" spc="10" dirty="0">
                <a:solidFill>
                  <a:srgbClr val="0070C0"/>
                </a:solidFill>
                <a:ea typeface="Times New Roman" panose="02020603050405020304" pitchFamily="18" charset="0"/>
                <a:cs typeface="Times New Roman" panose="02020603050405020304" pitchFamily="18" charset="0"/>
              </a:rPr>
              <a:t>“</a:t>
            </a:r>
            <a:r>
              <a:rPr lang="en-ID" sz="1800" b="1" i="1" spc="10" dirty="0">
                <a:solidFill>
                  <a:srgbClr val="0070C0"/>
                </a:solidFill>
                <a:ea typeface="Times New Roman" panose="02020603050405020304" pitchFamily="18" charset="0"/>
                <a:cs typeface="Times New Roman" panose="02020603050405020304" pitchFamily="18" charset="0"/>
              </a:rPr>
              <a:t>Yang </a:t>
            </a:r>
            <a:r>
              <a:rPr lang="en-ID" sz="1800" b="1" i="1" spc="10" dirty="0" err="1">
                <a:solidFill>
                  <a:srgbClr val="0070C0"/>
                </a:solidFill>
                <a:ea typeface="Times New Roman" panose="02020603050405020304" pitchFamily="18" charset="0"/>
                <a:cs typeface="Times New Roman" panose="02020603050405020304" pitchFamily="18" charset="0"/>
              </a:rPr>
              <a:t>dikecualikan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dari</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objek</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pajak</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adalah</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bantuan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atau</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sumbangan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termasuk</a:t>
            </a:r>
            <a:r>
              <a:rPr lang="en-ID" sz="1800" b="1" i="1" spc="10" dirty="0">
                <a:solidFill>
                  <a:srgbClr val="0070C0"/>
                </a:solidFill>
                <a:ea typeface="Times New Roman" panose="02020603050405020304" pitchFamily="18" charset="0"/>
                <a:cs typeface="Times New Roman" panose="02020603050405020304" pitchFamily="18" charset="0"/>
              </a:rPr>
              <a:t> zakat yang </a:t>
            </a:r>
            <a:r>
              <a:rPr lang="en-ID" sz="1800" b="1" i="1" spc="10" dirty="0" err="1">
                <a:solidFill>
                  <a:srgbClr val="0070C0"/>
                </a:solidFill>
                <a:ea typeface="Times New Roman" panose="02020603050405020304" pitchFamily="18" charset="0"/>
                <a:cs typeface="Times New Roman" panose="02020603050405020304" pitchFamily="18" charset="0"/>
              </a:rPr>
              <a:t>diterima</a:t>
            </a:r>
            <a:r>
              <a:rPr lang="en-ID" sz="1800" b="1" i="1" spc="10" dirty="0">
                <a:solidFill>
                  <a:srgbClr val="0070C0"/>
                </a:solidFill>
                <a:ea typeface="Times New Roman" panose="02020603050405020304" pitchFamily="18" charset="0"/>
                <a:cs typeface="Times New Roman" panose="02020603050405020304" pitchFamily="18" charset="0"/>
              </a:rPr>
              <a:t> oleh badan amil zakat </a:t>
            </a:r>
            <a:r>
              <a:rPr lang="en-ID" sz="1800" b="1" i="1" spc="10" dirty="0" err="1">
                <a:solidFill>
                  <a:srgbClr val="0070C0"/>
                </a:solidFill>
                <a:ea typeface="Times New Roman" panose="02020603050405020304" pitchFamily="18" charset="0"/>
                <a:cs typeface="Times New Roman" panose="02020603050405020304" pitchFamily="18" charset="0"/>
              </a:rPr>
              <a:t>atau</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lembaga</a:t>
            </a:r>
            <a:r>
              <a:rPr lang="en-ID" sz="1800" b="1" i="1" spc="10" dirty="0">
                <a:solidFill>
                  <a:srgbClr val="0070C0"/>
                </a:solidFill>
                <a:ea typeface="Times New Roman" panose="02020603050405020304" pitchFamily="18" charset="0"/>
                <a:cs typeface="Times New Roman" panose="02020603050405020304" pitchFamily="18" charset="0"/>
              </a:rPr>
              <a:t> amil zakat yang </a:t>
            </a:r>
            <a:r>
              <a:rPr lang="en-ID" sz="1800" b="1" i="1" spc="10" dirty="0" err="1">
                <a:solidFill>
                  <a:srgbClr val="0070C0"/>
                </a:solidFill>
                <a:ea typeface="Times New Roman" panose="02020603050405020304" pitchFamily="18" charset="0"/>
                <a:cs typeface="Times New Roman" panose="02020603050405020304" pitchFamily="18" charset="0"/>
              </a:rPr>
              <a:t>dibentuk</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atau</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disahkan</a:t>
            </a:r>
            <a:r>
              <a:rPr lang="en-ID" sz="1800" b="1" i="1" spc="10" dirty="0">
                <a:solidFill>
                  <a:srgbClr val="0070C0"/>
                </a:solidFill>
                <a:ea typeface="Times New Roman" panose="02020603050405020304" pitchFamily="18" charset="0"/>
                <a:cs typeface="Times New Roman" panose="02020603050405020304" pitchFamily="18" charset="0"/>
              </a:rPr>
              <a:t> oleh </a:t>
            </a:r>
            <a:r>
              <a:rPr lang="en-ID" sz="1800" b="1" i="1" spc="10" dirty="0" err="1">
                <a:solidFill>
                  <a:srgbClr val="0070C0"/>
                </a:solidFill>
                <a:ea typeface="Times New Roman" panose="02020603050405020304" pitchFamily="18" charset="0"/>
                <a:cs typeface="Times New Roman" panose="02020603050405020304" pitchFamily="18" charset="0"/>
              </a:rPr>
              <a:t>pemerintah</a:t>
            </a:r>
            <a:r>
              <a:rPr lang="en-ID" sz="1800" b="1" i="1" spc="10" dirty="0">
                <a:solidFill>
                  <a:srgbClr val="0070C0"/>
                </a:solidFill>
                <a:ea typeface="Times New Roman" panose="02020603050405020304" pitchFamily="18" charset="0"/>
                <a:cs typeface="Times New Roman" panose="02020603050405020304" pitchFamily="18" charset="0"/>
              </a:rPr>
              <a:t> dan yang </a:t>
            </a:r>
            <a:r>
              <a:rPr lang="en-ID" sz="1800" b="1" i="1" spc="10" dirty="0" err="1">
                <a:solidFill>
                  <a:srgbClr val="0070C0"/>
                </a:solidFill>
                <a:ea typeface="Times New Roman" panose="02020603050405020304" pitchFamily="18" charset="0"/>
                <a:cs typeface="Times New Roman" panose="02020603050405020304" pitchFamily="18" charset="0"/>
              </a:rPr>
              <a:t>diterima</a:t>
            </a:r>
            <a:r>
              <a:rPr lang="en-ID" sz="1800" b="1" i="1" spc="10" dirty="0">
                <a:solidFill>
                  <a:srgbClr val="0070C0"/>
                </a:solidFill>
                <a:ea typeface="Times New Roman" panose="02020603050405020304" pitchFamily="18" charset="0"/>
                <a:cs typeface="Times New Roman" panose="02020603050405020304" pitchFamily="18" charset="0"/>
              </a:rPr>
              <a:t> oleh </a:t>
            </a:r>
            <a:r>
              <a:rPr lang="en-ID" sz="1800" b="1" i="1" spc="10" dirty="0" err="1">
                <a:solidFill>
                  <a:srgbClr val="0070C0"/>
                </a:solidFill>
                <a:ea typeface="Times New Roman" panose="02020603050405020304" pitchFamily="18" charset="0"/>
                <a:cs typeface="Times New Roman" panose="02020603050405020304" pitchFamily="18" charset="0"/>
              </a:rPr>
              <a:t>penerima</a:t>
            </a:r>
            <a:r>
              <a:rPr lang="en-ID" sz="1800" b="1" i="1" spc="10" dirty="0">
                <a:solidFill>
                  <a:srgbClr val="0070C0"/>
                </a:solidFill>
                <a:ea typeface="Times New Roman" panose="02020603050405020304" pitchFamily="18" charset="0"/>
                <a:cs typeface="Times New Roman" panose="02020603050405020304" pitchFamily="18" charset="0"/>
              </a:rPr>
              <a:t> zakat yang </a:t>
            </a:r>
            <a:r>
              <a:rPr lang="en-ID" sz="1800" b="1" i="1" spc="10" dirty="0" err="1">
                <a:solidFill>
                  <a:srgbClr val="0070C0"/>
                </a:solidFill>
                <a:ea typeface="Times New Roman" panose="02020603050405020304" pitchFamily="18" charset="0"/>
                <a:cs typeface="Times New Roman" panose="02020603050405020304" pitchFamily="18" charset="0"/>
              </a:rPr>
              <a:t>berhak</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atau</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sumbangan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keagamaan</a:t>
            </a:r>
            <a:r>
              <a:rPr lang="en-ID" sz="1800" b="1" i="1" spc="10" dirty="0">
                <a:solidFill>
                  <a:srgbClr val="0070C0"/>
                </a:solidFill>
                <a:ea typeface="Times New Roman" panose="02020603050405020304" pitchFamily="18" charset="0"/>
                <a:cs typeface="Times New Roman" panose="02020603050405020304" pitchFamily="18" charset="0"/>
              </a:rPr>
              <a:t> yang </a:t>
            </a:r>
            <a:r>
              <a:rPr lang="en-ID" sz="1800" b="1" i="1" spc="10" dirty="0" err="1">
                <a:solidFill>
                  <a:srgbClr val="0070C0"/>
                </a:solidFill>
                <a:ea typeface="Times New Roman" panose="02020603050405020304" pitchFamily="18" charset="0"/>
                <a:cs typeface="Times New Roman" panose="02020603050405020304" pitchFamily="18" charset="0"/>
              </a:rPr>
              <a:t>sifatnya</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wajib</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bagi</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pemeluk</a:t>
            </a:r>
            <a:r>
              <a:rPr lang="en-ID" sz="1800" b="1" i="1" spc="10" dirty="0">
                <a:solidFill>
                  <a:srgbClr val="0070C0"/>
                </a:solidFill>
                <a:ea typeface="Times New Roman" panose="02020603050405020304" pitchFamily="18" charset="0"/>
                <a:cs typeface="Times New Roman" panose="02020603050405020304" pitchFamily="18" charset="0"/>
              </a:rPr>
              <a:t> agama yang </a:t>
            </a:r>
            <a:r>
              <a:rPr lang="en-ID" sz="1800" b="1" i="1" spc="10" dirty="0" err="1">
                <a:solidFill>
                  <a:srgbClr val="0070C0"/>
                </a:solidFill>
                <a:ea typeface="Times New Roman" panose="02020603050405020304" pitchFamily="18" charset="0"/>
                <a:cs typeface="Times New Roman" panose="02020603050405020304" pitchFamily="18" charset="0"/>
              </a:rPr>
              <a:t>diakui</a:t>
            </a:r>
            <a:r>
              <a:rPr lang="en-ID" sz="1800" b="1" i="1" spc="10" dirty="0">
                <a:solidFill>
                  <a:srgbClr val="0070C0"/>
                </a:solidFill>
                <a:ea typeface="Times New Roman" panose="02020603050405020304" pitchFamily="18" charset="0"/>
                <a:cs typeface="Times New Roman" panose="02020603050405020304" pitchFamily="18" charset="0"/>
              </a:rPr>
              <a:t> di Indonesia, yang </a:t>
            </a:r>
            <a:r>
              <a:rPr lang="en-ID" sz="1800" b="1" i="1" spc="10" dirty="0" err="1">
                <a:solidFill>
                  <a:srgbClr val="0070C0"/>
                </a:solidFill>
                <a:ea typeface="Times New Roman" panose="02020603050405020304" pitchFamily="18" charset="0"/>
                <a:cs typeface="Times New Roman" panose="02020603050405020304" pitchFamily="18" charset="0"/>
              </a:rPr>
              <a:t>diterima</a:t>
            </a:r>
            <a:r>
              <a:rPr lang="en-ID" sz="1800" b="1" i="1" spc="10" dirty="0">
                <a:solidFill>
                  <a:srgbClr val="0070C0"/>
                </a:solidFill>
                <a:ea typeface="Times New Roman" panose="02020603050405020304" pitchFamily="18" charset="0"/>
                <a:cs typeface="Times New Roman" panose="02020603050405020304" pitchFamily="18" charset="0"/>
              </a:rPr>
              <a:t> oleh </a:t>
            </a:r>
            <a:r>
              <a:rPr lang="en-ID" sz="1800" b="1" i="1" spc="10" dirty="0" err="1">
                <a:solidFill>
                  <a:srgbClr val="0070C0"/>
                </a:solidFill>
                <a:ea typeface="Times New Roman" panose="02020603050405020304" pitchFamily="18" charset="0"/>
                <a:cs typeface="Times New Roman" panose="02020603050405020304" pitchFamily="18" charset="0"/>
              </a:rPr>
              <a:t>lembaga</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keagamaan</a:t>
            </a:r>
            <a:r>
              <a:rPr lang="en-ID" sz="1800" b="1" i="1" spc="10" dirty="0">
                <a:solidFill>
                  <a:srgbClr val="0070C0"/>
                </a:solidFill>
                <a:ea typeface="Times New Roman" panose="02020603050405020304" pitchFamily="18" charset="0"/>
                <a:cs typeface="Times New Roman" panose="02020603050405020304" pitchFamily="18" charset="0"/>
              </a:rPr>
              <a:t> yang </a:t>
            </a:r>
            <a:r>
              <a:rPr lang="en-ID" sz="1800" b="1" i="1" spc="10" dirty="0" err="1">
                <a:solidFill>
                  <a:srgbClr val="0070C0"/>
                </a:solidFill>
                <a:ea typeface="Times New Roman" panose="02020603050405020304" pitchFamily="18" charset="0"/>
                <a:cs typeface="Times New Roman" panose="02020603050405020304" pitchFamily="18" charset="0"/>
              </a:rPr>
              <a:t>dibentuk</a:t>
            </a:r>
            <a:r>
              <a:rPr lang="en-ID" sz="1800" b="1" i="1" spc="10" dirty="0">
                <a:solidFill>
                  <a:srgbClr val="0070C0"/>
                </a:solidFill>
                <a:ea typeface="Times New Roman" panose="02020603050405020304" pitchFamily="18" charset="0"/>
                <a:cs typeface="Times New Roman" panose="02020603050405020304" pitchFamily="18" charset="0"/>
              </a:rPr>
              <a:t> dan </a:t>
            </a:r>
            <a:r>
              <a:rPr lang="en-ID" sz="1800" b="1" i="1" spc="10" dirty="0" err="1">
                <a:solidFill>
                  <a:srgbClr val="0070C0"/>
                </a:solidFill>
                <a:ea typeface="Times New Roman" panose="02020603050405020304" pitchFamily="18" charset="0"/>
                <a:cs typeface="Times New Roman" panose="02020603050405020304" pitchFamily="18" charset="0"/>
              </a:rPr>
              <a:t>disahkan</a:t>
            </a:r>
            <a:r>
              <a:rPr lang="en-ID" sz="1800" b="1" i="1" spc="10" dirty="0">
                <a:solidFill>
                  <a:srgbClr val="0070C0"/>
                </a:solidFill>
                <a:ea typeface="Times New Roman" panose="02020603050405020304" pitchFamily="18" charset="0"/>
                <a:cs typeface="Times New Roman" panose="02020603050405020304" pitchFamily="18" charset="0"/>
              </a:rPr>
              <a:t> oleh </a:t>
            </a:r>
            <a:r>
              <a:rPr lang="en-ID" sz="1800" b="1" i="1" spc="10" dirty="0" err="1">
                <a:solidFill>
                  <a:srgbClr val="0070C0"/>
                </a:solidFill>
                <a:ea typeface="Times New Roman" panose="02020603050405020304" pitchFamily="18" charset="0"/>
                <a:cs typeface="Times New Roman" panose="02020603050405020304" pitchFamily="18" charset="0"/>
              </a:rPr>
              <a:t>pemerintah</a:t>
            </a:r>
            <a:r>
              <a:rPr lang="en-ID" sz="1800" b="1" i="1" spc="10" dirty="0">
                <a:solidFill>
                  <a:srgbClr val="0070C0"/>
                </a:solidFill>
                <a:ea typeface="Times New Roman" panose="02020603050405020304" pitchFamily="18" charset="0"/>
                <a:cs typeface="Times New Roman" panose="02020603050405020304" pitchFamily="18" charset="0"/>
              </a:rPr>
              <a:t> dan yang </a:t>
            </a:r>
            <a:r>
              <a:rPr lang="en-ID" sz="1800" b="1" i="1" spc="10" dirty="0" err="1">
                <a:solidFill>
                  <a:srgbClr val="0070C0"/>
                </a:solidFill>
                <a:ea typeface="Times New Roman" panose="02020603050405020304" pitchFamily="18" charset="0"/>
                <a:cs typeface="Times New Roman" panose="02020603050405020304" pitchFamily="18" charset="0"/>
              </a:rPr>
              <a:t>diterima</a:t>
            </a:r>
            <a:r>
              <a:rPr lang="en-ID" sz="1800" b="1" i="1" spc="10" dirty="0">
                <a:solidFill>
                  <a:srgbClr val="0070C0"/>
                </a:solidFill>
                <a:ea typeface="Times New Roman" panose="02020603050405020304" pitchFamily="18" charset="0"/>
                <a:cs typeface="Times New Roman" panose="02020603050405020304" pitchFamily="18" charset="0"/>
              </a:rPr>
              <a:t> oleh </a:t>
            </a:r>
            <a:r>
              <a:rPr lang="en-ID" sz="1800" b="1" i="1" spc="10" dirty="0" err="1">
                <a:solidFill>
                  <a:srgbClr val="0070C0"/>
                </a:solidFill>
                <a:ea typeface="Times New Roman" panose="02020603050405020304" pitchFamily="18" charset="0"/>
                <a:cs typeface="Times New Roman" panose="02020603050405020304" pitchFamily="18" charset="0"/>
              </a:rPr>
              <a:t>penerima</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sumbangan</a:t>
            </a:r>
            <a:r>
              <a:rPr lang="en-ID" sz="1800" b="1" i="1" spc="10" dirty="0">
                <a:solidFill>
                  <a:srgbClr val="0070C0"/>
                </a:solidFill>
                <a:ea typeface="Times New Roman" panose="02020603050405020304" pitchFamily="18" charset="0"/>
                <a:cs typeface="Times New Roman" panose="02020603050405020304" pitchFamily="18" charset="0"/>
              </a:rPr>
              <a:t> yang </a:t>
            </a:r>
            <a:r>
              <a:rPr lang="en-ID" sz="1800" b="1" i="1" spc="10" dirty="0" err="1">
                <a:solidFill>
                  <a:srgbClr val="0070C0"/>
                </a:solidFill>
                <a:ea typeface="Times New Roman" panose="02020603050405020304" pitchFamily="18" charset="0"/>
                <a:cs typeface="Times New Roman" panose="02020603050405020304" pitchFamily="18" charset="0"/>
              </a:rPr>
              <a:t>berhak</a:t>
            </a:r>
            <a:r>
              <a:rPr lang="en-ID" sz="1800" b="1" i="1" spc="10" dirty="0">
                <a:solidFill>
                  <a:srgbClr val="0070C0"/>
                </a:solidFill>
                <a:ea typeface="Times New Roman" panose="02020603050405020304" pitchFamily="18" charset="0"/>
                <a:cs typeface="Times New Roman" panose="02020603050405020304" pitchFamily="18" charset="0"/>
              </a:rPr>
              <a:t>, yang </a:t>
            </a:r>
            <a:r>
              <a:rPr lang="en-ID" sz="1800" b="1" i="1" spc="10" dirty="0" err="1">
                <a:solidFill>
                  <a:srgbClr val="0070C0"/>
                </a:solidFill>
                <a:ea typeface="Times New Roman" panose="02020603050405020304" pitchFamily="18" charset="0"/>
                <a:cs typeface="Times New Roman" panose="02020603050405020304" pitchFamily="18" charset="0"/>
              </a:rPr>
              <a:t>ketentuannya</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diatur</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dengan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atau</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berdasarkan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Peraturan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Pemerintah</a:t>
            </a:r>
            <a:r>
              <a:rPr lang="en-ID" sz="1800" b="1" spc="10" dirty="0">
                <a:solidFill>
                  <a:srgbClr val="0070C0"/>
                </a:solidFill>
                <a:ea typeface="Times New Roman" panose="02020603050405020304" pitchFamily="18" charset="0"/>
                <a:cs typeface="Times New Roman" panose="02020603050405020304" pitchFamily="18" charset="0"/>
              </a:rPr>
              <a:t>.”</a:t>
            </a:r>
            <a:endParaRPr lang="en-ID" sz="1800" b="1" dirty="0">
              <a:solidFill>
                <a:srgbClr val="0070C0"/>
              </a:solidFill>
              <a:latin typeface="Times New Roman" panose="02020603050405020304" pitchFamily="18" charset="0"/>
              <a:ea typeface="Times New Roman" panose="02020603050405020304" pitchFamily="18" charset="0"/>
            </a:endParaRPr>
          </a:p>
          <a:p>
            <a:pPr algn="just">
              <a:spcAft>
                <a:spcPts val="1800"/>
              </a:spcAft>
              <a:defRPr/>
            </a:pPr>
            <a:r>
              <a:rPr lang="en-ID" sz="1800" b="1" spc="10" dirty="0" err="1">
                <a:solidFill>
                  <a:srgbClr val="0070C0"/>
                </a:solidFill>
                <a:ea typeface="Times New Roman" panose="02020603050405020304" pitchFamily="18" charset="0"/>
                <a:cs typeface="Times New Roman" panose="02020603050405020304" pitchFamily="18" charset="0"/>
              </a:rPr>
              <a:t>Kemudian</a:t>
            </a:r>
            <a:r>
              <a:rPr lang="en-ID" sz="1800" b="1" spc="10" dirty="0">
                <a:solidFill>
                  <a:srgbClr val="0070C0"/>
                </a:solidFill>
                <a:ea typeface="Times New Roman" panose="02020603050405020304" pitchFamily="18" charset="0"/>
                <a:cs typeface="Times New Roman" panose="02020603050405020304" pitchFamily="18" charset="0"/>
              </a:rPr>
              <a:t> pada </a:t>
            </a:r>
            <a:r>
              <a:rPr lang="en-ID" sz="1800" b="1" spc="10" dirty="0" err="1">
                <a:solidFill>
                  <a:srgbClr val="0070C0"/>
                </a:solidFill>
                <a:ea typeface="Times New Roman" panose="02020603050405020304" pitchFamily="18" charset="0"/>
                <a:cs typeface="Times New Roman" panose="02020603050405020304" pitchFamily="18" charset="0"/>
              </a:rPr>
              <a:t>pasal</a:t>
            </a:r>
            <a:r>
              <a:rPr lang="en-ID" sz="1800" b="1" spc="10" dirty="0">
                <a:solidFill>
                  <a:srgbClr val="0070C0"/>
                </a:solidFill>
                <a:ea typeface="Times New Roman" panose="02020603050405020304" pitchFamily="18" charset="0"/>
                <a:cs typeface="Times New Roman" panose="02020603050405020304" pitchFamily="18" charset="0"/>
              </a:rPr>
              <a:t> 9 </a:t>
            </a:r>
            <a:r>
              <a:rPr lang="en-ID" sz="1800" b="1" spc="10" dirty="0" err="1">
                <a:solidFill>
                  <a:srgbClr val="0070C0"/>
                </a:solidFill>
                <a:ea typeface="Times New Roman" panose="02020603050405020304" pitchFamily="18" charset="0"/>
                <a:cs typeface="Times New Roman" panose="02020603050405020304" pitchFamily="18" charset="0"/>
              </a:rPr>
              <a:t>ayat</a:t>
            </a:r>
            <a:r>
              <a:rPr lang="en-ID" sz="1800" b="1" spc="10" dirty="0">
                <a:solidFill>
                  <a:srgbClr val="0070C0"/>
                </a:solidFill>
                <a:ea typeface="Times New Roman" panose="02020603050405020304" pitchFamily="18" charset="0"/>
                <a:cs typeface="Times New Roman" panose="02020603050405020304" pitchFamily="18" charset="0"/>
              </a:rPr>
              <a:t> (1) </a:t>
            </a:r>
            <a:r>
              <a:rPr lang="en-ID" sz="1800" b="1" spc="10" dirty="0" err="1">
                <a:solidFill>
                  <a:srgbClr val="0070C0"/>
                </a:solidFill>
                <a:ea typeface="Times New Roman" panose="02020603050405020304" pitchFamily="18" charset="0"/>
                <a:cs typeface="Times New Roman" panose="02020603050405020304" pitchFamily="18" charset="0"/>
              </a:rPr>
              <a:t>huruf</a:t>
            </a:r>
            <a:r>
              <a:rPr lang="en-ID" sz="1800" b="1" spc="10" dirty="0">
                <a:solidFill>
                  <a:srgbClr val="0070C0"/>
                </a:solidFill>
                <a:ea typeface="Times New Roman" panose="02020603050405020304" pitchFamily="18" charset="0"/>
                <a:cs typeface="Times New Roman" panose="02020603050405020304" pitchFamily="18" charset="0"/>
              </a:rPr>
              <a:t> G, </a:t>
            </a:r>
            <a:r>
              <a:rPr lang="en-ID" sz="1800" b="1" spc="10" dirty="0" err="1">
                <a:solidFill>
                  <a:srgbClr val="0070C0"/>
                </a:solidFill>
                <a:ea typeface="Times New Roman" panose="02020603050405020304" pitchFamily="18" charset="0"/>
                <a:cs typeface="Times New Roman" panose="02020603050405020304" pitchFamily="18" charset="0"/>
              </a:rPr>
              <a:t>berbunyi</a:t>
            </a:r>
            <a:r>
              <a:rPr lang="en-ID" sz="1800" b="1" spc="10" dirty="0">
                <a:solidFill>
                  <a:srgbClr val="0070C0"/>
                </a:solidFill>
                <a:ea typeface="Times New Roman" panose="02020603050405020304" pitchFamily="18" charset="0"/>
                <a:cs typeface="Times New Roman" panose="02020603050405020304" pitchFamily="18" charset="0"/>
              </a:rPr>
              <a:t>:</a:t>
            </a:r>
            <a:endParaRPr lang="en-ID" sz="1800" b="1" dirty="0">
              <a:solidFill>
                <a:srgbClr val="0070C0"/>
              </a:solidFill>
              <a:latin typeface="Times New Roman" panose="02020603050405020304" pitchFamily="18" charset="0"/>
              <a:ea typeface="Times New Roman" panose="02020603050405020304" pitchFamily="18" charset="0"/>
            </a:endParaRPr>
          </a:p>
          <a:p>
            <a:pPr algn="just">
              <a:spcAft>
                <a:spcPts val="1800"/>
              </a:spcAft>
              <a:defRPr/>
            </a:pPr>
            <a:r>
              <a:rPr lang="en-ID" sz="1800" b="1" spc="10" dirty="0">
                <a:solidFill>
                  <a:srgbClr val="0070C0"/>
                </a:solidFill>
                <a:ea typeface="Times New Roman" panose="02020603050405020304" pitchFamily="18" charset="0"/>
                <a:cs typeface="Times New Roman" panose="02020603050405020304" pitchFamily="18" charset="0"/>
              </a:rPr>
              <a:t>“</a:t>
            </a:r>
            <a:r>
              <a:rPr lang="en-ID" sz="1800" b="1" i="1" spc="10" dirty="0" err="1">
                <a:solidFill>
                  <a:srgbClr val="0070C0"/>
                </a:solidFill>
                <a:ea typeface="Times New Roman" panose="02020603050405020304" pitchFamily="18" charset="0"/>
                <a:cs typeface="Times New Roman" panose="02020603050405020304" pitchFamily="18" charset="0"/>
              </a:rPr>
              <a:t>Untuk</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menentukan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besarnya</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Penghasilan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Kena</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Pajak</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bagi</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Wajib</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Pajak</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dalam</a:t>
            </a:r>
            <a:r>
              <a:rPr lang="en-ID" sz="1800" b="1" i="1" spc="10" dirty="0">
                <a:solidFill>
                  <a:srgbClr val="0070C0"/>
                </a:solidFill>
                <a:ea typeface="Times New Roman" panose="02020603050405020304" pitchFamily="18" charset="0"/>
                <a:cs typeface="Times New Roman" panose="02020603050405020304" pitchFamily="18" charset="0"/>
              </a:rPr>
              <a:t> negeri dan </a:t>
            </a:r>
            <a:r>
              <a:rPr lang="en-ID" sz="1800" b="1" i="1" spc="10" dirty="0" err="1">
                <a:solidFill>
                  <a:srgbClr val="0070C0"/>
                </a:solidFill>
                <a:ea typeface="Times New Roman" panose="02020603050405020304" pitchFamily="18" charset="0"/>
                <a:cs typeface="Times New Roman" panose="02020603050405020304" pitchFamily="18" charset="0"/>
              </a:rPr>
              <a:t>bentuk</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usaha</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tetap</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tidak</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boleh</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dikurangkan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dengan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harta</a:t>
            </a:r>
            <a:r>
              <a:rPr lang="en-ID" sz="1800" b="1" i="1" spc="10" dirty="0">
                <a:solidFill>
                  <a:srgbClr val="0070C0"/>
                </a:solidFill>
                <a:ea typeface="Times New Roman" panose="02020603050405020304" pitchFamily="18" charset="0"/>
                <a:cs typeface="Times New Roman" panose="02020603050405020304" pitchFamily="18" charset="0"/>
              </a:rPr>
              <a:t> yang </a:t>
            </a:r>
            <a:r>
              <a:rPr lang="en-ID" sz="1800" b="1" i="1" spc="10" dirty="0" err="1">
                <a:solidFill>
                  <a:srgbClr val="0070C0"/>
                </a:solidFill>
                <a:ea typeface="Times New Roman" panose="02020603050405020304" pitchFamily="18" charset="0"/>
                <a:cs typeface="Times New Roman" panose="02020603050405020304" pitchFamily="18" charset="0"/>
              </a:rPr>
              <a:t>dihibahkan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bantuan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atau</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sumbangan</a:t>
            </a:r>
            <a:r>
              <a:rPr lang="en-ID" sz="1800" b="1" i="1" spc="10" dirty="0">
                <a:solidFill>
                  <a:srgbClr val="0070C0"/>
                </a:solidFill>
                <a:ea typeface="Times New Roman" panose="02020603050405020304" pitchFamily="18" charset="0"/>
                <a:cs typeface="Times New Roman" panose="02020603050405020304" pitchFamily="18" charset="0"/>
              </a:rPr>
              <a:t>, dan </a:t>
            </a:r>
            <a:r>
              <a:rPr lang="en-ID" sz="1800" b="1" i="1" spc="10" dirty="0" err="1">
                <a:solidFill>
                  <a:srgbClr val="0070C0"/>
                </a:solidFill>
                <a:ea typeface="Times New Roman" panose="02020603050405020304" pitchFamily="18" charset="0"/>
                <a:cs typeface="Times New Roman" panose="02020603050405020304" pitchFamily="18" charset="0"/>
              </a:rPr>
              <a:t>warisan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sebagaimana</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dimaksud</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dalam</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pasal</a:t>
            </a:r>
            <a:r>
              <a:rPr lang="en-ID" sz="1800" b="1" i="1" spc="10" dirty="0">
                <a:solidFill>
                  <a:srgbClr val="0070C0"/>
                </a:solidFill>
                <a:ea typeface="Times New Roman" panose="02020603050405020304" pitchFamily="18" charset="0"/>
                <a:cs typeface="Times New Roman" panose="02020603050405020304" pitchFamily="18" charset="0"/>
              </a:rPr>
              <a:t> 4 </a:t>
            </a:r>
            <a:r>
              <a:rPr lang="en-ID" sz="1800" b="1" i="1" spc="10" dirty="0" err="1">
                <a:solidFill>
                  <a:srgbClr val="0070C0"/>
                </a:solidFill>
                <a:ea typeface="Times New Roman" panose="02020603050405020304" pitchFamily="18" charset="0"/>
                <a:cs typeface="Times New Roman" panose="02020603050405020304" pitchFamily="18" charset="0"/>
              </a:rPr>
              <a:t>ayat</a:t>
            </a:r>
            <a:r>
              <a:rPr lang="en-ID" sz="1800" b="1" i="1" spc="10" dirty="0">
                <a:solidFill>
                  <a:srgbClr val="0070C0"/>
                </a:solidFill>
                <a:ea typeface="Times New Roman" panose="02020603050405020304" pitchFamily="18" charset="0"/>
                <a:cs typeface="Times New Roman" panose="02020603050405020304" pitchFamily="18" charset="0"/>
              </a:rPr>
              <a:t> (3) </a:t>
            </a:r>
            <a:r>
              <a:rPr lang="en-ID" sz="1800" b="1" i="1" spc="10" dirty="0" err="1">
                <a:solidFill>
                  <a:srgbClr val="0070C0"/>
                </a:solidFill>
                <a:ea typeface="Times New Roman" panose="02020603050405020304" pitchFamily="18" charset="0"/>
                <a:cs typeface="Times New Roman" panose="02020603050405020304" pitchFamily="18" charset="0"/>
              </a:rPr>
              <a:t>huruf</a:t>
            </a:r>
            <a:r>
              <a:rPr lang="en-ID" sz="1800" b="1" i="1" spc="10" dirty="0">
                <a:solidFill>
                  <a:srgbClr val="0070C0"/>
                </a:solidFill>
                <a:ea typeface="Times New Roman" panose="02020603050405020304" pitchFamily="18" charset="0"/>
                <a:cs typeface="Times New Roman" panose="02020603050405020304" pitchFamily="18" charset="0"/>
              </a:rPr>
              <a:t> a dan </a:t>
            </a:r>
            <a:r>
              <a:rPr lang="en-ID" sz="1800" b="1" i="1" spc="10" dirty="0" err="1">
                <a:solidFill>
                  <a:srgbClr val="0070C0"/>
                </a:solidFill>
                <a:ea typeface="Times New Roman" panose="02020603050405020304" pitchFamily="18" charset="0"/>
                <a:cs typeface="Times New Roman" panose="02020603050405020304" pitchFamily="18" charset="0"/>
              </a:rPr>
              <a:t>huruf</a:t>
            </a:r>
            <a:r>
              <a:rPr lang="en-ID" sz="1800" b="1" i="1" spc="10" dirty="0">
                <a:solidFill>
                  <a:srgbClr val="0070C0"/>
                </a:solidFill>
                <a:ea typeface="Times New Roman" panose="02020603050405020304" pitchFamily="18" charset="0"/>
                <a:cs typeface="Times New Roman" panose="02020603050405020304" pitchFamily="18" charset="0"/>
              </a:rPr>
              <a:t> b, </a:t>
            </a:r>
            <a:r>
              <a:rPr lang="en-ID" sz="1800" b="1" i="1" spc="10" dirty="0" err="1">
                <a:solidFill>
                  <a:srgbClr val="0070C0"/>
                </a:solidFill>
                <a:ea typeface="Times New Roman" panose="02020603050405020304" pitchFamily="18" charset="0"/>
                <a:cs typeface="Times New Roman" panose="02020603050405020304" pitchFamily="18" charset="0"/>
              </a:rPr>
              <a:t>kecuali</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sumbangan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sebagai</a:t>
            </a:r>
            <a:r>
              <a:rPr lang="en-ID" sz="1800" b="1" i="1" spc="10" dirty="0">
                <a:solidFill>
                  <a:srgbClr val="0070C0"/>
                </a:solidFill>
                <a:ea typeface="Times New Roman" panose="02020603050405020304" pitchFamily="18" charset="0"/>
                <a:cs typeface="Times New Roman" panose="02020603050405020304" pitchFamily="18" charset="0"/>
              </a:rPr>
              <a:t> mana </a:t>
            </a:r>
            <a:r>
              <a:rPr lang="en-ID" sz="1800" b="1" i="1" spc="10" dirty="0" err="1">
                <a:solidFill>
                  <a:srgbClr val="0070C0"/>
                </a:solidFill>
                <a:ea typeface="Times New Roman" panose="02020603050405020304" pitchFamily="18" charset="0"/>
                <a:cs typeface="Times New Roman" panose="02020603050405020304" pitchFamily="18" charset="0"/>
              </a:rPr>
              <a:t>dimaksud</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dalam</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pasal</a:t>
            </a:r>
            <a:r>
              <a:rPr lang="en-ID" sz="1800" b="1" i="1" spc="10" dirty="0">
                <a:solidFill>
                  <a:srgbClr val="0070C0"/>
                </a:solidFill>
                <a:ea typeface="Times New Roman" panose="02020603050405020304" pitchFamily="18" charset="0"/>
                <a:cs typeface="Times New Roman" panose="02020603050405020304" pitchFamily="18" charset="0"/>
              </a:rPr>
              <a:t> 6 </a:t>
            </a:r>
            <a:r>
              <a:rPr lang="en-ID" sz="1800" b="1" i="1" spc="10" dirty="0" err="1">
                <a:solidFill>
                  <a:srgbClr val="0070C0"/>
                </a:solidFill>
                <a:ea typeface="Times New Roman" panose="02020603050405020304" pitchFamily="18" charset="0"/>
                <a:cs typeface="Times New Roman" panose="02020603050405020304" pitchFamily="18" charset="0"/>
              </a:rPr>
              <a:t>ayat</a:t>
            </a:r>
            <a:r>
              <a:rPr lang="en-ID" sz="1800" b="1" i="1" spc="10" dirty="0">
                <a:solidFill>
                  <a:srgbClr val="0070C0"/>
                </a:solidFill>
                <a:ea typeface="Times New Roman" panose="02020603050405020304" pitchFamily="18" charset="0"/>
                <a:cs typeface="Times New Roman" panose="02020603050405020304" pitchFamily="18" charset="0"/>
              </a:rPr>
              <a:t> (1) </a:t>
            </a:r>
            <a:r>
              <a:rPr lang="en-ID" sz="1800" b="1" i="1" spc="10" dirty="0" err="1">
                <a:solidFill>
                  <a:srgbClr val="0070C0"/>
                </a:solidFill>
                <a:ea typeface="Times New Roman" panose="02020603050405020304" pitchFamily="18" charset="0"/>
                <a:cs typeface="Times New Roman" panose="02020603050405020304" pitchFamily="18" charset="0"/>
              </a:rPr>
              <a:t>huruf</a:t>
            </a:r>
            <a:r>
              <a:rPr lang="en-ID" sz="1800" b="1" i="1" spc="10" dirty="0">
                <a:solidFill>
                  <a:srgbClr val="0070C0"/>
                </a:solidFill>
                <a:ea typeface="Times New Roman" panose="02020603050405020304" pitchFamily="18" charset="0"/>
                <a:cs typeface="Times New Roman" panose="02020603050405020304" pitchFamily="18" charset="0"/>
              </a:rPr>
              <a:t> 1 </a:t>
            </a:r>
            <a:r>
              <a:rPr lang="en-ID" sz="1800" b="1" i="1" spc="10" dirty="0" err="1">
                <a:solidFill>
                  <a:srgbClr val="0070C0"/>
                </a:solidFill>
                <a:ea typeface="Times New Roman" panose="02020603050405020304" pitchFamily="18" charset="0"/>
                <a:cs typeface="Times New Roman" panose="02020603050405020304" pitchFamily="18" charset="0"/>
              </a:rPr>
              <a:t>sampai</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dengan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huruf</a:t>
            </a:r>
            <a:r>
              <a:rPr lang="en-ID" sz="1800" b="1" i="1" spc="10" dirty="0">
                <a:solidFill>
                  <a:srgbClr val="0070C0"/>
                </a:solidFill>
                <a:ea typeface="Times New Roman" panose="02020603050405020304" pitchFamily="18" charset="0"/>
                <a:cs typeface="Times New Roman" panose="02020603050405020304" pitchFamily="18" charset="0"/>
              </a:rPr>
              <a:t> m </a:t>
            </a:r>
            <a:r>
              <a:rPr lang="en-ID" sz="1800" b="1" i="1" spc="10" dirty="0" err="1">
                <a:solidFill>
                  <a:srgbClr val="0070C0"/>
                </a:solidFill>
                <a:ea typeface="Times New Roman" panose="02020603050405020304" pitchFamily="18" charset="0"/>
                <a:cs typeface="Times New Roman" panose="02020603050405020304" pitchFamily="18" charset="0"/>
              </a:rPr>
              <a:t>serta</a:t>
            </a:r>
            <a:r>
              <a:rPr lang="en-ID" sz="1800" b="1" i="1" spc="10" dirty="0">
                <a:solidFill>
                  <a:srgbClr val="0070C0"/>
                </a:solidFill>
                <a:ea typeface="Times New Roman" panose="02020603050405020304" pitchFamily="18" charset="0"/>
                <a:cs typeface="Times New Roman" panose="02020603050405020304" pitchFamily="18" charset="0"/>
              </a:rPr>
              <a:t> zakat yang </a:t>
            </a:r>
            <a:r>
              <a:rPr lang="en-ID" sz="1800" b="1" i="1" spc="10" dirty="0" err="1">
                <a:solidFill>
                  <a:srgbClr val="0070C0"/>
                </a:solidFill>
                <a:ea typeface="Times New Roman" panose="02020603050405020304" pitchFamily="18" charset="0"/>
                <a:cs typeface="Times New Roman" panose="02020603050405020304" pitchFamily="18" charset="0"/>
              </a:rPr>
              <a:t>diterima</a:t>
            </a:r>
            <a:r>
              <a:rPr lang="en-ID" sz="1800" b="1" i="1" spc="10" dirty="0">
                <a:solidFill>
                  <a:srgbClr val="0070C0"/>
                </a:solidFill>
                <a:ea typeface="Times New Roman" panose="02020603050405020304" pitchFamily="18" charset="0"/>
                <a:cs typeface="Times New Roman" panose="02020603050405020304" pitchFamily="18" charset="0"/>
              </a:rPr>
              <a:t> oleh badan amil zakat </a:t>
            </a:r>
            <a:r>
              <a:rPr lang="en-ID" sz="1800" b="1" i="1" spc="10" dirty="0" err="1">
                <a:solidFill>
                  <a:srgbClr val="0070C0"/>
                </a:solidFill>
                <a:ea typeface="Times New Roman" panose="02020603050405020304" pitchFamily="18" charset="0"/>
                <a:cs typeface="Times New Roman" panose="02020603050405020304" pitchFamily="18" charset="0"/>
              </a:rPr>
              <a:t>atau</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lembaga</a:t>
            </a:r>
            <a:r>
              <a:rPr lang="en-ID" sz="1800" b="1" i="1" spc="10" dirty="0">
                <a:solidFill>
                  <a:srgbClr val="0070C0"/>
                </a:solidFill>
                <a:ea typeface="Times New Roman" panose="02020603050405020304" pitchFamily="18" charset="0"/>
                <a:cs typeface="Times New Roman" panose="02020603050405020304" pitchFamily="18" charset="0"/>
              </a:rPr>
              <a:t> amil zakat yang </a:t>
            </a:r>
            <a:r>
              <a:rPr lang="en-ID" sz="1800" b="1" i="1" spc="10" dirty="0" err="1">
                <a:solidFill>
                  <a:srgbClr val="0070C0"/>
                </a:solidFill>
                <a:ea typeface="Times New Roman" panose="02020603050405020304" pitchFamily="18" charset="0"/>
                <a:cs typeface="Times New Roman" panose="02020603050405020304" pitchFamily="18" charset="0"/>
              </a:rPr>
              <a:t>dibentuk</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atau</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disahkan</a:t>
            </a:r>
            <a:r>
              <a:rPr lang="en-ID" sz="1800" b="1" i="1" spc="10" dirty="0">
                <a:solidFill>
                  <a:srgbClr val="0070C0"/>
                </a:solidFill>
                <a:ea typeface="Times New Roman" panose="02020603050405020304" pitchFamily="18" charset="0"/>
                <a:cs typeface="Times New Roman" panose="02020603050405020304" pitchFamily="18" charset="0"/>
              </a:rPr>
              <a:t> oleh </a:t>
            </a:r>
            <a:r>
              <a:rPr lang="en-ID" sz="1800" b="1" i="1" spc="10" dirty="0" err="1">
                <a:solidFill>
                  <a:srgbClr val="0070C0"/>
                </a:solidFill>
                <a:ea typeface="Times New Roman" panose="02020603050405020304" pitchFamily="18" charset="0"/>
                <a:cs typeface="Times New Roman" panose="02020603050405020304" pitchFamily="18" charset="0"/>
              </a:rPr>
              <a:t>pemerintah</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atau</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sumbangan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keagamaan</a:t>
            </a:r>
            <a:r>
              <a:rPr lang="en-ID" sz="1800" b="1" i="1" spc="10" dirty="0">
                <a:solidFill>
                  <a:srgbClr val="0070C0"/>
                </a:solidFill>
                <a:ea typeface="Times New Roman" panose="02020603050405020304" pitchFamily="18" charset="0"/>
                <a:cs typeface="Times New Roman" panose="02020603050405020304" pitchFamily="18" charset="0"/>
              </a:rPr>
              <a:t> yang </a:t>
            </a:r>
            <a:r>
              <a:rPr lang="en-ID" sz="1800" b="1" i="1" spc="10" dirty="0" err="1">
                <a:solidFill>
                  <a:srgbClr val="0070C0"/>
                </a:solidFill>
                <a:ea typeface="Times New Roman" panose="02020603050405020304" pitchFamily="18" charset="0"/>
                <a:cs typeface="Times New Roman" panose="02020603050405020304" pitchFamily="18" charset="0"/>
              </a:rPr>
              <a:t>sifatnya</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wajib</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bagi</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pemeluk</a:t>
            </a:r>
            <a:r>
              <a:rPr lang="en-ID" sz="1800" b="1" i="1" spc="10" dirty="0">
                <a:solidFill>
                  <a:srgbClr val="0070C0"/>
                </a:solidFill>
                <a:ea typeface="Times New Roman" panose="02020603050405020304" pitchFamily="18" charset="0"/>
                <a:cs typeface="Times New Roman" panose="02020603050405020304" pitchFamily="18" charset="0"/>
              </a:rPr>
              <a:t> agama yang </a:t>
            </a:r>
            <a:r>
              <a:rPr lang="en-ID" sz="1800" b="1" i="1" spc="10" dirty="0" err="1">
                <a:solidFill>
                  <a:srgbClr val="0070C0"/>
                </a:solidFill>
                <a:ea typeface="Times New Roman" panose="02020603050405020304" pitchFamily="18" charset="0"/>
                <a:cs typeface="Times New Roman" panose="02020603050405020304" pitchFamily="18" charset="0"/>
              </a:rPr>
              <a:t>diakui</a:t>
            </a:r>
            <a:r>
              <a:rPr lang="en-ID" sz="1800" b="1" i="1" spc="10" dirty="0">
                <a:solidFill>
                  <a:srgbClr val="0070C0"/>
                </a:solidFill>
                <a:ea typeface="Times New Roman" panose="02020603050405020304" pitchFamily="18" charset="0"/>
                <a:cs typeface="Times New Roman" panose="02020603050405020304" pitchFamily="18" charset="0"/>
              </a:rPr>
              <a:t> di Indonesia, yang </a:t>
            </a:r>
            <a:r>
              <a:rPr lang="en-ID" sz="1800" b="1" i="1" spc="10" dirty="0" err="1">
                <a:solidFill>
                  <a:srgbClr val="0070C0"/>
                </a:solidFill>
                <a:ea typeface="Times New Roman" panose="02020603050405020304" pitchFamily="18" charset="0"/>
                <a:cs typeface="Times New Roman" panose="02020603050405020304" pitchFamily="18" charset="0"/>
              </a:rPr>
              <a:t>diterima</a:t>
            </a:r>
            <a:r>
              <a:rPr lang="en-ID" sz="1800" b="1" i="1" spc="10" dirty="0">
                <a:solidFill>
                  <a:srgbClr val="0070C0"/>
                </a:solidFill>
                <a:ea typeface="Times New Roman" panose="02020603050405020304" pitchFamily="18" charset="0"/>
                <a:cs typeface="Times New Roman" panose="02020603050405020304" pitchFamily="18" charset="0"/>
              </a:rPr>
              <a:t> oleh </a:t>
            </a:r>
            <a:r>
              <a:rPr lang="en-ID" sz="1800" b="1" i="1" spc="10" dirty="0" err="1">
                <a:solidFill>
                  <a:srgbClr val="0070C0"/>
                </a:solidFill>
                <a:ea typeface="Times New Roman" panose="02020603050405020304" pitchFamily="18" charset="0"/>
                <a:cs typeface="Times New Roman" panose="02020603050405020304" pitchFamily="18" charset="0"/>
              </a:rPr>
              <a:t>lembaga</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keagamaan</a:t>
            </a:r>
            <a:r>
              <a:rPr lang="en-ID" sz="1800" b="1" i="1" spc="10" dirty="0">
                <a:solidFill>
                  <a:srgbClr val="0070C0"/>
                </a:solidFill>
                <a:ea typeface="Times New Roman" panose="02020603050405020304" pitchFamily="18" charset="0"/>
                <a:cs typeface="Times New Roman" panose="02020603050405020304" pitchFamily="18" charset="0"/>
              </a:rPr>
              <a:t> yang </a:t>
            </a:r>
            <a:r>
              <a:rPr lang="en-ID" sz="1800" b="1" i="1" spc="10" dirty="0" err="1">
                <a:solidFill>
                  <a:srgbClr val="0070C0"/>
                </a:solidFill>
                <a:ea typeface="Times New Roman" panose="02020603050405020304" pitchFamily="18" charset="0"/>
                <a:cs typeface="Times New Roman" panose="02020603050405020304" pitchFamily="18" charset="0"/>
              </a:rPr>
              <a:t>dibentuk</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atau</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disahkan</a:t>
            </a:r>
            <a:r>
              <a:rPr lang="en-ID" sz="1800" b="1" i="1" spc="10" dirty="0">
                <a:solidFill>
                  <a:srgbClr val="0070C0"/>
                </a:solidFill>
                <a:ea typeface="Times New Roman" panose="02020603050405020304" pitchFamily="18" charset="0"/>
                <a:cs typeface="Times New Roman" panose="02020603050405020304" pitchFamily="18" charset="0"/>
              </a:rPr>
              <a:t> oleh </a:t>
            </a:r>
            <a:r>
              <a:rPr lang="en-ID" sz="1800" b="1" i="1" spc="10" dirty="0" err="1">
                <a:solidFill>
                  <a:srgbClr val="0070C0"/>
                </a:solidFill>
                <a:ea typeface="Times New Roman" panose="02020603050405020304" pitchFamily="18" charset="0"/>
                <a:cs typeface="Times New Roman" panose="02020603050405020304" pitchFamily="18" charset="0"/>
              </a:rPr>
              <a:t>pemerintah</a:t>
            </a:r>
            <a:r>
              <a:rPr lang="en-ID" sz="1800" b="1" i="1" spc="10" dirty="0">
                <a:solidFill>
                  <a:srgbClr val="0070C0"/>
                </a:solidFill>
                <a:ea typeface="Times New Roman" panose="02020603050405020304" pitchFamily="18" charset="0"/>
                <a:cs typeface="Times New Roman" panose="02020603050405020304" pitchFamily="18" charset="0"/>
              </a:rPr>
              <a:t>, yang </a:t>
            </a:r>
            <a:r>
              <a:rPr lang="en-ID" sz="1800" b="1" i="1" spc="10" dirty="0" err="1">
                <a:solidFill>
                  <a:srgbClr val="0070C0"/>
                </a:solidFill>
                <a:ea typeface="Times New Roman" panose="02020603050405020304" pitchFamily="18" charset="0"/>
                <a:cs typeface="Times New Roman" panose="02020603050405020304" pitchFamily="18" charset="0"/>
              </a:rPr>
              <a:t>ketentuannya</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diatur</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dengan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atau</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berdasarkan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Peraturan</a:t>
            </a:r>
            <a:r>
              <a:rPr lang="en-ID" sz="1800" b="1" i="1" spc="10" dirty="0">
                <a:solidFill>
                  <a:srgbClr val="0070C0"/>
                </a:solidFill>
                <a:ea typeface="Times New Roman" panose="02020603050405020304" pitchFamily="18" charset="0"/>
                <a:cs typeface="Times New Roman" panose="02020603050405020304" pitchFamily="18" charset="0"/>
              </a:rPr>
              <a:t> </a:t>
            </a:r>
            <a:r>
              <a:rPr lang="en-ID" sz="1800" b="1" i="1" spc="10" dirty="0" err="1">
                <a:solidFill>
                  <a:srgbClr val="0070C0"/>
                </a:solidFill>
                <a:ea typeface="Times New Roman" panose="02020603050405020304" pitchFamily="18" charset="0"/>
                <a:cs typeface="Times New Roman" panose="02020603050405020304" pitchFamily="18" charset="0"/>
              </a:rPr>
              <a:t>Pemerintah</a:t>
            </a:r>
            <a:r>
              <a:rPr lang="en-ID" sz="1800" b="1" i="1" spc="10" dirty="0">
                <a:solidFill>
                  <a:srgbClr val="0070C0"/>
                </a:solidFill>
                <a:ea typeface="Times New Roman" panose="02020603050405020304" pitchFamily="18" charset="0"/>
                <a:cs typeface="Times New Roman" panose="02020603050405020304" pitchFamily="18" charset="0"/>
              </a:rPr>
              <a:t>.</a:t>
            </a:r>
            <a:r>
              <a:rPr lang="en-ID" sz="1800" b="1" spc="10" dirty="0">
                <a:solidFill>
                  <a:srgbClr val="0070C0"/>
                </a:solidFill>
                <a:ea typeface="Times New Roman" panose="02020603050405020304" pitchFamily="18" charset="0"/>
                <a:cs typeface="Times New Roman" panose="02020603050405020304" pitchFamily="18" charset="0"/>
              </a:rPr>
              <a:t>”</a:t>
            </a:r>
            <a:endParaRPr lang="en-ID" sz="1800" b="1" dirty="0">
              <a:solidFill>
                <a:srgbClr val="0070C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827E3626-4A29-4ABE-962D-D5546FBCD67E}"/>
              </a:ext>
            </a:extLst>
          </p:cNvPr>
          <p:cNvSpPr>
            <a:spLocks noGrp="1" noChangeArrowheads="1"/>
          </p:cNvSpPr>
          <p:nvPr>
            <p:ph type="title" idx="4294967295"/>
          </p:nvPr>
        </p:nvSpPr>
        <p:spPr>
          <a:xfrm>
            <a:off x="472440" y="1203507"/>
            <a:ext cx="7696200" cy="806450"/>
          </a:xfrm>
        </p:spPr>
        <p:txBody>
          <a:bodyPr/>
          <a:lstStyle/>
          <a:p>
            <a:r>
              <a:rPr lang="en-US" altLang="en-US" b="1" dirty="0">
                <a:latin typeface="Times New Roman" panose="02020603050405020304" pitchFamily="18" charset="0"/>
                <a:cs typeface="Times New Roman" panose="02020603050405020304" pitchFamily="18" charset="0"/>
              </a:rPr>
              <a:t>Kesimpulan</a:t>
            </a:r>
            <a:r>
              <a:rPr lang="en-US" altLang="en-US" dirty="0">
                <a:latin typeface="Times New Roman" panose="02020603050405020304" pitchFamily="18" charset="0"/>
                <a:cs typeface="Times New Roman" panose="02020603050405020304" pitchFamily="18" charset="0"/>
              </a:rPr>
              <a:t> </a:t>
            </a:r>
            <a:endParaRPr lang="en-ID" altLang="en-US" dirty="0">
              <a:latin typeface="Times New Roman" panose="02020603050405020304" pitchFamily="18" charset="0"/>
              <a:cs typeface="Times New Roman" panose="02020603050405020304" pitchFamily="18" charset="0"/>
            </a:endParaRPr>
          </a:p>
        </p:txBody>
      </p:sp>
      <p:sp>
        <p:nvSpPr>
          <p:cNvPr id="32771" name="Content Placeholder 2">
            <a:extLst>
              <a:ext uri="{FF2B5EF4-FFF2-40B4-BE49-F238E27FC236}">
                <a16:creationId xmlns:a16="http://schemas.microsoft.com/office/drawing/2014/main" id="{9DD193C6-73C6-408D-BDAE-66867745676C}"/>
              </a:ext>
            </a:extLst>
          </p:cNvPr>
          <p:cNvSpPr>
            <a:spLocks noGrp="1" noChangeArrowheads="1"/>
          </p:cNvSpPr>
          <p:nvPr>
            <p:ph idx="4294967295"/>
          </p:nvPr>
        </p:nvSpPr>
        <p:spPr>
          <a:xfrm>
            <a:off x="472440" y="2271532"/>
            <a:ext cx="10043160" cy="3944937"/>
          </a:xfrm>
        </p:spPr>
        <p:txBody>
          <a:bodyPr/>
          <a:lstStyle/>
          <a:p>
            <a:pPr algn="just"/>
            <a:r>
              <a:rPr lang="en-ID" altLang="en-US" sz="2400" b="1" dirty="0" err="1">
                <a:solidFill>
                  <a:srgbClr val="0070C0"/>
                </a:solidFill>
              </a:rPr>
              <a:t>Tujuan</a:t>
            </a:r>
            <a:r>
              <a:rPr lang="en-ID" altLang="en-US" sz="2400" b="1" dirty="0">
                <a:solidFill>
                  <a:srgbClr val="0070C0"/>
                </a:solidFill>
              </a:rPr>
              <a:t> </a:t>
            </a:r>
            <a:r>
              <a:rPr lang="en-ID" altLang="en-US" sz="2400" b="1" dirty="0" err="1">
                <a:solidFill>
                  <a:srgbClr val="0070C0"/>
                </a:solidFill>
              </a:rPr>
              <a:t>pajak</a:t>
            </a:r>
            <a:r>
              <a:rPr lang="en-ID" altLang="en-US" sz="2400" b="1" dirty="0">
                <a:solidFill>
                  <a:srgbClr val="0070C0"/>
                </a:solidFill>
              </a:rPr>
              <a:t> dan zakat </a:t>
            </a:r>
            <a:r>
              <a:rPr lang="en-ID" altLang="en-US" sz="2400" b="1" dirty="0" err="1">
                <a:solidFill>
                  <a:srgbClr val="0070C0"/>
                </a:solidFill>
              </a:rPr>
              <a:t>adalah</a:t>
            </a:r>
            <a:r>
              <a:rPr lang="en-ID" altLang="en-US" sz="2400" b="1" dirty="0">
                <a:solidFill>
                  <a:srgbClr val="0070C0"/>
                </a:solidFill>
              </a:rPr>
              <a:t> </a:t>
            </a:r>
            <a:r>
              <a:rPr lang="en-ID" altLang="en-US" sz="2400" b="1" dirty="0" err="1">
                <a:solidFill>
                  <a:srgbClr val="0070C0"/>
                </a:solidFill>
              </a:rPr>
              <a:t>sama</a:t>
            </a:r>
            <a:r>
              <a:rPr lang="en-ID" altLang="en-US" sz="2400" b="1" dirty="0">
                <a:solidFill>
                  <a:srgbClr val="0070C0"/>
                </a:solidFill>
              </a:rPr>
              <a:t>, </a:t>
            </a:r>
            <a:r>
              <a:rPr lang="en-ID" altLang="en-US" sz="2400" b="1" dirty="0" err="1">
                <a:solidFill>
                  <a:srgbClr val="0070C0"/>
                </a:solidFill>
              </a:rPr>
              <a:t>yaitu</a:t>
            </a:r>
            <a:r>
              <a:rPr lang="en-ID" altLang="en-US" sz="2400" b="1" dirty="0">
                <a:solidFill>
                  <a:srgbClr val="0070C0"/>
                </a:solidFill>
              </a:rPr>
              <a:t> </a:t>
            </a:r>
            <a:r>
              <a:rPr lang="en-ID" altLang="en-US" sz="2400" b="1" dirty="0" err="1">
                <a:solidFill>
                  <a:srgbClr val="0070C0"/>
                </a:solidFill>
              </a:rPr>
              <a:t>sebagai</a:t>
            </a:r>
            <a:r>
              <a:rPr lang="en-ID" altLang="en-US" sz="2400" b="1" dirty="0">
                <a:solidFill>
                  <a:srgbClr val="0070C0"/>
                </a:solidFill>
              </a:rPr>
              <a:t> </a:t>
            </a:r>
            <a:r>
              <a:rPr lang="en-ID" altLang="en-US" sz="2400" b="1" dirty="0" err="1">
                <a:solidFill>
                  <a:srgbClr val="0070C0"/>
                </a:solidFill>
              </a:rPr>
              <a:t>sumber</a:t>
            </a:r>
            <a:r>
              <a:rPr lang="en-ID" altLang="en-US" sz="2400" b="1" dirty="0">
                <a:solidFill>
                  <a:srgbClr val="0070C0"/>
                </a:solidFill>
              </a:rPr>
              <a:t> dana </a:t>
            </a:r>
            <a:r>
              <a:rPr lang="en-ID" altLang="en-US" sz="2400" b="1" dirty="0" err="1">
                <a:solidFill>
                  <a:srgbClr val="0070C0"/>
                </a:solidFill>
              </a:rPr>
              <a:t>untuk</a:t>
            </a:r>
            <a:r>
              <a:rPr lang="en-ID" altLang="en-US" sz="2400" b="1" dirty="0">
                <a:solidFill>
                  <a:srgbClr val="0070C0"/>
                </a:solidFill>
              </a:rPr>
              <a:t> </a:t>
            </a:r>
            <a:r>
              <a:rPr lang="en-ID" altLang="en-US" sz="2400" b="1" dirty="0" err="1">
                <a:solidFill>
                  <a:srgbClr val="0070C0"/>
                </a:solidFill>
              </a:rPr>
              <a:t>mewujudkan</a:t>
            </a:r>
            <a:r>
              <a:rPr lang="en-ID" altLang="en-US" sz="2400" b="1" dirty="0">
                <a:solidFill>
                  <a:srgbClr val="0070C0"/>
                </a:solidFill>
              </a:rPr>
              <a:t> </a:t>
            </a:r>
            <a:r>
              <a:rPr lang="en-ID" altLang="en-US" sz="2400" b="1" dirty="0" err="1">
                <a:solidFill>
                  <a:srgbClr val="0070C0"/>
                </a:solidFill>
              </a:rPr>
              <a:t>suatu</a:t>
            </a:r>
            <a:r>
              <a:rPr lang="en-ID" altLang="en-US" sz="2400" b="1" dirty="0">
                <a:solidFill>
                  <a:srgbClr val="0070C0"/>
                </a:solidFill>
              </a:rPr>
              <a:t> </a:t>
            </a:r>
            <a:r>
              <a:rPr lang="en-ID" altLang="en-US" sz="2400" b="1" dirty="0" err="1">
                <a:solidFill>
                  <a:srgbClr val="0070C0"/>
                </a:solidFill>
              </a:rPr>
              <a:t>masyarakat</a:t>
            </a:r>
            <a:r>
              <a:rPr lang="en-ID" altLang="en-US" sz="2400" b="1" dirty="0">
                <a:solidFill>
                  <a:srgbClr val="0070C0"/>
                </a:solidFill>
              </a:rPr>
              <a:t> yang </a:t>
            </a:r>
            <a:r>
              <a:rPr lang="en-ID" altLang="en-US" sz="2400" b="1" dirty="0" err="1">
                <a:solidFill>
                  <a:srgbClr val="0070C0"/>
                </a:solidFill>
              </a:rPr>
              <a:t>adil</a:t>
            </a:r>
            <a:r>
              <a:rPr lang="en-ID" altLang="en-US" sz="2400" b="1" dirty="0">
                <a:solidFill>
                  <a:srgbClr val="0070C0"/>
                </a:solidFill>
              </a:rPr>
              <a:t> dan </a:t>
            </a:r>
            <a:r>
              <a:rPr lang="en-ID" altLang="en-US" sz="2400" b="1" dirty="0" err="1">
                <a:solidFill>
                  <a:srgbClr val="0070C0"/>
                </a:solidFill>
              </a:rPr>
              <a:t>makmur</a:t>
            </a:r>
            <a:r>
              <a:rPr lang="en-ID" altLang="en-US" sz="2400" b="1" dirty="0">
                <a:solidFill>
                  <a:srgbClr val="0070C0"/>
                </a:solidFill>
              </a:rPr>
              <a:t> yang </a:t>
            </a:r>
            <a:r>
              <a:rPr lang="en-ID" altLang="en-US" sz="2400" b="1" dirty="0" err="1">
                <a:solidFill>
                  <a:srgbClr val="0070C0"/>
                </a:solidFill>
              </a:rPr>
              <a:t>merata</a:t>
            </a:r>
            <a:r>
              <a:rPr lang="en-ID" altLang="en-US" sz="2400" b="1" dirty="0">
                <a:solidFill>
                  <a:srgbClr val="0070C0"/>
                </a:solidFill>
              </a:rPr>
              <a:t> dan </a:t>
            </a:r>
            <a:r>
              <a:rPr lang="en-ID" altLang="en-US" sz="2400" b="1" dirty="0" err="1">
                <a:solidFill>
                  <a:srgbClr val="0070C0"/>
                </a:solidFill>
              </a:rPr>
              <a:t>berkesinambungan</a:t>
            </a:r>
            <a:r>
              <a:rPr lang="en-ID" altLang="en-US" sz="2400" b="1" dirty="0">
                <a:solidFill>
                  <a:srgbClr val="0070C0"/>
                </a:solidFill>
              </a:rPr>
              <a:t> </a:t>
            </a:r>
            <a:r>
              <a:rPr lang="en-ID" altLang="en-US" sz="2400" b="1" dirty="0" err="1">
                <a:solidFill>
                  <a:srgbClr val="0070C0"/>
                </a:solidFill>
              </a:rPr>
              <a:t>antara</a:t>
            </a:r>
            <a:r>
              <a:rPr lang="en-ID" altLang="en-US" sz="2400" b="1" dirty="0">
                <a:solidFill>
                  <a:srgbClr val="0070C0"/>
                </a:solidFill>
              </a:rPr>
              <a:t> </a:t>
            </a:r>
            <a:r>
              <a:rPr lang="en-ID" altLang="en-US" sz="2400" b="1" dirty="0" err="1">
                <a:solidFill>
                  <a:srgbClr val="0070C0"/>
                </a:solidFill>
              </a:rPr>
              <a:t>kebutuhan</a:t>
            </a:r>
            <a:r>
              <a:rPr lang="en-ID" altLang="en-US" sz="2400" b="1" dirty="0">
                <a:solidFill>
                  <a:srgbClr val="0070C0"/>
                </a:solidFill>
              </a:rPr>
              <a:t> material dan spiritual. </a:t>
            </a:r>
            <a:r>
              <a:rPr lang="en-ID" altLang="en-US" sz="2400" b="1" dirty="0" err="1">
                <a:solidFill>
                  <a:srgbClr val="0070C0"/>
                </a:solidFill>
              </a:rPr>
              <a:t>Pajak</a:t>
            </a:r>
            <a:r>
              <a:rPr lang="en-ID" altLang="en-US" sz="2400" b="1" dirty="0">
                <a:solidFill>
                  <a:srgbClr val="0070C0"/>
                </a:solidFill>
              </a:rPr>
              <a:t> pada </a:t>
            </a:r>
            <a:r>
              <a:rPr lang="en-ID" altLang="en-US" sz="2400" b="1" dirty="0" err="1">
                <a:solidFill>
                  <a:srgbClr val="0070C0"/>
                </a:solidFill>
              </a:rPr>
              <a:t>dasarnya</a:t>
            </a:r>
            <a:r>
              <a:rPr lang="en-ID" altLang="en-US" sz="2400" b="1" dirty="0">
                <a:solidFill>
                  <a:srgbClr val="0070C0"/>
                </a:solidFill>
              </a:rPr>
              <a:t> </a:t>
            </a:r>
            <a:r>
              <a:rPr lang="en-ID" altLang="en-US" sz="2400" b="1" dirty="0" err="1">
                <a:solidFill>
                  <a:srgbClr val="0070C0"/>
                </a:solidFill>
              </a:rPr>
              <a:t>dimanfaatkan</a:t>
            </a:r>
            <a:r>
              <a:rPr lang="en-ID" altLang="en-US" sz="2400" b="1" dirty="0">
                <a:solidFill>
                  <a:srgbClr val="0070C0"/>
                </a:solidFill>
              </a:rPr>
              <a:t> </a:t>
            </a:r>
            <a:r>
              <a:rPr lang="en-ID" altLang="en-US" sz="2400" b="1" dirty="0" err="1">
                <a:solidFill>
                  <a:srgbClr val="0070C0"/>
                </a:solidFill>
              </a:rPr>
              <a:t>untuk</a:t>
            </a:r>
            <a:r>
              <a:rPr lang="en-ID" altLang="en-US" sz="2400" b="1" dirty="0">
                <a:solidFill>
                  <a:srgbClr val="0070C0"/>
                </a:solidFill>
              </a:rPr>
              <a:t> </a:t>
            </a:r>
            <a:r>
              <a:rPr lang="en-ID" altLang="en-US" sz="2400" b="1" dirty="0" err="1">
                <a:solidFill>
                  <a:srgbClr val="0070C0"/>
                </a:solidFill>
              </a:rPr>
              <a:t>membiayai</a:t>
            </a:r>
            <a:r>
              <a:rPr lang="en-ID" altLang="en-US" sz="2400" b="1" dirty="0">
                <a:solidFill>
                  <a:srgbClr val="0070C0"/>
                </a:solidFill>
              </a:rPr>
              <a:t> </a:t>
            </a:r>
            <a:r>
              <a:rPr lang="en-ID" altLang="en-US" sz="2400" b="1" dirty="0" err="1">
                <a:solidFill>
                  <a:srgbClr val="0070C0"/>
                </a:solidFill>
              </a:rPr>
              <a:t>kegiatan-kegiatan</a:t>
            </a:r>
            <a:r>
              <a:rPr lang="en-ID" altLang="en-US" sz="2400" b="1" dirty="0">
                <a:solidFill>
                  <a:srgbClr val="0070C0"/>
                </a:solidFill>
              </a:rPr>
              <a:t> </a:t>
            </a:r>
            <a:r>
              <a:rPr lang="en-ID" altLang="en-US" sz="2400" b="1" dirty="0" err="1">
                <a:solidFill>
                  <a:srgbClr val="0070C0"/>
                </a:solidFill>
              </a:rPr>
              <a:t>dalam</a:t>
            </a:r>
            <a:r>
              <a:rPr lang="en-ID" altLang="en-US" sz="2400" b="1" dirty="0">
                <a:solidFill>
                  <a:srgbClr val="0070C0"/>
                </a:solidFill>
              </a:rPr>
              <a:t> </a:t>
            </a:r>
            <a:r>
              <a:rPr lang="en-ID" altLang="en-US" sz="2400" b="1" dirty="0" err="1">
                <a:solidFill>
                  <a:srgbClr val="0070C0"/>
                </a:solidFill>
              </a:rPr>
              <a:t>bidang</a:t>
            </a:r>
            <a:r>
              <a:rPr lang="en-ID" altLang="en-US" sz="2400" b="1" dirty="0">
                <a:solidFill>
                  <a:srgbClr val="0070C0"/>
                </a:solidFill>
              </a:rPr>
              <a:t> dan </a:t>
            </a:r>
            <a:r>
              <a:rPr lang="en-ID" altLang="en-US" sz="2400" b="1" dirty="0" err="1">
                <a:solidFill>
                  <a:srgbClr val="0070C0"/>
                </a:solidFill>
              </a:rPr>
              <a:t>sektor</a:t>
            </a:r>
            <a:r>
              <a:rPr lang="en-ID" altLang="en-US" sz="2400" b="1" dirty="0">
                <a:solidFill>
                  <a:srgbClr val="0070C0"/>
                </a:solidFill>
              </a:rPr>
              <a:t> </a:t>
            </a:r>
            <a:r>
              <a:rPr lang="en-ID" altLang="en-US" sz="2400" b="1" dirty="0" err="1">
                <a:solidFill>
                  <a:srgbClr val="0070C0"/>
                </a:solidFill>
              </a:rPr>
              <a:t>pembangunan</a:t>
            </a:r>
            <a:r>
              <a:rPr lang="en-ID" altLang="en-US" sz="2400" b="1" dirty="0">
                <a:solidFill>
                  <a:srgbClr val="0070C0"/>
                </a:solidFill>
              </a:rPr>
              <a:t>, </a:t>
            </a:r>
            <a:r>
              <a:rPr lang="en-ID" altLang="en-US" sz="2400" b="1" dirty="0" err="1">
                <a:solidFill>
                  <a:srgbClr val="0070C0"/>
                </a:solidFill>
              </a:rPr>
              <a:t>begitupun</a:t>
            </a:r>
            <a:r>
              <a:rPr lang="en-ID" altLang="en-US" sz="2400" b="1" dirty="0">
                <a:solidFill>
                  <a:srgbClr val="0070C0"/>
                </a:solidFill>
              </a:rPr>
              <a:t> </a:t>
            </a:r>
            <a:r>
              <a:rPr lang="en-ID" altLang="en-US" sz="2400" b="1" dirty="0" err="1">
                <a:solidFill>
                  <a:srgbClr val="0070C0"/>
                </a:solidFill>
              </a:rPr>
              <a:t>penyaluran</a:t>
            </a:r>
            <a:r>
              <a:rPr lang="en-ID" altLang="en-US" sz="2400" b="1" dirty="0">
                <a:solidFill>
                  <a:srgbClr val="0070C0"/>
                </a:solidFill>
              </a:rPr>
              <a:t> zakat </a:t>
            </a:r>
            <a:r>
              <a:rPr lang="en-ID" altLang="en-US" sz="2400" b="1" dirty="0" err="1">
                <a:solidFill>
                  <a:srgbClr val="0070C0"/>
                </a:solidFill>
              </a:rPr>
              <a:t>kepada</a:t>
            </a:r>
            <a:r>
              <a:rPr lang="en-ID" altLang="en-US" sz="2400" b="1" dirty="0">
                <a:solidFill>
                  <a:srgbClr val="0070C0"/>
                </a:solidFill>
              </a:rPr>
              <a:t> </a:t>
            </a:r>
            <a:r>
              <a:rPr lang="en-ID" altLang="en-US" sz="2400" b="1" dirty="0" err="1">
                <a:solidFill>
                  <a:srgbClr val="0070C0"/>
                </a:solidFill>
              </a:rPr>
              <a:t>mustahik</a:t>
            </a:r>
            <a:r>
              <a:rPr lang="en-ID" altLang="en-US" sz="2400" b="1" dirty="0">
                <a:solidFill>
                  <a:srgbClr val="0070C0"/>
                </a:solidFill>
              </a:rPr>
              <a:t> </a:t>
            </a:r>
            <a:r>
              <a:rPr lang="en-ID" altLang="en-US" sz="2400" b="1" dirty="0" err="1">
                <a:solidFill>
                  <a:srgbClr val="0070C0"/>
                </a:solidFill>
              </a:rPr>
              <a:t>terutama</a:t>
            </a:r>
            <a:r>
              <a:rPr lang="en-ID" altLang="en-US" sz="2400" b="1" dirty="0">
                <a:solidFill>
                  <a:srgbClr val="0070C0"/>
                </a:solidFill>
              </a:rPr>
              <a:t> fakir dan miskin </a:t>
            </a:r>
            <a:r>
              <a:rPr lang="en-ID" altLang="en-US" sz="2400" b="1" dirty="0" err="1">
                <a:solidFill>
                  <a:srgbClr val="0070C0"/>
                </a:solidFill>
              </a:rPr>
              <a:t>diharapkan</a:t>
            </a:r>
            <a:r>
              <a:rPr lang="en-ID" altLang="en-US" sz="2400" b="1" dirty="0">
                <a:solidFill>
                  <a:srgbClr val="0070C0"/>
                </a:solidFill>
              </a:rPr>
              <a:t> </a:t>
            </a:r>
            <a:r>
              <a:rPr lang="en-ID" altLang="en-US" sz="2400" b="1" dirty="0" err="1">
                <a:solidFill>
                  <a:srgbClr val="0070C0"/>
                </a:solidFill>
              </a:rPr>
              <a:t>dapat</a:t>
            </a:r>
            <a:r>
              <a:rPr lang="en-ID" altLang="en-US" sz="2400" b="1" dirty="0">
                <a:solidFill>
                  <a:srgbClr val="0070C0"/>
                </a:solidFill>
              </a:rPr>
              <a:t> </a:t>
            </a:r>
            <a:r>
              <a:rPr lang="en-ID" altLang="en-US" sz="2400" b="1" dirty="0" err="1">
                <a:solidFill>
                  <a:srgbClr val="0070C0"/>
                </a:solidFill>
              </a:rPr>
              <a:t>menunjang</a:t>
            </a:r>
            <a:r>
              <a:rPr lang="en-ID" altLang="en-US" sz="2400" b="1" dirty="0">
                <a:solidFill>
                  <a:srgbClr val="0070C0"/>
                </a:solidFill>
              </a:rPr>
              <a:t> </a:t>
            </a:r>
            <a:r>
              <a:rPr lang="en-ID" altLang="en-US" sz="2400" b="1" dirty="0" err="1">
                <a:solidFill>
                  <a:srgbClr val="0070C0"/>
                </a:solidFill>
              </a:rPr>
              <a:t>kehidupan</a:t>
            </a:r>
            <a:r>
              <a:rPr lang="en-ID" altLang="en-US" sz="2400" b="1" dirty="0">
                <a:solidFill>
                  <a:srgbClr val="0070C0"/>
                </a:solidFill>
              </a:rPr>
              <a:t> </a:t>
            </a:r>
            <a:r>
              <a:rPr lang="en-ID" altLang="en-US" sz="2400" b="1" dirty="0" err="1">
                <a:solidFill>
                  <a:srgbClr val="0070C0"/>
                </a:solidFill>
              </a:rPr>
              <a:t>ekonomi</a:t>
            </a:r>
            <a:r>
              <a:rPr lang="en-ID" altLang="en-US" sz="2400" b="1" dirty="0">
                <a:solidFill>
                  <a:srgbClr val="0070C0"/>
                </a:solidFill>
              </a:rPr>
              <a:t> </a:t>
            </a:r>
            <a:r>
              <a:rPr lang="en-ID" altLang="en-US" sz="2400" b="1" dirty="0" err="1">
                <a:solidFill>
                  <a:srgbClr val="0070C0"/>
                </a:solidFill>
              </a:rPr>
              <a:t>sehingga</a:t>
            </a:r>
            <a:r>
              <a:rPr lang="en-ID" altLang="en-US" sz="2400" b="1" dirty="0">
                <a:solidFill>
                  <a:srgbClr val="0070C0"/>
                </a:solidFill>
              </a:rPr>
              <a:t> </a:t>
            </a:r>
            <a:r>
              <a:rPr lang="en-ID" altLang="en-US" sz="2400" b="1" dirty="0" err="1">
                <a:solidFill>
                  <a:srgbClr val="0070C0"/>
                </a:solidFill>
              </a:rPr>
              <a:t>dapat</a:t>
            </a:r>
            <a:r>
              <a:rPr lang="en-ID" altLang="en-US" sz="2400" b="1" dirty="0">
                <a:solidFill>
                  <a:srgbClr val="0070C0"/>
                </a:solidFill>
              </a:rPr>
              <a:t> </a:t>
            </a:r>
            <a:r>
              <a:rPr lang="en-ID" altLang="en-US" sz="2400" b="1" dirty="0" err="1">
                <a:solidFill>
                  <a:srgbClr val="0070C0"/>
                </a:solidFill>
              </a:rPr>
              <a:t>membantu</a:t>
            </a:r>
            <a:r>
              <a:rPr lang="en-ID" altLang="en-US" sz="2400" b="1" dirty="0">
                <a:solidFill>
                  <a:srgbClr val="0070C0"/>
                </a:solidFill>
              </a:rPr>
              <a:t> </a:t>
            </a:r>
            <a:r>
              <a:rPr lang="en-ID" altLang="en-US" sz="2400" b="1" dirty="0" err="1">
                <a:solidFill>
                  <a:srgbClr val="0070C0"/>
                </a:solidFill>
              </a:rPr>
              <a:t>pembangunan</a:t>
            </a:r>
            <a:r>
              <a:rPr lang="en-ID" altLang="en-US" sz="2400" b="1" dirty="0">
                <a:solidFill>
                  <a:srgbClr val="0070C0"/>
                </a:solidFill>
              </a:rPr>
              <a:t> </a:t>
            </a:r>
            <a:r>
              <a:rPr lang="en-ID" altLang="en-US" sz="2400" b="1" dirty="0" err="1">
                <a:solidFill>
                  <a:srgbClr val="0070C0"/>
                </a:solidFill>
              </a:rPr>
              <a:t>ekonomi</a:t>
            </a:r>
            <a:r>
              <a:rPr lang="en-ID" altLang="en-US" sz="2400" b="1" dirty="0">
                <a:solidFill>
                  <a:srgbClr val="0070C0"/>
                </a:solidFill>
              </a:rPr>
              <a:t> </a:t>
            </a:r>
            <a:r>
              <a:rPr lang="en-ID" altLang="en-US" sz="2400" b="1" dirty="0" err="1">
                <a:solidFill>
                  <a:srgbClr val="0070C0"/>
                </a:solidFill>
              </a:rPr>
              <a:t>nasional</a:t>
            </a:r>
            <a:r>
              <a:rPr lang="en-ID" altLang="en-US" sz="2400" b="1" dirty="0">
                <a:solidFill>
                  <a:srgbClr val="0070C0"/>
                </a:solidFill>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36989" y="1784103"/>
            <a:ext cx="9118023" cy="3235886"/>
          </a:xfrm>
          <a:prstGeom prst="rect">
            <a:avLst/>
          </a:prstGeom>
        </p:spPr>
        <p:txBody>
          <a:bodyPr lIns="0" tIns="0" rIns="0" bIns="0" rtlCol="0" anchor="t">
            <a:spAutoFit/>
          </a:bodyPr>
          <a:lstStyle/>
          <a:p>
            <a:pPr algn="ctr">
              <a:lnSpc>
                <a:spcPts val="6414"/>
              </a:lnSpc>
            </a:pPr>
            <a:r>
              <a:rPr lang="en-US" sz="4934" spc="-49" dirty="0" err="1">
                <a:latin typeface="Roboto"/>
              </a:rPr>
              <a:t>Wallahu</a:t>
            </a:r>
            <a:r>
              <a:rPr lang="en-US" sz="4934" spc="-49" dirty="0">
                <a:latin typeface="Roboto"/>
              </a:rPr>
              <a:t> </a:t>
            </a:r>
            <a:r>
              <a:rPr lang="en-US" sz="4934" spc="-49" dirty="0" err="1">
                <a:latin typeface="Roboto"/>
              </a:rPr>
              <a:t>a'lam</a:t>
            </a:r>
            <a:r>
              <a:rPr lang="en-US" sz="4934" spc="-49" dirty="0">
                <a:latin typeface="Roboto"/>
              </a:rPr>
              <a:t> </a:t>
            </a:r>
            <a:r>
              <a:rPr lang="en-US" sz="4934" spc="-49" dirty="0" err="1">
                <a:latin typeface="Roboto"/>
              </a:rPr>
              <a:t>bish-shawab</a:t>
            </a:r>
            <a:endParaRPr lang="en-US" sz="4934" spc="-49" dirty="0">
              <a:latin typeface="Roboto"/>
            </a:endParaRPr>
          </a:p>
          <a:p>
            <a:pPr algn="ctr">
              <a:lnSpc>
                <a:spcPts val="6413"/>
              </a:lnSpc>
            </a:pPr>
            <a:r>
              <a:rPr lang="en-US" sz="4933" spc="-49" dirty="0">
                <a:latin typeface="Roboto"/>
              </a:rPr>
              <a:t>“</a:t>
            </a:r>
            <a:r>
              <a:rPr lang="en-US" sz="4933" spc="-49" dirty="0" err="1">
                <a:latin typeface="Roboto"/>
              </a:rPr>
              <a:t>Hanya</a:t>
            </a:r>
            <a:r>
              <a:rPr lang="en-US" sz="4933" spc="-49" dirty="0">
                <a:latin typeface="Roboto"/>
              </a:rPr>
              <a:t> Allah yang </a:t>
            </a:r>
            <a:r>
              <a:rPr lang="en-US" sz="4933" spc="-49" dirty="0" err="1">
                <a:latin typeface="Roboto"/>
              </a:rPr>
              <a:t>lebih</a:t>
            </a:r>
            <a:r>
              <a:rPr lang="en-US" sz="4933" spc="-49" dirty="0">
                <a:latin typeface="Roboto"/>
              </a:rPr>
              <a:t> </a:t>
            </a:r>
            <a:r>
              <a:rPr lang="en-US" sz="4933" spc="-49" dirty="0" err="1">
                <a:latin typeface="Roboto"/>
              </a:rPr>
              <a:t>mengetahui</a:t>
            </a:r>
            <a:r>
              <a:rPr lang="en-US" sz="4933" spc="-49" dirty="0">
                <a:latin typeface="Roboto"/>
              </a:rPr>
              <a:t> </a:t>
            </a:r>
            <a:r>
              <a:rPr lang="en-US" sz="4933" spc="-49" dirty="0" err="1">
                <a:latin typeface="Roboto"/>
              </a:rPr>
              <a:t>kebenaran</a:t>
            </a:r>
            <a:r>
              <a:rPr lang="en-US" sz="4933" spc="-49" dirty="0">
                <a:latin typeface="Roboto"/>
              </a:rPr>
              <a:t> yang </a:t>
            </a:r>
            <a:r>
              <a:rPr lang="en-US" sz="4933" spc="-49" dirty="0" err="1">
                <a:latin typeface="Roboto"/>
              </a:rPr>
              <a:t>sesungguhnya</a:t>
            </a:r>
            <a:r>
              <a:rPr lang="en-US" sz="4933" spc="-49" dirty="0">
                <a:latin typeface="Roboto"/>
              </a:rPr>
              <a:t>”</a:t>
            </a: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FCF8C87D-AF44-4FCE-949A-9262A2943ED0}"/>
              </a:ext>
            </a:extLst>
          </p:cNvPr>
          <p:cNvSpPr>
            <a:spLocks noGrp="1" noChangeArrowheads="1"/>
          </p:cNvSpPr>
          <p:nvPr>
            <p:ph type="title" idx="4294967295"/>
          </p:nvPr>
        </p:nvSpPr>
        <p:spPr>
          <a:xfrm>
            <a:off x="0" y="612775"/>
            <a:ext cx="7696200" cy="1143000"/>
          </a:xfrm>
        </p:spPr>
        <p:txBody>
          <a:bodyPr/>
          <a:lstStyle/>
          <a:p>
            <a:pPr eaLnBrk="1" hangingPunct="1"/>
            <a:r>
              <a:rPr lang="en-US" altLang="en-US">
                <a:latin typeface="Times New Roman" panose="02020603050405020304" pitchFamily="18" charset="0"/>
                <a:cs typeface="Times New Roman" panose="02020603050405020304" pitchFamily="18" charset="0"/>
              </a:rPr>
              <a:t>Dasar Hukum  Zakat</a:t>
            </a:r>
          </a:p>
        </p:txBody>
      </p:sp>
      <p:sp>
        <p:nvSpPr>
          <p:cNvPr id="26628" name="Rectangle 4">
            <a:extLst>
              <a:ext uri="{FF2B5EF4-FFF2-40B4-BE49-F238E27FC236}">
                <a16:creationId xmlns:a16="http://schemas.microsoft.com/office/drawing/2014/main" id="{75E9D3EF-D09C-431F-9397-96BA5F3960D2}"/>
              </a:ext>
            </a:extLst>
          </p:cNvPr>
          <p:cNvSpPr>
            <a:spLocks noGrp="1" noChangeArrowheads="1"/>
          </p:cNvSpPr>
          <p:nvPr>
            <p:ph type="body" sz="half" idx="4294967295"/>
          </p:nvPr>
        </p:nvSpPr>
        <p:spPr>
          <a:xfrm>
            <a:off x="0" y="1905000"/>
            <a:ext cx="6265863" cy="4332288"/>
          </a:xfrm>
        </p:spPr>
        <p:txBody>
          <a:bodyPr/>
          <a:lstStyle/>
          <a:p>
            <a:pPr algn="just" eaLnBrk="1" hangingPunct="1"/>
            <a:r>
              <a:rPr lang="en-US" altLang="en-US">
                <a:solidFill>
                  <a:srgbClr val="3333FF"/>
                </a:solidFill>
                <a:latin typeface="Agency FB" panose="020B0503020202020204" pitchFamily="34" charset="0"/>
              </a:rPr>
              <a:t>Hukum mengeluarkan zakat adalah fardhu ‘ain atas tiap-tiap orang yang cukup syarat-syaratnya. Kewajiban zakat ini dimulai sejak tahun kedua hijriah.</a:t>
            </a:r>
          </a:p>
          <a:p>
            <a:pPr algn="just" eaLnBrk="1" hangingPunct="1"/>
            <a:r>
              <a:rPr lang="en-US" altLang="en-US">
                <a:solidFill>
                  <a:srgbClr val="3333FF"/>
                </a:solidFill>
                <a:latin typeface="Agency FB" panose="020B0503020202020204" pitchFamily="34" charset="0"/>
              </a:rPr>
              <a:t>Firman Allah SWT yang berhubungan dengan wajibnya zakat dalam Al-Qur’an sangat banyak, salah satunya Surah An-Nisa’ ayat 77, yang Artinya:</a:t>
            </a:r>
          </a:p>
          <a:p>
            <a:pPr algn="just" eaLnBrk="1" hangingPunct="1">
              <a:buFont typeface="Wingdings" panose="05000000000000000000" pitchFamily="2" charset="2"/>
              <a:buNone/>
            </a:pPr>
            <a:r>
              <a:rPr lang="en-US" altLang="en-US">
                <a:solidFill>
                  <a:srgbClr val="3333FF"/>
                </a:solidFill>
                <a:latin typeface="Agency FB" panose="020B0503020202020204" pitchFamily="34" charset="0"/>
              </a:rPr>
              <a:t>	“ dirikanlah shalat dan tunaikanlah zakat….” ( Q.S An-Nisa’, 4: 77).</a:t>
            </a:r>
          </a:p>
        </p:txBody>
      </p:sp>
      <p:pic>
        <p:nvPicPr>
          <p:cNvPr id="7172" name="Picture 11" descr="Al-Qur'an">
            <a:extLst>
              <a:ext uri="{FF2B5EF4-FFF2-40B4-BE49-F238E27FC236}">
                <a16:creationId xmlns:a16="http://schemas.microsoft.com/office/drawing/2014/main" id="{95C7C37E-BE09-4F2D-B52D-ECD58228F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850" y="2781301"/>
            <a:ext cx="119380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iterate type="lt">
                                    <p:tmPct val="10000"/>
                                  </p:iterate>
                                  <p:childTnLst>
                                    <p:set>
                                      <p:cBhvr>
                                        <p:cTn id="6" dur="1" fill="hold">
                                          <p:stCondLst>
                                            <p:cond delay="0"/>
                                          </p:stCondLst>
                                        </p:cTn>
                                        <p:tgtEl>
                                          <p:spTgt spid="26627"/>
                                        </p:tgtEl>
                                        <p:attrNameLst>
                                          <p:attrName>style.visibility</p:attrName>
                                        </p:attrNameLst>
                                      </p:cBhvr>
                                      <p:to>
                                        <p:strVal val="visible"/>
                                      </p:to>
                                    </p:set>
                                    <p:animEffect transition="in" filter="fade">
                                      <p:cBhvr>
                                        <p:cTn id="7" dur="1000">
                                          <p:stCondLst>
                                            <p:cond delay="0"/>
                                          </p:stCondLst>
                                        </p:cTn>
                                        <p:tgtEl>
                                          <p:spTgt spid="26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26628">
                                            <p:txEl>
                                              <p:pRg st="0" end="0"/>
                                            </p:txEl>
                                          </p:spTgt>
                                        </p:tgtEl>
                                        <p:attrNameLst>
                                          <p:attrName>style.visibility</p:attrName>
                                        </p:attrNameLst>
                                      </p:cBhvr>
                                      <p:to>
                                        <p:strVal val="visible"/>
                                      </p:to>
                                    </p:set>
                                    <p:animEffect transition="in" filter="fade">
                                      <p:cBhvr>
                                        <p:cTn id="12" dur="500">
                                          <p:stCondLst>
                                            <p:cond delay="0"/>
                                          </p:stCondLst>
                                        </p:cTn>
                                        <p:tgtEl>
                                          <p:spTgt spid="266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26628">
                                            <p:txEl>
                                              <p:pRg st="1" end="1"/>
                                            </p:txEl>
                                          </p:spTgt>
                                        </p:tgtEl>
                                        <p:attrNameLst>
                                          <p:attrName>style.visibility</p:attrName>
                                        </p:attrNameLst>
                                      </p:cBhvr>
                                      <p:to>
                                        <p:strVal val="visible"/>
                                      </p:to>
                                    </p:set>
                                    <p:animEffect transition="in" filter="fade">
                                      <p:cBhvr>
                                        <p:cTn id="17" dur="500">
                                          <p:stCondLst>
                                            <p:cond delay="0"/>
                                          </p:stCondLst>
                                        </p:cTn>
                                        <p:tgtEl>
                                          <p:spTgt spid="2662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26628">
                                            <p:txEl>
                                              <p:pRg st="2" end="2"/>
                                            </p:txEl>
                                          </p:spTgt>
                                        </p:tgtEl>
                                        <p:attrNameLst>
                                          <p:attrName>style.visibility</p:attrName>
                                        </p:attrNameLst>
                                      </p:cBhvr>
                                      <p:to>
                                        <p:strVal val="visible"/>
                                      </p:to>
                                    </p:set>
                                    <p:animEffect transition="in" filter="fade">
                                      <p:cBhvr>
                                        <p:cTn id="22" dur="500">
                                          <p:stCondLst>
                                            <p:cond delay="0"/>
                                          </p:stCondLst>
                                        </p:cTn>
                                        <p:tgtEl>
                                          <p:spTgt spid="266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9673-040A-43C2-A298-8E9DA5E53031}"/>
              </a:ext>
            </a:extLst>
          </p:cNvPr>
          <p:cNvSpPr>
            <a:spLocks noGrp="1"/>
          </p:cNvSpPr>
          <p:nvPr>
            <p:ph type="title"/>
          </p:nvPr>
        </p:nvSpPr>
        <p:spPr>
          <a:xfrm>
            <a:off x="955766" y="5708469"/>
            <a:ext cx="10515600" cy="756304"/>
          </a:xfrm>
        </p:spPr>
        <p:txBody>
          <a:bodyPr>
            <a:noAutofit/>
          </a:bodyPr>
          <a:lstStyle/>
          <a:p>
            <a:pPr algn="ctr"/>
            <a:r>
              <a:rPr lang="en-US" sz="2800" b="1" dirty="0"/>
              <a:t>SEMOGA ALLAH MEMBERI TAUFIK &amp; HIDAYAH</a:t>
            </a:r>
            <a:br>
              <a:rPr lang="en-US" sz="2800" b="1" dirty="0"/>
            </a:br>
            <a:r>
              <a:rPr lang="en-US" sz="2800" b="1" dirty="0"/>
              <a:t>JAZAKUMULLAHU KHAIRAN</a:t>
            </a:r>
          </a:p>
        </p:txBody>
      </p:sp>
      <p:sp>
        <p:nvSpPr>
          <p:cNvPr id="3" name="Content Placeholder 2">
            <a:extLst>
              <a:ext uri="{FF2B5EF4-FFF2-40B4-BE49-F238E27FC236}">
                <a16:creationId xmlns:a16="http://schemas.microsoft.com/office/drawing/2014/main" id="{0DB30D2B-59E7-4A23-9030-DDEE46F770DD}"/>
              </a:ext>
            </a:extLst>
          </p:cNvPr>
          <p:cNvSpPr>
            <a:spLocks noGrp="1"/>
          </p:cNvSpPr>
          <p:nvPr>
            <p:ph idx="1"/>
          </p:nvPr>
        </p:nvSpPr>
        <p:spPr>
          <a:xfrm>
            <a:off x="838200" y="2297950"/>
            <a:ext cx="10515600" cy="1605026"/>
          </a:xfrm>
        </p:spPr>
        <p:txBody>
          <a:bodyPr>
            <a:noAutofit/>
          </a:bodyPr>
          <a:lstStyle/>
          <a:p>
            <a:pPr algn="r" fontAlgn="base"/>
            <a:r>
              <a:rPr lang="ar-AE" sz="2400" b="0" i="0" dirty="0">
                <a:effectLst/>
                <a:latin typeface="Helvetica Neue"/>
              </a:rPr>
              <a:t>إِذَا مَاتَ الْإِنْسَانُ انْقَطَعَ عَمَلُهُ إِلَّا مِنْ ثَلَاثٍ: صَدَقَةٍ جَارِيَةٍ، أَوْ عِلْمٍ يُنْتَفَعُ بِهِ، أَوْ وَلَدٍ صَالِحٍ يَدْعُو لَهُ</a:t>
            </a:r>
          </a:p>
          <a:p>
            <a:pPr algn="l" fontAlgn="base"/>
            <a:r>
              <a:rPr lang="ar-AE" sz="2400" b="0" i="1" dirty="0">
                <a:effectLst/>
                <a:latin typeface="inherit"/>
              </a:rPr>
              <a:t> “</a:t>
            </a:r>
            <a:r>
              <a:rPr lang="en-US" sz="2400" b="0" i="1" dirty="0">
                <a:effectLst/>
                <a:latin typeface="inherit"/>
              </a:rPr>
              <a:t>Jika </a:t>
            </a:r>
            <a:r>
              <a:rPr lang="en-US" sz="2400" b="0" i="1" dirty="0" err="1">
                <a:effectLst/>
                <a:latin typeface="inherit"/>
              </a:rPr>
              <a:t>seorang</a:t>
            </a:r>
            <a:r>
              <a:rPr lang="en-US" sz="2400" b="0" i="1" dirty="0">
                <a:effectLst/>
                <a:latin typeface="inherit"/>
              </a:rPr>
              <a:t> </a:t>
            </a:r>
            <a:r>
              <a:rPr lang="en-US" sz="2400" b="0" i="1" dirty="0" err="1">
                <a:effectLst/>
                <a:latin typeface="inherit"/>
              </a:rPr>
              <a:t>manusia</a:t>
            </a:r>
            <a:r>
              <a:rPr lang="en-US" sz="2400" b="0" i="1" dirty="0">
                <a:effectLst/>
                <a:latin typeface="inherit"/>
              </a:rPr>
              <a:t> </a:t>
            </a:r>
            <a:r>
              <a:rPr lang="en-US" sz="2400" b="0" i="1" dirty="0" err="1">
                <a:effectLst/>
                <a:latin typeface="inherit"/>
              </a:rPr>
              <a:t>meninggal</a:t>
            </a:r>
            <a:r>
              <a:rPr lang="en-US" sz="2400" b="0" i="1" dirty="0">
                <a:effectLst/>
                <a:latin typeface="inherit"/>
              </a:rPr>
              <a:t>, </a:t>
            </a:r>
            <a:r>
              <a:rPr lang="en-US" sz="2400" b="0" i="1" dirty="0" err="1">
                <a:effectLst/>
                <a:latin typeface="inherit"/>
              </a:rPr>
              <a:t>terputuslah</a:t>
            </a:r>
            <a:r>
              <a:rPr lang="en-US" sz="2400" b="0" i="1" dirty="0">
                <a:effectLst/>
                <a:latin typeface="inherit"/>
              </a:rPr>
              <a:t> </a:t>
            </a:r>
            <a:r>
              <a:rPr lang="en-US" sz="2400" b="0" i="1" dirty="0" err="1">
                <a:effectLst/>
                <a:latin typeface="inherit"/>
              </a:rPr>
              <a:t>amalnya</a:t>
            </a:r>
            <a:r>
              <a:rPr lang="en-US" sz="2400" b="0" i="1" dirty="0">
                <a:effectLst/>
                <a:latin typeface="inherit"/>
              </a:rPr>
              <a:t>, </a:t>
            </a:r>
            <a:r>
              <a:rPr lang="en-US" sz="2400" b="0" i="1" dirty="0" err="1">
                <a:effectLst/>
                <a:latin typeface="inherit"/>
              </a:rPr>
              <a:t>kecuali</a:t>
            </a:r>
            <a:r>
              <a:rPr lang="en-US" sz="2400" b="0" i="1" dirty="0">
                <a:effectLst/>
                <a:latin typeface="inherit"/>
              </a:rPr>
              <a:t> </a:t>
            </a:r>
            <a:r>
              <a:rPr lang="en-US" sz="2400" b="0" i="1" dirty="0" err="1">
                <a:effectLst/>
                <a:latin typeface="inherit"/>
              </a:rPr>
              <a:t>dari</a:t>
            </a:r>
            <a:r>
              <a:rPr lang="en-US" sz="2400" b="0" i="1" dirty="0">
                <a:effectLst/>
                <a:latin typeface="inherit"/>
              </a:rPr>
              <a:t> </a:t>
            </a:r>
            <a:r>
              <a:rPr lang="en-US" sz="2400" b="0" i="1" dirty="0" err="1">
                <a:effectLst/>
                <a:latin typeface="inherit"/>
              </a:rPr>
              <a:t>tiga</a:t>
            </a:r>
            <a:r>
              <a:rPr lang="en-US" sz="2400" b="0" i="1" dirty="0">
                <a:effectLst/>
                <a:latin typeface="inherit"/>
              </a:rPr>
              <a:t> </a:t>
            </a:r>
            <a:r>
              <a:rPr lang="en-US" sz="2400" b="0" i="1" dirty="0" err="1">
                <a:effectLst/>
                <a:latin typeface="inherit"/>
              </a:rPr>
              <a:t>hal</a:t>
            </a:r>
            <a:r>
              <a:rPr lang="en-US" sz="2400" b="0" i="1" dirty="0">
                <a:effectLst/>
                <a:latin typeface="inherit"/>
              </a:rPr>
              <a:t>: </a:t>
            </a:r>
            <a:r>
              <a:rPr lang="en-US" sz="2400" b="0" i="1" dirty="0" err="1">
                <a:effectLst/>
                <a:latin typeface="inherit"/>
              </a:rPr>
              <a:t>sedekah</a:t>
            </a:r>
            <a:r>
              <a:rPr lang="en-US" sz="2400" b="0" i="1" dirty="0">
                <a:effectLst/>
                <a:latin typeface="inherit"/>
              </a:rPr>
              <a:t> </a:t>
            </a:r>
            <a:r>
              <a:rPr lang="en-US" sz="2400" b="0" i="1" dirty="0" err="1">
                <a:effectLst/>
                <a:latin typeface="inherit"/>
              </a:rPr>
              <a:t>jariyah</a:t>
            </a:r>
            <a:r>
              <a:rPr lang="en-US" sz="2400" b="0" i="1" dirty="0">
                <a:effectLst/>
                <a:latin typeface="inherit"/>
              </a:rPr>
              <a:t>, </a:t>
            </a:r>
            <a:r>
              <a:rPr lang="en-US" sz="2400" b="0" i="1" dirty="0" err="1">
                <a:effectLst/>
                <a:latin typeface="inherit"/>
              </a:rPr>
              <a:t>ilmu</a:t>
            </a:r>
            <a:r>
              <a:rPr lang="en-US" sz="2400" b="0" i="1" dirty="0">
                <a:effectLst/>
                <a:latin typeface="inherit"/>
              </a:rPr>
              <a:t> yang </a:t>
            </a:r>
            <a:r>
              <a:rPr lang="en-US" sz="2400" b="0" i="1" dirty="0" err="1">
                <a:effectLst/>
                <a:latin typeface="inherit"/>
              </a:rPr>
              <a:t>bermanfaat</a:t>
            </a:r>
            <a:r>
              <a:rPr lang="en-US" sz="2400" b="0" i="1" dirty="0">
                <a:effectLst/>
                <a:latin typeface="inherit"/>
              </a:rPr>
              <a:t>, </a:t>
            </a:r>
            <a:r>
              <a:rPr lang="en-US" sz="2400" b="0" i="1" dirty="0" err="1">
                <a:effectLst/>
                <a:latin typeface="inherit"/>
              </a:rPr>
              <a:t>atau</a:t>
            </a:r>
            <a:r>
              <a:rPr lang="en-US" sz="2400" b="0" i="1" dirty="0">
                <a:effectLst/>
                <a:latin typeface="inherit"/>
              </a:rPr>
              <a:t> </a:t>
            </a:r>
            <a:r>
              <a:rPr lang="en-US" sz="2400" b="0" i="1" dirty="0" err="1">
                <a:effectLst/>
                <a:latin typeface="inherit"/>
              </a:rPr>
              <a:t>anak</a:t>
            </a:r>
            <a:r>
              <a:rPr lang="en-US" sz="2400" b="0" i="1" dirty="0">
                <a:effectLst/>
                <a:latin typeface="inherit"/>
              </a:rPr>
              <a:t> </a:t>
            </a:r>
            <a:r>
              <a:rPr lang="en-US" sz="2400" b="0" i="1" dirty="0" err="1">
                <a:effectLst/>
                <a:latin typeface="inherit"/>
              </a:rPr>
              <a:t>shalih</a:t>
            </a:r>
            <a:r>
              <a:rPr lang="en-US" sz="2400" b="0" i="1" dirty="0">
                <a:effectLst/>
                <a:latin typeface="inherit"/>
              </a:rPr>
              <a:t> yang </a:t>
            </a:r>
            <a:r>
              <a:rPr lang="en-US" sz="2400" b="0" i="1" dirty="0" err="1">
                <a:effectLst/>
                <a:latin typeface="inherit"/>
              </a:rPr>
              <a:t>berdoa</a:t>
            </a:r>
            <a:r>
              <a:rPr lang="en-US" sz="2400" b="0" i="1" dirty="0">
                <a:effectLst/>
                <a:latin typeface="inherit"/>
              </a:rPr>
              <a:t> </a:t>
            </a:r>
            <a:r>
              <a:rPr lang="en-US" sz="2400" b="0" i="1" dirty="0" err="1">
                <a:effectLst/>
                <a:latin typeface="inherit"/>
              </a:rPr>
              <a:t>untuknya</a:t>
            </a:r>
            <a:r>
              <a:rPr lang="en-US" sz="2400" b="0" i="1" dirty="0">
                <a:effectLst/>
                <a:latin typeface="inherit"/>
              </a:rPr>
              <a:t>” (</a:t>
            </a:r>
            <a:r>
              <a:rPr lang="en-US" sz="2400" b="0" i="0" dirty="0">
                <a:effectLst/>
                <a:latin typeface="Helvetica Neue"/>
              </a:rPr>
              <a:t>HR. Muslim).</a:t>
            </a:r>
            <a:r>
              <a:rPr lang="en-US" sz="2400" b="1" i="0" dirty="0">
                <a:effectLst/>
                <a:latin typeface="inherit"/>
              </a:rPr>
              <a:t> </a:t>
            </a:r>
            <a:endParaRPr lang="en-US" sz="2400" b="0" i="0" dirty="0">
              <a:effectLst/>
              <a:latin typeface="Helvetica Neue"/>
            </a:endParaRPr>
          </a:p>
        </p:txBody>
      </p:sp>
      <p:sp>
        <p:nvSpPr>
          <p:cNvPr id="7" name="TextBox 6">
            <a:extLst>
              <a:ext uri="{FF2B5EF4-FFF2-40B4-BE49-F238E27FC236}">
                <a16:creationId xmlns:a16="http://schemas.microsoft.com/office/drawing/2014/main" id="{4ABA08B3-C5E6-4F7B-BDAC-2507B35AFAD3}"/>
              </a:ext>
            </a:extLst>
          </p:cNvPr>
          <p:cNvSpPr txBox="1"/>
          <p:nvPr/>
        </p:nvSpPr>
        <p:spPr>
          <a:xfrm>
            <a:off x="617221" y="3879036"/>
            <a:ext cx="10736579" cy="1785104"/>
          </a:xfrm>
          <a:prstGeom prst="rect">
            <a:avLst/>
          </a:prstGeom>
          <a:noFill/>
        </p:spPr>
        <p:txBody>
          <a:bodyPr wrap="square">
            <a:spAutoFit/>
          </a:bodyPr>
          <a:lstStyle/>
          <a:p>
            <a:pPr algn="just"/>
            <a:r>
              <a:rPr lang="en-US" sz="2200" b="1" i="0" dirty="0">
                <a:solidFill>
                  <a:srgbClr val="040C28"/>
                </a:solidFill>
                <a:effectLst/>
                <a:latin typeface="Google Sans"/>
              </a:rPr>
              <a:t>DOA KAFARATUL MAJELIS:</a:t>
            </a:r>
            <a:r>
              <a:rPr lang="en-US" sz="2200" b="0" i="0" dirty="0">
                <a:solidFill>
                  <a:srgbClr val="040C28"/>
                </a:solidFill>
                <a:effectLst/>
                <a:latin typeface="Google Sans"/>
              </a:rPr>
              <a:t> </a:t>
            </a:r>
            <a:r>
              <a:rPr lang="en-US" sz="2200" b="0" i="0" dirty="0" err="1">
                <a:solidFill>
                  <a:srgbClr val="040C28"/>
                </a:solidFill>
                <a:effectLst/>
                <a:latin typeface="Google Sans"/>
              </a:rPr>
              <a:t>Subhaanakallaahumma</a:t>
            </a:r>
            <a:r>
              <a:rPr lang="en-US" sz="2200" b="0" i="0" dirty="0">
                <a:solidFill>
                  <a:srgbClr val="040C28"/>
                </a:solidFill>
                <a:effectLst/>
                <a:latin typeface="Google Sans"/>
              </a:rPr>
              <a:t> </a:t>
            </a:r>
            <a:r>
              <a:rPr lang="en-US" sz="2200" b="0" i="0" dirty="0" err="1">
                <a:solidFill>
                  <a:srgbClr val="040C28"/>
                </a:solidFill>
                <a:effectLst/>
                <a:latin typeface="Google Sans"/>
              </a:rPr>
              <a:t>wa</a:t>
            </a:r>
            <a:r>
              <a:rPr lang="en-US" sz="2200" b="0" i="0" dirty="0">
                <a:solidFill>
                  <a:srgbClr val="040C28"/>
                </a:solidFill>
                <a:effectLst/>
                <a:latin typeface="Google Sans"/>
              </a:rPr>
              <a:t> </a:t>
            </a:r>
            <a:r>
              <a:rPr lang="en-US" sz="2200" b="0" i="0" dirty="0" err="1">
                <a:solidFill>
                  <a:srgbClr val="040C28"/>
                </a:solidFill>
                <a:effectLst/>
                <a:latin typeface="Google Sans"/>
              </a:rPr>
              <a:t>bihamdika</a:t>
            </a:r>
            <a:r>
              <a:rPr lang="en-US" sz="2200" b="0" i="0" dirty="0">
                <a:solidFill>
                  <a:srgbClr val="040C28"/>
                </a:solidFill>
                <a:effectLst/>
                <a:latin typeface="Google Sans"/>
              </a:rPr>
              <a:t>, </a:t>
            </a:r>
            <a:r>
              <a:rPr lang="en-US" sz="2200" b="0" i="0" dirty="0" err="1">
                <a:solidFill>
                  <a:srgbClr val="040C28"/>
                </a:solidFill>
                <a:effectLst/>
                <a:latin typeface="Google Sans"/>
              </a:rPr>
              <a:t>asyhadu</a:t>
            </a:r>
            <a:r>
              <a:rPr lang="en-US" sz="2200" b="0" i="0" dirty="0">
                <a:solidFill>
                  <a:srgbClr val="040C28"/>
                </a:solidFill>
                <a:effectLst/>
                <a:latin typeface="Google Sans"/>
              </a:rPr>
              <a:t> al-</a:t>
            </a:r>
            <a:r>
              <a:rPr lang="en-US" sz="2200" b="0" i="0" dirty="0" err="1">
                <a:solidFill>
                  <a:srgbClr val="040C28"/>
                </a:solidFill>
                <a:effectLst/>
                <a:latin typeface="Google Sans"/>
              </a:rPr>
              <a:t>laa</a:t>
            </a:r>
            <a:r>
              <a:rPr lang="en-US" sz="2200" b="0" i="0" dirty="0">
                <a:solidFill>
                  <a:srgbClr val="040C28"/>
                </a:solidFill>
                <a:effectLst/>
                <a:latin typeface="Google Sans"/>
              </a:rPr>
              <a:t> </a:t>
            </a:r>
            <a:r>
              <a:rPr lang="en-US" sz="2200" b="0" i="0" dirty="0" err="1">
                <a:solidFill>
                  <a:srgbClr val="040C28"/>
                </a:solidFill>
                <a:effectLst/>
                <a:latin typeface="Google Sans"/>
              </a:rPr>
              <a:t>ilaaha</a:t>
            </a:r>
            <a:r>
              <a:rPr lang="en-US" sz="2200" b="0" i="0" dirty="0">
                <a:solidFill>
                  <a:srgbClr val="040C28"/>
                </a:solidFill>
                <a:effectLst/>
                <a:latin typeface="Google Sans"/>
              </a:rPr>
              <a:t> </a:t>
            </a:r>
            <a:r>
              <a:rPr lang="en-US" sz="2200" b="0" i="0" dirty="0" err="1">
                <a:solidFill>
                  <a:srgbClr val="040C28"/>
                </a:solidFill>
                <a:effectLst/>
                <a:latin typeface="Google Sans"/>
              </a:rPr>
              <a:t>illaa</a:t>
            </a:r>
            <a:r>
              <a:rPr lang="en-US" sz="2200" b="0" i="0" dirty="0">
                <a:solidFill>
                  <a:srgbClr val="040C28"/>
                </a:solidFill>
                <a:effectLst/>
                <a:latin typeface="Google Sans"/>
              </a:rPr>
              <a:t> anta, </a:t>
            </a:r>
            <a:r>
              <a:rPr lang="en-US" sz="2200" b="0" i="0" dirty="0" err="1">
                <a:solidFill>
                  <a:srgbClr val="040C28"/>
                </a:solidFill>
                <a:effectLst/>
                <a:latin typeface="Google Sans"/>
              </a:rPr>
              <a:t>astaghfiruka</a:t>
            </a:r>
            <a:r>
              <a:rPr lang="en-US" sz="2200" b="0" i="0" dirty="0">
                <a:solidFill>
                  <a:srgbClr val="040C28"/>
                </a:solidFill>
                <a:effectLst/>
                <a:latin typeface="Google Sans"/>
              </a:rPr>
              <a:t>, </a:t>
            </a:r>
            <a:r>
              <a:rPr lang="en-US" sz="2200" b="0" i="0" dirty="0" err="1">
                <a:solidFill>
                  <a:srgbClr val="040C28"/>
                </a:solidFill>
                <a:effectLst/>
                <a:latin typeface="Google Sans"/>
              </a:rPr>
              <a:t>wa</a:t>
            </a:r>
            <a:r>
              <a:rPr lang="en-US" sz="2200" b="0" i="0" dirty="0">
                <a:solidFill>
                  <a:srgbClr val="040C28"/>
                </a:solidFill>
                <a:effectLst/>
                <a:latin typeface="Google Sans"/>
              </a:rPr>
              <a:t> </a:t>
            </a:r>
            <a:r>
              <a:rPr lang="en-US" sz="2200" b="0" i="0" dirty="0" err="1">
                <a:solidFill>
                  <a:srgbClr val="040C28"/>
                </a:solidFill>
                <a:effectLst/>
                <a:latin typeface="Google Sans"/>
              </a:rPr>
              <a:t>atuubu</a:t>
            </a:r>
            <a:r>
              <a:rPr lang="en-US" sz="2200" b="0" i="0" dirty="0">
                <a:solidFill>
                  <a:srgbClr val="040C28"/>
                </a:solidFill>
                <a:effectLst/>
                <a:latin typeface="Google Sans"/>
              </a:rPr>
              <a:t> </a:t>
            </a:r>
            <a:r>
              <a:rPr lang="en-US" sz="2200" b="0" i="0" dirty="0" err="1">
                <a:solidFill>
                  <a:srgbClr val="040C28"/>
                </a:solidFill>
                <a:effectLst/>
                <a:latin typeface="Google Sans"/>
              </a:rPr>
              <a:t>ilaik</a:t>
            </a:r>
            <a:r>
              <a:rPr lang="en-US" sz="2200" b="0" i="0" dirty="0">
                <a:solidFill>
                  <a:srgbClr val="202124"/>
                </a:solidFill>
                <a:effectLst/>
                <a:latin typeface="Google Sans"/>
              </a:rPr>
              <a:t>. </a:t>
            </a:r>
          </a:p>
          <a:p>
            <a:pPr algn="just"/>
            <a:r>
              <a:rPr lang="en-US" sz="2200" b="1" i="0" dirty="0" err="1">
                <a:solidFill>
                  <a:srgbClr val="202124"/>
                </a:solidFill>
                <a:effectLst/>
                <a:latin typeface="Google Sans"/>
              </a:rPr>
              <a:t>Artinya</a:t>
            </a:r>
            <a:r>
              <a:rPr lang="en-US" sz="2200" b="1" i="0" dirty="0">
                <a:solidFill>
                  <a:srgbClr val="202124"/>
                </a:solidFill>
                <a:effectLst/>
                <a:latin typeface="Google Sans"/>
              </a:rPr>
              <a:t>, </a:t>
            </a:r>
            <a:r>
              <a:rPr lang="en-US" sz="2200" b="0" i="0" dirty="0">
                <a:solidFill>
                  <a:srgbClr val="202124"/>
                </a:solidFill>
                <a:effectLst/>
                <a:latin typeface="Google Sans"/>
              </a:rPr>
              <a:t>“</a:t>
            </a:r>
            <a:r>
              <a:rPr lang="en-US" sz="2200" b="0" i="0" dirty="0" err="1">
                <a:solidFill>
                  <a:srgbClr val="202124"/>
                </a:solidFill>
                <a:effectLst/>
                <a:latin typeface="Google Sans"/>
              </a:rPr>
              <a:t>Maha</a:t>
            </a:r>
            <a:r>
              <a:rPr lang="en-US" sz="2200" b="0" i="0" dirty="0">
                <a:solidFill>
                  <a:srgbClr val="202124"/>
                </a:solidFill>
                <a:effectLst/>
                <a:latin typeface="Google Sans"/>
              </a:rPr>
              <a:t> </a:t>
            </a:r>
            <a:r>
              <a:rPr lang="en-US" sz="2200" b="0" i="0" dirty="0" err="1">
                <a:solidFill>
                  <a:srgbClr val="202124"/>
                </a:solidFill>
                <a:effectLst/>
                <a:latin typeface="Google Sans"/>
              </a:rPr>
              <a:t>Suci</a:t>
            </a:r>
            <a:r>
              <a:rPr lang="en-US" sz="2200" b="0" i="0" dirty="0">
                <a:solidFill>
                  <a:srgbClr val="202124"/>
                </a:solidFill>
                <a:effectLst/>
                <a:latin typeface="Google Sans"/>
              </a:rPr>
              <a:t> </a:t>
            </a:r>
            <a:r>
              <a:rPr lang="en-US" sz="2200" b="0" i="0" dirty="0" err="1">
                <a:solidFill>
                  <a:srgbClr val="202124"/>
                </a:solidFill>
                <a:effectLst/>
                <a:latin typeface="Google Sans"/>
              </a:rPr>
              <a:t>Engkau</a:t>
            </a:r>
            <a:r>
              <a:rPr lang="en-US" sz="2200" b="0" i="0" dirty="0">
                <a:solidFill>
                  <a:srgbClr val="202124"/>
                </a:solidFill>
                <a:effectLst/>
                <a:latin typeface="Google Sans"/>
              </a:rPr>
              <a:t> </a:t>
            </a:r>
            <a:r>
              <a:rPr lang="en-US" sz="2200" b="0" i="0" dirty="0" err="1">
                <a:solidFill>
                  <a:srgbClr val="202124"/>
                </a:solidFill>
                <a:effectLst/>
                <a:latin typeface="Google Sans"/>
              </a:rPr>
              <a:t>ya</a:t>
            </a:r>
            <a:r>
              <a:rPr lang="en-US" sz="2200" b="0" i="0" dirty="0">
                <a:solidFill>
                  <a:srgbClr val="202124"/>
                </a:solidFill>
                <a:effectLst/>
                <a:latin typeface="Google Sans"/>
              </a:rPr>
              <a:t> Allah, </a:t>
            </a:r>
            <a:r>
              <a:rPr lang="en-US" sz="2200" b="0" i="0" dirty="0" err="1">
                <a:solidFill>
                  <a:srgbClr val="202124"/>
                </a:solidFill>
                <a:effectLst/>
                <a:latin typeface="Google Sans"/>
              </a:rPr>
              <a:t>aku</a:t>
            </a:r>
            <a:r>
              <a:rPr lang="en-US" sz="2200" b="0" i="0" dirty="0">
                <a:solidFill>
                  <a:srgbClr val="202124"/>
                </a:solidFill>
                <a:effectLst/>
                <a:latin typeface="Google Sans"/>
              </a:rPr>
              <a:t> </a:t>
            </a:r>
            <a:r>
              <a:rPr lang="en-US" sz="2200" b="0" i="0" dirty="0" err="1">
                <a:solidFill>
                  <a:srgbClr val="202124"/>
                </a:solidFill>
                <a:effectLst/>
                <a:latin typeface="Google Sans"/>
              </a:rPr>
              <a:t>memuji</a:t>
            </a:r>
            <a:r>
              <a:rPr lang="en-US" sz="2200" b="0" i="0" dirty="0">
                <a:solidFill>
                  <a:srgbClr val="202124"/>
                </a:solidFill>
                <a:effectLst/>
                <a:latin typeface="Google Sans"/>
              </a:rPr>
              <a:t>-Mu. Aku </a:t>
            </a:r>
            <a:r>
              <a:rPr lang="en-US" sz="2200" b="0" i="0" dirty="0" err="1">
                <a:solidFill>
                  <a:srgbClr val="202124"/>
                </a:solidFill>
                <a:effectLst/>
                <a:latin typeface="Google Sans"/>
              </a:rPr>
              <a:t>bersaksi</a:t>
            </a:r>
            <a:r>
              <a:rPr lang="en-US" sz="2200" b="0" i="0" dirty="0">
                <a:solidFill>
                  <a:srgbClr val="202124"/>
                </a:solidFill>
                <a:effectLst/>
                <a:latin typeface="Google Sans"/>
              </a:rPr>
              <a:t> </a:t>
            </a:r>
            <a:r>
              <a:rPr lang="en-US" sz="2200" b="0" i="0" dirty="0" err="1">
                <a:solidFill>
                  <a:srgbClr val="202124"/>
                </a:solidFill>
                <a:effectLst/>
                <a:latin typeface="Google Sans"/>
              </a:rPr>
              <a:t>bahwa</a:t>
            </a:r>
            <a:r>
              <a:rPr lang="en-US" sz="2200" b="0" i="0" dirty="0">
                <a:solidFill>
                  <a:srgbClr val="202124"/>
                </a:solidFill>
                <a:effectLst/>
                <a:latin typeface="Google Sans"/>
              </a:rPr>
              <a:t> </a:t>
            </a:r>
            <a:r>
              <a:rPr lang="en-US" sz="2200" b="0" i="0" dirty="0" err="1">
                <a:solidFill>
                  <a:srgbClr val="202124"/>
                </a:solidFill>
                <a:effectLst/>
                <a:latin typeface="Google Sans"/>
              </a:rPr>
              <a:t>tidak</a:t>
            </a:r>
            <a:r>
              <a:rPr lang="en-US" sz="2200" b="0" i="0" dirty="0">
                <a:solidFill>
                  <a:srgbClr val="202124"/>
                </a:solidFill>
                <a:effectLst/>
                <a:latin typeface="Google Sans"/>
              </a:rPr>
              <a:t> </a:t>
            </a:r>
            <a:r>
              <a:rPr lang="en-US" sz="2200" b="0" i="0" dirty="0" err="1">
                <a:solidFill>
                  <a:srgbClr val="202124"/>
                </a:solidFill>
                <a:effectLst/>
                <a:latin typeface="Google Sans"/>
              </a:rPr>
              <a:t>ada</a:t>
            </a:r>
            <a:r>
              <a:rPr lang="en-US" sz="2200" b="0" i="0" dirty="0">
                <a:solidFill>
                  <a:srgbClr val="202124"/>
                </a:solidFill>
                <a:effectLst/>
                <a:latin typeface="Google Sans"/>
              </a:rPr>
              <a:t> </a:t>
            </a:r>
            <a:r>
              <a:rPr lang="en-US" sz="2200" b="0" i="0" dirty="0" err="1">
                <a:solidFill>
                  <a:srgbClr val="202124"/>
                </a:solidFill>
                <a:effectLst/>
                <a:latin typeface="Google Sans"/>
              </a:rPr>
              <a:t>sesembahan</a:t>
            </a:r>
            <a:r>
              <a:rPr lang="en-US" sz="2200" b="0" i="0" dirty="0">
                <a:solidFill>
                  <a:srgbClr val="202124"/>
                </a:solidFill>
                <a:effectLst/>
                <a:latin typeface="Google Sans"/>
              </a:rPr>
              <a:t> yang </a:t>
            </a:r>
            <a:r>
              <a:rPr lang="en-US" sz="2200" b="0" i="0" dirty="0" err="1">
                <a:solidFill>
                  <a:srgbClr val="202124"/>
                </a:solidFill>
                <a:effectLst/>
                <a:latin typeface="Google Sans"/>
              </a:rPr>
              <a:t>berhak</a:t>
            </a:r>
            <a:r>
              <a:rPr lang="en-US" sz="2200" b="0" i="0" dirty="0">
                <a:solidFill>
                  <a:srgbClr val="202124"/>
                </a:solidFill>
                <a:effectLst/>
                <a:latin typeface="Google Sans"/>
              </a:rPr>
              <a:t> </a:t>
            </a:r>
            <a:r>
              <a:rPr lang="en-US" sz="2200" b="0" i="0" dirty="0" err="1">
                <a:solidFill>
                  <a:srgbClr val="202124"/>
                </a:solidFill>
                <a:effectLst/>
                <a:latin typeface="Google Sans"/>
              </a:rPr>
              <a:t>disembah</a:t>
            </a:r>
            <a:r>
              <a:rPr lang="en-US" sz="2200" b="0" i="0" dirty="0">
                <a:solidFill>
                  <a:srgbClr val="202124"/>
                </a:solidFill>
                <a:effectLst/>
                <a:latin typeface="Google Sans"/>
              </a:rPr>
              <a:t> </a:t>
            </a:r>
            <a:r>
              <a:rPr lang="en-US" sz="2200" b="0" i="0" dirty="0" err="1">
                <a:solidFill>
                  <a:srgbClr val="202124"/>
                </a:solidFill>
                <a:effectLst/>
                <a:latin typeface="Google Sans"/>
              </a:rPr>
              <a:t>kecuali</a:t>
            </a:r>
            <a:r>
              <a:rPr lang="en-US" sz="2200" b="0" i="0" dirty="0">
                <a:solidFill>
                  <a:srgbClr val="202124"/>
                </a:solidFill>
                <a:effectLst/>
                <a:latin typeface="Google Sans"/>
              </a:rPr>
              <a:t> </a:t>
            </a:r>
            <a:r>
              <a:rPr lang="en-US" sz="2200" b="0" i="0" dirty="0" err="1">
                <a:solidFill>
                  <a:srgbClr val="202124"/>
                </a:solidFill>
                <a:effectLst/>
                <a:latin typeface="Google Sans"/>
              </a:rPr>
              <a:t>Engkau</a:t>
            </a:r>
            <a:r>
              <a:rPr lang="en-US" sz="2200" b="0" i="0" dirty="0">
                <a:solidFill>
                  <a:srgbClr val="202124"/>
                </a:solidFill>
                <a:effectLst/>
                <a:latin typeface="Google Sans"/>
              </a:rPr>
              <a:t>, </a:t>
            </a:r>
            <a:r>
              <a:rPr lang="en-US" sz="2200" b="0" i="0" dirty="0" err="1">
                <a:solidFill>
                  <a:srgbClr val="202124"/>
                </a:solidFill>
                <a:effectLst/>
                <a:latin typeface="Google Sans"/>
              </a:rPr>
              <a:t>aku</a:t>
            </a:r>
            <a:r>
              <a:rPr lang="en-US" sz="2200" b="0" i="0" dirty="0">
                <a:solidFill>
                  <a:srgbClr val="202124"/>
                </a:solidFill>
                <a:effectLst/>
                <a:latin typeface="Google Sans"/>
              </a:rPr>
              <a:t> </a:t>
            </a:r>
            <a:r>
              <a:rPr lang="en-US" sz="2200" b="0" i="0" dirty="0" err="1">
                <a:solidFill>
                  <a:srgbClr val="202124"/>
                </a:solidFill>
                <a:effectLst/>
                <a:latin typeface="Google Sans"/>
              </a:rPr>
              <a:t>minta</a:t>
            </a:r>
            <a:r>
              <a:rPr lang="en-US" sz="2200" b="0" i="0" dirty="0">
                <a:solidFill>
                  <a:srgbClr val="202124"/>
                </a:solidFill>
                <a:effectLst/>
                <a:latin typeface="Google Sans"/>
              </a:rPr>
              <a:t> </a:t>
            </a:r>
            <a:r>
              <a:rPr lang="en-US" sz="2200" b="0" i="0" dirty="0" err="1">
                <a:solidFill>
                  <a:srgbClr val="202124"/>
                </a:solidFill>
                <a:effectLst/>
                <a:latin typeface="Google Sans"/>
              </a:rPr>
              <a:t>ampun</a:t>
            </a:r>
            <a:r>
              <a:rPr lang="en-US" sz="2200" b="0" i="0" dirty="0">
                <a:solidFill>
                  <a:srgbClr val="202124"/>
                </a:solidFill>
                <a:effectLst/>
                <a:latin typeface="Google Sans"/>
              </a:rPr>
              <a:t> dan </a:t>
            </a:r>
            <a:r>
              <a:rPr lang="en-US" sz="2200" b="0" i="0" dirty="0" err="1">
                <a:solidFill>
                  <a:srgbClr val="202124"/>
                </a:solidFill>
                <a:effectLst/>
                <a:latin typeface="Google Sans"/>
              </a:rPr>
              <a:t>bertobat</a:t>
            </a:r>
            <a:r>
              <a:rPr lang="en-US" sz="2200" b="0" i="0" dirty="0">
                <a:solidFill>
                  <a:srgbClr val="202124"/>
                </a:solidFill>
                <a:effectLst/>
                <a:latin typeface="Google Sans"/>
              </a:rPr>
              <a:t> </a:t>
            </a:r>
            <a:r>
              <a:rPr lang="en-US" sz="2200" b="0" i="0" dirty="0" err="1">
                <a:solidFill>
                  <a:srgbClr val="202124"/>
                </a:solidFill>
                <a:effectLst/>
                <a:latin typeface="Google Sans"/>
              </a:rPr>
              <a:t>kepada</a:t>
            </a:r>
            <a:r>
              <a:rPr lang="en-US" sz="2200" b="0" i="0" dirty="0">
                <a:solidFill>
                  <a:srgbClr val="202124"/>
                </a:solidFill>
                <a:effectLst/>
                <a:latin typeface="Google Sans"/>
              </a:rPr>
              <a:t>-Mu.”</a:t>
            </a:r>
            <a:endParaRPr lang="en-US" sz="2200" dirty="0"/>
          </a:p>
        </p:txBody>
      </p:sp>
      <p:grpSp>
        <p:nvGrpSpPr>
          <p:cNvPr id="4" name="Group 3">
            <a:extLst>
              <a:ext uri="{FF2B5EF4-FFF2-40B4-BE49-F238E27FC236}">
                <a16:creationId xmlns:a16="http://schemas.microsoft.com/office/drawing/2014/main" id="{B93CA904-5B5B-4537-994F-00D9E5D6D8DE}"/>
              </a:ext>
            </a:extLst>
          </p:cNvPr>
          <p:cNvGrpSpPr/>
          <p:nvPr/>
        </p:nvGrpSpPr>
        <p:grpSpPr>
          <a:xfrm>
            <a:off x="3094706" y="267146"/>
            <a:ext cx="6237719" cy="1672046"/>
            <a:chOff x="3140428" y="188769"/>
            <a:chExt cx="6237719" cy="1672046"/>
          </a:xfrm>
        </p:grpSpPr>
        <p:pic>
          <p:nvPicPr>
            <p:cNvPr id="6" name="Picture 2" descr="Tujuh Macam Air Mutlak; Air yang Sah Untuk Bersuci">
              <a:extLst>
                <a:ext uri="{FF2B5EF4-FFF2-40B4-BE49-F238E27FC236}">
                  <a16:creationId xmlns:a16="http://schemas.microsoft.com/office/drawing/2014/main" id="{49FDEFCA-AECD-4A24-A194-F962EC010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428" y="188769"/>
              <a:ext cx="3056708" cy="16459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2" descr="Solusi Wudhu Bagi Orang Selesai Operasi Mata | Bimbingan Islam">
              <a:extLst>
                <a:ext uri="{FF2B5EF4-FFF2-40B4-BE49-F238E27FC236}">
                  <a16:creationId xmlns:a16="http://schemas.microsoft.com/office/drawing/2014/main" id="{B74899C9-A260-4EAB-AA04-A659CCD610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606" t="4424" r="3884" b="4989"/>
            <a:stretch/>
          </p:blipFill>
          <p:spPr bwMode="auto">
            <a:xfrm>
              <a:off x="6090014" y="188769"/>
              <a:ext cx="1069848" cy="16459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2" descr="Bolehkah Tayamum saat Kedinginan? Ini Penjelasannya">
              <a:extLst>
                <a:ext uri="{FF2B5EF4-FFF2-40B4-BE49-F238E27FC236}">
                  <a16:creationId xmlns:a16="http://schemas.microsoft.com/office/drawing/2014/main" id="{4CD0B141-5E78-426D-B7C3-D43358BC67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717" r="23426"/>
            <a:stretch/>
          </p:blipFill>
          <p:spPr bwMode="auto">
            <a:xfrm>
              <a:off x="7042514" y="188769"/>
              <a:ext cx="1252728" cy="16459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BFA762A-1902-4606-9539-E98E41763BE0}"/>
                </a:ext>
              </a:extLst>
            </p:cNvPr>
            <p:cNvPicPr>
              <a:picLocks noChangeAspect="1"/>
            </p:cNvPicPr>
            <p:nvPr/>
          </p:nvPicPr>
          <p:blipFill rotWithShape="1">
            <a:blip r:embed="rId5">
              <a:extLst>
                <a:ext uri="{28A0092B-C50C-407E-A947-70E740481C1C}">
                  <a14:useLocalDpi xmlns:a14="http://schemas.microsoft.com/office/drawing/2010/main" val="0"/>
                </a:ext>
              </a:extLst>
            </a:blip>
            <a:srcRect l="12851" r="2290"/>
            <a:stretch/>
          </p:blipFill>
          <p:spPr bwMode="auto">
            <a:xfrm>
              <a:off x="8177409" y="214895"/>
              <a:ext cx="1200738" cy="1645920"/>
            </a:xfrm>
            <a:prstGeom prst="rect">
              <a:avLst/>
            </a:prstGeom>
            <a:ln>
              <a:noFill/>
            </a:ln>
            <a:effectLst>
              <a:softEdge rad="112500"/>
            </a:effectLst>
          </p:spPr>
        </p:pic>
      </p:grpSp>
    </p:spTree>
    <p:extLst>
      <p:ext uri="{BB962C8B-B14F-4D97-AF65-F5344CB8AC3E}">
        <p14:creationId xmlns:p14="http://schemas.microsoft.com/office/powerpoint/2010/main" val="398075671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39D4613C-8085-4522-BD56-3091F07CBD36}"/>
              </a:ext>
            </a:extLst>
          </p:cNvPr>
          <p:cNvSpPr>
            <a:spLocks noGrp="1" noChangeArrowheads="1"/>
          </p:cNvSpPr>
          <p:nvPr>
            <p:ph type="title" idx="4294967295"/>
          </p:nvPr>
        </p:nvSpPr>
        <p:spPr>
          <a:xfrm>
            <a:off x="1930400" y="533400"/>
            <a:ext cx="10261600" cy="1143000"/>
          </a:xfrm>
        </p:spPr>
        <p:txBody>
          <a:bodyPr/>
          <a:lstStyle/>
          <a:p>
            <a:pPr eaLnBrk="1" hangingPunct="1"/>
            <a:r>
              <a:rPr lang="en-US" altLang="en-US" sz="2800">
                <a:latin typeface="Times New Roman" panose="02020603050405020304" pitchFamily="18" charset="0"/>
                <a:cs typeface="Times New Roman" panose="02020603050405020304" pitchFamily="18" charset="0"/>
              </a:rPr>
              <a:t>Rukun dan Syarat  Zakat</a:t>
            </a:r>
          </a:p>
        </p:txBody>
      </p:sp>
      <p:sp>
        <p:nvSpPr>
          <p:cNvPr id="27652" name="Rectangle 4">
            <a:extLst>
              <a:ext uri="{FF2B5EF4-FFF2-40B4-BE49-F238E27FC236}">
                <a16:creationId xmlns:a16="http://schemas.microsoft.com/office/drawing/2014/main" id="{5B881B4E-9643-4A49-99B3-98A6114692C6}"/>
              </a:ext>
            </a:extLst>
          </p:cNvPr>
          <p:cNvSpPr>
            <a:spLocks noGrp="1" noChangeArrowheads="1"/>
          </p:cNvSpPr>
          <p:nvPr>
            <p:ph type="body" sz="half" idx="4294967295"/>
          </p:nvPr>
        </p:nvSpPr>
        <p:spPr>
          <a:xfrm>
            <a:off x="0" y="1905000"/>
            <a:ext cx="6978650" cy="4332288"/>
          </a:xfrm>
        </p:spPr>
        <p:txBody>
          <a:bodyPr/>
          <a:lstStyle/>
          <a:p>
            <a:pPr algn="just" eaLnBrk="1" hangingPunct="1">
              <a:lnSpc>
                <a:spcPct val="90000"/>
              </a:lnSpc>
            </a:pPr>
            <a:r>
              <a:rPr lang="en-US" altLang="en-US" sz="3600">
                <a:solidFill>
                  <a:srgbClr val="3333FF"/>
                </a:solidFill>
                <a:latin typeface="Agency FB" panose="020B0503020202020204" pitchFamily="34" charset="0"/>
              </a:rPr>
              <a:t>Rukun dan syarat Zakat adalah :</a:t>
            </a:r>
          </a:p>
          <a:p>
            <a:pPr algn="just" eaLnBrk="1" hangingPunct="1">
              <a:lnSpc>
                <a:spcPct val="90000"/>
              </a:lnSpc>
              <a:buFont typeface="Wingdings" panose="05000000000000000000" pitchFamily="2" charset="2"/>
              <a:buNone/>
            </a:pPr>
            <a:r>
              <a:rPr lang="en-US" altLang="en-US" sz="3600">
                <a:solidFill>
                  <a:srgbClr val="3333FF"/>
                </a:solidFill>
                <a:latin typeface="Agency FB" panose="020B0503020202020204" pitchFamily="34" charset="0"/>
              </a:rPr>
              <a:t>	1. Islam.</a:t>
            </a:r>
          </a:p>
          <a:p>
            <a:pPr algn="just" eaLnBrk="1" hangingPunct="1">
              <a:lnSpc>
                <a:spcPct val="90000"/>
              </a:lnSpc>
              <a:buFont typeface="Wingdings" panose="05000000000000000000" pitchFamily="2" charset="2"/>
              <a:buNone/>
            </a:pPr>
            <a:r>
              <a:rPr lang="en-US" altLang="en-US" sz="3600">
                <a:solidFill>
                  <a:srgbClr val="3333FF"/>
                </a:solidFill>
                <a:latin typeface="Agency FB" panose="020B0503020202020204" pitchFamily="34" charset="0"/>
              </a:rPr>
              <a:t>	2. Merdeka.</a:t>
            </a:r>
          </a:p>
          <a:p>
            <a:pPr algn="just" eaLnBrk="1" hangingPunct="1">
              <a:lnSpc>
                <a:spcPct val="90000"/>
              </a:lnSpc>
              <a:buFont typeface="Wingdings" panose="05000000000000000000" pitchFamily="2" charset="2"/>
              <a:buNone/>
            </a:pPr>
            <a:r>
              <a:rPr lang="en-US" altLang="en-US" sz="3600">
                <a:solidFill>
                  <a:srgbClr val="3333FF"/>
                </a:solidFill>
                <a:latin typeface="Agency FB" panose="020B0503020202020204" pitchFamily="34" charset="0"/>
              </a:rPr>
              <a:t>	3. Milik Sempurna.</a:t>
            </a:r>
          </a:p>
          <a:p>
            <a:pPr algn="just" eaLnBrk="1" hangingPunct="1">
              <a:lnSpc>
                <a:spcPct val="90000"/>
              </a:lnSpc>
              <a:buFont typeface="Wingdings" panose="05000000000000000000" pitchFamily="2" charset="2"/>
              <a:buNone/>
            </a:pPr>
            <a:r>
              <a:rPr lang="en-US" altLang="en-US" sz="3600">
                <a:solidFill>
                  <a:srgbClr val="3333FF"/>
                </a:solidFill>
                <a:latin typeface="Agency FB" panose="020B0503020202020204" pitchFamily="34" charset="0"/>
              </a:rPr>
              <a:t>	4. Sampai Nisabnya.</a:t>
            </a:r>
          </a:p>
          <a:p>
            <a:pPr algn="just" eaLnBrk="1" hangingPunct="1">
              <a:lnSpc>
                <a:spcPct val="90000"/>
              </a:lnSpc>
              <a:buFont typeface="Wingdings" panose="05000000000000000000" pitchFamily="2" charset="2"/>
              <a:buNone/>
            </a:pPr>
            <a:r>
              <a:rPr lang="en-US" altLang="en-US" sz="3600">
                <a:solidFill>
                  <a:srgbClr val="3333FF"/>
                </a:solidFill>
                <a:latin typeface="Agency FB" panose="020B0503020202020204" pitchFamily="34" charset="0"/>
              </a:rPr>
              <a:t>	5. Memiliki sampai 1 tahun.</a:t>
            </a:r>
          </a:p>
          <a:p>
            <a:pPr algn="just" eaLnBrk="1" hangingPunct="1">
              <a:lnSpc>
                <a:spcPct val="90000"/>
              </a:lnSpc>
              <a:buFont typeface="Wingdings" panose="05000000000000000000" pitchFamily="2" charset="2"/>
              <a:buNone/>
            </a:pPr>
            <a:r>
              <a:rPr lang="en-US" altLang="en-US" sz="3600">
                <a:solidFill>
                  <a:srgbClr val="3333FF"/>
                </a:solidFill>
                <a:latin typeface="Agency FB" panose="020B0503020202020204" pitchFamily="34" charset="0"/>
              </a:rPr>
              <a:t>	6. Selain tanam-tanaman.</a:t>
            </a:r>
          </a:p>
        </p:txBody>
      </p:sp>
      <p:pic>
        <p:nvPicPr>
          <p:cNvPr id="8196" name="Picture 7" descr="Gambar Tangan">
            <a:extLst>
              <a:ext uri="{FF2B5EF4-FFF2-40B4-BE49-F238E27FC236}">
                <a16:creationId xmlns:a16="http://schemas.microsoft.com/office/drawing/2014/main" id="{DC4FEA2F-028B-436C-B684-CDFBE1FD7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288" y="1773239"/>
            <a:ext cx="10604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iterate type="lt">
                                    <p:tmPct val="10000"/>
                                  </p:iterate>
                                  <p:childTnLst>
                                    <p:set>
                                      <p:cBhvr>
                                        <p:cTn id="6" dur="1" fill="hold">
                                          <p:stCondLst>
                                            <p:cond delay="0"/>
                                          </p:stCondLst>
                                        </p:cTn>
                                        <p:tgtEl>
                                          <p:spTgt spid="27651"/>
                                        </p:tgtEl>
                                        <p:attrNameLst>
                                          <p:attrName>style.visibility</p:attrName>
                                        </p:attrNameLst>
                                      </p:cBhvr>
                                      <p:to>
                                        <p:strVal val="visible"/>
                                      </p:to>
                                    </p:set>
                                    <p:animEffect transition="in" filter="fade">
                                      <p:cBhvr>
                                        <p:cTn id="7" dur="1000">
                                          <p:stCondLst>
                                            <p:cond delay="0"/>
                                          </p:stCondLst>
                                        </p:cTn>
                                        <p:tgtEl>
                                          <p:spTgt spid="27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27652">
                                            <p:txEl>
                                              <p:pRg st="0" end="0"/>
                                            </p:txEl>
                                          </p:spTgt>
                                        </p:tgtEl>
                                        <p:attrNameLst>
                                          <p:attrName>style.visibility</p:attrName>
                                        </p:attrNameLst>
                                      </p:cBhvr>
                                      <p:to>
                                        <p:strVal val="visible"/>
                                      </p:to>
                                    </p:set>
                                    <p:animEffect transition="in" filter="fade">
                                      <p:cBhvr>
                                        <p:cTn id="12" dur="500">
                                          <p:stCondLst>
                                            <p:cond delay="0"/>
                                          </p:stCondLst>
                                        </p:cTn>
                                        <p:tgtEl>
                                          <p:spTgt spid="2765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27652">
                                            <p:txEl>
                                              <p:pRg st="1" end="1"/>
                                            </p:txEl>
                                          </p:spTgt>
                                        </p:tgtEl>
                                        <p:attrNameLst>
                                          <p:attrName>style.visibility</p:attrName>
                                        </p:attrNameLst>
                                      </p:cBhvr>
                                      <p:to>
                                        <p:strVal val="visible"/>
                                      </p:to>
                                    </p:set>
                                    <p:animEffect transition="in" filter="fade">
                                      <p:cBhvr>
                                        <p:cTn id="17" dur="500">
                                          <p:stCondLst>
                                            <p:cond delay="0"/>
                                          </p:stCondLst>
                                        </p:cTn>
                                        <p:tgtEl>
                                          <p:spTgt spid="2765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27652">
                                            <p:txEl>
                                              <p:pRg st="2" end="2"/>
                                            </p:txEl>
                                          </p:spTgt>
                                        </p:tgtEl>
                                        <p:attrNameLst>
                                          <p:attrName>style.visibility</p:attrName>
                                        </p:attrNameLst>
                                      </p:cBhvr>
                                      <p:to>
                                        <p:strVal val="visible"/>
                                      </p:to>
                                    </p:set>
                                    <p:animEffect transition="in" filter="fade">
                                      <p:cBhvr>
                                        <p:cTn id="22" dur="500">
                                          <p:stCondLst>
                                            <p:cond delay="0"/>
                                          </p:stCondLst>
                                        </p:cTn>
                                        <p:tgtEl>
                                          <p:spTgt spid="2765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iterate type="lt">
                                    <p:tmPct val="10000"/>
                                  </p:iterate>
                                  <p:childTnLst>
                                    <p:set>
                                      <p:cBhvr>
                                        <p:cTn id="26" dur="1" fill="hold">
                                          <p:stCondLst>
                                            <p:cond delay="0"/>
                                          </p:stCondLst>
                                        </p:cTn>
                                        <p:tgtEl>
                                          <p:spTgt spid="27652">
                                            <p:txEl>
                                              <p:pRg st="3" end="3"/>
                                            </p:txEl>
                                          </p:spTgt>
                                        </p:tgtEl>
                                        <p:attrNameLst>
                                          <p:attrName>style.visibility</p:attrName>
                                        </p:attrNameLst>
                                      </p:cBhvr>
                                      <p:to>
                                        <p:strVal val="visible"/>
                                      </p:to>
                                    </p:set>
                                    <p:animEffect transition="in" filter="fade">
                                      <p:cBhvr>
                                        <p:cTn id="27" dur="500">
                                          <p:stCondLst>
                                            <p:cond delay="0"/>
                                          </p:stCondLst>
                                        </p:cTn>
                                        <p:tgtEl>
                                          <p:spTgt spid="2765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iterate type="lt">
                                    <p:tmPct val="10000"/>
                                  </p:iterate>
                                  <p:childTnLst>
                                    <p:set>
                                      <p:cBhvr>
                                        <p:cTn id="31" dur="1" fill="hold">
                                          <p:stCondLst>
                                            <p:cond delay="0"/>
                                          </p:stCondLst>
                                        </p:cTn>
                                        <p:tgtEl>
                                          <p:spTgt spid="27652">
                                            <p:txEl>
                                              <p:pRg st="4" end="4"/>
                                            </p:txEl>
                                          </p:spTgt>
                                        </p:tgtEl>
                                        <p:attrNameLst>
                                          <p:attrName>style.visibility</p:attrName>
                                        </p:attrNameLst>
                                      </p:cBhvr>
                                      <p:to>
                                        <p:strVal val="visible"/>
                                      </p:to>
                                    </p:set>
                                    <p:animEffect transition="in" filter="fade">
                                      <p:cBhvr>
                                        <p:cTn id="32" dur="500">
                                          <p:stCondLst>
                                            <p:cond delay="0"/>
                                          </p:stCondLst>
                                        </p:cTn>
                                        <p:tgtEl>
                                          <p:spTgt spid="2765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iterate type="lt">
                                    <p:tmPct val="10000"/>
                                  </p:iterate>
                                  <p:childTnLst>
                                    <p:set>
                                      <p:cBhvr>
                                        <p:cTn id="36" dur="1" fill="hold">
                                          <p:stCondLst>
                                            <p:cond delay="0"/>
                                          </p:stCondLst>
                                        </p:cTn>
                                        <p:tgtEl>
                                          <p:spTgt spid="27652">
                                            <p:txEl>
                                              <p:pRg st="5" end="5"/>
                                            </p:txEl>
                                          </p:spTgt>
                                        </p:tgtEl>
                                        <p:attrNameLst>
                                          <p:attrName>style.visibility</p:attrName>
                                        </p:attrNameLst>
                                      </p:cBhvr>
                                      <p:to>
                                        <p:strVal val="visible"/>
                                      </p:to>
                                    </p:set>
                                    <p:animEffect transition="in" filter="fade">
                                      <p:cBhvr>
                                        <p:cTn id="37" dur="500">
                                          <p:stCondLst>
                                            <p:cond delay="0"/>
                                          </p:stCondLst>
                                        </p:cTn>
                                        <p:tgtEl>
                                          <p:spTgt spid="2765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iterate type="lt">
                                    <p:tmPct val="10000"/>
                                  </p:iterate>
                                  <p:childTnLst>
                                    <p:set>
                                      <p:cBhvr>
                                        <p:cTn id="41" dur="1" fill="hold">
                                          <p:stCondLst>
                                            <p:cond delay="0"/>
                                          </p:stCondLst>
                                        </p:cTn>
                                        <p:tgtEl>
                                          <p:spTgt spid="27652">
                                            <p:txEl>
                                              <p:pRg st="6" end="6"/>
                                            </p:txEl>
                                          </p:spTgt>
                                        </p:tgtEl>
                                        <p:attrNameLst>
                                          <p:attrName>style.visibility</p:attrName>
                                        </p:attrNameLst>
                                      </p:cBhvr>
                                      <p:to>
                                        <p:strVal val="visible"/>
                                      </p:to>
                                    </p:set>
                                    <p:animEffect transition="in" filter="fade">
                                      <p:cBhvr>
                                        <p:cTn id="42" dur="500">
                                          <p:stCondLst>
                                            <p:cond delay="0"/>
                                          </p:stCondLst>
                                        </p:cTn>
                                        <p:tgtEl>
                                          <p:spTgt spid="276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765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56625391-51C7-4556-9070-A7B033DD1EC5}"/>
              </a:ext>
            </a:extLst>
          </p:cNvPr>
          <p:cNvSpPr>
            <a:spLocks noGrp="1" noChangeArrowheads="1"/>
          </p:cNvSpPr>
          <p:nvPr>
            <p:ph type="title" idx="4294967295"/>
          </p:nvPr>
        </p:nvSpPr>
        <p:spPr>
          <a:xfrm>
            <a:off x="169817" y="672307"/>
            <a:ext cx="10972800" cy="1143000"/>
          </a:xfrm>
        </p:spPr>
        <p:txBody>
          <a:bodyPr/>
          <a:lstStyle/>
          <a:p>
            <a:pPr eaLnBrk="1" hangingPunct="1"/>
            <a:r>
              <a:rPr lang="en-US" altLang="en-US" sz="3600" dirty="0" err="1">
                <a:latin typeface="Times New Roman" panose="02020603050405020304" pitchFamily="18" charset="0"/>
                <a:cs typeface="Times New Roman" panose="02020603050405020304" pitchFamily="18" charset="0"/>
              </a:rPr>
              <a:t>Jenis</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harta</a:t>
            </a:r>
            <a:r>
              <a:rPr lang="en-US" altLang="en-US" sz="3600" dirty="0">
                <a:latin typeface="Times New Roman" panose="02020603050405020304" pitchFamily="18" charset="0"/>
                <a:cs typeface="Times New Roman" panose="02020603050405020304" pitchFamily="18" charset="0"/>
              </a:rPr>
              <a:t> yang </a:t>
            </a:r>
            <a:r>
              <a:rPr lang="en-US" altLang="en-US" sz="3600" dirty="0" err="1">
                <a:latin typeface="Times New Roman" panose="02020603050405020304" pitchFamily="18" charset="0"/>
                <a:cs typeface="Times New Roman" panose="02020603050405020304" pitchFamily="18" charset="0"/>
              </a:rPr>
              <a:t>dizakatkan</a:t>
            </a:r>
            <a:endParaRPr lang="en-US" altLang="en-US" sz="3600" dirty="0">
              <a:latin typeface="Times New Roman" panose="02020603050405020304" pitchFamily="18" charset="0"/>
              <a:cs typeface="Times New Roman" panose="02020603050405020304" pitchFamily="18" charset="0"/>
            </a:endParaRPr>
          </a:p>
        </p:txBody>
      </p:sp>
      <p:sp>
        <p:nvSpPr>
          <p:cNvPr id="29700" name="Rectangle 4">
            <a:extLst>
              <a:ext uri="{FF2B5EF4-FFF2-40B4-BE49-F238E27FC236}">
                <a16:creationId xmlns:a16="http://schemas.microsoft.com/office/drawing/2014/main" id="{D1919ACD-F471-44C3-A1EA-201732BDBA76}"/>
              </a:ext>
            </a:extLst>
          </p:cNvPr>
          <p:cNvSpPr>
            <a:spLocks noGrp="1" noChangeArrowheads="1"/>
          </p:cNvSpPr>
          <p:nvPr>
            <p:ph type="body" sz="half" idx="4294967295"/>
          </p:nvPr>
        </p:nvSpPr>
        <p:spPr>
          <a:xfrm>
            <a:off x="0" y="1905000"/>
            <a:ext cx="6330950" cy="4038600"/>
          </a:xfrm>
        </p:spPr>
        <p:txBody>
          <a:bodyPr/>
          <a:lstStyle/>
          <a:p>
            <a:pPr algn="just" eaLnBrk="1" hangingPunct="1">
              <a:lnSpc>
                <a:spcPct val="90000"/>
              </a:lnSpc>
            </a:pPr>
            <a:r>
              <a:rPr lang="en-US" altLang="en-US" sz="3300" dirty="0" err="1">
                <a:solidFill>
                  <a:srgbClr val="3333FF"/>
                </a:solidFill>
                <a:latin typeface="Agency FB" panose="020B0503020202020204" pitchFamily="34" charset="0"/>
              </a:rPr>
              <a:t>Jenis</a:t>
            </a:r>
            <a:r>
              <a:rPr lang="en-US" altLang="en-US" sz="3300" dirty="0">
                <a:solidFill>
                  <a:srgbClr val="3333FF"/>
                </a:solidFill>
                <a:latin typeface="Agency FB" panose="020B0503020202020204" pitchFamily="34" charset="0"/>
              </a:rPr>
              <a:t> </a:t>
            </a:r>
            <a:r>
              <a:rPr lang="en-US" altLang="en-US" sz="3300" dirty="0" err="1">
                <a:solidFill>
                  <a:srgbClr val="3333FF"/>
                </a:solidFill>
                <a:latin typeface="Agency FB" panose="020B0503020202020204" pitchFamily="34" charset="0"/>
              </a:rPr>
              <a:t>harta</a:t>
            </a:r>
            <a:r>
              <a:rPr lang="en-US" altLang="en-US" sz="3300" dirty="0">
                <a:solidFill>
                  <a:srgbClr val="3333FF"/>
                </a:solidFill>
                <a:latin typeface="Agency FB" panose="020B0503020202020204" pitchFamily="34" charset="0"/>
              </a:rPr>
              <a:t> yang </a:t>
            </a:r>
            <a:r>
              <a:rPr lang="en-US" altLang="en-US" sz="3300" dirty="0" err="1">
                <a:solidFill>
                  <a:srgbClr val="3333FF"/>
                </a:solidFill>
                <a:latin typeface="Agency FB" panose="020B0503020202020204" pitchFamily="34" charset="0"/>
              </a:rPr>
              <a:t>dizakatkan</a:t>
            </a:r>
            <a:r>
              <a:rPr lang="en-US" altLang="en-US" sz="3300" dirty="0">
                <a:solidFill>
                  <a:srgbClr val="3333FF"/>
                </a:solidFill>
                <a:latin typeface="Agency FB" panose="020B0503020202020204" pitchFamily="34" charset="0"/>
              </a:rPr>
              <a:t> </a:t>
            </a:r>
            <a:r>
              <a:rPr lang="en-US" altLang="en-US" sz="3300" dirty="0" err="1">
                <a:solidFill>
                  <a:srgbClr val="3333FF"/>
                </a:solidFill>
                <a:latin typeface="Agency FB" panose="020B0503020202020204" pitchFamily="34" charset="0"/>
              </a:rPr>
              <a:t>adalah</a:t>
            </a:r>
            <a:r>
              <a:rPr lang="en-US" altLang="en-US" sz="3300" dirty="0">
                <a:solidFill>
                  <a:srgbClr val="3333FF"/>
                </a:solidFill>
                <a:latin typeface="Agency FB" panose="020B0503020202020204" pitchFamily="34" charset="0"/>
              </a:rPr>
              <a:t>:</a:t>
            </a:r>
          </a:p>
          <a:p>
            <a:pPr algn="just" eaLnBrk="1" hangingPunct="1">
              <a:lnSpc>
                <a:spcPct val="90000"/>
              </a:lnSpc>
              <a:buFont typeface="Wingdings" panose="05000000000000000000" pitchFamily="2" charset="2"/>
              <a:buNone/>
            </a:pPr>
            <a:r>
              <a:rPr lang="en-US" altLang="en-US" sz="3300" dirty="0">
                <a:solidFill>
                  <a:srgbClr val="3333FF"/>
                </a:solidFill>
                <a:latin typeface="Agency FB" panose="020B0503020202020204" pitchFamily="34" charset="0"/>
              </a:rPr>
              <a:t>	1.   </a:t>
            </a:r>
            <a:r>
              <a:rPr lang="en-US" altLang="en-US" sz="3300" dirty="0" err="1">
                <a:solidFill>
                  <a:srgbClr val="3333FF"/>
                </a:solidFill>
                <a:latin typeface="Agency FB" panose="020B0503020202020204" pitchFamily="34" charset="0"/>
              </a:rPr>
              <a:t>Binatang</a:t>
            </a:r>
            <a:r>
              <a:rPr lang="en-US" altLang="en-US" sz="3300" dirty="0">
                <a:solidFill>
                  <a:srgbClr val="3333FF"/>
                </a:solidFill>
                <a:latin typeface="Agency FB" panose="020B0503020202020204" pitchFamily="34" charset="0"/>
              </a:rPr>
              <a:t> </a:t>
            </a:r>
            <a:r>
              <a:rPr lang="en-US" altLang="en-US" sz="3300" dirty="0" err="1">
                <a:solidFill>
                  <a:srgbClr val="3333FF"/>
                </a:solidFill>
                <a:latin typeface="Agency FB" panose="020B0503020202020204" pitchFamily="34" charset="0"/>
              </a:rPr>
              <a:t>ternak</a:t>
            </a:r>
            <a:r>
              <a:rPr lang="en-US" altLang="en-US" sz="3300" dirty="0">
                <a:solidFill>
                  <a:srgbClr val="3333FF"/>
                </a:solidFill>
                <a:latin typeface="Agency FB" panose="020B0503020202020204" pitchFamily="34" charset="0"/>
              </a:rPr>
              <a:t> (</a:t>
            </a:r>
            <a:r>
              <a:rPr lang="en-US" altLang="en-US" sz="3300" dirty="0" err="1">
                <a:solidFill>
                  <a:srgbClr val="3333FF"/>
                </a:solidFill>
                <a:latin typeface="Agency FB" panose="020B0503020202020204" pitchFamily="34" charset="0"/>
              </a:rPr>
              <a:t>Unta</a:t>
            </a:r>
            <a:r>
              <a:rPr lang="en-US" altLang="en-US" sz="3300" dirty="0">
                <a:solidFill>
                  <a:srgbClr val="3333FF"/>
                </a:solidFill>
                <a:latin typeface="Agency FB" panose="020B0503020202020204" pitchFamily="34" charset="0"/>
              </a:rPr>
              <a:t>, </a:t>
            </a:r>
            <a:r>
              <a:rPr lang="en-US" altLang="en-US" sz="3300" dirty="0" err="1">
                <a:solidFill>
                  <a:srgbClr val="3333FF"/>
                </a:solidFill>
                <a:latin typeface="Agency FB" panose="020B0503020202020204" pitchFamily="34" charset="0"/>
              </a:rPr>
              <a:t>Sapi</a:t>
            </a:r>
            <a:r>
              <a:rPr lang="en-US" altLang="en-US" sz="3300" dirty="0">
                <a:solidFill>
                  <a:srgbClr val="3333FF"/>
                </a:solidFill>
                <a:latin typeface="Agency FB" panose="020B0503020202020204" pitchFamily="34" charset="0"/>
              </a:rPr>
              <a:t>,    </a:t>
            </a:r>
            <a:r>
              <a:rPr lang="en-US" altLang="en-US" sz="3300" dirty="0" err="1">
                <a:solidFill>
                  <a:srgbClr val="3333FF"/>
                </a:solidFill>
                <a:latin typeface="Agency FB" panose="020B0503020202020204" pitchFamily="34" charset="0"/>
              </a:rPr>
              <a:t>Kerbau</a:t>
            </a:r>
            <a:r>
              <a:rPr lang="en-US" altLang="en-US" sz="3300" dirty="0">
                <a:solidFill>
                  <a:srgbClr val="3333FF"/>
                </a:solidFill>
                <a:latin typeface="Agency FB" panose="020B0503020202020204" pitchFamily="34" charset="0"/>
              </a:rPr>
              <a:t> 	dan </a:t>
            </a:r>
            <a:r>
              <a:rPr lang="en-US" altLang="en-US" sz="3300" dirty="0" err="1">
                <a:solidFill>
                  <a:srgbClr val="3333FF"/>
                </a:solidFill>
                <a:latin typeface="Agency FB" panose="020B0503020202020204" pitchFamily="34" charset="0"/>
              </a:rPr>
              <a:t>Kambing</a:t>
            </a:r>
            <a:r>
              <a:rPr lang="en-US" altLang="en-US" sz="3300" dirty="0">
                <a:solidFill>
                  <a:srgbClr val="3333FF"/>
                </a:solidFill>
                <a:latin typeface="Agency FB" panose="020B0503020202020204" pitchFamily="34" charset="0"/>
              </a:rPr>
              <a:t>.</a:t>
            </a:r>
          </a:p>
          <a:p>
            <a:pPr algn="just" eaLnBrk="1" hangingPunct="1">
              <a:lnSpc>
                <a:spcPct val="90000"/>
              </a:lnSpc>
              <a:buFont typeface="Wingdings" panose="05000000000000000000" pitchFamily="2" charset="2"/>
              <a:buNone/>
            </a:pPr>
            <a:r>
              <a:rPr lang="en-US" altLang="en-US" sz="3300" dirty="0">
                <a:solidFill>
                  <a:srgbClr val="3333FF"/>
                </a:solidFill>
                <a:latin typeface="Agency FB" panose="020B0503020202020204" pitchFamily="34" charset="0"/>
              </a:rPr>
              <a:t>	2.	</a:t>
            </a:r>
            <a:r>
              <a:rPr lang="en-US" altLang="en-US" sz="3300" dirty="0" err="1">
                <a:solidFill>
                  <a:srgbClr val="3333FF"/>
                </a:solidFill>
                <a:latin typeface="Agency FB" panose="020B0503020202020204" pitchFamily="34" charset="0"/>
              </a:rPr>
              <a:t>Emas</a:t>
            </a:r>
            <a:r>
              <a:rPr lang="en-US" altLang="en-US" sz="3300" dirty="0">
                <a:solidFill>
                  <a:srgbClr val="3333FF"/>
                </a:solidFill>
                <a:latin typeface="Agency FB" panose="020B0503020202020204" pitchFamily="34" charset="0"/>
              </a:rPr>
              <a:t> dan Perak.</a:t>
            </a:r>
          </a:p>
          <a:p>
            <a:pPr algn="just" eaLnBrk="1" hangingPunct="1">
              <a:lnSpc>
                <a:spcPct val="90000"/>
              </a:lnSpc>
              <a:buFont typeface="Wingdings" panose="05000000000000000000" pitchFamily="2" charset="2"/>
              <a:buNone/>
            </a:pPr>
            <a:r>
              <a:rPr lang="en-US" altLang="en-US" sz="3300" dirty="0">
                <a:solidFill>
                  <a:srgbClr val="3333FF"/>
                </a:solidFill>
                <a:latin typeface="Agency FB" panose="020B0503020202020204" pitchFamily="34" charset="0"/>
              </a:rPr>
              <a:t>	3.	</a:t>
            </a:r>
            <a:r>
              <a:rPr lang="en-US" altLang="en-US" sz="3300" dirty="0" err="1">
                <a:solidFill>
                  <a:srgbClr val="3333FF"/>
                </a:solidFill>
                <a:latin typeface="Agency FB" panose="020B0503020202020204" pitchFamily="34" charset="0"/>
              </a:rPr>
              <a:t>Biji-bijian</a:t>
            </a:r>
            <a:r>
              <a:rPr lang="en-US" altLang="en-US" sz="3300" dirty="0">
                <a:solidFill>
                  <a:srgbClr val="3333FF"/>
                </a:solidFill>
                <a:latin typeface="Agency FB" panose="020B0503020202020204" pitchFamily="34" charset="0"/>
              </a:rPr>
              <a:t> dan </a:t>
            </a:r>
            <a:r>
              <a:rPr lang="en-US" altLang="en-US" sz="3300" dirty="0" err="1">
                <a:solidFill>
                  <a:srgbClr val="3333FF"/>
                </a:solidFill>
                <a:latin typeface="Agency FB" panose="020B0503020202020204" pitchFamily="34" charset="0"/>
              </a:rPr>
              <a:t>buah-buahan</a:t>
            </a:r>
            <a:r>
              <a:rPr lang="en-US" altLang="en-US" sz="3300" dirty="0">
                <a:solidFill>
                  <a:srgbClr val="3333FF"/>
                </a:solidFill>
                <a:latin typeface="Agency FB" panose="020B0503020202020204" pitchFamily="34" charset="0"/>
              </a:rPr>
              <a:t>.</a:t>
            </a:r>
          </a:p>
          <a:p>
            <a:pPr eaLnBrk="1" hangingPunct="1">
              <a:lnSpc>
                <a:spcPct val="90000"/>
              </a:lnSpc>
              <a:buFont typeface="Wingdings" panose="05000000000000000000" pitchFamily="2" charset="2"/>
              <a:buNone/>
            </a:pPr>
            <a:endParaRPr lang="en-US" altLang="en-US" sz="2300" dirty="0">
              <a:solidFill>
                <a:srgbClr val="FF3300"/>
              </a:solidFill>
            </a:endParaRPr>
          </a:p>
        </p:txBody>
      </p:sp>
      <p:pic>
        <p:nvPicPr>
          <p:cNvPr id="9220" name="Picture 2" descr="j0149627">
            <a:extLst>
              <a:ext uri="{FF2B5EF4-FFF2-40B4-BE49-F238E27FC236}">
                <a16:creationId xmlns:a16="http://schemas.microsoft.com/office/drawing/2014/main" id="{B6329F2F-EE9A-4DCB-A007-A81007C9F90A}"/>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9631317" y="2364185"/>
            <a:ext cx="1511300" cy="947738"/>
          </a:xfrm>
        </p:spPr>
      </p:pic>
      <p:pic>
        <p:nvPicPr>
          <p:cNvPr id="9222" name="Picture 25" descr="j0305493">
            <a:extLst>
              <a:ext uri="{FF2B5EF4-FFF2-40B4-BE49-F238E27FC236}">
                <a16:creationId xmlns:a16="http://schemas.microsoft.com/office/drawing/2014/main" id="{CAE06D78-396A-45FF-91EC-B29790E07BE4}"/>
              </a:ext>
            </a:extLst>
          </p:cNvPr>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9631317" y="4673690"/>
            <a:ext cx="1522412" cy="936625"/>
          </a:xfrm>
        </p:spPr>
      </p:pic>
      <p:pic>
        <p:nvPicPr>
          <p:cNvPr id="9221" name="Picture 10" descr="Gambar Tangan">
            <a:extLst>
              <a:ext uri="{FF2B5EF4-FFF2-40B4-BE49-F238E27FC236}">
                <a16:creationId xmlns:a16="http://schemas.microsoft.com/office/drawing/2014/main" id="{1B46131D-F248-4206-967C-D6515DD88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0962" y="3860801"/>
            <a:ext cx="10604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iterate type="lt">
                                    <p:tmPct val="10000"/>
                                  </p:iterate>
                                  <p:childTnLst>
                                    <p:set>
                                      <p:cBhvr>
                                        <p:cTn id="6" dur="1" fill="hold">
                                          <p:stCondLst>
                                            <p:cond delay="0"/>
                                          </p:stCondLst>
                                        </p:cTn>
                                        <p:tgtEl>
                                          <p:spTgt spid="29699"/>
                                        </p:tgtEl>
                                        <p:attrNameLst>
                                          <p:attrName>style.visibility</p:attrName>
                                        </p:attrNameLst>
                                      </p:cBhvr>
                                      <p:to>
                                        <p:strVal val="visible"/>
                                      </p:to>
                                    </p:set>
                                    <p:animEffect transition="in" filter="fade">
                                      <p:cBhvr>
                                        <p:cTn id="7" dur="1000">
                                          <p:stCondLst>
                                            <p:cond delay="0"/>
                                          </p:stCondLst>
                                        </p:cTn>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iterate type="lt">
                                    <p:tmPct val="10000"/>
                                  </p:iterate>
                                  <p:childTnLst>
                                    <p:set>
                                      <p:cBhvr>
                                        <p:cTn id="11" dur="1" fill="hold">
                                          <p:stCondLst>
                                            <p:cond delay="0"/>
                                          </p:stCondLst>
                                        </p:cTn>
                                        <p:tgtEl>
                                          <p:spTgt spid="29700">
                                            <p:txEl>
                                              <p:pRg st="0" end="0"/>
                                            </p:txEl>
                                          </p:spTgt>
                                        </p:tgtEl>
                                        <p:attrNameLst>
                                          <p:attrName>style.visibility</p:attrName>
                                        </p:attrNameLst>
                                      </p:cBhvr>
                                      <p:to>
                                        <p:strVal val="visible"/>
                                      </p:to>
                                    </p:set>
                                    <p:animEffect transition="in" filter="fade">
                                      <p:cBhvr>
                                        <p:cTn id="12" dur="500">
                                          <p:stCondLst>
                                            <p:cond delay="0"/>
                                          </p:stCondLst>
                                        </p:cTn>
                                        <p:tgtEl>
                                          <p:spTgt spid="2970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iterate type="lt">
                                    <p:tmPct val="10000"/>
                                  </p:iterate>
                                  <p:childTnLst>
                                    <p:set>
                                      <p:cBhvr>
                                        <p:cTn id="16" dur="1" fill="hold">
                                          <p:stCondLst>
                                            <p:cond delay="0"/>
                                          </p:stCondLst>
                                        </p:cTn>
                                        <p:tgtEl>
                                          <p:spTgt spid="29700">
                                            <p:txEl>
                                              <p:pRg st="1" end="1"/>
                                            </p:txEl>
                                          </p:spTgt>
                                        </p:tgtEl>
                                        <p:attrNameLst>
                                          <p:attrName>style.visibility</p:attrName>
                                        </p:attrNameLst>
                                      </p:cBhvr>
                                      <p:to>
                                        <p:strVal val="visible"/>
                                      </p:to>
                                    </p:set>
                                    <p:animEffect transition="in" filter="fade">
                                      <p:cBhvr>
                                        <p:cTn id="17" dur="500">
                                          <p:stCondLst>
                                            <p:cond delay="0"/>
                                          </p:stCondLst>
                                        </p:cTn>
                                        <p:tgtEl>
                                          <p:spTgt spid="2970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iterate type="lt">
                                    <p:tmPct val="10000"/>
                                  </p:iterate>
                                  <p:childTnLst>
                                    <p:set>
                                      <p:cBhvr>
                                        <p:cTn id="21" dur="1" fill="hold">
                                          <p:stCondLst>
                                            <p:cond delay="0"/>
                                          </p:stCondLst>
                                        </p:cTn>
                                        <p:tgtEl>
                                          <p:spTgt spid="29700">
                                            <p:txEl>
                                              <p:pRg st="2" end="2"/>
                                            </p:txEl>
                                          </p:spTgt>
                                        </p:tgtEl>
                                        <p:attrNameLst>
                                          <p:attrName>style.visibility</p:attrName>
                                        </p:attrNameLst>
                                      </p:cBhvr>
                                      <p:to>
                                        <p:strVal val="visible"/>
                                      </p:to>
                                    </p:set>
                                    <p:animEffect transition="in" filter="fade">
                                      <p:cBhvr>
                                        <p:cTn id="22" dur="500">
                                          <p:stCondLst>
                                            <p:cond delay="0"/>
                                          </p:stCondLst>
                                        </p:cTn>
                                        <p:tgtEl>
                                          <p:spTgt spid="2970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iterate type="lt">
                                    <p:tmPct val="10000"/>
                                  </p:iterate>
                                  <p:childTnLst>
                                    <p:set>
                                      <p:cBhvr>
                                        <p:cTn id="26" dur="1" fill="hold">
                                          <p:stCondLst>
                                            <p:cond delay="0"/>
                                          </p:stCondLst>
                                        </p:cTn>
                                        <p:tgtEl>
                                          <p:spTgt spid="29700">
                                            <p:txEl>
                                              <p:pRg st="3" end="3"/>
                                            </p:txEl>
                                          </p:spTgt>
                                        </p:tgtEl>
                                        <p:attrNameLst>
                                          <p:attrName>style.visibility</p:attrName>
                                        </p:attrNameLst>
                                      </p:cBhvr>
                                      <p:to>
                                        <p:strVal val="visible"/>
                                      </p:to>
                                    </p:set>
                                    <p:animEffect transition="in" filter="fade">
                                      <p:cBhvr>
                                        <p:cTn id="27" dur="500">
                                          <p:stCondLst>
                                            <p:cond delay="0"/>
                                          </p:stCondLst>
                                        </p:cTn>
                                        <p:tgtEl>
                                          <p:spTgt spid="297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B6E7927-F773-429D-87D8-BBA0057FDF2F}"/>
              </a:ext>
            </a:extLst>
          </p:cNvPr>
          <p:cNvSpPr>
            <a:spLocks noGrp="1" noChangeArrowheads="1"/>
          </p:cNvSpPr>
          <p:nvPr>
            <p:ph type="title" idx="4294967295"/>
          </p:nvPr>
        </p:nvSpPr>
        <p:spPr>
          <a:xfrm>
            <a:off x="1632856" y="1025525"/>
            <a:ext cx="8882743" cy="1325563"/>
          </a:xfrm>
        </p:spPr>
        <p:txBody>
          <a:bodyPr/>
          <a:lstStyle/>
          <a:p>
            <a:pPr eaLnBrk="1" hangingPunct="1"/>
            <a:r>
              <a:rPr lang="en-US" altLang="en-US" dirty="0">
                <a:latin typeface="Times New Roman" panose="02020603050405020304" pitchFamily="18" charset="0"/>
                <a:cs typeface="Times New Roman" panose="02020603050405020304" pitchFamily="18" charset="0"/>
              </a:rPr>
              <a:t>1. </a:t>
            </a:r>
            <a:r>
              <a:rPr lang="en-US" altLang="en-US" dirty="0" err="1">
                <a:latin typeface="Times New Roman" panose="02020603050405020304" pitchFamily="18" charset="0"/>
                <a:cs typeface="Times New Roman" panose="02020603050405020304" pitchFamily="18" charset="0"/>
              </a:rPr>
              <a:t>Binatang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ternak</a:t>
            </a:r>
            <a:endParaRPr lang="en-US" altLang="en-US" dirty="0">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E3BBB9B7-3618-44C7-87F0-E6448D9ED379}"/>
              </a:ext>
            </a:extLst>
          </p:cNvPr>
          <p:cNvSpPr>
            <a:spLocks noGrp="1" noChangeArrowheads="1"/>
          </p:cNvSpPr>
          <p:nvPr>
            <p:ph type="body" idx="4294967295"/>
          </p:nvPr>
        </p:nvSpPr>
        <p:spPr>
          <a:xfrm>
            <a:off x="1632856" y="2179320"/>
            <a:ext cx="7696200" cy="4403725"/>
          </a:xfrm>
        </p:spPr>
        <p:txBody>
          <a:bodyPr/>
          <a:lstStyle/>
          <a:p>
            <a:pPr algn="just" eaLnBrk="1" hangingPunct="1">
              <a:lnSpc>
                <a:spcPct val="90000"/>
              </a:lnSpc>
              <a:buFont typeface="Wingdings" panose="05000000000000000000" pitchFamily="2" charset="2"/>
              <a:buNone/>
            </a:pPr>
            <a:r>
              <a:rPr lang="en-US" altLang="en-US" sz="1800" dirty="0"/>
              <a:t>	</a:t>
            </a:r>
            <a:r>
              <a:rPr lang="en-US" altLang="en-US" sz="2000" dirty="0" err="1">
                <a:solidFill>
                  <a:srgbClr val="3333FF"/>
                </a:solidFill>
                <a:latin typeface="Agency FB" panose="020B0503020202020204" pitchFamily="34" charset="0"/>
              </a:rPr>
              <a:t>Binatang</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ternak</a:t>
            </a:r>
            <a:r>
              <a:rPr lang="en-US" altLang="en-US" sz="2000" dirty="0">
                <a:solidFill>
                  <a:srgbClr val="3333FF"/>
                </a:solidFill>
                <a:latin typeface="Agency FB" panose="020B0503020202020204" pitchFamily="34" charset="0"/>
              </a:rPr>
              <a:t> yang </a:t>
            </a:r>
            <a:r>
              <a:rPr lang="en-US" altLang="en-US" sz="2000" dirty="0" err="1">
                <a:solidFill>
                  <a:srgbClr val="3333FF"/>
                </a:solidFill>
                <a:latin typeface="Agency FB" panose="020B0503020202020204" pitchFamily="34" charset="0"/>
              </a:rPr>
              <a:t>dizakatkan</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yaitu</a:t>
            </a:r>
            <a:r>
              <a:rPr lang="en-US" altLang="en-US" sz="2000" dirty="0">
                <a:solidFill>
                  <a:srgbClr val="3333FF"/>
                </a:solidFill>
                <a:latin typeface="Agency FB" panose="020B0503020202020204" pitchFamily="34" charset="0"/>
              </a:rPr>
              <a:t>:</a:t>
            </a:r>
          </a:p>
          <a:p>
            <a:pPr algn="just" eaLnBrk="1" hangingPunct="1">
              <a:lnSpc>
                <a:spcPct val="90000"/>
              </a:lnSpc>
              <a:buFont typeface="Wingdings" panose="05000000000000000000" pitchFamily="2" charset="2"/>
              <a:buNone/>
            </a:pP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Unta,sapi,kambing</a:t>
            </a:r>
            <a:r>
              <a:rPr lang="en-US" altLang="en-US" sz="2000" dirty="0">
                <a:solidFill>
                  <a:srgbClr val="3333FF"/>
                </a:solidFill>
                <a:latin typeface="Agency FB" panose="020B0503020202020204" pitchFamily="34" charset="0"/>
              </a:rPr>
              <a:t>\</a:t>
            </a:r>
            <a:r>
              <a:rPr lang="en-US" altLang="en-US" sz="2000" dirty="0" err="1">
                <a:solidFill>
                  <a:srgbClr val="3333FF"/>
                </a:solidFill>
                <a:latin typeface="Agency FB" panose="020B0503020202020204" pitchFamily="34" charset="0"/>
              </a:rPr>
              <a:t>domba</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Ukuran</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nisabnya</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berbeda</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antara</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satu</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dengan</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lainnya</a:t>
            </a:r>
            <a:r>
              <a:rPr lang="en-US" altLang="en-US" sz="2000" dirty="0">
                <a:solidFill>
                  <a:srgbClr val="3333FF"/>
                </a:solidFill>
                <a:latin typeface="Agency FB" panose="020B0503020202020204" pitchFamily="34" charset="0"/>
              </a:rPr>
              <a:t>. Hal yang </a:t>
            </a:r>
            <a:r>
              <a:rPr lang="en-US" altLang="en-US" sz="2000" dirty="0" err="1">
                <a:solidFill>
                  <a:srgbClr val="3333FF"/>
                </a:solidFill>
                <a:latin typeface="Agency FB" panose="020B0503020202020204" pitchFamily="34" charset="0"/>
              </a:rPr>
              <a:t>sama</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adalah</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binatang</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ternak</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itu</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hidup</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lepas</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mencari</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makan</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sendiri</a:t>
            </a:r>
            <a:r>
              <a:rPr lang="en-US" altLang="en-US" sz="2000" dirty="0">
                <a:solidFill>
                  <a:srgbClr val="3333FF"/>
                </a:solidFill>
                <a:latin typeface="Agency FB" panose="020B0503020202020204" pitchFamily="34" charset="0"/>
              </a:rPr>
              <a:t> dan </a:t>
            </a:r>
            <a:r>
              <a:rPr lang="en-US" altLang="en-US" sz="2000" dirty="0" err="1">
                <a:solidFill>
                  <a:srgbClr val="3333FF"/>
                </a:solidFill>
                <a:latin typeface="Agency FB" panose="020B0503020202020204" pitchFamily="34" charset="0"/>
              </a:rPr>
              <a:t>telah</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dimiliki</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selama</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satu</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tahun</a:t>
            </a:r>
            <a:r>
              <a:rPr lang="en-US" altLang="en-US" sz="2000" dirty="0">
                <a:solidFill>
                  <a:srgbClr val="3333FF"/>
                </a:solidFill>
                <a:latin typeface="Agency FB" panose="020B0503020202020204" pitchFamily="34" charset="0"/>
              </a:rPr>
              <a:t>.</a:t>
            </a:r>
          </a:p>
          <a:p>
            <a:pPr algn="just" eaLnBrk="1" hangingPunct="1">
              <a:lnSpc>
                <a:spcPct val="90000"/>
              </a:lnSpc>
            </a:pPr>
            <a:r>
              <a:rPr lang="en-US" altLang="en-US" sz="2000" dirty="0" err="1">
                <a:solidFill>
                  <a:srgbClr val="3333FF"/>
                </a:solidFill>
                <a:latin typeface="Agency FB" panose="020B0503020202020204" pitchFamily="34" charset="0"/>
              </a:rPr>
              <a:t>Unta</a:t>
            </a:r>
            <a:r>
              <a:rPr lang="en-US" altLang="en-US" sz="2000" dirty="0">
                <a:solidFill>
                  <a:srgbClr val="3333FF"/>
                </a:solidFill>
                <a:latin typeface="Agency FB" panose="020B0503020202020204" pitchFamily="34" charset="0"/>
              </a:rPr>
              <a:t> </a:t>
            </a:r>
          </a:p>
          <a:p>
            <a:pPr algn="just" eaLnBrk="1" hangingPunct="1">
              <a:lnSpc>
                <a:spcPct val="90000"/>
              </a:lnSpc>
              <a:buFont typeface="Wingdings" panose="05000000000000000000" pitchFamily="2" charset="2"/>
              <a:buNone/>
            </a:pP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Kewajiban</a:t>
            </a:r>
            <a:r>
              <a:rPr lang="en-US" altLang="en-US" sz="2000" dirty="0">
                <a:solidFill>
                  <a:srgbClr val="3333FF"/>
                </a:solidFill>
                <a:latin typeface="Agency FB" panose="020B0503020202020204" pitchFamily="34" charset="0"/>
              </a:rPr>
              <a:t> zakat </a:t>
            </a:r>
            <a:r>
              <a:rPr lang="en-US" altLang="en-US" sz="2000" dirty="0" err="1">
                <a:solidFill>
                  <a:srgbClr val="3333FF"/>
                </a:solidFill>
                <a:latin typeface="Agency FB" panose="020B0503020202020204" pitchFamily="34" charset="0"/>
              </a:rPr>
              <a:t>unta</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dijelaskan</a:t>
            </a:r>
            <a:r>
              <a:rPr lang="en-US" altLang="en-US" sz="2000" dirty="0">
                <a:solidFill>
                  <a:srgbClr val="3333FF"/>
                </a:solidFill>
                <a:latin typeface="Agency FB" panose="020B0503020202020204" pitchFamily="34" charset="0"/>
              </a:rPr>
              <a:t> Nabi </a:t>
            </a:r>
            <a:r>
              <a:rPr lang="en-US" altLang="en-US" sz="2000" dirty="0" err="1">
                <a:solidFill>
                  <a:srgbClr val="3333FF"/>
                </a:solidFill>
                <a:latin typeface="Agency FB" panose="020B0503020202020204" pitchFamily="34" charset="0"/>
              </a:rPr>
              <a:t>dalam</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hadistnya</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dari</a:t>
            </a:r>
            <a:r>
              <a:rPr lang="en-US" altLang="en-US" sz="2000" dirty="0">
                <a:solidFill>
                  <a:srgbClr val="3333FF"/>
                </a:solidFill>
                <a:latin typeface="Agency FB" panose="020B0503020202020204" pitchFamily="34" charset="0"/>
              </a:rPr>
              <a:t> Anas </a:t>
            </a:r>
            <a:r>
              <a:rPr lang="en-US" altLang="en-US" sz="2000" dirty="0" err="1">
                <a:solidFill>
                  <a:srgbClr val="3333FF"/>
                </a:solidFill>
                <a:latin typeface="Agency FB" panose="020B0503020202020204" pitchFamily="34" charset="0"/>
              </a:rPr>
              <a:t>r.a</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menurut</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riwayat</a:t>
            </a:r>
            <a:r>
              <a:rPr lang="en-US" altLang="en-US" sz="2000" dirty="0">
                <a:solidFill>
                  <a:srgbClr val="3333FF"/>
                </a:solidFill>
                <a:latin typeface="Agency FB" panose="020B0503020202020204" pitchFamily="34" charset="0"/>
              </a:rPr>
              <a:t> Al-Bukhari yang </a:t>
            </a:r>
            <a:r>
              <a:rPr lang="en-US" altLang="en-US" sz="2000" dirty="0" err="1">
                <a:solidFill>
                  <a:srgbClr val="3333FF"/>
                </a:solidFill>
                <a:latin typeface="Agency FB" panose="020B0503020202020204" pitchFamily="34" charset="0"/>
              </a:rPr>
              <a:t>menyampaikan</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sabda</a:t>
            </a:r>
            <a:r>
              <a:rPr lang="en-US" altLang="en-US" sz="2000" dirty="0">
                <a:solidFill>
                  <a:srgbClr val="3333FF"/>
                </a:solidFill>
                <a:latin typeface="Agency FB" panose="020B0503020202020204" pitchFamily="34" charset="0"/>
              </a:rPr>
              <a:t> </a:t>
            </a:r>
            <a:r>
              <a:rPr lang="en-US" altLang="en-US" sz="2000" dirty="0" err="1">
                <a:solidFill>
                  <a:srgbClr val="3333FF"/>
                </a:solidFill>
                <a:latin typeface="Agency FB" panose="020B0503020202020204" pitchFamily="34" charset="0"/>
              </a:rPr>
              <a:t>nabi</a:t>
            </a:r>
            <a:r>
              <a:rPr lang="en-US" altLang="en-US" sz="2000" dirty="0">
                <a:solidFill>
                  <a:srgbClr val="3333FF"/>
                </a:solidFill>
                <a:latin typeface="Agency FB" panose="020B0503020202020204" pitchFamily="34" charset="0"/>
              </a:rPr>
              <a:t>, yang </a:t>
            </a:r>
            <a:r>
              <a:rPr lang="en-US" altLang="en-US" sz="2000" dirty="0" err="1">
                <a:solidFill>
                  <a:srgbClr val="3333FF"/>
                </a:solidFill>
                <a:latin typeface="Agency FB" panose="020B0503020202020204" pitchFamily="34" charset="0"/>
              </a:rPr>
              <a:t>artinya</a:t>
            </a:r>
            <a:r>
              <a:rPr lang="en-US" altLang="en-US" sz="2000" dirty="0">
                <a:solidFill>
                  <a:srgbClr val="3333FF"/>
                </a:solidFill>
                <a:latin typeface="Agency FB" panose="020B0503020202020204" pitchFamily="34" charset="0"/>
              </a:rPr>
              <a:t>: </a:t>
            </a:r>
          </a:p>
          <a:p>
            <a:pPr algn="just" eaLnBrk="1" hangingPunct="1">
              <a:lnSpc>
                <a:spcPct val="90000"/>
              </a:lnSpc>
              <a:buFont typeface="Wingdings" panose="05000000000000000000" pitchFamily="2" charset="2"/>
              <a:buNone/>
            </a:pPr>
            <a:r>
              <a:rPr lang="en-US" altLang="en-US" sz="2000" dirty="0">
                <a:solidFill>
                  <a:srgbClr val="3333FF"/>
                </a:solidFill>
                <a:latin typeface="Agency FB" panose="020B0503020202020204" pitchFamily="34" charset="0"/>
              </a:rPr>
              <a:t>	</a:t>
            </a:r>
            <a:r>
              <a:rPr lang="en-US" altLang="en-US" sz="2000" b="1" i="1" dirty="0">
                <a:solidFill>
                  <a:srgbClr val="3333FF"/>
                </a:solidFill>
                <a:latin typeface="Agency FB" panose="020B0503020202020204" pitchFamily="34" charset="0"/>
              </a:rPr>
              <a:t>“</a:t>
            </a:r>
            <a:r>
              <a:rPr lang="en-US" altLang="en-US" sz="2000" b="1" i="1" dirty="0" err="1">
                <a:solidFill>
                  <a:srgbClr val="3333FF"/>
                </a:solidFill>
                <a:latin typeface="Agency FB" panose="020B0503020202020204" pitchFamily="34" charset="0"/>
              </a:rPr>
              <a:t>setiap</a:t>
            </a:r>
            <a:r>
              <a:rPr lang="en-US" altLang="en-US" sz="2000" b="1" i="1" dirty="0">
                <a:solidFill>
                  <a:srgbClr val="3333FF"/>
                </a:solidFill>
                <a:latin typeface="Agency FB" panose="020B0503020202020204" pitchFamily="34" charset="0"/>
              </a:rPr>
              <a:t> 24 </a:t>
            </a:r>
            <a:r>
              <a:rPr lang="en-US" altLang="en-US" sz="2000" b="1" i="1" dirty="0" err="1">
                <a:solidFill>
                  <a:srgbClr val="3333FF"/>
                </a:solidFill>
                <a:latin typeface="Agency FB" panose="020B0503020202020204" pitchFamily="34" charset="0"/>
              </a:rPr>
              <a:t>ekor</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unta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atau</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kurang,maka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zakatnya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seekor</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kambing</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betina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Untuk</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setiap</a:t>
            </a:r>
            <a:r>
              <a:rPr lang="en-US" altLang="en-US" sz="2000" b="1" i="1" dirty="0">
                <a:solidFill>
                  <a:srgbClr val="3333FF"/>
                </a:solidFill>
                <a:latin typeface="Agency FB" panose="020B0503020202020204" pitchFamily="34" charset="0"/>
              </a:rPr>
              <a:t> 5 </a:t>
            </a:r>
            <a:r>
              <a:rPr lang="en-US" altLang="en-US" sz="2000" b="1" i="1" dirty="0" err="1">
                <a:solidFill>
                  <a:srgbClr val="3333FF"/>
                </a:solidFill>
                <a:latin typeface="Agency FB" panose="020B0503020202020204" pitchFamily="34" charset="0"/>
              </a:rPr>
              <a:t>ekor</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unta,jika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jumlahnya</a:t>
            </a:r>
            <a:r>
              <a:rPr lang="en-US" altLang="en-US" sz="2000" b="1" i="1" dirty="0">
                <a:solidFill>
                  <a:srgbClr val="3333FF"/>
                </a:solidFill>
                <a:latin typeface="Agency FB" panose="020B0503020202020204" pitchFamily="34" charset="0"/>
              </a:rPr>
              <a:t> 25 </a:t>
            </a:r>
            <a:r>
              <a:rPr lang="en-US" altLang="en-US" sz="2000" b="1" i="1" dirty="0" err="1">
                <a:solidFill>
                  <a:srgbClr val="3333FF"/>
                </a:solidFill>
                <a:latin typeface="Agency FB" panose="020B0503020202020204" pitchFamily="34" charset="0"/>
              </a:rPr>
              <a:t>sampai</a:t>
            </a:r>
            <a:r>
              <a:rPr lang="en-US" altLang="en-US" sz="2000" b="1" i="1" dirty="0">
                <a:solidFill>
                  <a:srgbClr val="3333FF"/>
                </a:solidFill>
                <a:latin typeface="Agency FB" panose="020B0503020202020204" pitchFamily="34" charset="0"/>
              </a:rPr>
              <a:t> 35 </a:t>
            </a:r>
            <a:r>
              <a:rPr lang="en-US" altLang="en-US" sz="2000" b="1" i="1" dirty="0" err="1">
                <a:solidFill>
                  <a:srgbClr val="3333FF"/>
                </a:solidFill>
                <a:latin typeface="Agency FB" panose="020B0503020202020204" pitchFamily="34" charset="0"/>
              </a:rPr>
              <a:t>ekor,maka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zakatnya</a:t>
            </a:r>
            <a:r>
              <a:rPr lang="en-US" altLang="en-US" sz="2000" b="1" i="1" dirty="0">
                <a:solidFill>
                  <a:srgbClr val="3333FF"/>
                </a:solidFill>
                <a:latin typeface="Agency FB" panose="020B0503020202020204" pitchFamily="34" charset="0"/>
              </a:rPr>
              <a:t> 1 </a:t>
            </a:r>
            <a:r>
              <a:rPr lang="en-US" altLang="en-US" sz="2000" b="1" i="1" dirty="0" err="1">
                <a:solidFill>
                  <a:srgbClr val="3333FF"/>
                </a:solidFill>
                <a:latin typeface="Agency FB" panose="020B0503020202020204" pitchFamily="34" charset="0"/>
              </a:rPr>
              <a:t>ekor</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anak</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unta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betina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berumur</a:t>
            </a:r>
            <a:r>
              <a:rPr lang="en-US" altLang="en-US" sz="2000" b="1" i="1" dirty="0">
                <a:solidFill>
                  <a:srgbClr val="3333FF"/>
                </a:solidFill>
                <a:latin typeface="Agency FB" panose="020B0503020202020204" pitchFamily="34" charset="0"/>
              </a:rPr>
              <a:t> 1-2 </a:t>
            </a:r>
            <a:r>
              <a:rPr lang="en-US" altLang="en-US" sz="2000" b="1" i="1" dirty="0" err="1">
                <a:solidFill>
                  <a:srgbClr val="3333FF"/>
                </a:solidFill>
                <a:latin typeface="Agency FB" panose="020B0503020202020204" pitchFamily="34" charset="0"/>
              </a:rPr>
              <a:t>tahun</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atau</a:t>
            </a:r>
            <a:r>
              <a:rPr lang="en-US" altLang="en-US" sz="2000" b="1" i="1" dirty="0">
                <a:solidFill>
                  <a:srgbClr val="3333FF"/>
                </a:solidFill>
                <a:latin typeface="Agency FB" panose="020B0503020202020204" pitchFamily="34" charset="0"/>
              </a:rPr>
              <a:t> 1 </a:t>
            </a:r>
            <a:r>
              <a:rPr lang="en-US" altLang="en-US" sz="2000" b="1" i="1" dirty="0" err="1">
                <a:solidFill>
                  <a:srgbClr val="3333FF"/>
                </a:solidFill>
                <a:latin typeface="Agency FB" panose="020B0503020202020204" pitchFamily="34" charset="0"/>
              </a:rPr>
              <a:t>ekor</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anak</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unta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jantan</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berumur</a:t>
            </a:r>
            <a:r>
              <a:rPr lang="en-US" altLang="en-US" sz="2000" b="1" i="1" dirty="0">
                <a:solidFill>
                  <a:srgbClr val="3333FF"/>
                </a:solidFill>
                <a:latin typeface="Agency FB" panose="020B0503020202020204" pitchFamily="34" charset="0"/>
              </a:rPr>
              <a:t> 3-4 </a:t>
            </a:r>
            <a:r>
              <a:rPr lang="en-US" altLang="en-US" sz="2000" b="1" i="1" dirty="0" err="1">
                <a:solidFill>
                  <a:srgbClr val="3333FF"/>
                </a:solidFill>
                <a:latin typeface="Agency FB" panose="020B0503020202020204" pitchFamily="34" charset="0"/>
              </a:rPr>
              <a:t>tahun</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jika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jumlahnya</a:t>
            </a:r>
            <a:r>
              <a:rPr lang="en-US" altLang="en-US" sz="2000" b="1" i="1" dirty="0">
                <a:solidFill>
                  <a:srgbClr val="3333FF"/>
                </a:solidFill>
                <a:latin typeface="Agency FB" panose="020B0503020202020204" pitchFamily="34" charset="0"/>
              </a:rPr>
              <a:t> 36 </a:t>
            </a:r>
            <a:r>
              <a:rPr lang="en-US" altLang="en-US" sz="2000" b="1" i="1" dirty="0" err="1">
                <a:solidFill>
                  <a:srgbClr val="3333FF"/>
                </a:solidFill>
                <a:latin typeface="Agency FB" panose="020B0503020202020204" pitchFamily="34" charset="0"/>
              </a:rPr>
              <a:t>ekor</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sampai</a:t>
            </a:r>
            <a:r>
              <a:rPr lang="en-US" altLang="en-US" sz="2000" b="1" i="1" dirty="0">
                <a:solidFill>
                  <a:srgbClr val="3333FF"/>
                </a:solidFill>
                <a:latin typeface="Agency FB" panose="020B0503020202020204" pitchFamily="34" charset="0"/>
              </a:rPr>
              <a:t> 45 </a:t>
            </a:r>
            <a:r>
              <a:rPr lang="en-US" altLang="en-US" sz="2000" b="1" i="1" dirty="0" err="1">
                <a:solidFill>
                  <a:srgbClr val="3333FF"/>
                </a:solidFill>
                <a:latin typeface="Agency FB" panose="020B0503020202020204" pitchFamily="34" charset="0"/>
              </a:rPr>
              <a:t>ekor</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zakatnya</a:t>
            </a:r>
            <a:r>
              <a:rPr lang="en-US" altLang="en-US" sz="2000" b="1" i="1" dirty="0">
                <a:solidFill>
                  <a:srgbClr val="3333FF"/>
                </a:solidFill>
                <a:latin typeface="Agency FB" panose="020B0503020202020204" pitchFamily="34" charset="0"/>
              </a:rPr>
              <a:t> 1 </a:t>
            </a:r>
            <a:r>
              <a:rPr lang="en-US" altLang="en-US" sz="2000" b="1" i="1" dirty="0" err="1">
                <a:solidFill>
                  <a:srgbClr val="3333FF"/>
                </a:solidFill>
                <a:latin typeface="Agency FB" panose="020B0503020202020204" pitchFamily="34" charset="0"/>
              </a:rPr>
              <a:t>ekor</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anak</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unta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berumur</a:t>
            </a:r>
            <a:r>
              <a:rPr lang="en-US" altLang="en-US" sz="2000" b="1" i="1" dirty="0">
                <a:solidFill>
                  <a:srgbClr val="3333FF"/>
                </a:solidFill>
                <a:latin typeface="Agency FB" panose="020B0503020202020204" pitchFamily="34" charset="0"/>
              </a:rPr>
              <a:t> 2-3 </a:t>
            </a:r>
            <a:r>
              <a:rPr lang="en-US" altLang="en-US" sz="2000" b="1" i="1" dirty="0" err="1">
                <a:solidFill>
                  <a:srgbClr val="3333FF"/>
                </a:solidFill>
                <a:latin typeface="Agency FB" panose="020B0503020202020204" pitchFamily="34" charset="0"/>
              </a:rPr>
              <a:t>tahun</a:t>
            </a:r>
            <a:r>
              <a:rPr lang="en-US" altLang="en-US" sz="2000" b="1" i="1" dirty="0">
                <a:solidFill>
                  <a:srgbClr val="3333FF"/>
                </a:solidFill>
                <a:latin typeface="Agency FB" panose="020B0503020202020204" pitchFamily="34" charset="0"/>
              </a:rPr>
              <a:t> dan </a:t>
            </a:r>
            <a:r>
              <a:rPr lang="en-US" altLang="en-US" sz="2000" b="1" i="1" dirty="0" err="1">
                <a:solidFill>
                  <a:srgbClr val="3333FF"/>
                </a:solidFill>
                <a:latin typeface="Agency FB" panose="020B0503020202020204" pitchFamily="34" charset="0"/>
              </a:rPr>
              <a:t>jika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jumlahnya</a:t>
            </a:r>
            <a:r>
              <a:rPr lang="en-US" altLang="en-US" sz="2000" b="1" i="1" dirty="0">
                <a:solidFill>
                  <a:srgbClr val="3333FF"/>
                </a:solidFill>
                <a:latin typeface="Agency FB" panose="020B0503020202020204" pitchFamily="34" charset="0"/>
              </a:rPr>
              <a:t> 46-60 </a:t>
            </a:r>
            <a:r>
              <a:rPr lang="en-US" altLang="en-US" sz="2000" b="1" i="1" dirty="0" err="1">
                <a:solidFill>
                  <a:srgbClr val="3333FF"/>
                </a:solidFill>
                <a:latin typeface="Agency FB" panose="020B0503020202020204" pitchFamily="34" charset="0"/>
              </a:rPr>
              <a:t>ekor</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unta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zakatnya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adalah</a:t>
            </a:r>
            <a:r>
              <a:rPr lang="en-US" altLang="en-US" sz="2000" b="1" i="1" dirty="0">
                <a:solidFill>
                  <a:srgbClr val="3333FF"/>
                </a:solidFill>
                <a:latin typeface="Agency FB" panose="020B0503020202020204" pitchFamily="34" charset="0"/>
              </a:rPr>
              <a:t> 1 </a:t>
            </a:r>
            <a:r>
              <a:rPr lang="en-US" altLang="en-US" sz="2000" b="1" i="1" dirty="0" err="1">
                <a:solidFill>
                  <a:srgbClr val="3333FF"/>
                </a:solidFill>
                <a:latin typeface="Agency FB" panose="020B0503020202020204" pitchFamily="34" charset="0"/>
              </a:rPr>
              <a:t>ekor</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unta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betina</a:t>
            </a:r>
            <a:r>
              <a:rPr lang="en-US" altLang="en-US" sz="2000" b="1" i="1" dirty="0">
                <a:solidFill>
                  <a:srgbClr val="3333FF"/>
                </a:solidFill>
                <a:latin typeface="Agency FB" panose="020B0503020202020204" pitchFamily="34" charset="0"/>
              </a:rPr>
              <a:t> </a:t>
            </a:r>
            <a:r>
              <a:rPr lang="en-US" altLang="en-US" sz="2000" b="1" i="1" dirty="0" err="1">
                <a:solidFill>
                  <a:srgbClr val="3333FF"/>
                </a:solidFill>
                <a:latin typeface="Agency FB" panose="020B0503020202020204" pitchFamily="34" charset="0"/>
              </a:rPr>
              <a:t>berumur</a:t>
            </a:r>
            <a:r>
              <a:rPr lang="en-US" altLang="en-US" sz="2000" b="1" i="1" dirty="0">
                <a:solidFill>
                  <a:srgbClr val="3333FF"/>
                </a:solidFill>
                <a:latin typeface="Agency FB" panose="020B0503020202020204" pitchFamily="34" charset="0"/>
              </a:rPr>
              <a:t> 3-4 </a:t>
            </a:r>
            <a:r>
              <a:rPr lang="en-US" altLang="en-US" sz="2000" b="1" i="1" dirty="0" err="1">
                <a:solidFill>
                  <a:srgbClr val="3333FF"/>
                </a:solidFill>
                <a:latin typeface="Agency FB" panose="020B0503020202020204" pitchFamily="34" charset="0"/>
              </a:rPr>
              <a:t>tahun</a:t>
            </a:r>
            <a:r>
              <a:rPr lang="en-US" altLang="en-US" sz="2000" b="1" i="1" dirty="0">
                <a:solidFill>
                  <a:srgbClr val="3333FF"/>
                </a:solidFill>
                <a:latin typeface="Agency FB" panose="020B0503020202020204" pitchFamily="34" charset="0"/>
              </a:rPr>
              <a:t>.”</a:t>
            </a:r>
          </a:p>
          <a:p>
            <a:pPr algn="just" eaLnBrk="1" hangingPunct="1">
              <a:lnSpc>
                <a:spcPct val="80000"/>
              </a:lnSpc>
              <a:buFont typeface="Wingdings" panose="05000000000000000000" pitchFamily="2" charset="2"/>
              <a:buNone/>
            </a:pPr>
            <a:endParaRPr lang="en-US" altLang="en-US" sz="2000" b="1" dirty="0">
              <a:solidFill>
                <a:srgbClr val="3333FF"/>
              </a:solidFill>
              <a:latin typeface="Agency FB" panose="020B0503020202020204" pitchFamily="34" charset="0"/>
            </a:endParaRPr>
          </a:p>
        </p:txBody>
      </p:sp>
      <p:pic>
        <p:nvPicPr>
          <p:cNvPr id="10244" name="Picture 4" descr="j0149627">
            <a:extLst>
              <a:ext uri="{FF2B5EF4-FFF2-40B4-BE49-F238E27FC236}">
                <a16:creationId xmlns:a16="http://schemas.microsoft.com/office/drawing/2014/main" id="{AF7F09E1-B7F6-4C08-8462-2C9A59F6B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839" y="1128554"/>
            <a:ext cx="15113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004D4C7-60F6-494F-9E75-6637B489D9AE}"/>
              </a:ext>
            </a:extLst>
          </p:cNvPr>
          <p:cNvSpPr>
            <a:spLocks noGrp="1" noChangeArrowheads="1"/>
          </p:cNvSpPr>
          <p:nvPr>
            <p:ph type="title" idx="4294967295"/>
          </p:nvPr>
        </p:nvSpPr>
        <p:spPr>
          <a:xfrm>
            <a:off x="0" y="1025525"/>
            <a:ext cx="10515600" cy="1325563"/>
          </a:xfrm>
        </p:spPr>
        <p:txBody>
          <a:bodyPr/>
          <a:lstStyle/>
          <a:p>
            <a:pPr algn="ctr" eaLnBrk="1" hangingPunct="1"/>
            <a:r>
              <a:rPr lang="en-US" altLang="en-US"/>
              <a:t>LANJUT</a:t>
            </a:r>
          </a:p>
        </p:txBody>
      </p:sp>
      <p:sp>
        <p:nvSpPr>
          <p:cNvPr id="11267" name="Rectangle 3">
            <a:extLst>
              <a:ext uri="{FF2B5EF4-FFF2-40B4-BE49-F238E27FC236}">
                <a16:creationId xmlns:a16="http://schemas.microsoft.com/office/drawing/2014/main" id="{245CF28D-5C43-48A9-A948-3BB6C14DDD2D}"/>
              </a:ext>
            </a:extLst>
          </p:cNvPr>
          <p:cNvSpPr>
            <a:spLocks noGrp="1" noChangeArrowheads="1"/>
          </p:cNvSpPr>
          <p:nvPr>
            <p:ph type="body" idx="4294967295"/>
          </p:nvPr>
        </p:nvSpPr>
        <p:spPr>
          <a:xfrm>
            <a:off x="838200" y="2351088"/>
            <a:ext cx="10515600" cy="3944937"/>
          </a:xfrm>
        </p:spPr>
        <p:txBody>
          <a:bodyPr/>
          <a:lstStyle/>
          <a:p>
            <a:pPr algn="just" eaLnBrk="1" hangingPunct="1">
              <a:lnSpc>
                <a:spcPct val="80000"/>
              </a:lnSpc>
            </a:pPr>
            <a:r>
              <a:rPr lang="en-US" altLang="en-US" sz="2000" b="1" dirty="0" err="1">
                <a:solidFill>
                  <a:srgbClr val="3333FF"/>
                </a:solidFill>
                <a:latin typeface="Agency FB" panose="020B0503020202020204" pitchFamily="34" charset="0"/>
              </a:rPr>
              <a:t>Sapi</a:t>
            </a:r>
            <a:endParaRPr lang="en-US" altLang="en-US" sz="2000" b="1" dirty="0">
              <a:solidFill>
                <a:srgbClr val="3333FF"/>
              </a:solidFill>
              <a:latin typeface="Agency FB" panose="020B0503020202020204" pitchFamily="34" charset="0"/>
            </a:endParaRPr>
          </a:p>
          <a:p>
            <a:pPr algn="just" eaLnBrk="1" hangingPunct="1">
              <a:lnSpc>
                <a:spcPct val="80000"/>
              </a:lnSpc>
              <a:buFont typeface="Wingdings" panose="05000000000000000000" pitchFamily="2" charset="2"/>
              <a:buNone/>
            </a:pP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Kewajiban</a:t>
            </a:r>
            <a:r>
              <a:rPr lang="en-US" altLang="en-US" sz="2000" b="1" dirty="0">
                <a:solidFill>
                  <a:srgbClr val="3333FF"/>
                </a:solidFill>
                <a:latin typeface="Agency FB" panose="020B0503020202020204" pitchFamily="34" charset="0"/>
              </a:rPr>
              <a:t> zakat </a:t>
            </a:r>
            <a:r>
              <a:rPr lang="en-US" altLang="en-US" sz="2000" b="1" dirty="0" err="1">
                <a:solidFill>
                  <a:srgbClr val="3333FF"/>
                </a:solidFill>
                <a:latin typeface="Agency FB" panose="020B0503020202020204" pitchFamily="34" charset="0"/>
              </a:rPr>
              <a:t>sapi</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dijelaskan</a:t>
            </a:r>
            <a:r>
              <a:rPr lang="en-US" altLang="en-US" sz="2000" b="1" dirty="0">
                <a:solidFill>
                  <a:srgbClr val="3333FF"/>
                </a:solidFill>
                <a:latin typeface="Agency FB" panose="020B0503020202020204" pitchFamily="34" charset="0"/>
              </a:rPr>
              <a:t> Nabi </a:t>
            </a:r>
            <a:r>
              <a:rPr lang="en-US" altLang="en-US" sz="2000" b="1" dirty="0" err="1">
                <a:solidFill>
                  <a:srgbClr val="3333FF"/>
                </a:solidFill>
                <a:latin typeface="Agency FB" panose="020B0503020202020204" pitchFamily="34" charset="0"/>
              </a:rPr>
              <a:t>dalam</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hadistnya</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dari</a:t>
            </a:r>
            <a:r>
              <a:rPr lang="en-US" altLang="en-US" sz="2000" b="1" dirty="0">
                <a:solidFill>
                  <a:srgbClr val="3333FF"/>
                </a:solidFill>
                <a:latin typeface="Agency FB" panose="020B0503020202020204" pitchFamily="34" charset="0"/>
              </a:rPr>
              <a:t> Muaz ibn Jabal </a:t>
            </a:r>
            <a:r>
              <a:rPr lang="en-US" altLang="en-US" sz="2000" b="1" dirty="0" err="1">
                <a:solidFill>
                  <a:srgbClr val="3333FF"/>
                </a:solidFill>
                <a:latin typeface="Agency FB" panose="020B0503020202020204" pitchFamily="34" charset="0"/>
              </a:rPr>
              <a:t>menurut</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riwayat</a:t>
            </a:r>
            <a:r>
              <a:rPr lang="en-US" altLang="en-US" sz="2000" b="1" dirty="0">
                <a:solidFill>
                  <a:srgbClr val="3333FF"/>
                </a:solidFill>
                <a:latin typeface="Agency FB" panose="020B0503020202020204" pitchFamily="34" charset="0"/>
              </a:rPr>
              <a:t> lima </a:t>
            </a:r>
            <a:r>
              <a:rPr lang="en-US" altLang="en-US" sz="2000" b="1" dirty="0" err="1">
                <a:solidFill>
                  <a:srgbClr val="3333FF"/>
                </a:solidFill>
                <a:latin typeface="Agency FB" panose="020B0503020202020204" pitchFamily="34" charset="0"/>
              </a:rPr>
              <a:t>perawi</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hadist</a:t>
            </a:r>
            <a:r>
              <a:rPr lang="en-US" altLang="en-US" sz="2000" b="1" dirty="0">
                <a:solidFill>
                  <a:srgbClr val="3333FF"/>
                </a:solidFill>
                <a:latin typeface="Agency FB" panose="020B0503020202020204" pitchFamily="34" charset="0"/>
              </a:rPr>
              <a:t>.</a:t>
            </a:r>
          </a:p>
          <a:p>
            <a:pPr algn="just" eaLnBrk="1" hangingPunct="1">
              <a:lnSpc>
                <a:spcPct val="80000"/>
              </a:lnSpc>
              <a:buFont typeface="Wingdings" panose="05000000000000000000" pitchFamily="2" charset="2"/>
              <a:buNone/>
            </a:pPr>
            <a:r>
              <a:rPr lang="en-US" altLang="en-US" sz="2000" b="1" dirty="0">
                <a:solidFill>
                  <a:srgbClr val="3333FF"/>
                </a:solidFill>
                <a:latin typeface="Agency FB" panose="020B0503020202020204" pitchFamily="34" charset="0"/>
              </a:rPr>
              <a:t>	Yang </a:t>
            </a:r>
            <a:r>
              <a:rPr lang="en-US" altLang="en-US" sz="2000" b="1" dirty="0" err="1">
                <a:solidFill>
                  <a:srgbClr val="3333FF"/>
                </a:solidFill>
                <a:latin typeface="Agency FB" panose="020B0503020202020204" pitchFamily="34" charset="0"/>
              </a:rPr>
              <a:t>artinya</a:t>
            </a:r>
            <a:r>
              <a:rPr lang="en-US" altLang="en-US" sz="2000" b="1" dirty="0">
                <a:solidFill>
                  <a:srgbClr val="3333FF"/>
                </a:solidFill>
                <a:latin typeface="Agency FB" panose="020B0503020202020204" pitchFamily="34" charset="0"/>
              </a:rPr>
              <a:t>:</a:t>
            </a:r>
          </a:p>
          <a:p>
            <a:pPr algn="just" eaLnBrk="1" hangingPunct="1">
              <a:lnSpc>
                <a:spcPct val="80000"/>
              </a:lnSpc>
              <a:buFont typeface="Wingdings" panose="05000000000000000000" pitchFamily="2" charset="2"/>
              <a:buNone/>
            </a:pP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Sesungguhnya</a:t>
            </a:r>
            <a:r>
              <a:rPr lang="en-US" altLang="en-US" sz="2000" b="1" dirty="0">
                <a:solidFill>
                  <a:srgbClr val="3333FF"/>
                </a:solidFill>
                <a:latin typeface="Agency FB" panose="020B0503020202020204" pitchFamily="34" charset="0"/>
              </a:rPr>
              <a:t> Nabi Muhammad SAW </a:t>
            </a:r>
            <a:r>
              <a:rPr lang="en-US" altLang="en-US" sz="2000" b="1" dirty="0" err="1">
                <a:solidFill>
                  <a:srgbClr val="3333FF"/>
                </a:solidFill>
                <a:latin typeface="Agency FB" panose="020B0503020202020204" pitchFamily="34" charset="0"/>
              </a:rPr>
              <a:t>mengutusnya</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muaz</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ke</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yaman</a:t>
            </a:r>
            <a:r>
              <a:rPr lang="en-US" altLang="en-US" sz="2000" b="1" dirty="0">
                <a:solidFill>
                  <a:srgbClr val="3333FF"/>
                </a:solidFill>
                <a:latin typeface="Agency FB" panose="020B0503020202020204" pitchFamily="34" charset="0"/>
              </a:rPr>
              <a:t>: Nabi </a:t>
            </a:r>
            <a:r>
              <a:rPr lang="en-US" altLang="en-US" sz="2000" b="1" dirty="0" err="1">
                <a:solidFill>
                  <a:srgbClr val="3333FF"/>
                </a:solidFill>
                <a:latin typeface="Agency FB" panose="020B0503020202020204" pitchFamily="34" charset="0"/>
              </a:rPr>
              <a:t>menyuruhnya</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untuk</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memungut</a:t>
            </a:r>
            <a:r>
              <a:rPr lang="en-US" altLang="en-US" sz="2000" b="1" dirty="0">
                <a:solidFill>
                  <a:srgbClr val="3333FF"/>
                </a:solidFill>
                <a:latin typeface="Agency FB" panose="020B0503020202020204" pitchFamily="34" charset="0"/>
              </a:rPr>
              <a:t> zakat </a:t>
            </a:r>
            <a:r>
              <a:rPr lang="en-US" altLang="en-US" sz="2000" b="1" dirty="0" err="1">
                <a:solidFill>
                  <a:srgbClr val="3333FF"/>
                </a:solidFill>
                <a:latin typeface="Agency FB" panose="020B0503020202020204" pitchFamily="34" charset="0"/>
              </a:rPr>
              <a:t>dari</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setiap</a:t>
            </a:r>
            <a:r>
              <a:rPr lang="en-US" altLang="en-US" sz="2000" b="1" dirty="0">
                <a:solidFill>
                  <a:srgbClr val="3333FF"/>
                </a:solidFill>
                <a:latin typeface="Agency FB" panose="020B0503020202020204" pitchFamily="34" charset="0"/>
              </a:rPr>
              <a:t> 30 </a:t>
            </a:r>
            <a:r>
              <a:rPr lang="en-US" altLang="en-US" sz="2000" b="1" dirty="0" err="1">
                <a:solidFill>
                  <a:srgbClr val="3333FF"/>
                </a:solidFill>
                <a:latin typeface="Agency FB" panose="020B0503020202020204" pitchFamily="34" charset="0"/>
              </a:rPr>
              <a:t>ekor</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sapi</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seekor</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anak</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sapi</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jantan</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atau</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betina</a:t>
            </a:r>
            <a:r>
              <a:rPr lang="en-US" altLang="en-US" sz="2000" b="1" dirty="0">
                <a:solidFill>
                  <a:srgbClr val="3333FF"/>
                </a:solidFill>
                <a:latin typeface="Agency FB" panose="020B0503020202020204" pitchFamily="34" charset="0"/>
              </a:rPr>
              <a:t> yang </a:t>
            </a:r>
            <a:r>
              <a:rPr lang="en-US" altLang="en-US" sz="2000" b="1" dirty="0" err="1">
                <a:solidFill>
                  <a:srgbClr val="3333FF"/>
                </a:solidFill>
                <a:latin typeface="Agency FB" panose="020B0503020202020204" pitchFamily="34" charset="0"/>
              </a:rPr>
              <a:t>masih</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muda</a:t>
            </a:r>
            <a:r>
              <a:rPr lang="en-US" altLang="en-US" sz="2000" b="1" dirty="0">
                <a:solidFill>
                  <a:srgbClr val="3333FF"/>
                </a:solidFill>
                <a:latin typeface="Agency FB" panose="020B0503020202020204" pitchFamily="34" charset="0"/>
              </a:rPr>
              <a:t> dan </a:t>
            </a:r>
            <a:r>
              <a:rPr lang="en-US" altLang="en-US" sz="2000" b="1" dirty="0" err="1">
                <a:solidFill>
                  <a:srgbClr val="3333FF"/>
                </a:solidFill>
                <a:latin typeface="Agency FB" panose="020B0503020202020204" pitchFamily="34" charset="0"/>
              </a:rPr>
              <a:t>dari</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setiap</a:t>
            </a:r>
            <a:r>
              <a:rPr lang="en-US" altLang="en-US" sz="2000" b="1" dirty="0">
                <a:solidFill>
                  <a:srgbClr val="3333FF"/>
                </a:solidFill>
                <a:latin typeface="Agency FB" panose="020B0503020202020204" pitchFamily="34" charset="0"/>
              </a:rPr>
              <a:t> 40 </a:t>
            </a:r>
            <a:r>
              <a:rPr lang="en-US" altLang="en-US" sz="2000" b="1" dirty="0" err="1">
                <a:solidFill>
                  <a:srgbClr val="3333FF"/>
                </a:solidFill>
                <a:latin typeface="Agency FB" panose="020B0503020202020204" pitchFamily="34" charset="0"/>
              </a:rPr>
              <a:t>ekor</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diambil</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zakatnya</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seekor</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sapi</a:t>
            </a:r>
            <a:r>
              <a:rPr lang="en-US" altLang="en-US" sz="2000" b="1" dirty="0">
                <a:solidFill>
                  <a:srgbClr val="3333FF"/>
                </a:solidFill>
                <a:latin typeface="Agency FB" panose="020B0503020202020204" pitchFamily="34" charset="0"/>
              </a:rPr>
              <a:t> yang </a:t>
            </a:r>
            <a:r>
              <a:rPr lang="en-US" altLang="en-US" sz="2000" b="1" dirty="0" err="1">
                <a:solidFill>
                  <a:srgbClr val="3333FF"/>
                </a:solidFill>
                <a:latin typeface="Agency FB" panose="020B0503020202020204" pitchFamily="34" charset="0"/>
              </a:rPr>
              <a:t>telah</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berumur</a:t>
            </a:r>
            <a:r>
              <a:rPr lang="en-US" altLang="en-US" sz="2000" b="1" dirty="0">
                <a:solidFill>
                  <a:srgbClr val="3333FF"/>
                </a:solidFill>
                <a:latin typeface="Agency FB" panose="020B0503020202020204" pitchFamily="34" charset="0"/>
              </a:rPr>
              <a:t>.”</a:t>
            </a:r>
          </a:p>
          <a:p>
            <a:pPr algn="just" eaLnBrk="1" hangingPunct="1">
              <a:lnSpc>
                <a:spcPct val="80000"/>
              </a:lnSpc>
            </a:pPr>
            <a:r>
              <a:rPr lang="en-US" altLang="en-US" sz="2000" b="1" dirty="0" err="1">
                <a:solidFill>
                  <a:srgbClr val="3333FF"/>
                </a:solidFill>
                <a:latin typeface="Agency FB" panose="020B0503020202020204" pitchFamily="34" charset="0"/>
              </a:rPr>
              <a:t>Kambing</a:t>
            </a:r>
            <a:r>
              <a:rPr lang="en-US" altLang="en-US" sz="2000" b="1" dirty="0">
                <a:solidFill>
                  <a:srgbClr val="3333FF"/>
                </a:solidFill>
                <a:latin typeface="Agency FB" panose="020B0503020202020204" pitchFamily="34" charset="0"/>
              </a:rPr>
              <a:t> </a:t>
            </a:r>
          </a:p>
          <a:p>
            <a:pPr algn="just" eaLnBrk="1" hangingPunct="1">
              <a:lnSpc>
                <a:spcPct val="80000"/>
              </a:lnSpc>
              <a:buFont typeface="Wingdings" panose="05000000000000000000" pitchFamily="2" charset="2"/>
              <a:buNone/>
            </a:pP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Kewajiban</a:t>
            </a:r>
            <a:r>
              <a:rPr lang="en-US" altLang="en-US" sz="2000" b="1" dirty="0">
                <a:solidFill>
                  <a:srgbClr val="3333FF"/>
                </a:solidFill>
                <a:latin typeface="Agency FB" panose="020B0503020202020204" pitchFamily="34" charset="0"/>
              </a:rPr>
              <a:t> zakat </a:t>
            </a:r>
            <a:r>
              <a:rPr lang="en-US" altLang="en-US" sz="2000" b="1" dirty="0" err="1">
                <a:solidFill>
                  <a:srgbClr val="3333FF"/>
                </a:solidFill>
                <a:latin typeface="Agency FB" panose="020B0503020202020204" pitchFamily="34" charset="0"/>
              </a:rPr>
              <a:t>kambing</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dijelaskan</a:t>
            </a:r>
            <a:r>
              <a:rPr lang="en-US" altLang="en-US" sz="2000" b="1" dirty="0">
                <a:solidFill>
                  <a:srgbClr val="3333FF"/>
                </a:solidFill>
                <a:latin typeface="Agency FB" panose="020B0503020202020204" pitchFamily="34" charset="0"/>
              </a:rPr>
              <a:t> Nabi </a:t>
            </a:r>
            <a:r>
              <a:rPr lang="en-US" altLang="en-US" sz="2000" b="1" dirty="0" err="1">
                <a:solidFill>
                  <a:srgbClr val="3333FF"/>
                </a:solidFill>
                <a:latin typeface="Agency FB" panose="020B0503020202020204" pitchFamily="34" charset="0"/>
              </a:rPr>
              <a:t>dengan</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hadistnya</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dari</a:t>
            </a:r>
            <a:r>
              <a:rPr lang="en-US" altLang="en-US" sz="2000" b="1" dirty="0">
                <a:solidFill>
                  <a:srgbClr val="3333FF"/>
                </a:solidFill>
                <a:latin typeface="Agency FB" panose="020B0503020202020204" pitchFamily="34" charset="0"/>
              </a:rPr>
              <a:t> Anas ra. </a:t>
            </a:r>
            <a:r>
              <a:rPr lang="en-US" altLang="en-US" sz="2000" b="1" dirty="0" err="1">
                <a:solidFill>
                  <a:srgbClr val="3333FF"/>
                </a:solidFill>
                <a:latin typeface="Agency FB" panose="020B0503020202020204" pitchFamily="34" charset="0"/>
              </a:rPr>
              <a:t>Menurut</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riwayat</a:t>
            </a:r>
            <a:r>
              <a:rPr lang="en-US" altLang="en-US" sz="2000" b="1" dirty="0">
                <a:solidFill>
                  <a:srgbClr val="3333FF"/>
                </a:solidFill>
                <a:latin typeface="Agency FB" panose="020B0503020202020204" pitchFamily="34" charset="0"/>
              </a:rPr>
              <a:t> Al-</a:t>
            </a:r>
            <a:r>
              <a:rPr lang="en-US" altLang="en-US" sz="2000" b="1" dirty="0" err="1">
                <a:solidFill>
                  <a:srgbClr val="3333FF"/>
                </a:solidFill>
                <a:latin typeface="Agency FB" panose="020B0503020202020204" pitchFamily="34" charset="0"/>
              </a:rPr>
              <a:t>bukhari</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ucapannya</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Apabila</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seseorang</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memiliki</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kambing</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berjumlah</a:t>
            </a:r>
            <a:r>
              <a:rPr lang="en-US" altLang="en-US" sz="2000" b="1" dirty="0">
                <a:solidFill>
                  <a:srgbClr val="3333FF"/>
                </a:solidFill>
                <a:latin typeface="Agency FB" panose="020B0503020202020204" pitchFamily="34" charset="0"/>
              </a:rPr>
              <a:t> 40 </a:t>
            </a:r>
            <a:r>
              <a:rPr lang="en-US" altLang="en-US" sz="2000" b="1" dirty="0" err="1">
                <a:solidFill>
                  <a:srgbClr val="3333FF"/>
                </a:solidFill>
                <a:latin typeface="Agency FB" panose="020B0503020202020204" pitchFamily="34" charset="0"/>
              </a:rPr>
              <a:t>sampai</a:t>
            </a:r>
            <a:r>
              <a:rPr lang="en-US" altLang="en-US" sz="2000" b="1" dirty="0">
                <a:solidFill>
                  <a:srgbClr val="3333FF"/>
                </a:solidFill>
                <a:latin typeface="Agency FB" panose="020B0503020202020204" pitchFamily="34" charset="0"/>
              </a:rPr>
              <a:t> 120 </a:t>
            </a:r>
            <a:r>
              <a:rPr lang="en-US" altLang="en-US" sz="2000" b="1" dirty="0" err="1">
                <a:solidFill>
                  <a:srgbClr val="3333FF"/>
                </a:solidFill>
                <a:latin typeface="Agency FB" panose="020B0503020202020204" pitchFamily="34" charset="0"/>
              </a:rPr>
              <a:t>ekor</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maka</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zakatnya</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seekor</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kambing</a:t>
            </a:r>
            <a:r>
              <a:rPr lang="en-US" altLang="en-US" sz="2000" b="1" dirty="0">
                <a:solidFill>
                  <a:srgbClr val="3333FF"/>
                </a:solidFill>
                <a:latin typeface="Agency FB" panose="020B0503020202020204" pitchFamily="34" charset="0"/>
              </a:rPr>
              <a:t>, 121 </a:t>
            </a:r>
            <a:r>
              <a:rPr lang="en-US" altLang="en-US" sz="2000" b="1" dirty="0" err="1">
                <a:solidFill>
                  <a:srgbClr val="3333FF"/>
                </a:solidFill>
                <a:latin typeface="Agency FB" panose="020B0503020202020204" pitchFamily="34" charset="0"/>
              </a:rPr>
              <a:t>sampai</a:t>
            </a:r>
            <a:r>
              <a:rPr lang="en-US" altLang="en-US" sz="2000" b="1" dirty="0">
                <a:solidFill>
                  <a:srgbClr val="3333FF"/>
                </a:solidFill>
                <a:latin typeface="Agency FB" panose="020B0503020202020204" pitchFamily="34" charset="0"/>
              </a:rPr>
              <a:t> 200 </a:t>
            </a:r>
            <a:r>
              <a:rPr lang="en-US" altLang="en-US" sz="2000" b="1" dirty="0" err="1">
                <a:solidFill>
                  <a:srgbClr val="3333FF"/>
                </a:solidFill>
                <a:latin typeface="Agency FB" panose="020B0503020202020204" pitchFamily="34" charset="0"/>
              </a:rPr>
              <a:t>ekor</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zakatnya</a:t>
            </a:r>
            <a:r>
              <a:rPr lang="en-US" altLang="en-US" sz="2000" b="1" dirty="0">
                <a:solidFill>
                  <a:srgbClr val="3333FF"/>
                </a:solidFill>
                <a:latin typeface="Agency FB" panose="020B0503020202020204" pitchFamily="34" charset="0"/>
              </a:rPr>
              <a:t> 2 </a:t>
            </a:r>
            <a:r>
              <a:rPr lang="en-US" altLang="en-US" sz="2000" b="1" dirty="0" err="1">
                <a:solidFill>
                  <a:srgbClr val="3333FF"/>
                </a:solidFill>
                <a:latin typeface="Agency FB" panose="020B0503020202020204" pitchFamily="34" charset="0"/>
              </a:rPr>
              <a:t>ekor</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kambing</a:t>
            </a:r>
            <a:r>
              <a:rPr lang="en-US" altLang="en-US" sz="2000" b="1" dirty="0">
                <a:solidFill>
                  <a:srgbClr val="3333FF"/>
                </a:solidFill>
                <a:latin typeface="Agency FB" panose="020B0503020202020204" pitchFamily="34" charset="0"/>
              </a:rPr>
              <a:t>, 201 </a:t>
            </a:r>
            <a:r>
              <a:rPr lang="en-US" altLang="en-US" sz="2000" b="1" dirty="0" err="1">
                <a:solidFill>
                  <a:srgbClr val="3333FF"/>
                </a:solidFill>
                <a:latin typeface="Agency FB" panose="020B0503020202020204" pitchFamily="34" charset="0"/>
              </a:rPr>
              <a:t>sampai</a:t>
            </a:r>
            <a:r>
              <a:rPr lang="en-US" altLang="en-US" sz="2000" b="1" dirty="0">
                <a:solidFill>
                  <a:srgbClr val="3333FF"/>
                </a:solidFill>
                <a:latin typeface="Agency FB" panose="020B0503020202020204" pitchFamily="34" charset="0"/>
              </a:rPr>
              <a:t> 300 </a:t>
            </a:r>
            <a:r>
              <a:rPr lang="en-US" altLang="en-US" sz="2000" b="1" dirty="0" err="1">
                <a:solidFill>
                  <a:srgbClr val="3333FF"/>
                </a:solidFill>
                <a:latin typeface="Agency FB" panose="020B0503020202020204" pitchFamily="34" charset="0"/>
              </a:rPr>
              <a:t>ekor</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kambing</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zakatnya</a:t>
            </a:r>
            <a:r>
              <a:rPr lang="en-US" altLang="en-US" sz="2000" b="1" dirty="0">
                <a:solidFill>
                  <a:srgbClr val="3333FF"/>
                </a:solidFill>
                <a:latin typeface="Agency FB" panose="020B0503020202020204" pitchFamily="34" charset="0"/>
              </a:rPr>
              <a:t> 3 </a:t>
            </a:r>
            <a:r>
              <a:rPr lang="en-US" altLang="en-US" sz="2000" b="1" dirty="0" err="1">
                <a:solidFill>
                  <a:srgbClr val="3333FF"/>
                </a:solidFill>
                <a:latin typeface="Agency FB" panose="020B0503020202020204" pitchFamily="34" charset="0"/>
              </a:rPr>
              <a:t>ekor</a:t>
            </a:r>
            <a:r>
              <a:rPr lang="en-US" altLang="en-US" sz="2000" b="1" dirty="0">
                <a:solidFill>
                  <a:srgbClr val="3333FF"/>
                </a:solidFill>
                <a:latin typeface="Agency FB" panose="020B0503020202020204" pitchFamily="34" charset="0"/>
              </a:rPr>
              <a:t> </a:t>
            </a:r>
            <a:r>
              <a:rPr lang="en-US" altLang="en-US" sz="2000" b="1" dirty="0" err="1">
                <a:solidFill>
                  <a:srgbClr val="3333FF"/>
                </a:solidFill>
                <a:latin typeface="Agency FB" panose="020B0503020202020204" pitchFamily="34" charset="0"/>
              </a:rPr>
              <a:t>kambing</a:t>
            </a:r>
            <a:r>
              <a:rPr lang="en-US" altLang="en-US" sz="2000" b="1" dirty="0">
                <a:solidFill>
                  <a:srgbClr val="3333FF"/>
                </a:solidFill>
                <a:latin typeface="Agency FB" panose="020B0503020202020204" pitchFamily="34" charset="0"/>
              </a:rPr>
              <a:t>.</a:t>
            </a:r>
            <a:r>
              <a:rPr lang="en-US" altLang="en-US" sz="1100" dirty="0">
                <a:latin typeface="Agency FB" panose="020B0503020202020204" pitchFamily="34" charset="0"/>
              </a:rPr>
              <a:t> </a:t>
            </a:r>
          </a:p>
        </p:txBody>
      </p:sp>
      <p:pic>
        <p:nvPicPr>
          <p:cNvPr id="11268" name="Picture 4" descr="j0149627">
            <a:extLst>
              <a:ext uri="{FF2B5EF4-FFF2-40B4-BE49-F238E27FC236}">
                <a16:creationId xmlns:a16="http://schemas.microsoft.com/office/drawing/2014/main" id="{B0A26D43-0BB6-421B-A6E8-475A03431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4661" y="1025525"/>
            <a:ext cx="151130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64924E9-7D89-4540-A5D3-F1B11424F3B6}"/>
              </a:ext>
            </a:extLst>
          </p:cNvPr>
          <p:cNvSpPr>
            <a:spLocks noGrp="1" noChangeArrowheads="1"/>
          </p:cNvSpPr>
          <p:nvPr>
            <p:ph type="title" idx="4294967295"/>
          </p:nvPr>
        </p:nvSpPr>
        <p:spPr>
          <a:xfrm>
            <a:off x="0" y="1025525"/>
            <a:ext cx="10515600" cy="1325563"/>
          </a:xfrm>
        </p:spPr>
        <p:txBody>
          <a:bodyPr/>
          <a:lstStyle/>
          <a:p>
            <a:pPr eaLnBrk="1" hangingPunct="1"/>
            <a:r>
              <a:rPr lang="en-US" altLang="en-US">
                <a:latin typeface="Times New Roman" panose="02020603050405020304" pitchFamily="18" charset="0"/>
                <a:cs typeface="Times New Roman" panose="02020603050405020304" pitchFamily="18" charset="0"/>
              </a:rPr>
              <a:t>2. Emas dan Perak</a:t>
            </a:r>
          </a:p>
        </p:txBody>
      </p:sp>
      <p:sp>
        <p:nvSpPr>
          <p:cNvPr id="12291" name="Rectangle 3">
            <a:extLst>
              <a:ext uri="{FF2B5EF4-FFF2-40B4-BE49-F238E27FC236}">
                <a16:creationId xmlns:a16="http://schemas.microsoft.com/office/drawing/2014/main" id="{E2A70C53-134A-4D5D-88DF-0B3381444D22}"/>
              </a:ext>
            </a:extLst>
          </p:cNvPr>
          <p:cNvSpPr>
            <a:spLocks noGrp="1" noChangeArrowheads="1"/>
          </p:cNvSpPr>
          <p:nvPr>
            <p:ph type="body" idx="4294967295"/>
          </p:nvPr>
        </p:nvSpPr>
        <p:spPr>
          <a:xfrm>
            <a:off x="0" y="2506663"/>
            <a:ext cx="10515600" cy="3944937"/>
          </a:xfrm>
        </p:spPr>
        <p:txBody>
          <a:bodyPr/>
          <a:lstStyle/>
          <a:p>
            <a:pPr algn="just" eaLnBrk="1" hangingPunct="1">
              <a:buFont typeface="Wingdings" panose="05000000000000000000" pitchFamily="2" charset="2"/>
              <a:buNone/>
            </a:pPr>
            <a:r>
              <a:rPr lang="en-US" altLang="en-US">
                <a:solidFill>
                  <a:srgbClr val="3333FF"/>
                </a:solidFill>
              </a:rPr>
              <a:t>	</a:t>
            </a:r>
            <a:r>
              <a:rPr lang="en-US" altLang="en-US" sz="3200">
                <a:solidFill>
                  <a:srgbClr val="3333FF"/>
                </a:solidFill>
                <a:latin typeface="Agency FB" panose="020B0503020202020204" pitchFamily="34" charset="0"/>
              </a:rPr>
              <a:t>Emas dan perak wajib dizakati apabila sudah cukup satu nisab.</a:t>
            </a:r>
          </a:p>
          <a:p>
            <a:pPr lvl="3" algn="just" eaLnBrk="1" hangingPunct="1"/>
            <a:r>
              <a:rPr lang="en-US" altLang="en-US" sz="3200">
                <a:solidFill>
                  <a:srgbClr val="3333FF"/>
                </a:solidFill>
                <a:latin typeface="Agency FB" panose="020B0503020202020204" pitchFamily="34" charset="0"/>
              </a:rPr>
              <a:t>Nisab emas, berat timbangannya 93,6 gram. Zakatnya 1/40 (2,5 %=2,125 gram) atau setiap 100 gram zakatnya 2,5 gram.</a:t>
            </a:r>
          </a:p>
          <a:p>
            <a:pPr lvl="3" algn="just" eaLnBrk="1" hangingPunct="1"/>
            <a:r>
              <a:rPr lang="en-US" altLang="en-US" sz="3200">
                <a:solidFill>
                  <a:srgbClr val="3333FF"/>
                </a:solidFill>
                <a:latin typeface="Agency FB" panose="020B0503020202020204" pitchFamily="34" charset="0"/>
              </a:rPr>
              <a:t>Nisab perak 624 gram. Zakatnya 2,5%=15,6 gram.</a:t>
            </a:r>
          </a:p>
        </p:txBody>
      </p:sp>
      <p:pic>
        <p:nvPicPr>
          <p:cNvPr id="12292" name="Picture 4" descr="Gambar Tangan">
            <a:extLst>
              <a:ext uri="{FF2B5EF4-FFF2-40B4-BE49-F238E27FC236}">
                <a16:creationId xmlns:a16="http://schemas.microsoft.com/office/drawing/2014/main" id="{0C2DC08A-BF3A-4797-9886-912F58C53C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288" y="692151"/>
            <a:ext cx="10604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F3D2CF2-543B-45FE-8D4F-99075675DA49}"/>
              </a:ext>
            </a:extLst>
          </p:cNvPr>
          <p:cNvSpPr>
            <a:spLocks noGrp="1" noChangeArrowheads="1"/>
          </p:cNvSpPr>
          <p:nvPr>
            <p:ph type="title" idx="4294967295"/>
          </p:nvPr>
        </p:nvSpPr>
        <p:spPr>
          <a:xfrm>
            <a:off x="104503" y="1057275"/>
            <a:ext cx="6978650" cy="1143000"/>
          </a:xfrm>
        </p:spPr>
        <p:txBody>
          <a:bodyPr/>
          <a:lstStyle/>
          <a:p>
            <a:pPr eaLnBrk="1" hangingPunct="1"/>
            <a:r>
              <a:rPr lang="en-US" altLang="en-US" sz="3600" dirty="0">
                <a:latin typeface="Times New Roman" panose="02020603050405020304" pitchFamily="18" charset="0"/>
                <a:cs typeface="Times New Roman" panose="02020603050405020304" pitchFamily="18" charset="0"/>
              </a:rPr>
              <a:t>3. </a:t>
            </a:r>
            <a:r>
              <a:rPr lang="en-US" altLang="en-US" sz="3600" dirty="0" err="1">
                <a:latin typeface="Times New Roman" panose="02020603050405020304" pitchFamily="18" charset="0"/>
                <a:cs typeface="Times New Roman" panose="02020603050405020304" pitchFamily="18" charset="0"/>
              </a:rPr>
              <a:t>Biji-bijian</a:t>
            </a:r>
            <a:r>
              <a:rPr lang="en-US" altLang="en-US" sz="3600" dirty="0">
                <a:latin typeface="Times New Roman" panose="02020603050405020304" pitchFamily="18" charset="0"/>
                <a:cs typeface="Times New Roman" panose="02020603050405020304" pitchFamily="18" charset="0"/>
              </a:rPr>
              <a:t> dan </a:t>
            </a:r>
            <a:r>
              <a:rPr lang="en-US" altLang="en-US" sz="3600" dirty="0" err="1">
                <a:latin typeface="Times New Roman" panose="02020603050405020304" pitchFamily="18" charset="0"/>
                <a:cs typeface="Times New Roman" panose="02020603050405020304" pitchFamily="18" charset="0"/>
              </a:rPr>
              <a:t>buah-buahan</a:t>
            </a:r>
            <a:endParaRPr lang="en-US" altLang="en-US" sz="3600" dirty="0">
              <a:latin typeface="Times New Roman" panose="02020603050405020304" pitchFamily="18" charset="0"/>
              <a:cs typeface="Times New Roman" panose="02020603050405020304" pitchFamily="18" charset="0"/>
            </a:endParaRPr>
          </a:p>
        </p:txBody>
      </p:sp>
      <p:sp>
        <p:nvSpPr>
          <p:cNvPr id="13315" name="Rectangle 3">
            <a:extLst>
              <a:ext uri="{FF2B5EF4-FFF2-40B4-BE49-F238E27FC236}">
                <a16:creationId xmlns:a16="http://schemas.microsoft.com/office/drawing/2014/main" id="{E084BEBC-8F31-43F8-9E4D-EC34245C5A17}"/>
              </a:ext>
            </a:extLst>
          </p:cNvPr>
          <p:cNvSpPr>
            <a:spLocks noGrp="1" noChangeArrowheads="1"/>
          </p:cNvSpPr>
          <p:nvPr>
            <p:ph type="body" idx="4294967295"/>
          </p:nvPr>
        </p:nvSpPr>
        <p:spPr>
          <a:xfrm>
            <a:off x="0" y="2506663"/>
            <a:ext cx="10515600" cy="3944937"/>
          </a:xfrm>
        </p:spPr>
        <p:txBody>
          <a:bodyPr/>
          <a:lstStyle/>
          <a:p>
            <a:pPr algn="just" eaLnBrk="1" hangingPunct="1">
              <a:lnSpc>
                <a:spcPct val="90000"/>
              </a:lnSpc>
              <a:buFont typeface="Wingdings" panose="05000000000000000000" pitchFamily="2" charset="2"/>
              <a:buNone/>
            </a:pPr>
            <a:r>
              <a:rPr lang="en-US" altLang="en-US">
                <a:solidFill>
                  <a:srgbClr val="3333FF"/>
                </a:solidFill>
                <a:latin typeface="Agency FB" panose="020B0503020202020204" pitchFamily="34" charset="0"/>
              </a:rPr>
              <a:t>	Nisab biji makanan yang mengenyangkan dan buah-buahan adalah 930 liter bersih dari kulit. Zakatnya, kalau yang diairi dengan sungai atau air hujan adalah 1/10 atau 10%. Tetapi kalau diairi dengan air kincir yang ditarik oleh binatang atau disiram dengan alat yang memakai biaya, zakatnya 1/20 atau 5%. Dimulainya kewajiban zakat biji dan buah-buahan ialah apabila sudah dimiliki, yaitu sesudah masak. Zakat itu wajib dikeluarkan tunai apabila sudah terkumpul dan yang menerimanya sudah ada.</a:t>
            </a:r>
            <a:r>
              <a:rPr lang="en-US" altLang="en-US"/>
              <a:t> </a:t>
            </a:r>
          </a:p>
        </p:txBody>
      </p:sp>
      <p:pic>
        <p:nvPicPr>
          <p:cNvPr id="13316" name="Picture 4" descr="j0305493">
            <a:extLst>
              <a:ext uri="{FF2B5EF4-FFF2-40B4-BE49-F238E27FC236}">
                <a16:creationId xmlns:a16="http://schemas.microsoft.com/office/drawing/2014/main" id="{20E32031-9DDF-4508-9582-6EA159EAB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242" y="1340644"/>
            <a:ext cx="10795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3595</TotalTime>
  <Words>2105</Words>
  <Application>Microsoft Office PowerPoint</Application>
  <PresentationFormat>Widescreen</PresentationFormat>
  <Paragraphs>118</Paragraphs>
  <Slides>30</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STHupo</vt:lpstr>
      <vt:lpstr>Agency FB</vt:lpstr>
      <vt:lpstr>Arial</vt:lpstr>
      <vt:lpstr>Bahnschrift Condensed</vt:lpstr>
      <vt:lpstr>Calibri</vt:lpstr>
      <vt:lpstr>Calibri Light</vt:lpstr>
      <vt:lpstr>Google Sans</vt:lpstr>
      <vt:lpstr>Helvetica Neue</vt:lpstr>
      <vt:lpstr>inherit</vt:lpstr>
      <vt:lpstr>Open Sans</vt:lpstr>
      <vt:lpstr>Roboto</vt:lpstr>
      <vt:lpstr>Times New Roman</vt:lpstr>
      <vt:lpstr>Wingdings</vt:lpstr>
      <vt:lpstr>Office Theme</vt:lpstr>
      <vt:lpstr>PowerPoint Presentation</vt:lpstr>
      <vt:lpstr>Pengertian Zakat</vt:lpstr>
      <vt:lpstr>Dasar Hukum  Zakat</vt:lpstr>
      <vt:lpstr>Rukun dan Syarat  Zakat</vt:lpstr>
      <vt:lpstr>Jenis harta yang dizakatkan</vt:lpstr>
      <vt:lpstr>1. Binatang ternak</vt:lpstr>
      <vt:lpstr>LANJUT</vt:lpstr>
      <vt:lpstr>2. Emas dan Perak</vt:lpstr>
      <vt:lpstr>3. Biji-bijian dan buah-buahan</vt:lpstr>
      <vt:lpstr>Yang berhak menerima zakat</vt:lpstr>
      <vt:lpstr>1. Orang Fakir</vt:lpstr>
      <vt:lpstr>2. Orang Miskin</vt:lpstr>
      <vt:lpstr>3. Amil</vt:lpstr>
      <vt:lpstr>4. Mu’allaf</vt:lpstr>
      <vt:lpstr>5. Memerdekakan budak</vt:lpstr>
      <vt:lpstr>6. Gharimin</vt:lpstr>
      <vt:lpstr>7. Sabilillah</vt:lpstr>
      <vt:lpstr>8. Ibnu sabil</vt:lpstr>
      <vt:lpstr>Pemberdayaan Ummat dari Zakat</vt:lpstr>
      <vt:lpstr>Proses Pemberdayaan Masyarakat pemberdayaan</vt:lpstr>
      <vt:lpstr>Ciri-ciri Masyarakat Berdaya</vt:lpstr>
      <vt:lpstr>Pengelolaan dana zakat untuk pemberdayaan ekonomi umat</vt:lpstr>
      <vt:lpstr>Sejarah Pajak dan Zakat Pada masa Rasulullah dan Khulafaurrosidin</vt:lpstr>
      <vt:lpstr>PowerPoint Presentation</vt:lpstr>
      <vt:lpstr>Perbedaan Zakat dan Pajak</vt:lpstr>
      <vt:lpstr>Ketentuan Zakat Jadi Pengurang Pajak di Indonesia</vt:lpstr>
      <vt:lpstr>PowerPoint Presentation</vt:lpstr>
      <vt:lpstr>Kesimpulan </vt:lpstr>
      <vt:lpstr>PowerPoint Presentation</vt:lpstr>
      <vt:lpstr>SEMOGA ALLAH MEMBERI TAUFIK &amp; HIDAYAH JAZAKUMULLAHU KHAIRAN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Hendy</dc:creator>
  <cp:lastModifiedBy>Reviewer</cp:lastModifiedBy>
  <cp:revision>171</cp:revision>
  <dcterms:created xsi:type="dcterms:W3CDTF">2019-10-17T04:58:05Z</dcterms:created>
  <dcterms:modified xsi:type="dcterms:W3CDTF">2024-08-30T09:53:35Z</dcterms:modified>
</cp:coreProperties>
</file>