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90" r:id="rId10"/>
    <p:sldId id="291" r:id="rId11"/>
    <p:sldId id="292" r:id="rId12"/>
    <p:sldId id="288" r:id="rId13"/>
    <p:sldId id="289" r:id="rId14"/>
    <p:sldId id="293" r:id="rId15"/>
    <p:sldId id="294" r:id="rId16"/>
    <p:sldId id="295" r:id="rId17"/>
    <p:sldId id="296" r:id="rId18"/>
    <p:sldId id="297" r:id="rId1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996633"/>
    <a:srgbClr val="422C16"/>
    <a:srgbClr val="0C788E"/>
    <a:srgbClr val="006666"/>
    <a:srgbClr val="E0C0A0"/>
    <a:srgbClr val="DDDDDD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5" autoAdjust="0"/>
    <p:restoredTop sz="94771" autoAdjust="0"/>
  </p:normalViewPr>
  <p:slideViewPr>
    <p:cSldViewPr>
      <p:cViewPr varScale="1">
        <p:scale>
          <a:sx n="62" d="100"/>
          <a:sy n="62" d="100"/>
        </p:scale>
        <p:origin x="14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5CFB-2F6E-4369-B509-B04FED87303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35E9D-75C7-4CE9-9A01-BA7569006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5E9D-75C7-4CE9-9A01-BA75690069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2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35E9D-75C7-4CE9-9A01-BA75690069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93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8E495-E2FE-4E2F-99BA-125475ED0C4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49618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706FB-BC99-4D0C-80CF-214168FA666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547935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90DE7-E061-401F-BA11-7C869DBAB99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2755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FB5311-A58F-462F-B027-CFAB18E2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0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F9F95-042E-416D-AB1A-EA65DABF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C88F7-5F62-47DB-A77C-B2010AD9F97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5498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5FB804-2339-423C-9D26-03D38981E9A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3605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F7AC4-D0FD-478F-AF05-5983370EF33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9765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338A3-108B-431B-AD7B-EE43A250718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3062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C34BC-17EA-4B35-A39B-E7FFE51748F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75527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71F68-A5F0-4FB4-A5A1-25ABC78F4DA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2760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7D9B5-153B-4F91-AFB3-39D32EDAC94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29559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A751-2DC5-4354-BD0F-5FC7FAE7B686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507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0B2A5A7-DE69-45E7-8938-4188FAB97E24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111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1959" y="222865"/>
            <a:ext cx="460851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Matematika</a:t>
            </a:r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Diskrit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02719" y="913418"/>
            <a:ext cx="344190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Semester </a:t>
            </a:r>
            <a:r>
              <a:rPr lang="en-US" altLang="en-US" b="1" dirty="0" err="1"/>
              <a:t>Ganjil</a:t>
            </a:r>
            <a:r>
              <a:rPr lang="en-US" altLang="en-US" b="1" dirty="0"/>
              <a:t> </a:t>
            </a:r>
            <a:r>
              <a:rPr lang="en-US" altLang="en-US" b="1"/>
              <a:t>TA 2024-2025</a:t>
            </a:r>
            <a:endParaRPr lang="en-US" alt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220238" y="3597214"/>
            <a:ext cx="532214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Pewarnaan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Graf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sz="4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000" dirty="0" err="1"/>
              <a:t>Fokus</a:t>
            </a:r>
            <a:r>
              <a:rPr lang="en-US" sz="2000" dirty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b="1" dirty="0" err="1"/>
              <a:t>jadwal</a:t>
            </a:r>
            <a:r>
              <a:rPr lang="en-US" sz="2000" b="1" dirty="0"/>
              <a:t> </a:t>
            </a:r>
            <a:r>
              <a:rPr lang="en-US" sz="2000" b="1" dirty="0" err="1"/>
              <a:t>ujian</a:t>
            </a:r>
            <a:r>
              <a:rPr lang="en-US" sz="2000" b="1" dirty="0"/>
              <a:t> </a:t>
            </a:r>
            <a:r>
              <a:rPr lang="en-US" sz="2000" b="1" dirty="0" err="1"/>
              <a:t>mata</a:t>
            </a:r>
            <a:r>
              <a:rPr lang="en-US" sz="2000" b="1" dirty="0"/>
              <a:t> </a:t>
            </a:r>
            <a:r>
              <a:rPr lang="en-US" sz="2000" b="1" dirty="0" err="1"/>
              <a:t>kuliah</a:t>
            </a:r>
            <a:r>
              <a:rPr lang="en-US" sz="2000" b="1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yang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(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simpul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) </a:t>
            </a:r>
          </a:p>
          <a:p>
            <a:pPr lvl="0" algn="just"/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yang </a:t>
            </a:r>
            <a:r>
              <a:rPr lang="en-US" sz="2000" dirty="0" err="1"/>
              <a:t>diambil</a:t>
            </a:r>
            <a:r>
              <a:rPr lang="en-US" sz="2000" dirty="0"/>
              <a:t> oleh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contoh</a:t>
            </a:r>
            <a:r>
              <a:rPr lang="en-US" sz="2000" dirty="0"/>
              <a:t>: Heru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b="1" dirty="0" err="1"/>
              <a:t>matdis</a:t>
            </a:r>
            <a:r>
              <a:rPr lang="en-US" sz="2000" b="1" dirty="0"/>
              <a:t> dan </a:t>
            </a:r>
            <a:r>
              <a:rPr lang="en-US" sz="2000" b="1" dirty="0" err="1"/>
              <a:t>siskom</a:t>
            </a:r>
            <a:r>
              <a:rPr lang="en-US" sz="2000" dirty="0"/>
              <a:t> </a:t>
            </a:r>
            <a:r>
              <a:rPr lang="en-US" sz="2000" dirty="0" err="1"/>
              <a:t>artinya</a:t>
            </a:r>
            <a:r>
              <a:rPr lang="en-US" sz="2000" dirty="0"/>
              <a:t> 2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 yang </a:t>
            </a:r>
            <a:r>
              <a:rPr lang="en-US" sz="2000" dirty="0" err="1"/>
              <a:t>bersamaan</a:t>
            </a:r>
            <a:r>
              <a:rPr lang="en-US" sz="2000" dirty="0"/>
              <a:t>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b="1" dirty="0" err="1"/>
              <a:t>keduanya</a:t>
            </a:r>
            <a:r>
              <a:rPr lang="en-US" sz="2000" b="1" dirty="0"/>
              <a:t> </a:t>
            </a:r>
            <a:r>
              <a:rPr lang="en-US" sz="2000" b="1" dirty="0" err="1"/>
              <a:t>harus</a:t>
            </a:r>
            <a:r>
              <a:rPr lang="en-US" sz="2000" b="1" dirty="0"/>
              <a:t> </a:t>
            </a:r>
            <a:r>
              <a:rPr lang="en-US" sz="2000" b="1" dirty="0" err="1"/>
              <a:t>saling</a:t>
            </a:r>
            <a:r>
              <a:rPr lang="en-US" sz="2000" b="1" dirty="0"/>
              <a:t> </a:t>
            </a:r>
            <a:r>
              <a:rPr lang="en-US" sz="2000" b="1" dirty="0" err="1"/>
              <a:t>dihubungkan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 err="1"/>
              <a:t>Gambarkan</a:t>
            </a:r>
            <a:r>
              <a:rPr lang="en-US" sz="2000" dirty="0"/>
              <a:t> </a:t>
            </a:r>
            <a:r>
              <a:rPr lang="en-US" sz="2000" dirty="0" err="1"/>
              <a:t>permasalahan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4496886"/>
            <a:ext cx="4176464" cy="195645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386386" y="4577352"/>
            <a:ext cx="285752" cy="2857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55976" y="6332232"/>
            <a:ext cx="285752" cy="2857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36096" y="5310465"/>
            <a:ext cx="285752" cy="2857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43824" y="4577352"/>
            <a:ext cx="285752" cy="2857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43824" y="6022973"/>
            <a:ext cx="285752" cy="2857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79107" y="566344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Matdis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67191" y="414285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Alpro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07238" y="6570334"/>
            <a:ext cx="783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Office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332146" y="4133181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Siskom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57062" y="6355604"/>
            <a:ext cx="915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Agama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5680001" y="4801921"/>
            <a:ext cx="1663823" cy="63208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5721848" y="5452072"/>
            <a:ext cx="1621976" cy="7125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4641728" y="6205535"/>
            <a:ext cx="2702096" cy="30925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4633664" y="4801921"/>
            <a:ext cx="805805" cy="63208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H="1">
            <a:off x="4495132" y="4840143"/>
            <a:ext cx="30410" cy="146912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85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minimum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Slot 1 : </a:t>
            </a:r>
            <a:r>
              <a:rPr lang="en-US" dirty="0" err="1"/>
              <a:t>Matdis</a:t>
            </a:r>
            <a:r>
              <a:rPr lang="en-US" dirty="0"/>
              <a:t>, Office</a:t>
            </a:r>
          </a:p>
          <a:p>
            <a:pPr lvl="1"/>
            <a:r>
              <a:rPr lang="en-US" dirty="0"/>
              <a:t>Slot 2 : </a:t>
            </a:r>
            <a:r>
              <a:rPr lang="en-US" dirty="0" err="1"/>
              <a:t>Alpro</a:t>
            </a:r>
            <a:r>
              <a:rPr lang="en-US" dirty="0"/>
              <a:t>, </a:t>
            </a:r>
            <a:r>
              <a:rPr lang="en-US" dirty="0" err="1"/>
              <a:t>Siskom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Agama</a:t>
            </a:r>
          </a:p>
          <a:p>
            <a:pPr lvl="1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28352" y="1627358"/>
            <a:ext cx="4309067" cy="2899074"/>
            <a:chOff x="2428352" y="1627358"/>
            <a:chExt cx="4309067" cy="2899074"/>
          </a:xfrm>
        </p:grpSpPr>
        <p:sp>
          <p:nvSpPr>
            <p:cNvPr id="4" name="Oval 3"/>
            <p:cNvSpPr/>
            <p:nvPr/>
          </p:nvSpPr>
          <p:spPr>
            <a:xfrm>
              <a:off x="2850376" y="2071529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819966" y="3826409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900086" y="2804642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807814" y="2071529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07814" y="3517150"/>
              <a:ext cx="285752" cy="2857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43097" y="3157623"/>
              <a:ext cx="8643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Matdis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31181" y="163703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Alpro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6136" y="1627358"/>
              <a:ext cx="941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</a:rPr>
                <a:t>Siskom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21052" y="3849781"/>
              <a:ext cx="9156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Agama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V="1">
              <a:off x="4168906" y="2256989"/>
              <a:ext cx="1663823" cy="63208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6" idx="6"/>
              <a:endCxn id="8" idx="2"/>
            </p:cNvCxnSpPr>
            <p:nvPr/>
          </p:nvCxnSpPr>
          <p:spPr>
            <a:xfrm>
              <a:off x="4185838" y="2947518"/>
              <a:ext cx="1621976" cy="7125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6"/>
              <a:endCxn id="8" idx="2"/>
            </p:cNvCxnSpPr>
            <p:nvPr/>
          </p:nvCxnSpPr>
          <p:spPr>
            <a:xfrm flipV="1">
              <a:off x="3105718" y="3660026"/>
              <a:ext cx="2702096" cy="30925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6" idx="1"/>
            </p:cNvCxnSpPr>
            <p:nvPr/>
          </p:nvCxnSpPr>
          <p:spPr>
            <a:xfrm>
              <a:off x="3136128" y="2214405"/>
              <a:ext cx="805805" cy="632084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4"/>
              <a:endCxn id="5" idx="0"/>
            </p:cNvCxnSpPr>
            <p:nvPr/>
          </p:nvCxnSpPr>
          <p:spPr>
            <a:xfrm flipH="1">
              <a:off x="2962842" y="2357281"/>
              <a:ext cx="30410" cy="146912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428352" y="4157100"/>
              <a:ext cx="7832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Office</a:t>
              </a:r>
            </a:p>
          </p:txBody>
        </p:sp>
      </p:grpSp>
      <p:sp>
        <p:nvSpPr>
          <p:cNvPr id="20" name="Oval 19"/>
          <p:cNvSpPr/>
          <p:nvPr/>
        </p:nvSpPr>
        <p:spPr>
          <a:xfrm>
            <a:off x="3901483" y="2797521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29338" y="3826409"/>
            <a:ext cx="285752" cy="2857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839847" y="2056490"/>
            <a:ext cx="285752" cy="28575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98442" y="3507624"/>
            <a:ext cx="285752" cy="28575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98442" y="2084891"/>
            <a:ext cx="285752" cy="285752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Pengelompokan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Zat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Kimia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Dengan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36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Pewarnaan</a:t>
            </a: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Graf</a:t>
            </a:r>
            <a:endParaRPr lang="en-US" sz="3600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66" cy="47577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Ada 7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gudang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pasang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campuran</a:t>
            </a:r>
            <a:r>
              <a:rPr lang="en-US" dirty="0"/>
              <a:t> </a:t>
            </a:r>
            <a:r>
              <a:rPr lang="en-US" dirty="0" err="1"/>
              <a:t>gasnya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eksplosif</a:t>
            </a:r>
            <a:r>
              <a:rPr lang="en-US" dirty="0"/>
              <a:t>.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zat-zat</a:t>
            </a:r>
            <a:r>
              <a:rPr lang="en-US" dirty="0"/>
              <a:t>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ruang-ruang</a:t>
            </a:r>
            <a:r>
              <a:rPr lang="en-US" dirty="0"/>
              <a:t> </a:t>
            </a:r>
            <a:r>
              <a:rPr lang="en-US" dirty="0" err="1"/>
              <a:t>terpisah</a:t>
            </a:r>
            <a:r>
              <a:rPr lang="en-US" dirty="0"/>
              <a:t> yang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ventilasi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penyedot</a:t>
            </a:r>
            <a:r>
              <a:rPr lang="en-US" dirty="0"/>
              <a:t> </a:t>
            </a:r>
            <a:r>
              <a:rPr lang="en-US" dirty="0" err="1"/>
              <a:t>udara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yang </a:t>
            </a:r>
            <a:r>
              <a:rPr lang="en-US" dirty="0" err="1"/>
              <a:t>berlainan</a:t>
            </a:r>
            <a:r>
              <a:rPr lang="en-US" dirty="0"/>
              <a:t>. 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dibutuhkan</a:t>
            </a:r>
            <a:r>
              <a:rPr lang="en-US" dirty="0"/>
              <a:t>,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. </a:t>
            </a:r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minimum </a:t>
            </a:r>
            <a:r>
              <a:rPr lang="en-US" dirty="0" err="1"/>
              <a:t>ruangan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 </a:t>
            </a:r>
          </a:p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zat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pPr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862298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Pengelompokan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Zat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Kimia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Dengan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Pewarnaan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Graf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46" y="2060848"/>
            <a:ext cx="712550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lvl="0"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7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A,B,C,D,E,F,G. </a:t>
            </a:r>
            <a:r>
              <a:rPr lang="en-US" dirty="0" err="1"/>
              <a:t>Ketujuh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senyawa</a:t>
            </a:r>
            <a:r>
              <a:rPr lang="en-US" dirty="0"/>
              <a:t> </a:t>
            </a:r>
            <a:r>
              <a:rPr lang="en-US" dirty="0" err="1"/>
              <a:t>kimia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diperlakukan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tujuh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.</a:t>
            </a:r>
          </a:p>
          <a:p>
            <a:pPr lvl="0" algn="just"/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!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03848" y="4241002"/>
            <a:ext cx="3528392" cy="2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0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graf</a:t>
            </a:r>
            <a:r>
              <a:rPr lang="en-US" sz="2400" dirty="0"/>
              <a:t> agar </a:t>
            </a:r>
            <a:r>
              <a:rPr lang="en-US" sz="2400" dirty="0" err="1"/>
              <a:t>sisi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saling</a:t>
            </a:r>
            <a:r>
              <a:rPr lang="en-US" sz="2400" dirty="0"/>
              <a:t> </a:t>
            </a:r>
            <a:r>
              <a:rPr lang="en-US" sz="2400" dirty="0" err="1"/>
              <a:t>berpotongan</a:t>
            </a:r>
            <a:r>
              <a:rPr lang="en-US" sz="2400" dirty="0"/>
              <a:t> (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wajib</a:t>
            </a:r>
            <a:r>
              <a:rPr lang="en-US" sz="2400" dirty="0"/>
              <a:t>)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warnai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well </a:t>
            </a:r>
            <a:r>
              <a:rPr lang="en-US" sz="2400" dirty="0" err="1"/>
              <a:t>powel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0"/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demikian</a:t>
            </a:r>
            <a:r>
              <a:rPr lang="en-US" sz="2400" dirty="0"/>
              <a:t>, </a:t>
            </a:r>
            <a:r>
              <a:rPr lang="en-US" sz="2400" dirty="0" err="1"/>
              <a:t>jumlah</a:t>
            </a:r>
            <a:r>
              <a:rPr lang="en-US" sz="2400" dirty="0"/>
              <a:t> minimum </a:t>
            </a:r>
            <a:r>
              <a:rPr lang="en-US" sz="2400" dirty="0" err="1"/>
              <a:t>ruangan</a:t>
            </a:r>
            <a:r>
              <a:rPr lang="en-US" sz="2400" dirty="0"/>
              <a:t> yang </a:t>
            </a:r>
            <a:r>
              <a:rPr lang="en-US" sz="2400" dirty="0" err="1"/>
              <a:t>dibutuhkan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menyimpan</a:t>
            </a:r>
            <a:r>
              <a:rPr lang="en-US" sz="2400" dirty="0"/>
              <a:t> </a:t>
            </a:r>
            <a:r>
              <a:rPr lang="en-US" sz="2400" dirty="0" err="1"/>
              <a:t>senyawa-senyawa</a:t>
            </a:r>
            <a:r>
              <a:rPr lang="en-US" sz="2400" dirty="0"/>
              <a:t> </a:t>
            </a:r>
            <a:r>
              <a:rPr lang="en-US" sz="2400" dirty="0" err="1"/>
              <a:t>kimia</a:t>
            </a:r>
            <a:r>
              <a:rPr lang="en-US" sz="2400" dirty="0"/>
              <a:t> </a:t>
            </a:r>
            <a:r>
              <a:rPr lang="en-US" sz="2400" dirty="0" err="1"/>
              <a:t>berbahaya</a:t>
            </a:r>
            <a:r>
              <a:rPr lang="en-US" sz="2400" dirty="0"/>
              <a:t> di </a:t>
            </a:r>
            <a:r>
              <a:rPr lang="en-US" sz="2400" dirty="0" err="1"/>
              <a:t>atas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3 </a:t>
            </a:r>
            <a:r>
              <a:rPr lang="en-US" sz="2400" dirty="0" err="1"/>
              <a:t>buah</a:t>
            </a:r>
            <a:r>
              <a:rPr lang="en-US" sz="2400" dirty="0"/>
              <a:t> </a:t>
            </a:r>
            <a:r>
              <a:rPr lang="en-US" sz="2400" dirty="0" err="1"/>
              <a:t>ruangan</a:t>
            </a:r>
            <a:r>
              <a:rPr lang="en-US" sz="2400" dirty="0"/>
              <a:t>. </a:t>
            </a:r>
          </a:p>
          <a:p>
            <a:pPr lvl="1"/>
            <a:r>
              <a:rPr lang="en-US" sz="2000" dirty="0" err="1"/>
              <a:t>Ruangan</a:t>
            </a:r>
            <a:r>
              <a:rPr lang="en-US" sz="2000" dirty="0"/>
              <a:t> 1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zat</a:t>
            </a:r>
            <a:r>
              <a:rPr lang="en-US" sz="2000" dirty="0"/>
              <a:t> B </a:t>
            </a:r>
            <a:r>
              <a:rPr lang="en-US" sz="2000" dirty="0" err="1"/>
              <a:t>dan</a:t>
            </a:r>
            <a:r>
              <a:rPr lang="en-US" sz="2000" dirty="0"/>
              <a:t> C</a:t>
            </a:r>
          </a:p>
          <a:p>
            <a:pPr lvl="1"/>
            <a:r>
              <a:rPr lang="en-US" sz="2000" dirty="0" err="1"/>
              <a:t>Ruangan</a:t>
            </a:r>
            <a:r>
              <a:rPr lang="en-US" sz="2000" dirty="0"/>
              <a:t> 2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zat</a:t>
            </a:r>
            <a:r>
              <a:rPr lang="en-US" sz="2000" dirty="0"/>
              <a:t> A, F, </a:t>
            </a:r>
            <a:r>
              <a:rPr lang="en-US" sz="2000" dirty="0" err="1"/>
              <a:t>dan</a:t>
            </a:r>
            <a:r>
              <a:rPr lang="en-US" sz="2000" dirty="0"/>
              <a:t> G</a:t>
            </a:r>
          </a:p>
          <a:p>
            <a:pPr lvl="1"/>
            <a:r>
              <a:rPr lang="en-US" sz="2000" dirty="0" err="1"/>
              <a:t>Ruangan</a:t>
            </a:r>
            <a:r>
              <a:rPr lang="en-US" sz="2000" dirty="0"/>
              <a:t> 3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zat</a:t>
            </a:r>
            <a:r>
              <a:rPr lang="en-US" sz="2000" dirty="0"/>
              <a:t> D </a:t>
            </a:r>
            <a:r>
              <a:rPr lang="en-US" sz="2000" dirty="0" err="1"/>
              <a:t>dan</a:t>
            </a:r>
            <a:r>
              <a:rPr lang="en-US" sz="2000" dirty="0"/>
              <a:t> 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95836" y="2492896"/>
            <a:ext cx="295232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Pengaturan Warna Pada Rambu Lalu Lintas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678"/>
            <a:ext cx="8229600" cy="4525963"/>
          </a:xfrm>
        </p:spPr>
        <p:txBody>
          <a:bodyPr/>
          <a:lstStyle/>
          <a:p>
            <a:pPr algn="just"/>
            <a:r>
              <a:rPr lang="en-US" sz="2400" dirty="0"/>
              <a:t>Pada </a:t>
            </a:r>
            <a:r>
              <a:rPr lang="en-US" sz="2400" dirty="0" err="1"/>
              <a:t>pertigaan</a:t>
            </a:r>
            <a:r>
              <a:rPr lang="en-US" sz="2400" dirty="0"/>
              <a:t> </a:t>
            </a:r>
            <a:r>
              <a:rPr lang="en-US" sz="2400" dirty="0" err="1"/>
              <a:t>jalan</a:t>
            </a:r>
            <a:r>
              <a:rPr lang="en-US" sz="2400" dirty="0"/>
              <a:t> </a:t>
            </a:r>
            <a:r>
              <a:rPr lang="en-US" sz="2400" dirty="0" err="1"/>
              <a:t>masuk</a:t>
            </a:r>
            <a:r>
              <a:rPr lang="en-US" sz="2400" dirty="0"/>
              <a:t> dan </a:t>
            </a:r>
            <a:r>
              <a:rPr lang="en-US" sz="2400" dirty="0" err="1"/>
              <a:t>keluar</a:t>
            </a:r>
            <a:r>
              <a:rPr lang="en-US" sz="2400" dirty="0"/>
              <a:t> Universitas XYZ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rambu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lintas</a:t>
            </a:r>
            <a:r>
              <a:rPr lang="en-US" sz="2400" dirty="0"/>
              <a:t>. </a:t>
            </a:r>
            <a:r>
              <a:rPr lang="en-US" sz="2400" dirty="0" err="1"/>
              <a:t>Jalur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cukup</a:t>
            </a:r>
            <a:r>
              <a:rPr lang="en-US" sz="2400" dirty="0"/>
              <a:t> </a:t>
            </a:r>
            <a:r>
              <a:rPr lang="en-US" sz="2400" dirty="0" err="1"/>
              <a:t>padat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jam </a:t>
            </a:r>
            <a:r>
              <a:rPr lang="en-US" sz="2400" dirty="0" err="1"/>
              <a:t>pergi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pulang</a:t>
            </a:r>
            <a:r>
              <a:rPr lang="en-US" sz="2400" dirty="0"/>
              <a:t> </a:t>
            </a:r>
            <a:r>
              <a:rPr lang="en-US" sz="2400" dirty="0" err="1"/>
              <a:t>kantor</a:t>
            </a:r>
            <a:r>
              <a:rPr lang="en-US" sz="2400" dirty="0"/>
              <a:t> </a:t>
            </a:r>
            <a:r>
              <a:rPr lang="en-US" sz="2400" dirty="0" err="1"/>
              <a:t>juga</a:t>
            </a:r>
            <a:r>
              <a:rPr lang="en-US" sz="2400" dirty="0"/>
              <a:t> jam </a:t>
            </a:r>
            <a:r>
              <a:rPr lang="en-US" sz="2400" dirty="0" err="1"/>
              <a:t>pulang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 err="1"/>
              <a:t>Jika</a:t>
            </a:r>
            <a:r>
              <a:rPr lang="en-US" sz="2400" dirty="0"/>
              <a:t>, </a:t>
            </a:r>
            <a:r>
              <a:rPr lang="en-US" sz="2400" dirty="0" err="1"/>
              <a:t>hendak</a:t>
            </a:r>
            <a:r>
              <a:rPr lang="en-US" sz="2400" dirty="0"/>
              <a:t> </a:t>
            </a:r>
            <a:r>
              <a:rPr lang="en-US" sz="2400" dirty="0" err="1"/>
              <a:t>dibuat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lintas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pertigaan</a:t>
            </a:r>
            <a:r>
              <a:rPr lang="en-US" sz="2400" dirty="0"/>
              <a:t> </a:t>
            </a:r>
            <a:r>
              <a:rPr lang="en-US" sz="2400" dirty="0" err="1"/>
              <a:t>jalan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tentukan</a:t>
            </a:r>
            <a:r>
              <a:rPr lang="en-US" sz="2400" dirty="0"/>
              <a:t> </a:t>
            </a:r>
            <a:r>
              <a:rPr lang="en-US" sz="2400" dirty="0" err="1"/>
              <a:t>pengaturannya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pewarnaan</a:t>
            </a:r>
            <a:r>
              <a:rPr lang="en-US" sz="2400" dirty="0"/>
              <a:t> </a:t>
            </a:r>
            <a:r>
              <a:rPr lang="en-US" sz="2400" dirty="0" err="1"/>
              <a:t>graf</a:t>
            </a:r>
            <a:r>
              <a:rPr lang="en-US" sz="2400" dirty="0"/>
              <a:t>. </a:t>
            </a:r>
          </a:p>
          <a:p>
            <a:pPr algn="just"/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800" y="2727140"/>
            <a:ext cx="4320480" cy="298287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303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pPr algn="just"/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memudahkan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dirty="0" err="1"/>
              <a:t>graf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permasalahan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perhatikan</a:t>
            </a:r>
            <a:r>
              <a:rPr lang="en-US" sz="2400" dirty="0"/>
              <a:t> </a:t>
            </a:r>
            <a:r>
              <a:rPr lang="en-US" sz="2400" dirty="0" err="1"/>
              <a:t>ilustrasi</a:t>
            </a:r>
            <a:r>
              <a:rPr lang="en-US" sz="2400" dirty="0"/>
              <a:t> </a:t>
            </a:r>
            <a:r>
              <a:rPr lang="en-US" sz="2400" dirty="0" err="1"/>
              <a:t>pertigaan</a:t>
            </a:r>
            <a:r>
              <a:rPr lang="en-US" sz="2400" dirty="0"/>
              <a:t> </a:t>
            </a:r>
            <a:r>
              <a:rPr lang="en-US" sz="2400" dirty="0" err="1"/>
              <a:t>jl.</a:t>
            </a:r>
            <a:r>
              <a:rPr lang="en-US" sz="2400" dirty="0"/>
              <a:t> </a:t>
            </a:r>
            <a:r>
              <a:rPr lang="en-US" sz="2400" dirty="0" err="1"/>
              <a:t>telekomunikasi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Sehingga</a:t>
            </a:r>
            <a:r>
              <a:rPr lang="en-US" sz="2400" dirty="0"/>
              <a:t>,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graf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pertigaan</a:t>
            </a:r>
            <a:r>
              <a:rPr lang="en-US" sz="2400" dirty="0"/>
              <a:t> </a:t>
            </a:r>
            <a:r>
              <a:rPr lang="en-US" sz="2400" dirty="0" err="1"/>
              <a:t>jalan</a:t>
            </a:r>
            <a:r>
              <a:rPr lang="en-US" sz="2400" dirty="0"/>
              <a:t> </a:t>
            </a:r>
            <a:r>
              <a:rPr lang="en-US" sz="2400" dirty="0" err="1"/>
              <a:t>telekomunikasi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47864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872965"/>
              </p:ext>
            </p:extLst>
          </p:nvPr>
        </p:nvGraphicFramePr>
        <p:xfrm>
          <a:off x="5844456" y="980728"/>
          <a:ext cx="2880320" cy="396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Visio" r:id="rId3" imgW="4191135" imgH="5772285" progId="Visio.Drawing.15">
                  <p:embed/>
                </p:oleObj>
              </mc:Choice>
              <mc:Fallback>
                <p:oleObj name="Visio" r:id="rId3" imgW="4191135" imgH="577228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456" y="980728"/>
                        <a:ext cx="2880320" cy="39689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3203848" y="4077072"/>
            <a:ext cx="3271746" cy="239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4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graf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, </a:t>
            </a:r>
            <a:r>
              <a:rPr lang="en-US" sz="2400" dirty="0" err="1"/>
              <a:t>simpul</a:t>
            </a:r>
            <a:r>
              <a:rPr lang="en-US" sz="2400" dirty="0"/>
              <a:t> v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v</a:t>
            </a:r>
            <a:r>
              <a:rPr lang="en-US" sz="2400" baseline="-25000" dirty="0"/>
              <a:t>3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terpencil</a:t>
            </a:r>
            <a:r>
              <a:rPr lang="en-US" sz="2400" dirty="0"/>
              <a:t>, </a:t>
            </a:r>
            <a:r>
              <a:rPr lang="en-US" sz="2400" dirty="0" err="1"/>
              <a:t>artinya</a:t>
            </a:r>
            <a:r>
              <a:rPr lang="en-US" sz="2400" dirty="0"/>
              <a:t> </a:t>
            </a:r>
            <a:r>
              <a:rPr lang="en-US" sz="2400" dirty="0" err="1"/>
              <a:t>arus</a:t>
            </a:r>
            <a:r>
              <a:rPr lang="en-US" sz="2400" dirty="0"/>
              <a:t> yang </a:t>
            </a:r>
            <a:r>
              <a:rPr lang="en-US" sz="2400" dirty="0" err="1"/>
              <a:t>dinyatakan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kedua</a:t>
            </a:r>
            <a:r>
              <a:rPr lang="en-US" sz="2400" dirty="0"/>
              <a:t> </a:t>
            </a:r>
            <a:r>
              <a:rPr lang="en-US" sz="2400" dirty="0" err="1"/>
              <a:t>simpul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berlangsung</a:t>
            </a:r>
            <a:r>
              <a:rPr lang="en-US" sz="2400" dirty="0"/>
              <a:t> </a:t>
            </a:r>
            <a:r>
              <a:rPr lang="en-US" sz="2400" dirty="0" err="1"/>
              <a:t>beriringan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arus</a:t>
            </a:r>
            <a:r>
              <a:rPr lang="en-US" sz="2400" dirty="0"/>
              <a:t> lain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belaku</a:t>
            </a:r>
            <a:r>
              <a:rPr lang="en-US" sz="2400" dirty="0"/>
              <a:t> </a:t>
            </a:r>
            <a:r>
              <a:rPr lang="en-US" sz="2400" dirty="0" err="1"/>
              <a:t>terus</a:t>
            </a:r>
            <a:r>
              <a:rPr lang="en-US" sz="2400" dirty="0"/>
              <a:t> </a:t>
            </a:r>
            <a:r>
              <a:rPr lang="en-US" sz="2400" dirty="0" err="1"/>
              <a:t>lampu</a:t>
            </a:r>
            <a:r>
              <a:rPr lang="en-US" sz="2400" dirty="0"/>
              <a:t> </a:t>
            </a:r>
            <a:r>
              <a:rPr lang="en-US" sz="2400" dirty="0" err="1"/>
              <a:t>hijau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Welch – Powell, </a:t>
            </a:r>
            <a:r>
              <a:rPr lang="en-US" sz="2400" dirty="0" err="1"/>
              <a:t>diperoleh</a:t>
            </a:r>
            <a:r>
              <a:rPr lang="en-US" sz="2400" dirty="0"/>
              <a:t> </a:t>
            </a:r>
            <a:r>
              <a:rPr lang="en-US" sz="2400" dirty="0" err="1"/>
              <a:t>pewarnaan</a:t>
            </a:r>
            <a:r>
              <a:rPr lang="en-US" sz="2400" dirty="0"/>
              <a:t> </a:t>
            </a:r>
            <a:r>
              <a:rPr lang="en-US" sz="2400" dirty="0" err="1"/>
              <a:t>graf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(</a:t>
            </a:r>
            <a:r>
              <a:rPr lang="en-US" sz="2400" dirty="0" err="1"/>
              <a:t>Pengaturan</a:t>
            </a:r>
            <a:r>
              <a:rPr lang="en-US" sz="2400" dirty="0"/>
              <a:t> </a:t>
            </a:r>
            <a:r>
              <a:rPr lang="en-US" sz="2400" dirty="0" err="1"/>
              <a:t>mininumun</a:t>
            </a:r>
            <a:r>
              <a:rPr lang="en-US" sz="2400" dirty="0"/>
              <a:t> = 3)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47864" y="24928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/>
          <a:stretch>
            <a:fillRect/>
          </a:stretch>
        </p:blipFill>
        <p:spPr>
          <a:xfrm>
            <a:off x="755576" y="4509120"/>
            <a:ext cx="2592288" cy="20156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042" y="4509120"/>
            <a:ext cx="4871484" cy="165559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147839" y="5086884"/>
            <a:ext cx="857250" cy="500062"/>
          </a:xfrm>
          <a:prstGeom prst="rightArrow">
            <a:avLst>
              <a:gd name="adj1" fmla="val 50000"/>
              <a:gd name="adj2" fmla="val 10224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1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Pewarnaan Graf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 eaLnBrk="1" hangingPunct="1"/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pewarnaan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graph G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pemetaan</a:t>
                </a:r>
                <a:r>
                  <a:rPr lang="en-US" dirty="0"/>
                  <a:t> </a:t>
                </a:r>
                <a:r>
                  <a:rPr lang="en-US" dirty="0" err="1"/>
                  <a:t>warna-warna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simpul-simpul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G </a:t>
                </a:r>
                <a:r>
                  <a:rPr lang="en-US" dirty="0" err="1"/>
                  <a:t>sedemikian</a:t>
                </a:r>
                <a:r>
                  <a:rPr lang="en-US" dirty="0"/>
                  <a:t> </a:t>
                </a:r>
                <a:r>
                  <a:rPr lang="en-US" dirty="0" err="1"/>
                  <a:t>hingga</a:t>
                </a:r>
                <a:r>
                  <a:rPr lang="en-US" dirty="0"/>
                  <a:t> </a:t>
                </a:r>
                <a:r>
                  <a:rPr lang="en-US" dirty="0" err="1"/>
                  <a:t>simpul</a:t>
                </a:r>
                <a:r>
                  <a:rPr lang="en-US" dirty="0"/>
                  <a:t> </a:t>
                </a:r>
                <a:r>
                  <a:rPr lang="en-US" dirty="0" err="1"/>
                  <a:t>relasinya</a:t>
                </a:r>
                <a:r>
                  <a:rPr lang="en-US" dirty="0"/>
                  <a:t> (yang </a:t>
                </a:r>
                <a:r>
                  <a:rPr lang="en-US" dirty="0" err="1"/>
                  <a:t>bertetangga</a:t>
                </a:r>
                <a:r>
                  <a:rPr lang="en-US" dirty="0"/>
                  <a:t>) </a:t>
                </a:r>
                <a:r>
                  <a:rPr lang="en-US" dirty="0" err="1"/>
                  <a:t>mempunyai</a:t>
                </a:r>
                <a:r>
                  <a:rPr lang="en-US" dirty="0"/>
                  <a:t> </a:t>
                </a:r>
                <a:r>
                  <a:rPr lang="en-US" dirty="0" err="1"/>
                  <a:t>warna</a:t>
                </a:r>
                <a:r>
                  <a:rPr lang="en-US" dirty="0"/>
                  <a:t> </a:t>
                </a:r>
                <a:r>
                  <a:rPr lang="en-US" dirty="0" err="1"/>
                  <a:t>warna</a:t>
                </a:r>
                <a:r>
                  <a:rPr lang="en-US" dirty="0"/>
                  <a:t> yang  </a:t>
                </a:r>
                <a:r>
                  <a:rPr lang="en-US" dirty="0" err="1"/>
                  <a:t>berbeda</a:t>
                </a:r>
                <a:r>
                  <a:rPr lang="en-US" dirty="0"/>
                  <a:t>.</a:t>
                </a:r>
                <a:endParaRPr lang="id-ID" dirty="0"/>
              </a:p>
              <a:p>
                <a:pPr algn="just" eaLnBrk="1" hangingPunct="1"/>
                <a:r>
                  <a:rPr lang="en-US" b="1" dirty="0" err="1"/>
                  <a:t>Bilangan</a:t>
                </a:r>
                <a:r>
                  <a:rPr lang="en-US" b="1" dirty="0"/>
                  <a:t>  </a:t>
                </a:r>
                <a:r>
                  <a:rPr lang="en-US" b="1" dirty="0" err="1"/>
                  <a:t>kromatik</a:t>
                </a:r>
                <a:r>
                  <a:rPr lang="en-US" b="1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G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warna</a:t>
                </a:r>
                <a:r>
                  <a:rPr lang="en-US" dirty="0"/>
                  <a:t> minimum yang </a:t>
                </a:r>
                <a:r>
                  <a:rPr lang="en-US" dirty="0" err="1"/>
                  <a:t>diperlukan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mewarnai</a:t>
                </a:r>
                <a:r>
                  <a:rPr lang="en-US" dirty="0"/>
                  <a:t> graph G,  </a:t>
                </a:r>
                <a:r>
                  <a:rPr lang="en-US" dirty="0" err="1"/>
                  <a:t>dilambangkan</a:t>
                </a:r>
                <a:r>
                  <a:rPr lang="en-US" dirty="0"/>
                  <a:t> </a:t>
                </a:r>
                <a:r>
                  <a:rPr lang="en-US" dirty="0" err="1"/>
                  <a:t>dgn</a:t>
                </a:r>
                <a:r>
                  <a:rPr lang="id-ID" dirty="0"/>
                  <a:t>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(G) </a:t>
                </a:r>
                <a:r>
                  <a:rPr lang="id-ID" dirty="0"/>
                  <a:t>(</a:t>
                </a:r>
                <a:r>
                  <a:rPr lang="en-US" dirty="0"/>
                  <a:t>chi</a:t>
                </a:r>
                <a:r>
                  <a:rPr lang="id-ID" dirty="0"/>
                  <a:t> G)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852" t="-1681" r="-1852" b="-5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35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id-ID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Algoritma Welch Powel</a:t>
            </a:r>
            <a:endParaRPr lang="en-US" sz="4000" b="1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57324"/>
            <a:ext cx="8229600" cy="4900634"/>
          </a:xfrm>
        </p:spPr>
        <p:txBody>
          <a:bodyPr>
            <a:normAutofit/>
          </a:bodyPr>
          <a:lstStyle/>
          <a:p>
            <a:pPr marL="365125" indent="-365125" algn="just" eaLnBrk="1" hangingPunct="1">
              <a:lnSpc>
                <a:spcPct val="80000"/>
              </a:lnSpc>
            </a:pPr>
            <a:r>
              <a:rPr lang="sv-SE" sz="2500" b="1" dirty="0"/>
              <a:t>Urutkan simpul-simpul G </a:t>
            </a:r>
            <a:r>
              <a:rPr lang="sv-SE" sz="2500" b="1" dirty="0" err="1"/>
              <a:t>menurut</a:t>
            </a:r>
            <a:r>
              <a:rPr lang="sv-SE" sz="2500" b="1" dirty="0"/>
              <a:t> </a:t>
            </a:r>
            <a:r>
              <a:rPr lang="sv-SE" sz="2500" b="1" dirty="0" err="1"/>
              <a:t>derajatnya</a:t>
            </a:r>
            <a:r>
              <a:rPr lang="sv-SE" sz="2500" b="1" dirty="0"/>
              <a:t> dari yang </a:t>
            </a:r>
            <a:r>
              <a:rPr lang="sv-SE" sz="2500" b="1" dirty="0" err="1"/>
              <a:t>besar</a:t>
            </a:r>
            <a:r>
              <a:rPr lang="sv-SE" sz="2500" b="1" dirty="0"/>
              <a:t> </a:t>
            </a:r>
            <a:r>
              <a:rPr lang="sv-SE" sz="2500" b="1" dirty="0" err="1"/>
              <a:t>ke</a:t>
            </a:r>
            <a:r>
              <a:rPr lang="sv-SE" sz="2500" b="1" dirty="0"/>
              <a:t> yang </a:t>
            </a:r>
            <a:r>
              <a:rPr lang="sv-SE" sz="2500" b="1" dirty="0" err="1"/>
              <a:t>lebih</a:t>
            </a:r>
            <a:r>
              <a:rPr lang="sv-SE" sz="2500" b="1" dirty="0"/>
              <a:t> </a:t>
            </a:r>
            <a:r>
              <a:rPr lang="sv-SE" sz="2500" b="1" dirty="0" err="1"/>
              <a:t>kecil</a:t>
            </a:r>
            <a:r>
              <a:rPr lang="sv-SE" sz="2500" dirty="0"/>
              <a:t> (</a:t>
            </a:r>
            <a:r>
              <a:rPr lang="sv-SE" sz="2500" dirty="0" err="1"/>
              <a:t>Urutan</a:t>
            </a:r>
            <a:r>
              <a:rPr lang="sv-SE" sz="2500" dirty="0"/>
              <a:t> ini mungkin tidak unik karena b</a:t>
            </a:r>
            <a:r>
              <a:rPr lang="id-ID" sz="2500" dirty="0"/>
              <a:t>eberapa</a:t>
            </a:r>
            <a:r>
              <a:rPr lang="sv-SE" sz="2500" dirty="0"/>
              <a:t> simpul mempunyai </a:t>
            </a:r>
            <a:r>
              <a:rPr lang="sv-SE" sz="2500" dirty="0" err="1"/>
              <a:t>derajat</a:t>
            </a:r>
            <a:r>
              <a:rPr lang="sv-SE" sz="2500" dirty="0"/>
              <a:t> yang </a:t>
            </a:r>
            <a:r>
              <a:rPr lang="sv-SE" sz="2500" dirty="0" err="1"/>
              <a:t>sama</a:t>
            </a:r>
            <a:r>
              <a:rPr lang="sv-SE" sz="2500" dirty="0"/>
              <a:t>).</a:t>
            </a:r>
            <a:endParaRPr lang="id-ID" sz="2500" dirty="0"/>
          </a:p>
          <a:p>
            <a:pPr marL="365125" indent="-365125" algn="just" eaLnBrk="1" hangingPunct="1">
              <a:lnSpc>
                <a:spcPct val="80000"/>
              </a:lnSpc>
            </a:pPr>
            <a:r>
              <a:rPr lang="sv-SE" sz="2500" b="1" dirty="0"/>
              <a:t>Gunakan satu warna untuk mewarnai simpul pertama </a:t>
            </a:r>
            <a:r>
              <a:rPr lang="sv-SE" sz="2500" dirty="0"/>
              <a:t>(yang mempunyai derajat tertinggi) dan </a:t>
            </a:r>
            <a:r>
              <a:rPr lang="sv-SE" sz="2500" b="1" dirty="0"/>
              <a:t>simpul-simpul </a:t>
            </a:r>
            <a:r>
              <a:rPr lang="sv-SE" sz="2500" b="1" dirty="0" err="1"/>
              <a:t>lain</a:t>
            </a:r>
            <a:r>
              <a:rPr lang="sv-SE" sz="2500" b="1" dirty="0"/>
              <a:t> yang tidak bertetangga dengan </a:t>
            </a:r>
            <a:r>
              <a:rPr lang="sv-SE" sz="2500" b="1" dirty="0" err="1"/>
              <a:t>simpul</a:t>
            </a:r>
            <a:r>
              <a:rPr lang="sv-SE" sz="2500" b="1" dirty="0"/>
              <a:t> </a:t>
            </a:r>
            <a:r>
              <a:rPr lang="sv-SE" sz="2500" b="1" dirty="0" err="1"/>
              <a:t>pertama</a:t>
            </a:r>
            <a:r>
              <a:rPr lang="sv-SE" sz="2500" b="1" dirty="0"/>
              <a:t> </a:t>
            </a:r>
            <a:r>
              <a:rPr lang="sv-SE" sz="2500" dirty="0"/>
              <a:t>(</a:t>
            </a:r>
            <a:r>
              <a:rPr lang="sv-SE" sz="2500" dirty="0" err="1"/>
              <a:t>dalam</a:t>
            </a:r>
            <a:r>
              <a:rPr lang="sv-SE" sz="2500" dirty="0"/>
              <a:t> </a:t>
            </a:r>
            <a:r>
              <a:rPr lang="sv-SE" sz="2500" dirty="0" err="1"/>
              <a:t>urutan</a:t>
            </a:r>
            <a:r>
              <a:rPr lang="sv-SE" sz="2500" dirty="0"/>
              <a:t> yang </a:t>
            </a:r>
            <a:r>
              <a:rPr lang="sv-SE" sz="2500" dirty="0" err="1"/>
              <a:t>berurut</a:t>
            </a:r>
            <a:r>
              <a:rPr lang="sv-SE" sz="2500" dirty="0"/>
              <a:t>).</a:t>
            </a:r>
            <a:endParaRPr lang="id-ID" sz="2500" dirty="0"/>
          </a:p>
          <a:p>
            <a:pPr marL="365125" indent="-365125" algn="just" eaLnBrk="1" hangingPunct="1">
              <a:lnSpc>
                <a:spcPct val="80000"/>
              </a:lnSpc>
            </a:pPr>
            <a:r>
              <a:rPr lang="sv-SE" sz="2500" b="1" dirty="0"/>
              <a:t>Mulai </a:t>
            </a:r>
            <a:r>
              <a:rPr lang="sv-SE" sz="2500" b="1" dirty="0" err="1"/>
              <a:t>lagi</a:t>
            </a:r>
            <a:r>
              <a:rPr lang="sv-SE" sz="2500" b="1" dirty="0"/>
              <a:t> </a:t>
            </a:r>
            <a:r>
              <a:rPr lang="sv-SE" sz="2500" b="1" dirty="0" err="1"/>
              <a:t>dengan</a:t>
            </a:r>
            <a:r>
              <a:rPr lang="sv-SE" sz="2500" b="1" dirty="0"/>
              <a:t> </a:t>
            </a:r>
            <a:r>
              <a:rPr lang="sv-SE" sz="2500" b="1" dirty="0" err="1"/>
              <a:t>simpul</a:t>
            </a:r>
            <a:r>
              <a:rPr lang="sv-SE" sz="2500" b="1" dirty="0"/>
              <a:t> dengan </a:t>
            </a:r>
            <a:r>
              <a:rPr lang="sv-SE" sz="2500" b="1" dirty="0" err="1"/>
              <a:t>derajat</a:t>
            </a:r>
            <a:r>
              <a:rPr lang="sv-SE" sz="2500" b="1" dirty="0"/>
              <a:t> </a:t>
            </a:r>
            <a:r>
              <a:rPr lang="sv-SE" sz="2500" b="1" dirty="0" err="1"/>
              <a:t>tertinggi</a:t>
            </a:r>
            <a:r>
              <a:rPr lang="sv-SE" sz="2500" b="1" dirty="0"/>
              <a:t> </a:t>
            </a:r>
            <a:r>
              <a:rPr lang="sv-SE" sz="2500" b="1" dirty="0" err="1"/>
              <a:t>berikutnya</a:t>
            </a:r>
            <a:r>
              <a:rPr lang="sv-SE" sz="2500" dirty="0"/>
              <a:t> dan ulangi proses pewarnaan simpul yang </a:t>
            </a:r>
            <a:r>
              <a:rPr lang="sv-SE" sz="2500" dirty="0" err="1"/>
              <a:t>masih</a:t>
            </a:r>
            <a:r>
              <a:rPr lang="sv-SE" sz="2500" dirty="0"/>
              <a:t> </a:t>
            </a:r>
            <a:r>
              <a:rPr lang="sv-SE" sz="2500" dirty="0" err="1"/>
              <a:t>belum</a:t>
            </a:r>
            <a:r>
              <a:rPr lang="sv-SE" sz="2500" dirty="0"/>
              <a:t> berwarna sebelumnya dengan menggunakan warna kedua.</a:t>
            </a:r>
            <a:endParaRPr lang="id-ID" sz="2500" dirty="0"/>
          </a:p>
          <a:p>
            <a:pPr marL="365125" indent="-365125" algn="just" eaLnBrk="1" hangingPunct="1">
              <a:lnSpc>
                <a:spcPct val="80000"/>
              </a:lnSpc>
            </a:pPr>
            <a:r>
              <a:rPr lang="sv-SE" sz="2500" b="1" dirty="0"/>
              <a:t>Terus ulangi dengan penambahan warna sampai semua simpul telah diwarnai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54230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7987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sv-SE" dirty="0"/>
              <a:t>Algoritma Welch-Powell!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7987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6050" y="3000372"/>
            <a:ext cx="3857652" cy="3004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30702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dirty="0"/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6400816" cy="3114684"/>
          </a:xfrm>
        </p:spPr>
        <p:txBody>
          <a:bodyPr/>
          <a:lstStyle/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derajat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simpul</a:t>
            </a:r>
            <a:endParaRPr lang="id-ID" dirty="0"/>
          </a:p>
          <a:p>
            <a:r>
              <a:rPr lang="en-US" dirty="0"/>
              <a:t>d(A) = 2 ; d(B) = 3 ; d(C) = 4 ; </a:t>
            </a:r>
            <a:endParaRPr lang="id-ID" dirty="0"/>
          </a:p>
          <a:p>
            <a:r>
              <a:rPr lang="en-US" dirty="0"/>
              <a:t>d (D) = 3</a:t>
            </a:r>
            <a:r>
              <a:rPr lang="id-ID" dirty="0"/>
              <a:t>; </a:t>
            </a:r>
            <a:r>
              <a:rPr lang="en-US" dirty="0"/>
              <a:t>d(E) = 5 ; d(F) = 3 ; </a:t>
            </a:r>
            <a:endParaRPr lang="id-ID" dirty="0"/>
          </a:p>
          <a:p>
            <a:r>
              <a:rPr lang="en-US" dirty="0"/>
              <a:t>d(G) = 2 ; d (H) = 2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090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388" y="2214554"/>
            <a:ext cx="23844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Group 154"/>
          <p:cNvGraphicFramePr>
            <a:graphicFrameLocks/>
          </p:cNvGraphicFramePr>
          <p:nvPr/>
        </p:nvGraphicFramePr>
        <p:xfrm>
          <a:off x="714375" y="4786322"/>
          <a:ext cx="6072230" cy="1071570"/>
        </p:xfrm>
        <a:graphic>
          <a:graphicData uri="http://schemas.openxmlformats.org/drawingml/2006/table">
            <a:tbl>
              <a:tblPr/>
              <a:tblGrid>
                <a:gridCol w="11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57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Simpul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Derajat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1161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id-ID" dirty="0"/>
          </a:p>
        </p:txBody>
      </p:sp>
      <p:graphicFrame>
        <p:nvGraphicFramePr>
          <p:cNvPr id="9" name="Group 154"/>
          <p:cNvGraphicFramePr>
            <a:graphicFrameLocks/>
          </p:cNvGraphicFramePr>
          <p:nvPr/>
        </p:nvGraphicFramePr>
        <p:xfrm>
          <a:off x="642910" y="4286256"/>
          <a:ext cx="6072230" cy="1960249"/>
        </p:xfrm>
        <a:graphic>
          <a:graphicData uri="http://schemas.openxmlformats.org/drawingml/2006/table">
            <a:tbl>
              <a:tblPr/>
              <a:tblGrid>
                <a:gridCol w="11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Simpul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sv-S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Derajat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Warna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roup 154"/>
          <p:cNvGraphicFramePr>
            <a:graphicFrameLocks/>
          </p:cNvGraphicFramePr>
          <p:nvPr/>
        </p:nvGraphicFramePr>
        <p:xfrm>
          <a:off x="642910" y="4286256"/>
          <a:ext cx="6072230" cy="1960249"/>
        </p:xfrm>
        <a:graphic>
          <a:graphicData uri="http://schemas.openxmlformats.org/drawingml/2006/table">
            <a:tbl>
              <a:tblPr/>
              <a:tblGrid>
                <a:gridCol w="11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Simpul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sv-S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Derajat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Warna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Group 154"/>
          <p:cNvGraphicFramePr>
            <a:graphicFrameLocks/>
          </p:cNvGraphicFramePr>
          <p:nvPr/>
        </p:nvGraphicFramePr>
        <p:xfrm>
          <a:off x="642910" y="4286256"/>
          <a:ext cx="6072230" cy="1960249"/>
        </p:xfrm>
        <a:graphic>
          <a:graphicData uri="http://schemas.openxmlformats.org/drawingml/2006/table">
            <a:tbl>
              <a:tblPr/>
              <a:tblGrid>
                <a:gridCol w="11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Simpul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sv-S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Derajat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Warna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963" name="Object 9"/>
          <p:cNvGraphicFramePr>
            <a:graphicFrameLocks noChangeAspect="1"/>
          </p:cNvGraphicFramePr>
          <p:nvPr/>
        </p:nvGraphicFramePr>
        <p:xfrm>
          <a:off x="7072330" y="4357694"/>
          <a:ext cx="17827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583920" imgH="203040" progId="Equation.3">
                  <p:embed/>
                </p:oleObj>
              </mc:Choice>
              <mc:Fallback>
                <p:oleObj name="Equation" r:id="rId3" imgW="583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4357694"/>
                        <a:ext cx="1782763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472" y="1643050"/>
            <a:ext cx="3000396" cy="233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>
            <a:off x="1516791" y="2769433"/>
            <a:ext cx="285752" cy="2857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1472" y="1857364"/>
            <a:ext cx="285752" cy="2857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26615" y="2302617"/>
            <a:ext cx="285752" cy="2857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62110" y="1857364"/>
            <a:ext cx="285752" cy="2857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4722" y="2786058"/>
            <a:ext cx="285752" cy="28575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71538" y="3429000"/>
            <a:ext cx="285752" cy="2857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445485" y="2786058"/>
            <a:ext cx="285752" cy="2857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500166" y="1857364"/>
            <a:ext cx="285752" cy="2857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Group 154"/>
          <p:cNvGraphicFramePr>
            <a:graphicFrameLocks/>
          </p:cNvGraphicFramePr>
          <p:nvPr/>
        </p:nvGraphicFramePr>
        <p:xfrm>
          <a:off x="642910" y="4286256"/>
          <a:ext cx="6072230" cy="1960249"/>
        </p:xfrm>
        <a:graphic>
          <a:graphicData uri="http://schemas.openxmlformats.org/drawingml/2006/table">
            <a:tbl>
              <a:tblPr/>
              <a:tblGrid>
                <a:gridCol w="11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0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02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Simpul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sv-SE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endParaRPr 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Derajat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Warna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092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id-ID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Contoh</a:t>
            </a:r>
            <a:endParaRPr lang="en-US" dirty="0"/>
          </a:p>
        </p:txBody>
      </p:sp>
      <p:sp>
        <p:nvSpPr>
          <p:cNvPr id="50" name="Content Placeholder 49"/>
          <p:cNvSpPr>
            <a:spLocks noGrp="1"/>
          </p:cNvSpPr>
          <p:nvPr>
            <p:ph sz="quarter" idx="1"/>
          </p:nvPr>
        </p:nvSpPr>
        <p:spPr>
          <a:xfrm>
            <a:off x="500034" y="1571613"/>
            <a:ext cx="8229600" cy="171451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sv-SE" dirty="0"/>
              <a:t>Algoritma Welch-Powell!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357578" y="2714620"/>
            <a:ext cx="4357562" cy="3579842"/>
            <a:chOff x="1518" y="1364"/>
            <a:chExt cx="4842" cy="263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1964" name="Text Box 5"/>
            <p:cNvSpPr txBox="1">
              <a:spLocks noChangeArrowheads="1"/>
            </p:cNvSpPr>
            <p:nvPr/>
          </p:nvSpPr>
          <p:spPr bwMode="auto">
            <a:xfrm>
              <a:off x="4767" y="3669"/>
              <a:ext cx="720" cy="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V7</a:t>
              </a:r>
            </a:p>
          </p:txBody>
        </p:sp>
        <p:sp>
          <p:nvSpPr>
            <p:cNvPr id="81965" name="Text Box 6"/>
            <p:cNvSpPr txBox="1">
              <a:spLocks noChangeArrowheads="1"/>
            </p:cNvSpPr>
            <p:nvPr/>
          </p:nvSpPr>
          <p:spPr bwMode="auto">
            <a:xfrm>
              <a:off x="2520" y="3630"/>
              <a:ext cx="720" cy="3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V6</a:t>
              </a:r>
            </a:p>
          </p:txBody>
        </p:sp>
        <p:sp>
          <p:nvSpPr>
            <p:cNvPr id="81966" name="Text Box 7"/>
            <p:cNvSpPr txBox="1">
              <a:spLocks noChangeArrowheads="1"/>
            </p:cNvSpPr>
            <p:nvPr/>
          </p:nvSpPr>
          <p:spPr bwMode="auto">
            <a:xfrm>
              <a:off x="5727" y="2520"/>
              <a:ext cx="633" cy="3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81967" name="Text Box 8"/>
            <p:cNvSpPr txBox="1">
              <a:spLocks noChangeArrowheads="1"/>
            </p:cNvSpPr>
            <p:nvPr/>
          </p:nvSpPr>
          <p:spPr bwMode="auto">
            <a:xfrm>
              <a:off x="3576" y="2437"/>
              <a:ext cx="720" cy="7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/>
                <a:t>V4</a:t>
              </a:r>
            </a:p>
          </p:txBody>
        </p:sp>
        <p:sp>
          <p:nvSpPr>
            <p:cNvPr id="81968" name="Text Box 9"/>
            <p:cNvSpPr txBox="1">
              <a:spLocks noChangeArrowheads="1"/>
            </p:cNvSpPr>
            <p:nvPr/>
          </p:nvSpPr>
          <p:spPr bwMode="auto">
            <a:xfrm>
              <a:off x="1518" y="2520"/>
              <a:ext cx="561" cy="4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81969" name="Text Box 10"/>
            <p:cNvSpPr txBox="1">
              <a:spLocks noChangeArrowheads="1"/>
            </p:cNvSpPr>
            <p:nvPr/>
          </p:nvSpPr>
          <p:spPr bwMode="auto">
            <a:xfrm>
              <a:off x="4558" y="1370"/>
              <a:ext cx="532" cy="3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81970" name="Text Box 11"/>
            <p:cNvSpPr txBox="1">
              <a:spLocks noChangeArrowheads="1"/>
            </p:cNvSpPr>
            <p:nvPr/>
          </p:nvSpPr>
          <p:spPr bwMode="auto">
            <a:xfrm>
              <a:off x="2520" y="1364"/>
              <a:ext cx="585" cy="3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V1</a:t>
              </a:r>
            </a:p>
          </p:txBody>
        </p:sp>
        <p:sp>
          <p:nvSpPr>
            <p:cNvPr id="81971" name="Line 12"/>
            <p:cNvSpPr>
              <a:spLocks noChangeShapeType="1"/>
            </p:cNvSpPr>
            <p:nvPr/>
          </p:nvSpPr>
          <p:spPr bwMode="auto">
            <a:xfrm flipV="1">
              <a:off x="2952" y="1800"/>
              <a:ext cx="1836" cy="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2" name="Line 13"/>
            <p:cNvSpPr>
              <a:spLocks noChangeShapeType="1"/>
            </p:cNvSpPr>
            <p:nvPr/>
          </p:nvSpPr>
          <p:spPr bwMode="auto">
            <a:xfrm>
              <a:off x="4788" y="1800"/>
              <a:ext cx="612" cy="84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3" name="Line 14"/>
            <p:cNvSpPr>
              <a:spLocks noChangeShapeType="1"/>
            </p:cNvSpPr>
            <p:nvPr/>
          </p:nvSpPr>
          <p:spPr bwMode="auto">
            <a:xfrm flipH="1">
              <a:off x="2952" y="3486"/>
              <a:ext cx="1836" cy="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4" name="Line 15"/>
            <p:cNvSpPr>
              <a:spLocks noChangeShapeType="1"/>
            </p:cNvSpPr>
            <p:nvPr/>
          </p:nvSpPr>
          <p:spPr bwMode="auto">
            <a:xfrm flipH="1">
              <a:off x="2340" y="1800"/>
              <a:ext cx="612" cy="84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5" name="Line 16"/>
            <p:cNvSpPr>
              <a:spLocks noChangeShapeType="1"/>
            </p:cNvSpPr>
            <p:nvPr/>
          </p:nvSpPr>
          <p:spPr bwMode="auto">
            <a:xfrm>
              <a:off x="2340" y="2642"/>
              <a:ext cx="612" cy="84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6" name="Line 17"/>
            <p:cNvSpPr>
              <a:spLocks noChangeShapeType="1"/>
            </p:cNvSpPr>
            <p:nvPr/>
          </p:nvSpPr>
          <p:spPr bwMode="auto">
            <a:xfrm flipH="1">
              <a:off x="4788" y="2642"/>
              <a:ext cx="612" cy="84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7" name="Line 18"/>
            <p:cNvSpPr>
              <a:spLocks noChangeShapeType="1"/>
            </p:cNvSpPr>
            <p:nvPr/>
          </p:nvSpPr>
          <p:spPr bwMode="auto">
            <a:xfrm>
              <a:off x="2952" y="1800"/>
              <a:ext cx="0" cy="168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8" name="Line 19"/>
            <p:cNvSpPr>
              <a:spLocks noChangeShapeType="1"/>
            </p:cNvSpPr>
            <p:nvPr/>
          </p:nvSpPr>
          <p:spPr bwMode="auto">
            <a:xfrm>
              <a:off x="4788" y="1800"/>
              <a:ext cx="0" cy="168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9" name="Line 20"/>
            <p:cNvSpPr>
              <a:spLocks noChangeShapeType="1"/>
            </p:cNvSpPr>
            <p:nvPr/>
          </p:nvSpPr>
          <p:spPr bwMode="auto">
            <a:xfrm>
              <a:off x="2952" y="1800"/>
              <a:ext cx="2448" cy="84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80" name="Line 21"/>
            <p:cNvSpPr>
              <a:spLocks noChangeShapeType="1"/>
            </p:cNvSpPr>
            <p:nvPr/>
          </p:nvSpPr>
          <p:spPr bwMode="auto">
            <a:xfrm>
              <a:off x="2340" y="2640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81" name="Line 22"/>
            <p:cNvSpPr>
              <a:spLocks noChangeShapeType="1"/>
            </p:cNvSpPr>
            <p:nvPr/>
          </p:nvSpPr>
          <p:spPr bwMode="auto">
            <a:xfrm flipV="1">
              <a:off x="2940" y="2655"/>
              <a:ext cx="660" cy="825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82" name="Line 23"/>
            <p:cNvSpPr>
              <a:spLocks noChangeShapeType="1"/>
            </p:cNvSpPr>
            <p:nvPr/>
          </p:nvSpPr>
          <p:spPr bwMode="auto">
            <a:xfrm>
              <a:off x="2940" y="1800"/>
              <a:ext cx="660" cy="849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83" name="Line 24"/>
            <p:cNvSpPr>
              <a:spLocks noChangeShapeType="1"/>
            </p:cNvSpPr>
            <p:nvPr/>
          </p:nvSpPr>
          <p:spPr bwMode="auto">
            <a:xfrm>
              <a:off x="3600" y="2640"/>
              <a:ext cx="18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2153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Solusi</a:t>
            </a:r>
            <a:endParaRPr lang="en-US" dirty="0"/>
          </a:p>
        </p:txBody>
      </p:sp>
      <p:graphicFrame>
        <p:nvGraphicFramePr>
          <p:cNvPr id="247962" name="Group 154"/>
          <p:cNvGraphicFramePr>
            <a:graphicFrameLocks noGrp="1"/>
          </p:cNvGraphicFramePr>
          <p:nvPr>
            <p:ph sz="quarter" idx="1"/>
          </p:nvPr>
        </p:nvGraphicFramePr>
        <p:xfrm>
          <a:off x="1857356" y="5000635"/>
          <a:ext cx="6215107" cy="1428761"/>
        </p:xfrm>
        <a:graphic>
          <a:graphicData uri="http://schemas.openxmlformats.org/drawingml/2006/table">
            <a:tbl>
              <a:tblPr/>
              <a:tblGrid>
                <a:gridCol w="1308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88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2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01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069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Simpul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V1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V4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V5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V6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V2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V7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Derajat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Warna</a:t>
                      </a:r>
                      <a:endParaRPr kumimoji="0" lang="sv-SE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51446" marR="15144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" name="Oval 27"/>
          <p:cNvSpPr/>
          <p:nvPr/>
        </p:nvSpPr>
        <p:spPr>
          <a:xfrm>
            <a:off x="3159006" y="915980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/>
          <p:cNvSpPr/>
          <p:nvPr/>
        </p:nvSpPr>
        <p:spPr>
          <a:xfrm>
            <a:off x="3362516" y="6000767"/>
            <a:ext cx="302353" cy="30989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/>
          <p:cNvSpPr/>
          <p:nvPr/>
        </p:nvSpPr>
        <p:spPr>
          <a:xfrm>
            <a:off x="7452678" y="6000766"/>
            <a:ext cx="334032" cy="30989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57644" y="1214422"/>
            <a:ext cx="4357562" cy="3579842"/>
            <a:chOff x="1518" y="1364"/>
            <a:chExt cx="4842" cy="263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1964" name="Text Box 5"/>
            <p:cNvSpPr txBox="1">
              <a:spLocks noChangeArrowheads="1"/>
            </p:cNvSpPr>
            <p:nvPr/>
          </p:nvSpPr>
          <p:spPr bwMode="auto">
            <a:xfrm>
              <a:off x="4767" y="3669"/>
              <a:ext cx="720" cy="33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V7</a:t>
              </a:r>
            </a:p>
          </p:txBody>
        </p:sp>
        <p:sp>
          <p:nvSpPr>
            <p:cNvPr id="81965" name="Text Box 6"/>
            <p:cNvSpPr txBox="1">
              <a:spLocks noChangeArrowheads="1"/>
            </p:cNvSpPr>
            <p:nvPr/>
          </p:nvSpPr>
          <p:spPr bwMode="auto">
            <a:xfrm>
              <a:off x="2520" y="3630"/>
              <a:ext cx="720" cy="3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V6</a:t>
              </a:r>
            </a:p>
          </p:txBody>
        </p:sp>
        <p:sp>
          <p:nvSpPr>
            <p:cNvPr id="81966" name="Text Box 7"/>
            <p:cNvSpPr txBox="1">
              <a:spLocks noChangeArrowheads="1"/>
            </p:cNvSpPr>
            <p:nvPr/>
          </p:nvSpPr>
          <p:spPr bwMode="auto">
            <a:xfrm>
              <a:off x="5727" y="2520"/>
              <a:ext cx="633" cy="3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V5</a:t>
              </a:r>
            </a:p>
          </p:txBody>
        </p:sp>
        <p:sp>
          <p:nvSpPr>
            <p:cNvPr id="81967" name="Text Box 8"/>
            <p:cNvSpPr txBox="1">
              <a:spLocks noChangeArrowheads="1"/>
            </p:cNvSpPr>
            <p:nvPr/>
          </p:nvSpPr>
          <p:spPr bwMode="auto">
            <a:xfrm>
              <a:off x="3576" y="2437"/>
              <a:ext cx="720" cy="7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/>
                <a:t>V4</a:t>
              </a:r>
            </a:p>
          </p:txBody>
        </p:sp>
        <p:sp>
          <p:nvSpPr>
            <p:cNvPr id="81968" name="Text Box 9"/>
            <p:cNvSpPr txBox="1">
              <a:spLocks noChangeArrowheads="1"/>
            </p:cNvSpPr>
            <p:nvPr/>
          </p:nvSpPr>
          <p:spPr bwMode="auto">
            <a:xfrm>
              <a:off x="1518" y="2520"/>
              <a:ext cx="561" cy="4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V3</a:t>
              </a:r>
            </a:p>
          </p:txBody>
        </p:sp>
        <p:sp>
          <p:nvSpPr>
            <p:cNvPr id="81969" name="Text Box 10"/>
            <p:cNvSpPr txBox="1">
              <a:spLocks noChangeArrowheads="1"/>
            </p:cNvSpPr>
            <p:nvPr/>
          </p:nvSpPr>
          <p:spPr bwMode="auto">
            <a:xfrm>
              <a:off x="4558" y="1370"/>
              <a:ext cx="532" cy="30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V2</a:t>
              </a:r>
            </a:p>
          </p:txBody>
        </p:sp>
        <p:sp>
          <p:nvSpPr>
            <p:cNvPr id="81970" name="Text Box 11"/>
            <p:cNvSpPr txBox="1">
              <a:spLocks noChangeArrowheads="1"/>
            </p:cNvSpPr>
            <p:nvPr/>
          </p:nvSpPr>
          <p:spPr bwMode="auto">
            <a:xfrm>
              <a:off x="2520" y="1364"/>
              <a:ext cx="585" cy="321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dirty="0"/>
                <a:t>V1</a:t>
              </a:r>
            </a:p>
          </p:txBody>
        </p:sp>
        <p:sp>
          <p:nvSpPr>
            <p:cNvPr id="81971" name="Line 12"/>
            <p:cNvSpPr>
              <a:spLocks noChangeShapeType="1"/>
            </p:cNvSpPr>
            <p:nvPr/>
          </p:nvSpPr>
          <p:spPr bwMode="auto">
            <a:xfrm flipV="1">
              <a:off x="2952" y="1800"/>
              <a:ext cx="1836" cy="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2" name="Line 13"/>
            <p:cNvSpPr>
              <a:spLocks noChangeShapeType="1"/>
            </p:cNvSpPr>
            <p:nvPr/>
          </p:nvSpPr>
          <p:spPr bwMode="auto">
            <a:xfrm>
              <a:off x="4788" y="1800"/>
              <a:ext cx="612" cy="84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3" name="Line 14"/>
            <p:cNvSpPr>
              <a:spLocks noChangeShapeType="1"/>
            </p:cNvSpPr>
            <p:nvPr/>
          </p:nvSpPr>
          <p:spPr bwMode="auto">
            <a:xfrm flipH="1">
              <a:off x="2952" y="3486"/>
              <a:ext cx="1836" cy="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4" name="Line 15"/>
            <p:cNvSpPr>
              <a:spLocks noChangeShapeType="1"/>
            </p:cNvSpPr>
            <p:nvPr/>
          </p:nvSpPr>
          <p:spPr bwMode="auto">
            <a:xfrm flipH="1">
              <a:off x="2340" y="1800"/>
              <a:ext cx="612" cy="84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5" name="Line 16"/>
            <p:cNvSpPr>
              <a:spLocks noChangeShapeType="1"/>
            </p:cNvSpPr>
            <p:nvPr/>
          </p:nvSpPr>
          <p:spPr bwMode="auto">
            <a:xfrm>
              <a:off x="2340" y="2642"/>
              <a:ext cx="612" cy="84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6" name="Line 17"/>
            <p:cNvSpPr>
              <a:spLocks noChangeShapeType="1"/>
            </p:cNvSpPr>
            <p:nvPr/>
          </p:nvSpPr>
          <p:spPr bwMode="auto">
            <a:xfrm flipH="1">
              <a:off x="4788" y="2642"/>
              <a:ext cx="612" cy="84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7" name="Line 18"/>
            <p:cNvSpPr>
              <a:spLocks noChangeShapeType="1"/>
            </p:cNvSpPr>
            <p:nvPr/>
          </p:nvSpPr>
          <p:spPr bwMode="auto">
            <a:xfrm>
              <a:off x="2952" y="1800"/>
              <a:ext cx="0" cy="168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8" name="Line 19"/>
            <p:cNvSpPr>
              <a:spLocks noChangeShapeType="1"/>
            </p:cNvSpPr>
            <p:nvPr/>
          </p:nvSpPr>
          <p:spPr bwMode="auto">
            <a:xfrm>
              <a:off x="4788" y="1800"/>
              <a:ext cx="0" cy="1686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79" name="Line 20"/>
            <p:cNvSpPr>
              <a:spLocks noChangeShapeType="1"/>
            </p:cNvSpPr>
            <p:nvPr/>
          </p:nvSpPr>
          <p:spPr bwMode="auto">
            <a:xfrm>
              <a:off x="2952" y="1800"/>
              <a:ext cx="2448" cy="842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80" name="Line 21"/>
            <p:cNvSpPr>
              <a:spLocks noChangeShapeType="1"/>
            </p:cNvSpPr>
            <p:nvPr/>
          </p:nvSpPr>
          <p:spPr bwMode="auto">
            <a:xfrm>
              <a:off x="2340" y="2640"/>
              <a:ext cx="126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81" name="Line 22"/>
            <p:cNvSpPr>
              <a:spLocks noChangeShapeType="1"/>
            </p:cNvSpPr>
            <p:nvPr/>
          </p:nvSpPr>
          <p:spPr bwMode="auto">
            <a:xfrm flipV="1">
              <a:off x="2940" y="2700"/>
              <a:ext cx="660" cy="7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82" name="Line 23"/>
            <p:cNvSpPr>
              <a:spLocks noChangeShapeType="1"/>
            </p:cNvSpPr>
            <p:nvPr/>
          </p:nvSpPr>
          <p:spPr bwMode="auto">
            <a:xfrm>
              <a:off x="2940" y="1800"/>
              <a:ext cx="720" cy="90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1983" name="Line 24"/>
            <p:cNvSpPr>
              <a:spLocks noChangeShapeType="1"/>
            </p:cNvSpPr>
            <p:nvPr/>
          </p:nvSpPr>
          <p:spPr bwMode="auto">
            <a:xfrm>
              <a:off x="3600" y="2640"/>
              <a:ext cx="180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7" name="Oval 26"/>
          <p:cNvSpPr/>
          <p:nvPr/>
        </p:nvSpPr>
        <p:spPr>
          <a:xfrm>
            <a:off x="4000496" y="1643050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9" name="Oval 108"/>
          <p:cNvSpPr/>
          <p:nvPr/>
        </p:nvSpPr>
        <p:spPr>
          <a:xfrm>
            <a:off x="4143372" y="6016534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0" name="Oval 109"/>
          <p:cNvSpPr/>
          <p:nvPr/>
        </p:nvSpPr>
        <p:spPr>
          <a:xfrm>
            <a:off x="6040666" y="6016534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3" name="Oval 112"/>
          <p:cNvSpPr/>
          <p:nvPr/>
        </p:nvSpPr>
        <p:spPr>
          <a:xfrm>
            <a:off x="4746408" y="6016534"/>
            <a:ext cx="285752" cy="2857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4" name="Oval 113"/>
          <p:cNvSpPr/>
          <p:nvPr/>
        </p:nvSpPr>
        <p:spPr>
          <a:xfrm>
            <a:off x="5379381" y="6024908"/>
            <a:ext cx="285752" cy="285752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8" name="Oval 147"/>
          <p:cNvSpPr/>
          <p:nvPr/>
        </p:nvSpPr>
        <p:spPr>
          <a:xfrm>
            <a:off x="6746672" y="6016534"/>
            <a:ext cx="285752" cy="28575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6" name="Oval 115"/>
          <p:cNvSpPr/>
          <p:nvPr/>
        </p:nvSpPr>
        <p:spPr>
          <a:xfrm>
            <a:off x="5643570" y="3929066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9" name="Oval 118"/>
          <p:cNvSpPr/>
          <p:nvPr/>
        </p:nvSpPr>
        <p:spPr>
          <a:xfrm>
            <a:off x="4588625" y="2802683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0" name="Oval 119"/>
          <p:cNvSpPr/>
          <p:nvPr/>
        </p:nvSpPr>
        <p:spPr>
          <a:xfrm>
            <a:off x="5643570" y="1643050"/>
            <a:ext cx="285752" cy="2857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1" name="Oval 120"/>
          <p:cNvSpPr/>
          <p:nvPr/>
        </p:nvSpPr>
        <p:spPr>
          <a:xfrm>
            <a:off x="6215074" y="2786058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2" name="Oval 121"/>
          <p:cNvSpPr/>
          <p:nvPr/>
        </p:nvSpPr>
        <p:spPr>
          <a:xfrm>
            <a:off x="3428992" y="2786058"/>
            <a:ext cx="285752" cy="28575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3" name="Oval 122"/>
          <p:cNvSpPr/>
          <p:nvPr/>
        </p:nvSpPr>
        <p:spPr>
          <a:xfrm>
            <a:off x="4000496" y="3929066"/>
            <a:ext cx="285752" cy="28575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aphicFrame>
        <p:nvGraphicFramePr>
          <p:cNvPr id="69633" name="Object 9"/>
          <p:cNvGraphicFramePr>
            <a:graphicFrameLocks noChangeAspect="1"/>
          </p:cNvGraphicFramePr>
          <p:nvPr/>
        </p:nvGraphicFramePr>
        <p:xfrm>
          <a:off x="7072330" y="4092584"/>
          <a:ext cx="182086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Equation" r:id="rId4" imgW="596880" imgH="203040" progId="">
                  <p:embed/>
                </p:oleObj>
              </mc:Choice>
              <mc:Fallback>
                <p:oleObj name="Equation" r:id="rId4" imgW="596880" imgH="2030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4092584"/>
                        <a:ext cx="1820862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7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50" grpId="0" animBg="1"/>
      <p:bldP spid="51" grpId="0" animBg="1"/>
      <p:bldP spid="27" grpId="0" animBg="1"/>
      <p:bldP spid="109" grpId="0" animBg="1"/>
      <p:bldP spid="110" grpId="0" animBg="1"/>
      <p:bldP spid="113" grpId="0" animBg="1"/>
      <p:bldP spid="114" grpId="0" animBg="1"/>
      <p:bldP spid="148" grpId="0" animBg="1"/>
      <p:bldP spid="116" grpId="0" animBg="1"/>
      <p:bldP spid="119" grpId="0" animBg="1"/>
      <p:bldP spid="120" grpId="0" animBg="1"/>
      <p:bldP spid="121" grpId="0" animBg="1"/>
      <p:bldP spid="122" grpId="0" animBg="1"/>
      <p:bldP spid="1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Penyusunan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Jadwal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Dengan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</a:t>
            </a:r>
            <a:r>
              <a:rPr lang="en-US" sz="4000" b="1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Pewarnaan</a:t>
            </a:r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Arial Black" pitchFamily="34" charset="0"/>
              </a:rPr>
              <a:t> Graf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/>
          <a:lstStyle/>
          <a:p>
            <a:pPr algn="just"/>
            <a:r>
              <a:rPr lang="en-US" sz="2000" dirty="0" err="1"/>
              <a:t>Perhatikan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matakuliah</a:t>
            </a:r>
            <a:r>
              <a:rPr lang="en-US" sz="2000" dirty="0"/>
              <a:t> yang </a:t>
            </a:r>
            <a:r>
              <a:rPr lang="en-US" sz="2000" dirty="0" err="1"/>
              <a:t>diambil</a:t>
            </a:r>
            <a:r>
              <a:rPr lang="en-US" sz="2000" dirty="0"/>
              <a:t> di semester </a:t>
            </a:r>
            <a:r>
              <a:rPr lang="en-US" sz="2000" dirty="0" err="1"/>
              <a:t>ganjil</a:t>
            </a:r>
            <a:r>
              <a:rPr lang="en-US" sz="2000" dirty="0"/>
              <a:t> </a:t>
            </a:r>
            <a:r>
              <a:rPr lang="en-US" sz="2000" dirty="0" err="1"/>
              <a:t>tahun</a:t>
            </a:r>
            <a:r>
              <a:rPr lang="en-US" sz="2000" dirty="0"/>
              <a:t> </a:t>
            </a:r>
            <a:r>
              <a:rPr lang="en-US" sz="2000" dirty="0" err="1"/>
              <a:t>ajaran</a:t>
            </a:r>
            <a:r>
              <a:rPr lang="en-US" sz="2000" dirty="0"/>
              <a:t> 2023/2024. </a:t>
            </a:r>
            <a:r>
              <a:rPr lang="en-US" sz="2000" dirty="0" err="1"/>
              <a:t>Angka</a:t>
            </a:r>
            <a:r>
              <a:rPr lang="en-US" sz="2000" dirty="0"/>
              <a:t> 1 </a:t>
            </a:r>
            <a:r>
              <a:rPr lang="en-US" sz="2000" dirty="0" err="1"/>
              <a:t>menunjukan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0 </a:t>
            </a:r>
            <a:r>
              <a:rPr lang="en-US" sz="2000" dirty="0" err="1"/>
              <a:t>menunjukan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mengambil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</a:t>
            </a:r>
            <a:r>
              <a:rPr lang="en-US" sz="2000" dirty="0" err="1"/>
              <a:t>akademik</a:t>
            </a:r>
            <a:r>
              <a:rPr lang="en-US" sz="2000" dirty="0"/>
              <a:t> </a:t>
            </a:r>
            <a:r>
              <a:rPr lang="en-US" sz="2000" dirty="0" err="1"/>
              <a:t>hendak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catatan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yang </a:t>
            </a:r>
            <a:r>
              <a:rPr lang="en-US" sz="2000" dirty="0" err="1"/>
              <a:t>diambil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ujian</a:t>
            </a:r>
            <a:r>
              <a:rPr lang="en-US" sz="2000" dirty="0"/>
              <a:t> </a:t>
            </a:r>
            <a:r>
              <a:rPr lang="en-US" sz="2000" dirty="0" err="1"/>
              <a:t>mata</a:t>
            </a:r>
            <a:r>
              <a:rPr lang="en-US" sz="2000" dirty="0"/>
              <a:t> </a:t>
            </a:r>
            <a:r>
              <a:rPr lang="en-US" sz="2000" dirty="0" err="1"/>
              <a:t>kuliah</a:t>
            </a:r>
            <a:r>
              <a:rPr lang="en-US" sz="2000" dirty="0"/>
              <a:t> minimum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36" y="2884956"/>
            <a:ext cx="4176464" cy="195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9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9986</TotalTime>
  <Words>908</Words>
  <Application>Microsoft Office PowerPoint</Application>
  <PresentationFormat>On-screen Show (4:3)</PresentationFormat>
  <Paragraphs>250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Times New Roman</vt:lpstr>
      <vt:lpstr>Wingdings</vt:lpstr>
      <vt:lpstr>Diseño predeterminado</vt:lpstr>
      <vt:lpstr>Equation</vt:lpstr>
      <vt:lpstr>Visio</vt:lpstr>
      <vt:lpstr>PowerPoint Presentation</vt:lpstr>
      <vt:lpstr> Pewarnaan Graf</vt:lpstr>
      <vt:lpstr> Algoritma Welch Powel</vt:lpstr>
      <vt:lpstr> Contoh</vt:lpstr>
      <vt:lpstr> Solusi</vt:lpstr>
      <vt:lpstr> Solusi</vt:lpstr>
      <vt:lpstr> Contoh</vt:lpstr>
      <vt:lpstr>Solusi</vt:lpstr>
      <vt:lpstr>Penyusunan Jadwal Dengan Pewarnaan Graf</vt:lpstr>
      <vt:lpstr>Solusi</vt:lpstr>
      <vt:lpstr>Solusi</vt:lpstr>
      <vt:lpstr>Pengelompokan Zat Kimia Dengan Pewarnaan Graf</vt:lpstr>
      <vt:lpstr>Pengelompokan Zat Kimia Dengan Pewarnaan Graf</vt:lpstr>
      <vt:lpstr>Solusi</vt:lpstr>
      <vt:lpstr>Solusi</vt:lpstr>
      <vt:lpstr>Pengaturan Warna Pada Rambu Lalu Lintas</vt:lpstr>
      <vt:lpstr>Solusi</vt:lpstr>
      <vt:lpstr>Solusi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Sabariman</cp:lastModifiedBy>
  <cp:revision>884</cp:revision>
  <cp:lastPrinted>2021-11-15T09:31:09Z</cp:lastPrinted>
  <dcterms:created xsi:type="dcterms:W3CDTF">2010-05-23T14:28:12Z</dcterms:created>
  <dcterms:modified xsi:type="dcterms:W3CDTF">2024-09-12T15:25:21Z</dcterms:modified>
</cp:coreProperties>
</file>