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1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9F145-0F88-4E10-8D5D-6C72ED88AC44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8A7B75-AD3A-4EEB-81B6-97DA8A7D216A}">
      <dgm:prSet/>
      <dgm:spPr/>
      <dgm:t>
        <a:bodyPr/>
        <a:lstStyle/>
        <a:p>
          <a:r>
            <a:rPr lang="en-US"/>
            <a:t>Semua nodes pada graph terhubung</a:t>
          </a:r>
        </a:p>
      </dgm:t>
    </dgm:pt>
    <dgm:pt modelId="{0FC68AAD-F934-46EB-AD02-E24B6AA5490D}" type="parTrans" cxnId="{1640D8DF-03EB-4F2D-8552-3E7455A70DF0}">
      <dgm:prSet/>
      <dgm:spPr/>
      <dgm:t>
        <a:bodyPr/>
        <a:lstStyle/>
        <a:p>
          <a:endParaRPr lang="en-US"/>
        </a:p>
      </dgm:t>
    </dgm:pt>
    <dgm:pt modelId="{36EBE281-0BB5-4412-B609-B94319F34AFF}" type="sibTrans" cxnId="{1640D8DF-03EB-4F2D-8552-3E7455A70DF0}">
      <dgm:prSet/>
      <dgm:spPr/>
      <dgm:t>
        <a:bodyPr/>
        <a:lstStyle/>
        <a:p>
          <a:endParaRPr lang="en-US"/>
        </a:p>
      </dgm:t>
    </dgm:pt>
    <dgm:pt modelId="{34EEE5C7-1DBE-4B07-AF1E-31A27096A662}">
      <dgm:prSet/>
      <dgm:spPr/>
      <dgm:t>
        <a:bodyPr/>
        <a:lstStyle/>
        <a:p>
          <a:r>
            <a:rPr lang="en-US"/>
            <a:t>Tidak mengandung circuit/cycle</a:t>
          </a:r>
        </a:p>
      </dgm:t>
    </dgm:pt>
    <dgm:pt modelId="{1DECBC80-D666-4A31-96FA-404CB3B98938}" type="parTrans" cxnId="{BD036757-7383-40B4-A9C0-BD1DA8338657}">
      <dgm:prSet/>
      <dgm:spPr/>
      <dgm:t>
        <a:bodyPr/>
        <a:lstStyle/>
        <a:p>
          <a:endParaRPr lang="en-US"/>
        </a:p>
      </dgm:t>
    </dgm:pt>
    <dgm:pt modelId="{8E32714A-4BA9-421F-82AD-8C647ED16D2E}" type="sibTrans" cxnId="{BD036757-7383-40B4-A9C0-BD1DA8338657}">
      <dgm:prSet/>
      <dgm:spPr/>
      <dgm:t>
        <a:bodyPr/>
        <a:lstStyle/>
        <a:p>
          <a:endParaRPr lang="en-US"/>
        </a:p>
      </dgm:t>
    </dgm:pt>
    <dgm:pt modelId="{CCA5B01C-F95E-3042-AF98-FD7B4E7381F0}" type="pres">
      <dgm:prSet presAssocID="{C299F145-0F88-4E10-8D5D-6C72ED88AC44}" presName="linear" presStyleCnt="0">
        <dgm:presLayoutVars>
          <dgm:dir/>
          <dgm:animLvl val="lvl"/>
          <dgm:resizeHandles val="exact"/>
        </dgm:presLayoutVars>
      </dgm:prSet>
      <dgm:spPr/>
    </dgm:pt>
    <dgm:pt modelId="{A9317873-73E9-694B-AD0A-0FF365110ECF}" type="pres">
      <dgm:prSet presAssocID="{2A8A7B75-AD3A-4EEB-81B6-97DA8A7D216A}" presName="parentLin" presStyleCnt="0"/>
      <dgm:spPr/>
    </dgm:pt>
    <dgm:pt modelId="{D0199F1B-4FAE-E348-88CD-4508F17578DF}" type="pres">
      <dgm:prSet presAssocID="{2A8A7B75-AD3A-4EEB-81B6-97DA8A7D216A}" presName="parentLeftMargin" presStyleLbl="node1" presStyleIdx="0" presStyleCnt="2"/>
      <dgm:spPr/>
    </dgm:pt>
    <dgm:pt modelId="{A97C8570-BE0A-1C44-A665-EA953BE0A7FC}" type="pres">
      <dgm:prSet presAssocID="{2A8A7B75-AD3A-4EEB-81B6-97DA8A7D21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F4F80B-0DBE-C945-A3EF-1FF05322E275}" type="pres">
      <dgm:prSet presAssocID="{2A8A7B75-AD3A-4EEB-81B6-97DA8A7D216A}" presName="negativeSpace" presStyleCnt="0"/>
      <dgm:spPr/>
    </dgm:pt>
    <dgm:pt modelId="{B3BCCFE2-135E-1A44-B686-1010E4A3EF50}" type="pres">
      <dgm:prSet presAssocID="{2A8A7B75-AD3A-4EEB-81B6-97DA8A7D216A}" presName="childText" presStyleLbl="conFgAcc1" presStyleIdx="0" presStyleCnt="2">
        <dgm:presLayoutVars>
          <dgm:bulletEnabled val="1"/>
        </dgm:presLayoutVars>
      </dgm:prSet>
      <dgm:spPr/>
    </dgm:pt>
    <dgm:pt modelId="{6C445B66-3C71-5343-8962-3908D141720E}" type="pres">
      <dgm:prSet presAssocID="{36EBE281-0BB5-4412-B609-B94319F34AFF}" presName="spaceBetweenRectangles" presStyleCnt="0"/>
      <dgm:spPr/>
    </dgm:pt>
    <dgm:pt modelId="{A14EB3D3-3E0E-C84C-B6AC-B212BEF5B057}" type="pres">
      <dgm:prSet presAssocID="{34EEE5C7-1DBE-4B07-AF1E-31A27096A662}" presName="parentLin" presStyleCnt="0"/>
      <dgm:spPr/>
    </dgm:pt>
    <dgm:pt modelId="{235AEF12-B693-594B-A354-3C3FB8095648}" type="pres">
      <dgm:prSet presAssocID="{34EEE5C7-1DBE-4B07-AF1E-31A27096A662}" presName="parentLeftMargin" presStyleLbl="node1" presStyleIdx="0" presStyleCnt="2"/>
      <dgm:spPr/>
    </dgm:pt>
    <dgm:pt modelId="{65BA76FA-A61A-044F-B0B6-394CA65EEC29}" type="pres">
      <dgm:prSet presAssocID="{34EEE5C7-1DBE-4B07-AF1E-31A27096A6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D080F3-B24D-654C-B290-E43E94536A7C}" type="pres">
      <dgm:prSet presAssocID="{34EEE5C7-1DBE-4B07-AF1E-31A27096A662}" presName="negativeSpace" presStyleCnt="0"/>
      <dgm:spPr/>
    </dgm:pt>
    <dgm:pt modelId="{895668F1-B2BC-194B-BF0D-345495DB52AC}" type="pres">
      <dgm:prSet presAssocID="{34EEE5C7-1DBE-4B07-AF1E-31A27096A6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FD0C352-F7BA-6649-97CF-1679D791CCF8}" type="presOf" srcId="{2A8A7B75-AD3A-4EEB-81B6-97DA8A7D216A}" destId="{A97C8570-BE0A-1C44-A665-EA953BE0A7FC}" srcOrd="1" destOrd="0" presId="urn:microsoft.com/office/officeart/2005/8/layout/list1"/>
    <dgm:cxn modelId="{BD036757-7383-40B4-A9C0-BD1DA8338657}" srcId="{C299F145-0F88-4E10-8D5D-6C72ED88AC44}" destId="{34EEE5C7-1DBE-4B07-AF1E-31A27096A662}" srcOrd="1" destOrd="0" parTransId="{1DECBC80-D666-4A31-96FA-404CB3B98938}" sibTransId="{8E32714A-4BA9-421F-82AD-8C647ED16D2E}"/>
    <dgm:cxn modelId="{A18A8E9B-7E73-A246-A953-166BAAEE284A}" type="presOf" srcId="{C299F145-0F88-4E10-8D5D-6C72ED88AC44}" destId="{CCA5B01C-F95E-3042-AF98-FD7B4E7381F0}" srcOrd="0" destOrd="0" presId="urn:microsoft.com/office/officeart/2005/8/layout/list1"/>
    <dgm:cxn modelId="{479AEEB7-FDA7-CA4B-85D7-155FC25B0FBE}" type="presOf" srcId="{2A8A7B75-AD3A-4EEB-81B6-97DA8A7D216A}" destId="{D0199F1B-4FAE-E348-88CD-4508F17578DF}" srcOrd="0" destOrd="0" presId="urn:microsoft.com/office/officeart/2005/8/layout/list1"/>
    <dgm:cxn modelId="{039387C2-066B-AC4C-AF55-583EEDB7473C}" type="presOf" srcId="{34EEE5C7-1DBE-4B07-AF1E-31A27096A662}" destId="{235AEF12-B693-594B-A354-3C3FB8095648}" srcOrd="0" destOrd="0" presId="urn:microsoft.com/office/officeart/2005/8/layout/list1"/>
    <dgm:cxn modelId="{60A31FDD-F959-0B46-8012-C28287E9937C}" type="presOf" srcId="{34EEE5C7-1DBE-4B07-AF1E-31A27096A662}" destId="{65BA76FA-A61A-044F-B0B6-394CA65EEC29}" srcOrd="1" destOrd="0" presId="urn:microsoft.com/office/officeart/2005/8/layout/list1"/>
    <dgm:cxn modelId="{1640D8DF-03EB-4F2D-8552-3E7455A70DF0}" srcId="{C299F145-0F88-4E10-8D5D-6C72ED88AC44}" destId="{2A8A7B75-AD3A-4EEB-81B6-97DA8A7D216A}" srcOrd="0" destOrd="0" parTransId="{0FC68AAD-F934-46EB-AD02-E24B6AA5490D}" sibTransId="{36EBE281-0BB5-4412-B609-B94319F34AFF}"/>
    <dgm:cxn modelId="{7AFCC513-8F15-0544-B9C3-394A83C0FAED}" type="presParOf" srcId="{CCA5B01C-F95E-3042-AF98-FD7B4E7381F0}" destId="{A9317873-73E9-694B-AD0A-0FF365110ECF}" srcOrd="0" destOrd="0" presId="urn:microsoft.com/office/officeart/2005/8/layout/list1"/>
    <dgm:cxn modelId="{8AFED596-86CF-424A-ACB8-143101168173}" type="presParOf" srcId="{A9317873-73E9-694B-AD0A-0FF365110ECF}" destId="{D0199F1B-4FAE-E348-88CD-4508F17578DF}" srcOrd="0" destOrd="0" presId="urn:microsoft.com/office/officeart/2005/8/layout/list1"/>
    <dgm:cxn modelId="{3BF85042-0626-5641-B97A-F461224D8261}" type="presParOf" srcId="{A9317873-73E9-694B-AD0A-0FF365110ECF}" destId="{A97C8570-BE0A-1C44-A665-EA953BE0A7FC}" srcOrd="1" destOrd="0" presId="urn:microsoft.com/office/officeart/2005/8/layout/list1"/>
    <dgm:cxn modelId="{BC335C19-56F1-C546-9AD7-5A9B5D14AEB9}" type="presParOf" srcId="{CCA5B01C-F95E-3042-AF98-FD7B4E7381F0}" destId="{24F4F80B-0DBE-C945-A3EF-1FF05322E275}" srcOrd="1" destOrd="0" presId="urn:microsoft.com/office/officeart/2005/8/layout/list1"/>
    <dgm:cxn modelId="{F5F73255-DD6F-C14B-9FBC-CAC7D038EA3B}" type="presParOf" srcId="{CCA5B01C-F95E-3042-AF98-FD7B4E7381F0}" destId="{B3BCCFE2-135E-1A44-B686-1010E4A3EF50}" srcOrd="2" destOrd="0" presId="urn:microsoft.com/office/officeart/2005/8/layout/list1"/>
    <dgm:cxn modelId="{AA5FBADD-12ED-4E48-9318-7648E4BBDA5F}" type="presParOf" srcId="{CCA5B01C-F95E-3042-AF98-FD7B4E7381F0}" destId="{6C445B66-3C71-5343-8962-3908D141720E}" srcOrd="3" destOrd="0" presId="urn:microsoft.com/office/officeart/2005/8/layout/list1"/>
    <dgm:cxn modelId="{36AC32D6-7648-854C-9739-B718C2606C33}" type="presParOf" srcId="{CCA5B01C-F95E-3042-AF98-FD7B4E7381F0}" destId="{A14EB3D3-3E0E-C84C-B6AC-B212BEF5B057}" srcOrd="4" destOrd="0" presId="urn:microsoft.com/office/officeart/2005/8/layout/list1"/>
    <dgm:cxn modelId="{7751E81A-3DAC-EF48-9EC7-AE0E85F0E244}" type="presParOf" srcId="{A14EB3D3-3E0E-C84C-B6AC-B212BEF5B057}" destId="{235AEF12-B693-594B-A354-3C3FB8095648}" srcOrd="0" destOrd="0" presId="urn:microsoft.com/office/officeart/2005/8/layout/list1"/>
    <dgm:cxn modelId="{A08D7EBF-F040-E248-BAA3-242E158B8CDE}" type="presParOf" srcId="{A14EB3D3-3E0E-C84C-B6AC-B212BEF5B057}" destId="{65BA76FA-A61A-044F-B0B6-394CA65EEC29}" srcOrd="1" destOrd="0" presId="urn:microsoft.com/office/officeart/2005/8/layout/list1"/>
    <dgm:cxn modelId="{5CDD0C16-37EF-2741-8907-AC705EB1090F}" type="presParOf" srcId="{CCA5B01C-F95E-3042-AF98-FD7B4E7381F0}" destId="{84D080F3-B24D-654C-B290-E43E94536A7C}" srcOrd="5" destOrd="0" presId="urn:microsoft.com/office/officeart/2005/8/layout/list1"/>
    <dgm:cxn modelId="{F51D2303-1E04-1B4B-A884-168FA0A2C300}" type="presParOf" srcId="{CCA5B01C-F95E-3042-AF98-FD7B4E7381F0}" destId="{895668F1-B2BC-194B-BF0D-345495DB52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CCFE2-135E-1A44-B686-1010E4A3EF50}">
      <dsp:nvSpPr>
        <dsp:cNvPr id="0" name=""/>
        <dsp:cNvSpPr/>
      </dsp:nvSpPr>
      <dsp:spPr>
        <a:xfrm>
          <a:off x="0" y="672853"/>
          <a:ext cx="717213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C8570-BE0A-1C44-A665-EA953BE0A7FC}">
      <dsp:nvSpPr>
        <dsp:cNvPr id="0" name=""/>
        <dsp:cNvSpPr/>
      </dsp:nvSpPr>
      <dsp:spPr>
        <a:xfrm>
          <a:off x="358606" y="38173"/>
          <a:ext cx="5020496" cy="126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9763" tIns="0" rIns="189763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Semua nodes pada graph terhubung</a:t>
          </a:r>
        </a:p>
      </dsp:txBody>
      <dsp:txXfrm>
        <a:off x="420571" y="100138"/>
        <a:ext cx="4896566" cy="1145430"/>
      </dsp:txXfrm>
    </dsp:sp>
    <dsp:sp modelId="{895668F1-B2BC-194B-BF0D-345495DB52AC}">
      <dsp:nvSpPr>
        <dsp:cNvPr id="0" name=""/>
        <dsp:cNvSpPr/>
      </dsp:nvSpPr>
      <dsp:spPr>
        <a:xfrm>
          <a:off x="0" y="2623333"/>
          <a:ext cx="717213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76FA-A61A-044F-B0B6-394CA65EEC29}">
      <dsp:nvSpPr>
        <dsp:cNvPr id="0" name=""/>
        <dsp:cNvSpPr/>
      </dsp:nvSpPr>
      <dsp:spPr>
        <a:xfrm>
          <a:off x="358606" y="1988653"/>
          <a:ext cx="5020496" cy="12693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9763" tIns="0" rIns="189763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Tidak mengandung circuit/cycle</a:t>
          </a:r>
        </a:p>
      </dsp:txBody>
      <dsp:txXfrm>
        <a:off x="420571" y="2050618"/>
        <a:ext cx="4896566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4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2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1E8D88-CA3A-214F-A447-66B658E7301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736D19-F4F3-B743-9824-43F410AC5B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cbaIhrcsE" TargetMode="External"/><Relationship Id="rId2" Type="http://schemas.openxmlformats.org/officeDocument/2006/relationships/hyperlink" Target="https://www.youtube.com/watch?v=5M7bOXrn54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428C7-9A89-084B-BF4D-A01F2A2E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Tree/Pohon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73F9-C2EF-FD43-936E-3DE1C58B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Penentuan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tingkat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tinggi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anak</a:t>
            </a:r>
            <a:r>
              <a:rPr lang="en-US" sz="2800" dirty="0">
                <a:solidFill>
                  <a:srgbClr val="FFFFFF"/>
                </a:solidFill>
              </a:rPr>
              <a:t>, orang </a:t>
            </a:r>
            <a:r>
              <a:rPr lang="en-US" sz="2800" dirty="0" err="1">
                <a:solidFill>
                  <a:srgbClr val="FFFFFF"/>
                </a:solidFill>
              </a:rPr>
              <a:t>tua</a:t>
            </a:r>
            <a:r>
              <a:rPr lang="en-US" sz="2800" dirty="0">
                <a:solidFill>
                  <a:srgbClr val="FFFFFF"/>
                </a:solidFill>
              </a:rPr>
              <a:t> dan </a:t>
            </a:r>
            <a:r>
              <a:rPr lang="en-US" sz="2800" dirty="0" err="1">
                <a:solidFill>
                  <a:srgbClr val="FFFFFF"/>
                </a:solidFill>
              </a:rPr>
              <a:t>saudara</a:t>
            </a:r>
            <a:r>
              <a:rPr lang="en-US" sz="2800" dirty="0">
                <a:solidFill>
                  <a:srgbClr val="FFFFFF"/>
                </a:solidFill>
              </a:rPr>
              <a:t> pada </a:t>
            </a:r>
            <a:r>
              <a:rPr lang="en-US" sz="2800" dirty="0" err="1">
                <a:solidFill>
                  <a:srgbClr val="FFFFFF"/>
                </a:solidFill>
              </a:rPr>
              <a:t>konsep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pohon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681C65-6A4C-5F4C-85AB-70A311519FF7}"/>
              </a:ext>
            </a:extLst>
          </p:cNvPr>
          <p:cNvSpPr txBox="1"/>
          <p:nvPr/>
        </p:nvSpPr>
        <p:spPr>
          <a:xfrm>
            <a:off x="714633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lphaLcParenR"/>
            </a:pPr>
            <a:r>
              <a:rPr lang="en-US" sz="2200" dirty="0" err="1">
                <a:solidFill>
                  <a:schemeClr val="bg1"/>
                </a:solidFill>
              </a:rPr>
              <a:t>Tentukan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tingkat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tiap-tiap</a:t>
            </a:r>
            <a:r>
              <a:rPr lang="en-US" sz="2200" dirty="0">
                <a:solidFill>
                  <a:schemeClr val="bg1"/>
                </a:solidFill>
              </a:rPr>
              <a:t> node </a:t>
            </a:r>
            <a:r>
              <a:rPr lang="en-US" sz="2200" dirty="0" err="1">
                <a:solidFill>
                  <a:schemeClr val="bg1"/>
                </a:solidFill>
              </a:rPr>
              <a:t>jika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akarnya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adalah</a:t>
            </a:r>
            <a:r>
              <a:rPr lang="en-US" sz="2200" dirty="0">
                <a:solidFill>
                  <a:schemeClr val="bg1"/>
                </a:solidFill>
              </a:rPr>
              <a:t> V2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lphaLcParenR"/>
            </a:pPr>
            <a:r>
              <a:rPr lang="en-US" sz="2200" dirty="0" err="1">
                <a:solidFill>
                  <a:schemeClr val="bg1"/>
                </a:solidFill>
              </a:rPr>
              <a:t>Tentukan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tinggi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pohon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akarnya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adalah</a:t>
            </a:r>
            <a:r>
              <a:rPr lang="en-US" sz="2200" dirty="0">
                <a:solidFill>
                  <a:schemeClr val="bg1"/>
                </a:solidFill>
              </a:rPr>
              <a:t> V2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lphaLcParenR"/>
            </a:pPr>
            <a:r>
              <a:rPr lang="en-US" sz="2200" dirty="0" err="1">
                <a:solidFill>
                  <a:schemeClr val="bg1"/>
                </a:solidFill>
              </a:rPr>
              <a:t>Tentukan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anak</a:t>
            </a:r>
            <a:r>
              <a:rPr lang="en-US" sz="2200" dirty="0">
                <a:solidFill>
                  <a:schemeClr val="bg1"/>
                </a:solidFill>
              </a:rPr>
              <a:t> orang </a:t>
            </a:r>
            <a:r>
              <a:rPr lang="en-US" sz="2200" dirty="0" err="1">
                <a:solidFill>
                  <a:schemeClr val="bg1"/>
                </a:solidFill>
              </a:rPr>
              <a:t>tua</a:t>
            </a:r>
            <a:r>
              <a:rPr lang="en-US" sz="2200" dirty="0">
                <a:solidFill>
                  <a:schemeClr val="bg1"/>
                </a:solidFill>
              </a:rPr>
              <a:t> dan </a:t>
            </a:r>
            <a:r>
              <a:rPr lang="en-US" sz="2200" dirty="0" err="1">
                <a:solidFill>
                  <a:schemeClr val="bg1"/>
                </a:solidFill>
              </a:rPr>
              <a:t>saudara</a:t>
            </a:r>
            <a:r>
              <a:rPr lang="en-US" sz="2200" dirty="0">
                <a:solidFill>
                  <a:schemeClr val="bg1"/>
                </a:solidFill>
              </a:rPr>
              <a:t> node V1 </a:t>
            </a:r>
            <a:r>
              <a:rPr lang="en-US" sz="2200" dirty="0" err="1">
                <a:solidFill>
                  <a:schemeClr val="bg1"/>
                </a:solidFill>
              </a:rPr>
              <a:t>jika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akarnya</a:t>
            </a:r>
            <a:r>
              <a:rPr lang="en-US" sz="2200" dirty="0">
                <a:solidFill>
                  <a:schemeClr val="bg1"/>
                </a:solidFill>
              </a:rPr>
              <a:t> V2</a:t>
            </a:r>
          </a:p>
        </p:txBody>
      </p:sp>
      <p:pic>
        <p:nvPicPr>
          <p:cNvPr id="5" name="Content Placeholder 4" descr="Chart, diagram, schematic&#10;&#10;Description automatically generated">
            <a:extLst>
              <a:ext uri="{FF2B5EF4-FFF2-40B4-BE49-F238E27FC236}">
                <a16:creationId xmlns:a16="http://schemas.microsoft.com/office/drawing/2014/main" id="{C7C54D59-EBB9-0D46-8F99-F6538916D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39737"/>
            <a:ext cx="5455921" cy="49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26E2-52A3-BC44-B408-3AD60074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DDA8-F2A3-4B4F-851E-24E56759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1600" dirty="0">
                <a:solidFill>
                  <a:srgbClr val="FFFFFF"/>
                </a:solidFill>
              </a:rPr>
              <a:t>Gambar </a:t>
            </a:r>
            <a:r>
              <a:rPr lang="en-US" sz="1600" dirty="0" err="1">
                <a:solidFill>
                  <a:srgbClr val="FFFFFF"/>
                </a:solidFill>
              </a:rPr>
              <a:t>pohon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V2 </a:t>
            </a:r>
            <a:r>
              <a:rPr lang="en-US" sz="1600" dirty="0" err="1">
                <a:solidFill>
                  <a:srgbClr val="FFFFFF"/>
                </a:solidFill>
              </a:rPr>
              <a:t>sebagai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akar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seperti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ilustrasi</a:t>
            </a:r>
            <a:r>
              <a:rPr lang="en-US" sz="1600" dirty="0">
                <a:solidFill>
                  <a:srgbClr val="FFFFFF"/>
                </a:solidFill>
              </a:rPr>
              <a:t> di </a:t>
            </a:r>
            <a:r>
              <a:rPr lang="en-US" sz="1600" dirty="0" err="1">
                <a:solidFill>
                  <a:srgbClr val="FFFFFF"/>
                </a:solidFill>
              </a:rPr>
              <a:t>samping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sehingga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dapat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ditentukan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FFFFFF"/>
                </a:solidFill>
              </a:rPr>
              <a:t>Tingkat V1=V4=V5=V6=1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1600" dirty="0">
                <a:solidFill>
                  <a:srgbClr val="FFFFFF"/>
                </a:solidFill>
              </a:rPr>
              <a:t>      Tingkat V3=2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1600" dirty="0">
                <a:solidFill>
                  <a:srgbClr val="FFFFFF"/>
                </a:solidFill>
              </a:rPr>
              <a:t>      Tingkat V7=V8=3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lphaLcParenR" startAt="2"/>
            </a:pPr>
            <a:r>
              <a:rPr lang="en-US" sz="1600" dirty="0">
                <a:solidFill>
                  <a:srgbClr val="FFFFFF"/>
                </a:solidFill>
              </a:rPr>
              <a:t>Tinggi </a:t>
            </a:r>
            <a:r>
              <a:rPr lang="en-US" sz="1600" dirty="0" err="1">
                <a:solidFill>
                  <a:srgbClr val="FFFFFF"/>
                </a:solidFill>
              </a:rPr>
              <a:t>pohon</a:t>
            </a:r>
            <a:r>
              <a:rPr lang="en-US" sz="1600" dirty="0">
                <a:solidFill>
                  <a:srgbClr val="FFFFFF"/>
                </a:solidFill>
              </a:rPr>
              <a:t>=3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lphaLcParenR" startAt="2"/>
            </a:pPr>
            <a:r>
              <a:rPr lang="en-US" sz="1600" dirty="0">
                <a:solidFill>
                  <a:srgbClr val="FFFFFF"/>
                </a:solidFill>
              </a:rPr>
              <a:t>Anak V1 </a:t>
            </a:r>
            <a:r>
              <a:rPr lang="en-US" sz="1600" dirty="0" err="1">
                <a:solidFill>
                  <a:srgbClr val="FFFFFF"/>
                </a:solidFill>
              </a:rPr>
              <a:t>adalah</a:t>
            </a:r>
            <a:r>
              <a:rPr lang="en-US" sz="1600" dirty="0">
                <a:solidFill>
                  <a:srgbClr val="FFFFFF"/>
                </a:solidFill>
              </a:rPr>
              <a:t> V3; orang </a:t>
            </a:r>
            <a:r>
              <a:rPr lang="en-US" sz="1600" dirty="0" err="1">
                <a:solidFill>
                  <a:srgbClr val="FFFFFF"/>
                </a:solidFill>
              </a:rPr>
              <a:t>tua</a:t>
            </a:r>
            <a:r>
              <a:rPr lang="en-US" sz="1600" dirty="0">
                <a:solidFill>
                  <a:srgbClr val="FFFFFF"/>
                </a:solidFill>
              </a:rPr>
              <a:t> V1 </a:t>
            </a:r>
            <a:r>
              <a:rPr lang="en-US" sz="1600" dirty="0" err="1">
                <a:solidFill>
                  <a:srgbClr val="FFFFFF"/>
                </a:solidFill>
              </a:rPr>
              <a:t>adalah</a:t>
            </a:r>
            <a:r>
              <a:rPr lang="en-US" sz="1600" dirty="0">
                <a:solidFill>
                  <a:srgbClr val="FFFFFF"/>
                </a:solidFill>
              </a:rPr>
              <a:t> V2; </a:t>
            </a:r>
            <a:r>
              <a:rPr lang="en-US" sz="1600" dirty="0" err="1">
                <a:solidFill>
                  <a:srgbClr val="FFFFFF"/>
                </a:solidFill>
              </a:rPr>
              <a:t>saudara</a:t>
            </a:r>
            <a:r>
              <a:rPr lang="en-US" sz="1600" dirty="0">
                <a:solidFill>
                  <a:srgbClr val="FFFFFF"/>
                </a:solidFill>
              </a:rPr>
              <a:t> V1 </a:t>
            </a:r>
            <a:r>
              <a:rPr lang="en-US" sz="1600" dirty="0" err="1">
                <a:solidFill>
                  <a:srgbClr val="FFFFFF"/>
                </a:solidFill>
              </a:rPr>
              <a:t>adalah</a:t>
            </a:r>
            <a:r>
              <a:rPr lang="en-US" sz="1600" dirty="0">
                <a:solidFill>
                  <a:srgbClr val="FFFFFF"/>
                </a:solidFill>
              </a:rPr>
              <a:t> V4, V5, V6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001913E-83ED-2944-93AD-0C5F839D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03" y="640080"/>
            <a:ext cx="4407263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87668-7AB3-D84D-9A90-49AE946CE782}"/>
              </a:ext>
            </a:extLst>
          </p:cNvPr>
          <p:cNvSpPr txBox="1"/>
          <p:nvPr/>
        </p:nvSpPr>
        <p:spPr>
          <a:xfrm>
            <a:off x="10635177" y="2686929"/>
            <a:ext cx="61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113920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3B7E-8FB5-7844-B985-A0A7BFB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C65-62F2-8742-9ACD-BC52E777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akarnya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node V1.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Anda?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298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A31A-7216-2147-B83A-F59411A4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Spanning Tree/pohon merentang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72D0-6DA6-5144-88FE-3E4B3A9B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Spanning tree diperoleh dengan memutus jalur yang membentuk sirkuit di dalam sebuah graph yang semua nodes nya terhubung. Adapun cara membentuknya sbb: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38F633-B7E5-E343-A871-DE26D64B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69" y="1740724"/>
            <a:ext cx="6087714" cy="30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3B7E-8FB5-7844-B985-A0A7BFB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C65-62F2-8742-9ACD-BC52E777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merentang</a:t>
            </a:r>
            <a:r>
              <a:rPr lang="en-US" dirty="0"/>
              <a:t>/spanning tree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5" name="Picture 4" descr="Box and whisker chart&#10;&#10;Description automatically generated">
            <a:extLst>
              <a:ext uri="{FF2B5EF4-FFF2-40B4-BE49-F238E27FC236}">
                <a16:creationId xmlns:a16="http://schemas.microsoft.com/office/drawing/2014/main" id="{27A9A582-AEAC-7F40-BD97-4C1F115E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14" y="3249422"/>
            <a:ext cx="481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C2804-FFC1-964E-967E-633C7D0A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SOLUSI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63D0-1823-D14D-BEE9-F51F80E5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 dalam graph tersebut terdapat sebuah sirkuit yang dibentuk oleh node V1, V2, V5, V4 dan V1 yang saling terhubung. Karena ada 4 cara untuk menghilangkan sirkuit dari graph tersebut maka terdapat 4 pohon merentang/spanning tree yang dapat dibentuk: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14834B-DA30-874B-97EA-C069A244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148"/>
            <a:ext cx="5455921" cy="38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244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A32C7-A499-D148-A7E8-7046FD5F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Minimum spanning tree (MST)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8E70-FAAD-E543-BB5E-06EBD96B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Istilah MST mengacu pada sebuah pohon merentang tunggal yang menjadi solusi (unique) dari sebuah permasalahan yang diilustrasikan oleh sebuah graph berbobot yang merepresentasikannya.</a:t>
            </a:r>
          </a:p>
          <a:p>
            <a:r>
              <a:rPr lang="en-US">
                <a:solidFill>
                  <a:srgbClr val="FFFFFF"/>
                </a:solidFill>
              </a:rPr>
              <a:t>Sehingga tantangannya adalah bagaimana caranya menghasilkan sebuah spanning tree dengan bobot paling minimum.</a:t>
            </a:r>
          </a:p>
        </p:txBody>
      </p:sp>
      <p:pic>
        <p:nvPicPr>
          <p:cNvPr id="5" name="Picture 4" descr="Bulatan yang terbentuk dari mesh dan simpul">
            <a:extLst>
              <a:ext uri="{FF2B5EF4-FFF2-40B4-BE49-F238E27FC236}">
                <a16:creationId xmlns:a16="http://schemas.microsoft.com/office/drawing/2014/main" id="{63560400-A110-451B-A387-77AE26C9D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24" r="9135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5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199A-4BB8-784B-AD08-32E41FA5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5EF1-DD51-604A-967D-36AFF9C7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algoritma</a:t>
            </a:r>
            <a:r>
              <a:rPr lang="en-US" dirty="0"/>
              <a:t> (yang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MST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berbobot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Algoritma</a:t>
            </a:r>
            <a:r>
              <a:rPr lang="en-US" dirty="0"/>
              <a:t> Prim: </a:t>
            </a:r>
            <a:r>
              <a:rPr lang="en-US" dirty="0">
                <a:hlinkClick r:id="rId2"/>
              </a:rPr>
              <a:t>https://www.youtube.com/watch?v=5M7bOXrn54A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Algoritma</a:t>
            </a:r>
            <a:r>
              <a:rPr lang="en-US" dirty="0"/>
              <a:t> Kruskal: </a:t>
            </a:r>
            <a:r>
              <a:rPr lang="en-US" dirty="0">
                <a:hlinkClick r:id="rId3"/>
              </a:rPr>
              <a:t>https://www.youtube.com/watch?v=ivcbaIhrcsE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7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6933-03BF-6846-9C84-5674DF1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mst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4D88-9A4D-6540-A996-64165D2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MST di dunia </a:t>
            </a:r>
            <a:r>
              <a:rPr lang="en-US" dirty="0" err="1"/>
              <a:t>nyata</a:t>
            </a:r>
            <a:r>
              <a:rPr lang="en-US" dirty="0"/>
              <a:t>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seminimum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agar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/routing </a:t>
            </a:r>
            <a:r>
              <a:rPr lang="en-US" dirty="0" err="1"/>
              <a:t>komunikasi</a:t>
            </a:r>
            <a:r>
              <a:rPr lang="en-US" dirty="0"/>
              <a:t> data pada </a:t>
            </a:r>
            <a:r>
              <a:rPr lang="en-US" dirty="0" err="1"/>
              <a:t>jaringan</a:t>
            </a:r>
            <a:r>
              <a:rPr lang="en-US" dirty="0"/>
              <a:t> computer.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Panjang </a:t>
            </a:r>
            <a:r>
              <a:rPr lang="en-US" dirty="0" err="1"/>
              <a:t>kabel</a:t>
            </a:r>
            <a:r>
              <a:rPr lang="en-US" dirty="0"/>
              <a:t> computer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59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7BC5-86EF-9041-8FC3-0CE14B28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Assignment: Algoritma prim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ABE229-D574-2D46-A5D8-C685A50BCB92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Tentukan minimum spanning tree (MST) dari sebuah graph G dengan bobot seperti di atas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Dan gambarkan bentuknya</a:t>
            </a:r>
          </a:p>
        </p:txBody>
      </p:sp>
      <p:pic>
        <p:nvPicPr>
          <p:cNvPr id="8" name="Picture 7" descr="Diagram, shape, polygon&#10;&#10;Description automatically generated">
            <a:extLst>
              <a:ext uri="{FF2B5EF4-FFF2-40B4-BE49-F238E27FC236}">
                <a16:creationId xmlns:a16="http://schemas.microsoft.com/office/drawing/2014/main" id="{1C6A16D4-A340-424C-8EAD-BBAC11D5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0423"/>
            <a:ext cx="5455921" cy="31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3C03F-D5D9-6346-9B5E-B7565C08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Definisi</a:t>
            </a:r>
            <a:r>
              <a:rPr lang="en-US"/>
              <a:t> Tree/</a:t>
            </a:r>
            <a:r>
              <a:rPr lang="en-US" err="1"/>
              <a:t>Pohon</a:t>
            </a:r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5056-ACE9-C64F-B31F-8AD72325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748061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Merupakan</a:t>
            </a:r>
            <a:r>
              <a:rPr lang="en-US" sz="2800" dirty="0"/>
              <a:t> graph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berarah</a:t>
            </a:r>
            <a:r>
              <a:rPr lang="en-US" sz="2800" dirty="0"/>
              <a:t> yang </a:t>
            </a:r>
            <a:r>
              <a:rPr lang="en-US" sz="2800" dirty="0" err="1"/>
              <a:t>semua</a:t>
            </a:r>
            <a:r>
              <a:rPr lang="en-US" sz="2800" dirty="0"/>
              <a:t> nodes/vertices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213756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8E8BBB-B921-804A-A98E-3DB3B035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Assignment: Algoritma kruskal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1AB406-47E2-5843-AB7D-BA0E28EF5C43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Tentukan minimum spanning tree (MST) dari sebuah graph G dengan bobot seperti di atas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Dan gambarkan bentuknya</a:t>
            </a:r>
          </a:p>
        </p:txBody>
      </p:sp>
      <p:pic>
        <p:nvPicPr>
          <p:cNvPr id="5" name="Picture 4" descr="Diagram, shape, polygon&#10;&#10;Description automatically generated">
            <a:extLst>
              <a:ext uri="{FF2B5EF4-FFF2-40B4-BE49-F238E27FC236}">
                <a16:creationId xmlns:a16="http://schemas.microsoft.com/office/drawing/2014/main" id="{8128D5BA-97C5-A84A-95F4-44C20C53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0423"/>
            <a:ext cx="5455921" cy="31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533D0-A065-8F42-91EB-47E7CAD6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Syarat sebuah Pohon: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5B7FCC-6606-450A-AFB0-F512A30AD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272774"/>
              </p:ext>
            </p:extLst>
          </p:nvPr>
        </p:nvGraphicFramePr>
        <p:xfrm>
          <a:off x="4699818" y="1627632"/>
          <a:ext cx="7172138" cy="374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0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018E-4413-2B4D-AFA7-836B917C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3BB86CA-2AD2-CB40-B6F4-C66AFD05F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64" y="2231549"/>
            <a:ext cx="8589472" cy="3181286"/>
          </a:xfrm>
        </p:spPr>
      </p:pic>
    </p:spTree>
    <p:extLst>
      <p:ext uri="{BB962C8B-B14F-4D97-AF65-F5344CB8AC3E}">
        <p14:creationId xmlns:p14="http://schemas.microsoft.com/office/powerpoint/2010/main" val="3700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3C03F-D5D9-6346-9B5E-B7565C08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Definisi</a:t>
            </a:r>
            <a:r>
              <a:rPr lang="en-US" dirty="0"/>
              <a:t> forest/</a:t>
            </a:r>
            <a:r>
              <a:rPr lang="en-US" dirty="0" err="1"/>
              <a:t>hutan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5056-ACE9-C64F-B31F-8AD72325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yang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lepas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26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D2D31-B34A-5641-88D9-290010A8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Latihan: Tentukan manakah yang merupakan pohon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B279404-7C8E-454F-84C8-BEA65C48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5" y="428207"/>
            <a:ext cx="7501986" cy="60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B1D4-C1A0-654C-A5E2-420D5B12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F945-7103-974D-8671-DEB4B4CE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err="1"/>
              <a:t>merupakan</a:t>
            </a:r>
            <a:r>
              <a:rPr lang="en-US" dirty="0"/>
              <a:t> Tree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nodes graph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merupakan</a:t>
            </a:r>
            <a:r>
              <a:rPr lang="en-US" dirty="0"/>
              <a:t> Tree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nodes graph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Bukan</a:t>
            </a:r>
            <a:r>
              <a:rPr lang="en-US" dirty="0"/>
              <a:t> Tree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nodes pada graph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sirkuit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Merupakan</a:t>
            </a:r>
            <a:r>
              <a:rPr lang="en-US" dirty="0"/>
              <a:t> Forest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Tree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lepas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72519-C119-C440-89EB-5BA51603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Rooted Tree/pohon berakar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D9657B-F308-4B28-81CE-F5E0A6D8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Pohon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berakar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merupakan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pohon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memiliki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node yang </a:t>
            </a:r>
            <a:r>
              <a:rPr lang="en-US" dirty="0" err="1">
                <a:solidFill>
                  <a:srgbClr val="FFFFFF"/>
                </a:solidFill>
              </a:rPr>
              <a:t>disebut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akar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dengan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jalur-jalur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digambarkan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menjauh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node </a:t>
            </a:r>
            <a:r>
              <a:rPr lang="en-US" dirty="0" err="1">
                <a:solidFill>
                  <a:srgbClr val="FFFFFF"/>
                </a:solidFill>
              </a:rPr>
              <a:t>tsb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misalnya</a:t>
            </a:r>
            <a:r>
              <a:rPr lang="en-US" dirty="0">
                <a:solidFill>
                  <a:srgbClr val="FFFFFF"/>
                </a:solidFill>
              </a:rPr>
              <a:t> node V1 pada </a:t>
            </a:r>
            <a:r>
              <a:rPr lang="en-US" dirty="0" err="1">
                <a:solidFill>
                  <a:srgbClr val="FFFFFF"/>
                </a:solidFill>
              </a:rPr>
              <a:t>gambar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samping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V2 dan V3 yang </a:t>
            </a:r>
            <a:r>
              <a:rPr lang="en-US" dirty="0" err="1">
                <a:solidFill>
                  <a:srgbClr val="FFFFFF"/>
                </a:solidFill>
              </a:rPr>
              <a:t>berderajat</a:t>
            </a:r>
            <a:r>
              <a:rPr lang="en-US" dirty="0">
                <a:solidFill>
                  <a:srgbClr val="FFFFFF"/>
                </a:solidFill>
              </a:rPr>
              <a:t> &gt;1 </a:t>
            </a:r>
            <a:r>
              <a:rPr lang="en-US" dirty="0" err="1">
                <a:solidFill>
                  <a:srgbClr val="FFFFFF"/>
                </a:solidFill>
              </a:rPr>
              <a:t>disebut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titik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cabang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V4, V5, V6, V7 </a:t>
            </a:r>
            <a:r>
              <a:rPr lang="en-US" dirty="0" err="1">
                <a:solidFill>
                  <a:srgbClr val="FFFFFF"/>
                </a:solidFill>
              </a:rPr>
              <a:t>dan</a:t>
            </a:r>
            <a:r>
              <a:rPr lang="en-US" dirty="0">
                <a:solidFill>
                  <a:srgbClr val="FFFFFF"/>
                </a:solidFill>
              </a:rPr>
              <a:t> V8 yang </a:t>
            </a:r>
            <a:r>
              <a:rPr lang="en-US" dirty="0" err="1">
                <a:solidFill>
                  <a:srgbClr val="FFFFFF"/>
                </a:solidFill>
              </a:rPr>
              <a:t>berderajat</a:t>
            </a:r>
            <a:r>
              <a:rPr lang="en-US" dirty="0">
                <a:solidFill>
                  <a:srgbClr val="FFFFFF"/>
                </a:solidFill>
              </a:rPr>
              <a:t> 1 </a:t>
            </a:r>
            <a:r>
              <a:rPr lang="en-US" dirty="0" err="1">
                <a:solidFill>
                  <a:srgbClr val="FFFFFF"/>
                </a:solidFill>
              </a:rPr>
              <a:t>disebut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daun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1E81F8-0DA5-B841-9158-5BA8BFBB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9308"/>
            <a:ext cx="5455921" cy="53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5A937-570F-3248-A3E4-6A3EF2D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Membentuk rooted tree/pohon berakar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2F6-3472-344D-9EF3-1867B2CE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402336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berakar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berakar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1606B77-D9C5-224A-9B22-A891EEB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5052"/>
            <a:ext cx="4112137" cy="1685977"/>
          </a:xfrm>
          <a:prstGeom prst="rect">
            <a:avLst/>
          </a:prstGeom>
        </p:spPr>
      </p:pic>
      <p:pic>
        <p:nvPicPr>
          <p:cNvPr id="8" name="Picture 7" descr="Chart, shape, polygon&#10;&#10;Description automatically generated">
            <a:extLst>
              <a:ext uri="{FF2B5EF4-FFF2-40B4-BE49-F238E27FC236}">
                <a16:creationId xmlns:a16="http://schemas.microsoft.com/office/drawing/2014/main" id="{D6A8F485-6E65-3F48-AB9B-37CF961E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690620"/>
            <a:ext cx="1562100" cy="2527300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59C9D530-2BAA-FA47-8549-03E84E15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37" y="3604570"/>
            <a:ext cx="1574800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E0314D-E8F3-EF4A-9F1B-7FDDF41298BA}"/>
              </a:ext>
            </a:extLst>
          </p:cNvPr>
          <p:cNvSpPr txBox="1"/>
          <p:nvPr/>
        </p:nvSpPr>
        <p:spPr>
          <a:xfrm>
            <a:off x="5314950" y="6253316"/>
            <a:ext cx="17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0BB1A-6451-E544-9F99-9D554DFCCB8B}"/>
              </a:ext>
            </a:extLst>
          </p:cNvPr>
          <p:cNvSpPr txBox="1"/>
          <p:nvPr/>
        </p:nvSpPr>
        <p:spPr>
          <a:xfrm>
            <a:off x="8633337" y="6217920"/>
            <a:ext cx="17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{DF875DC4-4CA4-284F-9417-529F72895B59}tf10001061</Template>
  <TotalTime>2393</TotalTime>
  <Words>611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Tree/Pohon</vt:lpstr>
      <vt:lpstr>Definisi Tree/Pohon</vt:lpstr>
      <vt:lpstr>Syarat sebuah Pohon:</vt:lpstr>
      <vt:lpstr>Contoh</vt:lpstr>
      <vt:lpstr>Definisi forest/hutan</vt:lpstr>
      <vt:lpstr>Latihan: Tentukan manakah yang merupakan pohon</vt:lpstr>
      <vt:lpstr>solusi</vt:lpstr>
      <vt:lpstr>Rooted Tree/pohon berakar</vt:lpstr>
      <vt:lpstr>Membentuk rooted tree/pohon berakar</vt:lpstr>
      <vt:lpstr>Penentuan tingkat, tinggi, anak, orang tua dan saudara pada konsep pohon</vt:lpstr>
      <vt:lpstr>solusi</vt:lpstr>
      <vt:lpstr>exercise</vt:lpstr>
      <vt:lpstr>Spanning Tree/pohon merentang</vt:lpstr>
      <vt:lpstr>exercise</vt:lpstr>
      <vt:lpstr>SOLUSI</vt:lpstr>
      <vt:lpstr>Minimum spanning tree (MST)</vt:lpstr>
      <vt:lpstr>Algoritma untuk menentukan MST</vt:lpstr>
      <vt:lpstr>Aplikasi penentuan mst</vt:lpstr>
      <vt:lpstr>Assignment: Algoritma prim</vt:lpstr>
      <vt:lpstr>Assignment: Algoritma kruskal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Tree/Pohon</dc:title>
  <dc:creator>Sabariman</dc:creator>
  <cp:lastModifiedBy>Sabariman</cp:lastModifiedBy>
  <cp:revision>8</cp:revision>
  <cp:lastPrinted>2021-12-07T07:02:00Z</cp:lastPrinted>
  <dcterms:created xsi:type="dcterms:W3CDTF">2021-12-07T02:34:59Z</dcterms:created>
  <dcterms:modified xsi:type="dcterms:W3CDTF">2024-09-12T15:25:38Z</dcterms:modified>
</cp:coreProperties>
</file>