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  <p:sldMasterId id="2147483684" r:id="rId4"/>
  </p:sldMasterIdLst>
  <p:notesMasterIdLst>
    <p:notesMasterId r:id="rId32"/>
  </p:notesMasterIdLst>
  <p:handoutMasterIdLst>
    <p:handoutMasterId r:id="rId33"/>
  </p:handoutMasterIdLst>
  <p:sldIdLst>
    <p:sldId id="311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12" r:id="rId13"/>
    <p:sldId id="413" r:id="rId14"/>
    <p:sldId id="404" r:id="rId15"/>
    <p:sldId id="405" r:id="rId16"/>
    <p:sldId id="406" r:id="rId17"/>
    <p:sldId id="414" r:id="rId18"/>
    <p:sldId id="415" r:id="rId19"/>
    <p:sldId id="409" r:id="rId20"/>
    <p:sldId id="410" r:id="rId21"/>
    <p:sldId id="411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393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AFE0E4"/>
    <a:srgbClr val="00FF00"/>
    <a:srgbClr val="0000FF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86328" autoAdjust="0"/>
  </p:normalViewPr>
  <p:slideViewPr>
    <p:cSldViewPr>
      <p:cViewPr varScale="1">
        <p:scale>
          <a:sx n="57" d="100"/>
          <a:sy n="57" d="100"/>
        </p:scale>
        <p:origin x="154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05.09.2024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05.09.2024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LOGIKA MATEMATIKA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2024/2025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Varian preposisi bersyarat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A154D0-95E1-0C4F-A32D-118DAE186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Kondisional</a:t>
            </a:r>
            <a:r>
              <a:rPr lang="en-US" sz="3600" dirty="0">
                <a:solidFill>
                  <a:srgbClr val="FF0000"/>
                </a:solidFill>
              </a:rPr>
              <a:t>			:	</a:t>
            </a:r>
            <a:r>
              <a:rPr lang="en-US" sz="3600" i="1" dirty="0">
                <a:solidFill>
                  <a:srgbClr val="FF0000"/>
                </a:solidFill>
                <a:cs typeface="Times New Roman" pitchFamily="18" charset="0"/>
              </a:rPr>
              <a:t> p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600" i="1" dirty="0">
                <a:solidFill>
                  <a:srgbClr val="FF0000"/>
                </a:solidFill>
                <a:cs typeface="Times New Roman" pitchFamily="18" charset="0"/>
              </a:rPr>
              <a:t>q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92D050"/>
                </a:solidFill>
              </a:rPr>
              <a:t>Konvers</a:t>
            </a:r>
            <a:r>
              <a:rPr lang="en-US" sz="3600" dirty="0">
                <a:solidFill>
                  <a:srgbClr val="92D050"/>
                </a:solidFill>
              </a:rPr>
              <a:t> (</a:t>
            </a:r>
            <a:r>
              <a:rPr lang="en-US" sz="3600" dirty="0" err="1">
                <a:solidFill>
                  <a:srgbClr val="92D050"/>
                </a:solidFill>
              </a:rPr>
              <a:t>kebalikan</a:t>
            </a:r>
            <a:r>
              <a:rPr lang="en-US" sz="3600" dirty="0">
                <a:solidFill>
                  <a:srgbClr val="92D050"/>
                </a:solidFill>
              </a:rPr>
              <a:t>)	: 	 </a:t>
            </a:r>
            <a:r>
              <a:rPr lang="en-US" sz="3600" i="1" dirty="0">
                <a:solidFill>
                  <a:srgbClr val="92D050"/>
                </a:solidFill>
              </a:rPr>
              <a:t>q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>
                <a:solidFill>
                  <a:srgbClr val="92D050"/>
                </a:solidFill>
                <a:sym typeface="Symbol"/>
              </a:rPr>
              <a:t>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i="1" dirty="0">
                <a:solidFill>
                  <a:srgbClr val="92D050"/>
                </a:solidFill>
              </a:rPr>
              <a:t>p</a:t>
            </a:r>
            <a:endParaRPr lang="en-US" sz="3600" dirty="0">
              <a:solidFill>
                <a:srgbClr val="92D050"/>
              </a:solidFill>
            </a:endParaRPr>
          </a:p>
          <a:p>
            <a:r>
              <a:rPr lang="en-US" sz="3600" dirty="0" err="1">
                <a:solidFill>
                  <a:srgbClr val="0099CC"/>
                </a:solidFill>
              </a:rPr>
              <a:t>Invers</a:t>
            </a:r>
            <a:r>
              <a:rPr lang="en-US" sz="3600" dirty="0">
                <a:solidFill>
                  <a:srgbClr val="0099CC"/>
                </a:solidFill>
              </a:rPr>
              <a:t>		   		:        ~ </a:t>
            </a:r>
            <a:r>
              <a:rPr lang="en-US" sz="3600" i="1" dirty="0">
                <a:solidFill>
                  <a:srgbClr val="0099CC"/>
                </a:solidFill>
              </a:rPr>
              <a:t>p</a:t>
            </a:r>
            <a:r>
              <a:rPr lang="en-US" sz="3600" dirty="0">
                <a:solidFill>
                  <a:srgbClr val="0099CC"/>
                </a:solidFill>
              </a:rPr>
              <a:t> </a:t>
            </a:r>
            <a:r>
              <a:rPr lang="en-US" sz="3600" dirty="0">
                <a:solidFill>
                  <a:srgbClr val="0099CC"/>
                </a:solidFill>
                <a:sym typeface="Symbol"/>
              </a:rPr>
              <a:t></a:t>
            </a:r>
            <a:r>
              <a:rPr lang="en-US" sz="3600" dirty="0">
                <a:solidFill>
                  <a:srgbClr val="0099CC"/>
                </a:solidFill>
              </a:rPr>
              <a:t> ~ </a:t>
            </a:r>
            <a:r>
              <a:rPr lang="en-US" sz="3600" i="1" dirty="0">
                <a:solidFill>
                  <a:srgbClr val="0099CC"/>
                </a:solidFill>
              </a:rPr>
              <a:t>q</a:t>
            </a:r>
            <a:endParaRPr lang="en-US" sz="3600" dirty="0">
              <a:solidFill>
                <a:srgbClr val="0099CC"/>
              </a:solidFill>
            </a:endParaRPr>
          </a:p>
          <a:p>
            <a:r>
              <a:rPr lang="en-US" sz="3600" dirty="0" err="1">
                <a:solidFill>
                  <a:srgbClr val="7030A0"/>
                </a:solidFill>
              </a:rPr>
              <a:t>Kontraposisi</a:t>
            </a:r>
            <a:r>
              <a:rPr lang="en-US" sz="3600" dirty="0">
                <a:solidFill>
                  <a:srgbClr val="7030A0"/>
                </a:solidFill>
              </a:rPr>
              <a:t>	   		:        ~ </a:t>
            </a:r>
            <a:r>
              <a:rPr lang="en-US" sz="3600" i="1" dirty="0">
                <a:solidFill>
                  <a:srgbClr val="7030A0"/>
                </a:solidFill>
              </a:rPr>
              <a:t>q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>
                <a:solidFill>
                  <a:srgbClr val="7030A0"/>
                </a:solidFill>
                <a:sym typeface="Symbol"/>
              </a:rPr>
              <a:t></a:t>
            </a:r>
            <a:r>
              <a:rPr lang="en-US" sz="3600" dirty="0">
                <a:solidFill>
                  <a:srgbClr val="7030A0"/>
                </a:solidFill>
              </a:rPr>
              <a:t> ~ </a:t>
            </a:r>
            <a:r>
              <a:rPr lang="en-US" sz="3600" i="1" dirty="0">
                <a:solidFill>
                  <a:srgbClr val="7030A0"/>
                </a:solidFill>
              </a:rPr>
              <a:t>p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D227C8-3D99-AA41-994A-DA4A49AE2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401080" cy="482919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dirty="0" err="1">
                <a:cs typeface="Times New Roman" pitchFamily="18" charset="0"/>
              </a:rPr>
              <a:t>Tentukan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konvers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invers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dan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kontraposisi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dari</a:t>
            </a:r>
            <a:r>
              <a:rPr lang="en-US" sz="2400" dirty="0">
                <a:cs typeface="Times New Roman" pitchFamily="18" charset="0"/>
              </a:rPr>
              <a:t>: 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	“</a:t>
            </a:r>
            <a:r>
              <a:rPr lang="en-US" sz="2400" dirty="0" err="1">
                <a:cs typeface="Times New Roman" pitchFamily="18" charset="0"/>
              </a:rPr>
              <a:t>Jika</a:t>
            </a:r>
            <a:r>
              <a:rPr lang="en-US" sz="2400" dirty="0">
                <a:cs typeface="Times New Roman" pitchFamily="18" charset="0"/>
              </a:rPr>
              <a:t> Amir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maka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r>
              <a:rPr lang="en-US" sz="2400" dirty="0">
                <a:cs typeface="Times New Roman" pitchFamily="18" charset="0"/>
              </a:rPr>
              <a:t>”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p : Amir </a:t>
            </a:r>
            <a:r>
              <a:rPr lang="en-US" sz="2400" dirty="0" err="1">
                <a:cs typeface="Times New Roman" pitchFamily="18" charset="0"/>
              </a:rPr>
              <a:t>mempunyai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mobil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q : </a:t>
            </a:r>
            <a:r>
              <a:rPr lang="en-US" sz="2400" dirty="0" err="1">
                <a:cs typeface="Times New Roman" pitchFamily="18" charset="0"/>
              </a:rPr>
              <a:t>Ia</a:t>
            </a:r>
            <a:r>
              <a:rPr lang="en-US" sz="2400" dirty="0">
                <a:cs typeface="Times New Roman" pitchFamily="18" charset="0"/>
              </a:rPr>
              <a:t>/Amir </a:t>
            </a:r>
            <a:r>
              <a:rPr lang="en-US" sz="2400" dirty="0" err="1">
                <a:cs typeface="Times New Roman" pitchFamily="18" charset="0"/>
              </a:rPr>
              <a:t>orang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kaya</a:t>
            </a: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u="sng" dirty="0" err="1">
                <a:cs typeface="Times New Roman" pitchFamily="18" charset="0"/>
              </a:rPr>
              <a:t>Penyelesaian</a:t>
            </a:r>
            <a:r>
              <a:rPr lang="en-US" sz="2400" dirty="0">
                <a:cs typeface="Times New Roman" pitchFamily="18" charset="0"/>
              </a:rPr>
              <a:t>: </a:t>
            </a:r>
          </a:p>
          <a:p>
            <a:pPr>
              <a:buFontTx/>
              <a:buNone/>
            </a:pPr>
            <a:r>
              <a:rPr lang="en-US" sz="2400" dirty="0" err="1">
                <a:solidFill>
                  <a:srgbClr val="7030A0"/>
                </a:solidFill>
                <a:cs typeface="Times New Roman" pitchFamily="18" charset="0"/>
              </a:rPr>
              <a:t>Konvers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</a:rPr>
              <a:t> (q </a:t>
            </a:r>
            <a:r>
              <a:rPr lang="en-US" sz="2400" dirty="0">
                <a:solidFill>
                  <a:srgbClr val="7030A0"/>
                </a:solidFill>
                <a:cs typeface="Times New Roman" pitchFamily="18" charset="0"/>
                <a:sym typeface="Wingdings" pitchFamily="2" charset="2"/>
              </a:rPr>
              <a:t> p)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2400" b="1" dirty="0" err="1">
                <a:cs typeface="Times New Roman" pitchFamily="18" charset="0"/>
              </a:rPr>
              <a:t>Jika</a:t>
            </a:r>
            <a:r>
              <a:rPr lang="en-US" sz="2400" b="1" dirty="0">
                <a:cs typeface="Times New Roman" pitchFamily="18" charset="0"/>
              </a:rPr>
              <a:t> Amir </a:t>
            </a:r>
            <a:r>
              <a:rPr lang="en-US" sz="2400" b="1" dirty="0" err="1">
                <a:cs typeface="Times New Roman" pitchFamily="18" charset="0"/>
              </a:rPr>
              <a:t>orang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kaya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maka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ia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mempunyai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mobil</a:t>
            </a:r>
            <a:endParaRPr lang="en-US" sz="2400" b="1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err="1">
                <a:solidFill>
                  <a:srgbClr val="FF0000"/>
                </a:solidFill>
                <a:cs typeface="Times New Roman" pitchFamily="18" charset="0"/>
              </a:rPr>
              <a:t>Invers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~ p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400" dirty="0">
                <a:solidFill>
                  <a:srgbClr val="FF0000"/>
                </a:solidFill>
              </a:rPr>
              <a:t> ~ q )</a:t>
            </a:r>
            <a:endParaRPr lang="en-US" sz="2400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i="1" dirty="0">
                <a:cs typeface="Times New Roman" pitchFamily="18" charset="0"/>
              </a:rPr>
              <a:t>	</a:t>
            </a:r>
            <a:r>
              <a:rPr lang="en-US" sz="2400" b="1" dirty="0" err="1">
                <a:cs typeface="Times New Roman" pitchFamily="18" charset="0"/>
              </a:rPr>
              <a:t>Jika</a:t>
            </a:r>
            <a:r>
              <a:rPr lang="en-US" sz="2400" b="1" dirty="0">
                <a:cs typeface="Times New Roman" pitchFamily="18" charset="0"/>
              </a:rPr>
              <a:t>  Amir </a:t>
            </a:r>
            <a:r>
              <a:rPr lang="en-US" sz="2400" b="1" dirty="0" err="1">
                <a:cs typeface="Times New Roman" pitchFamily="18" charset="0"/>
              </a:rPr>
              <a:t>tidak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mempunyai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mobil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maka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ia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bukan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orang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kaya</a:t>
            </a:r>
            <a:endParaRPr lang="en-US" sz="2400" b="1" dirty="0"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err="1">
                <a:solidFill>
                  <a:srgbClr val="92D050"/>
                </a:solidFill>
                <a:cs typeface="Times New Roman" pitchFamily="18" charset="0"/>
              </a:rPr>
              <a:t>Kontraposisi</a:t>
            </a:r>
            <a:r>
              <a:rPr lang="en-US" sz="2400" dirty="0">
                <a:solidFill>
                  <a:srgbClr val="92D050"/>
                </a:solidFill>
                <a:cs typeface="Times New Roman" pitchFamily="18" charset="0"/>
              </a:rPr>
              <a:t> (</a:t>
            </a:r>
            <a:r>
              <a:rPr lang="en-US" sz="2400" dirty="0">
                <a:solidFill>
                  <a:srgbClr val="92D050"/>
                </a:solidFill>
              </a:rPr>
              <a:t>~ q </a:t>
            </a:r>
            <a:r>
              <a:rPr lang="en-US" sz="2400" dirty="0">
                <a:solidFill>
                  <a:srgbClr val="92D050"/>
                </a:solidFill>
                <a:sym typeface="Symbol"/>
              </a:rPr>
              <a:t></a:t>
            </a:r>
            <a:r>
              <a:rPr lang="en-US" sz="2400" dirty="0">
                <a:solidFill>
                  <a:srgbClr val="92D050"/>
                </a:solidFill>
              </a:rPr>
              <a:t> ~ p )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b="1" dirty="0" err="1">
                <a:cs typeface="Times New Roman" pitchFamily="18" charset="0"/>
              </a:rPr>
              <a:t>Jika</a:t>
            </a:r>
            <a:r>
              <a:rPr lang="en-US" sz="2400" b="1" dirty="0">
                <a:cs typeface="Times New Roman" pitchFamily="18" charset="0"/>
              </a:rPr>
              <a:t> Amir </a:t>
            </a:r>
            <a:r>
              <a:rPr lang="en-US" sz="2400" b="1" dirty="0" err="1">
                <a:cs typeface="Times New Roman" pitchFamily="18" charset="0"/>
              </a:rPr>
              <a:t>bukan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orang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kaya</a:t>
            </a:r>
            <a:r>
              <a:rPr lang="en-US" sz="2400" b="1" dirty="0">
                <a:cs typeface="Times New Roman" pitchFamily="18" charset="0"/>
              </a:rPr>
              <a:t>, </a:t>
            </a:r>
            <a:r>
              <a:rPr lang="en-US" sz="2400" b="1" dirty="0" err="1">
                <a:cs typeface="Times New Roman" pitchFamily="18" charset="0"/>
              </a:rPr>
              <a:t>maka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ia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tidak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mempunyai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b="1" dirty="0" err="1">
                <a:cs typeface="Times New Roman" pitchFamily="18" charset="0"/>
              </a:rPr>
              <a:t>mobil</a:t>
            </a:r>
            <a:r>
              <a:rPr lang="en-US" sz="2400" dirty="0">
                <a:cs typeface="Times New Roman" pitchFamily="18" charset="0"/>
              </a:rPr>
              <a:t>	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4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63FADF-2192-6841-A12E-26F793522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“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i="1" dirty="0"/>
              <a:t>password</a:t>
            </a:r>
            <a:r>
              <a:rPr lang="en-US" dirty="0"/>
              <a:t> yang </a:t>
            </a:r>
            <a:r>
              <a:rPr lang="en-US" dirty="0" err="1"/>
              <a:t>sah</a:t>
            </a:r>
            <a:r>
              <a:rPr lang="en-US" dirty="0"/>
              <a:t> agar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i="1" dirty="0"/>
              <a:t>log on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server</a:t>
            </a:r>
            <a:r>
              <a:rPr lang="en-US" dirty="0"/>
              <a:t>”</a:t>
            </a:r>
          </a:p>
          <a:p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proposisi</a:t>
            </a:r>
            <a:r>
              <a:rPr lang="en-US" dirty="0"/>
              <a:t> “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”.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konvers</a:t>
            </a:r>
            <a:r>
              <a:rPr lang="en-US" dirty="0"/>
              <a:t>, invers,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kontraposisi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tersebut</a:t>
            </a:r>
          </a:p>
          <a:p>
            <a:endParaRPr lang="en-US" dirty="0" err="1"/>
          </a:p>
          <a:p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banjir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parit</a:t>
            </a:r>
            <a:r>
              <a:rPr lang="en-US" dirty="0"/>
              <a:t> </a:t>
            </a:r>
            <a:r>
              <a:rPr lang="en-US" dirty="0" err="1"/>
              <a:t>disepanjang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9118D2-6692-D547-BA4D-69B2E2A02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err="1"/>
              <a:t>Misal</a:t>
            </a:r>
            <a:r>
              <a:rPr lang="en-US" sz="2600" dirty="0"/>
              <a:t>:	</a:t>
            </a:r>
          </a:p>
          <a:p>
            <a:pPr>
              <a:buNone/>
            </a:pPr>
            <a:r>
              <a:rPr lang="en-US" sz="2600" i="1" dirty="0"/>
              <a:t>p</a:t>
            </a:r>
            <a:r>
              <a:rPr lang="en-US" sz="2600" dirty="0"/>
              <a:t> :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	 </a:t>
            </a:r>
            <a:r>
              <a:rPr lang="en-US" sz="2600" i="1" dirty="0"/>
              <a:t>q</a:t>
            </a:r>
            <a:r>
              <a:rPr lang="en-US" sz="2600" dirty="0"/>
              <a:t> :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endParaRPr lang="en-US" sz="2600" dirty="0"/>
          </a:p>
          <a:p>
            <a:pPr marL="514350" indent="-514350">
              <a:buAutoNum type="alphaLcParenBoth"/>
            </a:pP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endParaRPr lang="en-US" sz="2600" dirty="0"/>
          </a:p>
          <a:p>
            <a:pPr marL="514350" indent="-514350">
              <a:buAutoNum type="alphaLcParenBoth"/>
            </a:pPr>
            <a:r>
              <a:rPr lang="en-US" sz="2600" dirty="0" err="1"/>
              <a:t>Konvers</a:t>
            </a:r>
            <a:r>
              <a:rPr lang="en-US" sz="2600" dirty="0"/>
              <a:t>: (q </a:t>
            </a:r>
            <a:r>
              <a:rPr lang="en-US" sz="2600" dirty="0">
                <a:sym typeface="Wingdings" panose="05000000000000000000" pitchFamily="2" charset="2"/>
              </a:rPr>
              <a:t> p)</a:t>
            </a:r>
            <a:endParaRPr lang="en-US" sz="2600" dirty="0"/>
          </a:p>
          <a:p>
            <a:pPr marL="457200" indent="-457200">
              <a:buNone/>
            </a:pPr>
            <a:r>
              <a:rPr lang="en-US" sz="2600" dirty="0"/>
              <a:t>	“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</a:t>
            </a:r>
            <a:r>
              <a:rPr lang="en-US" sz="2600" dirty="0" err="1"/>
              <a:t>memiliki</a:t>
            </a:r>
            <a:r>
              <a:rPr lang="en-US" sz="2600" dirty="0"/>
              <a:t> </a:t>
            </a:r>
            <a:r>
              <a:rPr lang="en-US" sz="2600" i="1" dirty="0"/>
              <a:t>password </a:t>
            </a:r>
            <a:r>
              <a:rPr lang="en-US" sz="2600" dirty="0"/>
              <a:t>yang </a:t>
            </a:r>
            <a:r>
              <a:rPr lang="en-US" sz="2600" dirty="0" err="1"/>
              <a:t>sah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anda</a:t>
            </a:r>
            <a:r>
              <a:rPr lang="en-US" sz="2600" dirty="0"/>
              <a:t>    </a:t>
            </a:r>
          </a:p>
          <a:p>
            <a:pPr marL="457200" indent="-457200">
              <a:buNone/>
            </a:pPr>
            <a:r>
              <a:rPr lang="en-US" sz="2600" dirty="0"/>
              <a:t>      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i="1" dirty="0"/>
              <a:t>log on </a:t>
            </a:r>
            <a:r>
              <a:rPr lang="en-US" sz="2600" dirty="0" err="1"/>
              <a:t>ke</a:t>
            </a:r>
            <a:r>
              <a:rPr lang="en-US" sz="2600" dirty="0"/>
              <a:t> </a:t>
            </a:r>
            <a:r>
              <a:rPr lang="en-US" sz="2600" i="1" dirty="0"/>
              <a:t>server</a:t>
            </a:r>
            <a:r>
              <a:rPr lang="en-US" sz="2600" dirty="0"/>
              <a:t>” </a:t>
            </a:r>
          </a:p>
          <a:p>
            <a:pPr marL="457200" indent="-45720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51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solusi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D22BAE-26E8-9C4D-AE5E-EFB9EE811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000660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/>
              <a:t>Invers: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~ p </a:t>
            </a:r>
            <a:r>
              <a:rPr lang="en-US" sz="28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 ~ q )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“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i="1" dirty="0"/>
              <a:t>log on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server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password </a:t>
            </a:r>
            <a:r>
              <a:rPr lang="en-US" sz="2400" dirty="0"/>
              <a:t>yang </a:t>
            </a:r>
            <a:r>
              <a:rPr lang="en-US" sz="2400" dirty="0" err="1"/>
              <a:t>sah</a:t>
            </a:r>
            <a:r>
              <a:rPr lang="en-US" sz="2400" dirty="0"/>
              <a:t>” 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 err="1"/>
              <a:t>Kontraposisi</a:t>
            </a:r>
            <a:r>
              <a:rPr lang="en-US" sz="2800" b="1" dirty="0"/>
              <a:t> : </a:t>
            </a:r>
            <a:r>
              <a:rPr lang="en-US" sz="28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~ q </a:t>
            </a:r>
            <a:r>
              <a:rPr lang="en-US" sz="2800" dirty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 ~ p )</a:t>
            </a:r>
            <a:endParaRPr lang="en-US" sz="2800" b="1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400" dirty="0"/>
              <a:t>“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password </a:t>
            </a:r>
            <a:r>
              <a:rPr lang="en-US" sz="2400" dirty="0"/>
              <a:t>yang </a:t>
            </a:r>
            <a:r>
              <a:rPr lang="en-US" sz="2400" dirty="0" err="1"/>
              <a:t>sah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i="1" dirty="0"/>
              <a:t>log on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i="1" dirty="0"/>
              <a:t>server</a:t>
            </a:r>
            <a:r>
              <a:rPr lang="en-US" sz="24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028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 kebenaran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5" name="Group 257">
            <a:extLst>
              <a:ext uri="{FF2B5EF4-FFF2-40B4-BE49-F238E27FC236}">
                <a16:creationId xmlns:a16="http://schemas.microsoft.com/office/drawing/2014/main" id="{D754BC4B-26CC-AE4A-B299-4156AB95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6364"/>
              </p:ext>
            </p:extLst>
          </p:nvPr>
        </p:nvGraphicFramePr>
        <p:xfrm>
          <a:off x="609600" y="1520602"/>
          <a:ext cx="1219200" cy="1201739"/>
        </p:xfrm>
        <a:graphic>
          <a:graphicData uri="http://schemas.openxmlformats.org/drawingml/2006/table">
            <a:tbl>
              <a:tblPr/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258">
            <a:extLst>
              <a:ext uri="{FF2B5EF4-FFF2-40B4-BE49-F238E27FC236}">
                <a16:creationId xmlns:a16="http://schemas.microsoft.com/office/drawing/2014/main" id="{A5A46257-3850-334F-819D-A3C13A09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81620"/>
              </p:ext>
            </p:extLst>
          </p:nvPr>
        </p:nvGraphicFramePr>
        <p:xfrm>
          <a:off x="2081213" y="1520602"/>
          <a:ext cx="1824037" cy="1998665"/>
        </p:xfrm>
        <a:graphic>
          <a:graphicData uri="http://schemas.openxmlformats.org/drawingml/2006/table">
            <a:tbl>
              <a:tblPr/>
              <a:tblGrid>
                <a:gridCol w="471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v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261">
            <a:extLst>
              <a:ext uri="{FF2B5EF4-FFF2-40B4-BE49-F238E27FC236}">
                <a16:creationId xmlns:a16="http://schemas.microsoft.com/office/drawing/2014/main" id="{9483328F-8755-074D-B76F-8C9C5DF4B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34828"/>
              </p:ext>
            </p:extLst>
          </p:nvPr>
        </p:nvGraphicFramePr>
        <p:xfrm>
          <a:off x="4191000" y="1501552"/>
          <a:ext cx="1847850" cy="199866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^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153">
            <a:extLst>
              <a:ext uri="{FF2B5EF4-FFF2-40B4-BE49-F238E27FC236}">
                <a16:creationId xmlns:a16="http://schemas.microsoft.com/office/drawing/2014/main" id="{60E696A2-3EBD-2B45-8467-5344665C1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234852"/>
            <a:ext cx="102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CC00FF"/>
                </a:solidFill>
                <a:latin typeface="Verdana" pitchFamily="34" charset="0"/>
              </a:rPr>
              <a:t>NEGASI</a:t>
            </a:r>
          </a:p>
        </p:txBody>
      </p:sp>
      <p:sp>
        <p:nvSpPr>
          <p:cNvPr id="10" name="Text Box 154">
            <a:extLst>
              <a:ext uri="{FF2B5EF4-FFF2-40B4-BE49-F238E27FC236}">
                <a16:creationId xmlns:a16="http://schemas.microsoft.com/office/drawing/2014/main" id="{44B20283-CA2D-4B43-A49C-1D667C834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215802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  <a:latin typeface="Verdana" pitchFamily="34" charset="0"/>
              </a:rPr>
              <a:t>DISJUNGSI</a:t>
            </a:r>
          </a:p>
        </p:txBody>
      </p:sp>
      <p:sp>
        <p:nvSpPr>
          <p:cNvPr id="11" name="Text Box 155">
            <a:extLst>
              <a:ext uri="{FF2B5EF4-FFF2-40B4-BE49-F238E27FC236}">
                <a16:creationId xmlns:a16="http://schemas.microsoft.com/office/drawing/2014/main" id="{0B57A3A4-4D7D-6249-BF30-61A99C3E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581" y="1215802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  <a:latin typeface="Verdana" pitchFamily="34" charset="0"/>
              </a:rPr>
              <a:t>KONJUNGSI</a:t>
            </a:r>
          </a:p>
        </p:txBody>
      </p:sp>
      <p:graphicFrame>
        <p:nvGraphicFramePr>
          <p:cNvPr id="12" name="Group 262">
            <a:extLst>
              <a:ext uri="{FF2B5EF4-FFF2-40B4-BE49-F238E27FC236}">
                <a16:creationId xmlns:a16="http://schemas.microsoft.com/office/drawing/2014/main" id="{1E51A797-B0F2-E942-8B22-3DCD9934C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36272"/>
              </p:ext>
            </p:extLst>
          </p:nvPr>
        </p:nvGraphicFramePr>
        <p:xfrm>
          <a:off x="6381750" y="1520602"/>
          <a:ext cx="1905000" cy="1998665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Wingdings" pitchFamily="2" charset="2"/>
                        </a:rPr>
                        <a:t>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184">
            <a:extLst>
              <a:ext uri="{FF2B5EF4-FFF2-40B4-BE49-F238E27FC236}">
                <a16:creationId xmlns:a16="http://schemas.microsoft.com/office/drawing/2014/main" id="{4A9CB909-2E5A-D748-B47E-3A5E9EBD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196752"/>
            <a:ext cx="1452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latin typeface="Verdana" pitchFamily="34" charset="0"/>
              </a:rPr>
              <a:t>IMPLIKASI</a:t>
            </a:r>
          </a:p>
        </p:txBody>
      </p:sp>
      <p:graphicFrame>
        <p:nvGraphicFramePr>
          <p:cNvPr id="14" name="Group 264">
            <a:extLst>
              <a:ext uri="{FF2B5EF4-FFF2-40B4-BE49-F238E27FC236}">
                <a16:creationId xmlns:a16="http://schemas.microsoft.com/office/drawing/2014/main" id="{869B47DF-602B-2D4C-B1E3-B7685D72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50541"/>
              </p:ext>
            </p:extLst>
          </p:nvPr>
        </p:nvGraphicFramePr>
        <p:xfrm>
          <a:off x="1047750" y="4098067"/>
          <a:ext cx="2286000" cy="1986598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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255">
            <a:extLst>
              <a:ext uri="{FF2B5EF4-FFF2-40B4-BE49-F238E27FC236}">
                <a16:creationId xmlns:a16="http://schemas.microsoft.com/office/drawing/2014/main" id="{E18824D3-BCF3-DE49-8A5A-EB82FEE3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982" y="3746277"/>
            <a:ext cx="1847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  <a:latin typeface="Verdana" pitchFamily="34" charset="0"/>
              </a:rPr>
              <a:t>BIIMPLIKASI</a:t>
            </a:r>
          </a:p>
        </p:txBody>
      </p:sp>
    </p:spTree>
    <p:extLst>
      <p:ext uri="{BB962C8B-B14F-4D97-AF65-F5344CB8AC3E}">
        <p14:creationId xmlns:p14="http://schemas.microsoft.com/office/powerpoint/2010/main" val="12811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3" grpId="0" autoUpdateAnimBg="0"/>
      <p:bldP spid="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 kebenaran pernyataan majemuk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01FCA192-451F-BC40-8F28-B99047DD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(p   q)</a:t>
            </a:r>
            <a:endParaRPr lang="en-US" dirty="0"/>
          </a:p>
        </p:txBody>
      </p:sp>
      <p:sp>
        <p:nvSpPr>
          <p:cNvPr id="7" name="AutoShape 160">
            <a:extLst>
              <a:ext uri="{FF2B5EF4-FFF2-40B4-BE49-F238E27FC236}">
                <a16:creationId xmlns:a16="http://schemas.microsoft.com/office/drawing/2014/main" id="{DC186B22-F9D3-2D43-BA27-A149EC8D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8" y="2285992"/>
            <a:ext cx="1262062" cy="15811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CARA </a:t>
            </a:r>
          </a:p>
          <a:p>
            <a:r>
              <a:rPr lang="en-US"/>
              <a:t>BIASA</a:t>
            </a:r>
          </a:p>
        </p:txBody>
      </p:sp>
      <p:sp>
        <p:nvSpPr>
          <p:cNvPr id="8" name="AutoShape 161">
            <a:extLst>
              <a:ext uri="{FF2B5EF4-FFF2-40B4-BE49-F238E27FC236}">
                <a16:creationId xmlns:a16="http://schemas.microsoft.com/office/drawing/2014/main" id="{8856CDDA-709E-924E-AA92-5518DB2F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81" y="4441585"/>
            <a:ext cx="1223963" cy="158115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CARA </a:t>
            </a:r>
          </a:p>
          <a:p>
            <a:pPr algn="ctr"/>
            <a:r>
              <a:rPr lang="en-US" dirty="0"/>
              <a:t>SINGKAT</a:t>
            </a:r>
          </a:p>
        </p:txBody>
      </p:sp>
      <p:graphicFrame>
        <p:nvGraphicFramePr>
          <p:cNvPr id="9" name="Group 227">
            <a:extLst>
              <a:ext uri="{FF2B5EF4-FFF2-40B4-BE49-F238E27FC236}">
                <a16:creationId xmlns:a16="http://schemas.microsoft.com/office/drawing/2014/main" id="{0A24866C-F84C-B842-B1C7-0FF2CEEDFA8A}"/>
              </a:ext>
            </a:extLst>
          </p:cNvPr>
          <p:cNvGraphicFramePr>
            <a:graphicFrameLocks noGrp="1"/>
          </p:cNvGraphicFramePr>
          <p:nvPr/>
        </p:nvGraphicFramePr>
        <p:xfrm>
          <a:off x="928662" y="2143116"/>
          <a:ext cx="4895850" cy="1981200"/>
        </p:xfrm>
        <a:graphic>
          <a:graphicData uri="http://schemas.openxmlformats.org/drawingml/2006/table">
            <a:tbl>
              <a:tblPr/>
              <a:tblGrid>
                <a:gridCol w="61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(p 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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~(p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  <a:sym typeface="Symbol" pitchFamily="18" charset="2"/>
                        </a:rPr>
                        <a:t>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Group 228">
            <a:extLst>
              <a:ext uri="{FF2B5EF4-FFF2-40B4-BE49-F238E27FC236}">
                <a16:creationId xmlns:a16="http://schemas.microsoft.com/office/drawing/2014/main" id="{A5EB56B5-3920-ED4E-9B31-CAE8BCDC7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0144"/>
              </p:ext>
            </p:extLst>
          </p:nvPr>
        </p:nvGraphicFramePr>
        <p:xfrm>
          <a:off x="1880741" y="4286256"/>
          <a:ext cx="2835275" cy="19812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 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1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Tabel kebenaran pernyataan majemuk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Group 209">
            <a:extLst>
              <a:ext uri="{FF2B5EF4-FFF2-40B4-BE49-F238E27FC236}">
                <a16:creationId xmlns:a16="http://schemas.microsoft.com/office/drawing/2014/main" id="{6446A3A8-A68A-8744-8B25-B5BEF74A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53206"/>
              </p:ext>
            </p:extLst>
          </p:nvPr>
        </p:nvGraphicFramePr>
        <p:xfrm>
          <a:off x="1357290" y="1844824"/>
          <a:ext cx="6019800" cy="420624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~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DBA1E80B-41E9-DB4B-AF82-94DD8907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kebenaran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(p </a:t>
            </a:r>
            <a:r>
              <a:rPr lang="en-US" sz="2400" dirty="0">
                <a:sym typeface="Symbol"/>
              </a:rPr>
              <a:t> q) </a:t>
            </a:r>
            <a:r>
              <a:rPr lang="en-US" sz="2400" dirty="0">
                <a:sym typeface="Wingdings" pitchFamily="2" charset="2"/>
              </a:rPr>
              <a:t> [</a:t>
            </a:r>
            <a:r>
              <a:rPr lang="en-US" sz="2400" dirty="0">
                <a:sym typeface="Symbol"/>
              </a:rPr>
              <a:t>p  (q  r)]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63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Tautologi, kontradiksi, satisfy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3DEE36B-7DB0-5645-B935-D054C57C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9196"/>
          </a:xfrm>
        </p:spPr>
        <p:txBody>
          <a:bodyPr>
            <a:normAutofit lnSpcReduction="10000"/>
          </a:bodyPr>
          <a:lstStyle/>
          <a:p>
            <a:pPr marL="0" indent="-2571750" algn="just">
              <a:spcBef>
                <a:spcPts val="0"/>
              </a:spcBef>
              <a:buNone/>
            </a:pPr>
            <a:r>
              <a:rPr lang="en-US" b="1" dirty="0">
                <a:cs typeface="Arial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TAUTOLOGI</a:t>
            </a:r>
            <a:r>
              <a:rPr lang="en-US" b="1" dirty="0">
                <a:cs typeface="Arial" charset="0"/>
              </a:rPr>
              <a:t> :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cs typeface="Arial" charset="0"/>
              </a:rPr>
              <a:t>Pernyataan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Majemuk</a:t>
            </a:r>
            <a:r>
              <a:rPr lang="en-US" b="1" dirty="0">
                <a:cs typeface="Arial" charset="0"/>
              </a:rPr>
              <a:t> yang </a:t>
            </a:r>
            <a:r>
              <a:rPr lang="en-US" b="1" dirty="0" err="1">
                <a:cs typeface="Arial" charset="0"/>
              </a:rPr>
              <a:t>nilai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kebenarannya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BENAR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cs typeface="Arial" charset="0"/>
              </a:rPr>
              <a:t>semua</a:t>
            </a:r>
            <a:endParaRPr lang="en-US" b="1" dirty="0">
              <a:latin typeface="Comic Sans MS" pitchFamily="66" charset="0"/>
            </a:endParaRPr>
          </a:p>
          <a:p>
            <a:pPr marL="2571750" indent="-2571750" algn="just"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KONTRADIKSI: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 err="1">
                <a:cs typeface="Arial" charset="0"/>
              </a:rPr>
              <a:t>Pernyataan</a:t>
            </a:r>
            <a:r>
              <a:rPr lang="en-US" b="1" dirty="0">
                <a:cs typeface="Arial" charset="0"/>
              </a:rPr>
              <a:t>   </a:t>
            </a:r>
            <a:r>
              <a:rPr lang="en-US" b="1" dirty="0" err="1">
                <a:cs typeface="Arial" charset="0"/>
              </a:rPr>
              <a:t>Majemuk</a:t>
            </a:r>
            <a:r>
              <a:rPr lang="en-US" b="1" dirty="0">
                <a:cs typeface="Arial" charset="0"/>
              </a:rPr>
              <a:t> yang </a:t>
            </a:r>
            <a:r>
              <a:rPr lang="en-US" b="1" dirty="0" err="1">
                <a:cs typeface="Arial" charset="0"/>
              </a:rPr>
              <a:t>nilai</a:t>
            </a:r>
            <a:r>
              <a:rPr lang="en-US" b="1" dirty="0">
                <a:cs typeface="Arial" charset="0"/>
              </a:rPr>
              <a:t> </a:t>
            </a:r>
            <a:r>
              <a:rPr lang="en-US" b="1" dirty="0" err="1">
                <a:cs typeface="Arial" charset="0"/>
              </a:rPr>
              <a:t>kebenarannya</a:t>
            </a:r>
            <a:r>
              <a:rPr lang="en-US" b="1" dirty="0">
                <a:cs typeface="Arial" charset="0"/>
              </a:rPr>
              <a:t>  </a:t>
            </a:r>
            <a:r>
              <a:rPr lang="en-US" b="1" dirty="0">
                <a:solidFill>
                  <a:srgbClr val="FF3300"/>
                </a:solidFill>
                <a:cs typeface="Arial" charset="0"/>
              </a:rPr>
              <a:t>SALAH</a:t>
            </a:r>
            <a:r>
              <a:rPr lang="en-US" b="1" dirty="0">
                <a:cs typeface="Arial" charset="0"/>
              </a:rPr>
              <a:t>  </a:t>
            </a:r>
            <a:r>
              <a:rPr lang="en-US" b="1" dirty="0" err="1">
                <a:solidFill>
                  <a:srgbClr val="FF3300"/>
                </a:solidFill>
                <a:cs typeface="Arial" charset="0"/>
              </a:rPr>
              <a:t>semua</a:t>
            </a:r>
            <a:endParaRPr lang="en-US" b="1" dirty="0">
              <a:solidFill>
                <a:srgbClr val="FF3300"/>
              </a:solidFill>
              <a:cs typeface="Arial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SATISFY :      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Pernyataan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Majemuk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yang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nilai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Comic Sans MS" pitchFamily="66" charset="0"/>
              </a:rPr>
              <a:t>kebenarannya</a:t>
            </a:r>
            <a:r>
              <a:rPr lang="en-US" sz="2800" b="1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b="1" dirty="0">
                <a:solidFill>
                  <a:srgbClr val="009900"/>
                </a:solidFill>
                <a:cs typeface="Arial" charset="0"/>
              </a:rPr>
              <a:t>GABUNGAN</a:t>
            </a:r>
            <a:r>
              <a:rPr lang="en-US" b="1" dirty="0">
                <a:cs typeface="Arial" charset="0"/>
              </a:rPr>
              <a:t>.</a:t>
            </a:r>
          </a:p>
          <a:p>
            <a:pPr marL="2571750" indent="-2571750" algn="just">
              <a:spcBef>
                <a:spcPct val="50000"/>
              </a:spcBef>
            </a:pPr>
            <a:endParaRPr lang="en-US" b="1" dirty="0">
              <a:latin typeface="Comic Sans MS" pitchFamily="66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 tautologi &amp; kontradiksi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Group 111">
            <a:extLst>
              <a:ext uri="{FF2B5EF4-FFF2-40B4-BE49-F238E27FC236}">
                <a16:creationId xmlns:a16="http://schemas.microsoft.com/office/drawing/2014/main" id="{D93FCED2-45A5-014C-80D9-2FDA423EE30F}"/>
              </a:ext>
            </a:extLst>
          </p:cNvPr>
          <p:cNvGraphicFramePr>
            <a:graphicFrameLocks noGrp="1"/>
          </p:cNvGraphicFramePr>
          <p:nvPr/>
        </p:nvGraphicFramePr>
        <p:xfrm>
          <a:off x="852488" y="2333625"/>
          <a:ext cx="2984500" cy="2560003"/>
        </p:xfrm>
        <a:graphic>
          <a:graphicData uri="http://schemas.openxmlformats.org/drawingml/2006/table">
            <a:tbl>
              <a:tblPr/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112">
            <a:extLst>
              <a:ext uri="{FF2B5EF4-FFF2-40B4-BE49-F238E27FC236}">
                <a16:creationId xmlns:a16="http://schemas.microsoft.com/office/drawing/2014/main" id="{DC8F6E8B-FF7E-434B-A832-D4CD65AB319A}"/>
              </a:ext>
            </a:extLst>
          </p:cNvPr>
          <p:cNvGraphicFramePr>
            <a:graphicFrameLocks noGrp="1"/>
          </p:cNvGraphicFramePr>
          <p:nvPr/>
        </p:nvGraphicFramePr>
        <p:xfrm>
          <a:off x="4332288" y="2333625"/>
          <a:ext cx="3962400" cy="2590800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 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  <a:sym typeface="Wingdings" pitchFamily="2" charset="2"/>
                        </a:rPr>
                        <a:t>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(~p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q)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62">
            <a:extLst>
              <a:ext uri="{FF2B5EF4-FFF2-40B4-BE49-F238E27FC236}">
                <a16:creationId xmlns:a16="http://schemas.microsoft.com/office/drawing/2014/main" id="{C4BA07D0-6ED1-D940-B3ED-87087DBC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5029200"/>
            <a:ext cx="2984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TAUTOLOGI</a:t>
            </a:r>
          </a:p>
        </p:txBody>
      </p:sp>
      <p:sp>
        <p:nvSpPr>
          <p:cNvPr id="10" name="Text Box 63">
            <a:extLst>
              <a:ext uri="{FF2B5EF4-FFF2-40B4-BE49-F238E27FC236}">
                <a16:creationId xmlns:a16="http://schemas.microsoft.com/office/drawing/2014/main" id="{9F1E8687-F1D9-924E-80BA-21D4E2383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1782763"/>
            <a:ext cx="3840162" cy="3667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~( p</a:t>
            </a:r>
            <a:r>
              <a:rPr lang="en-US" b="1">
                <a:sym typeface="Wingdings" pitchFamily="2" charset="2"/>
              </a:rPr>
              <a:t></a:t>
            </a:r>
            <a:r>
              <a:rPr lang="en-US" b="1"/>
              <a:t>q )  </a:t>
            </a:r>
            <a:r>
              <a:rPr lang="en-US" b="1">
                <a:latin typeface="Verdana" pitchFamily="34" charset="0"/>
                <a:sym typeface="Symbol" pitchFamily="18" charset="2"/>
              </a:rPr>
              <a:t></a:t>
            </a:r>
            <a:r>
              <a:rPr lang="en-US" b="1"/>
              <a:t> (~p V q )</a:t>
            </a: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9E61514E-2D8E-1548-A9DB-3859135F5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1776413"/>
            <a:ext cx="2774950" cy="36671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p V ~ ( p </a:t>
            </a:r>
            <a:r>
              <a:rPr lang="en-US" b="1">
                <a:sym typeface="Symbol" pitchFamily="18" charset="2"/>
              </a:rPr>
              <a:t></a:t>
            </a:r>
            <a:r>
              <a:rPr lang="en-US" b="1"/>
              <a:t>q )</a:t>
            </a:r>
          </a:p>
        </p:txBody>
      </p:sp>
      <p:sp>
        <p:nvSpPr>
          <p:cNvPr id="12" name="Text Box 150">
            <a:extLst>
              <a:ext uri="{FF2B5EF4-FFF2-40B4-BE49-F238E27FC236}">
                <a16:creationId xmlns:a16="http://schemas.microsoft.com/office/drawing/2014/main" id="{FA0036B5-6392-3A4A-B9EA-98BCBFD6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5029200"/>
            <a:ext cx="39163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KONTRADIKSI</a:t>
            </a:r>
          </a:p>
        </p:txBody>
      </p:sp>
    </p:spTree>
    <p:extLst>
      <p:ext uri="{BB962C8B-B14F-4D97-AF65-F5344CB8AC3E}">
        <p14:creationId xmlns:p14="http://schemas.microsoft.com/office/powerpoint/2010/main" val="8017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preposisi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A7E3D10-582A-3C4F-9746-996C81E9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/>
          </a:bodyPr>
          <a:lstStyle/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u="sng" dirty="0" err="1">
                <a:solidFill>
                  <a:srgbClr val="FF00FF"/>
                </a:solidFill>
              </a:rPr>
              <a:t>Pernyataan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 </a:t>
            </a:r>
            <a:r>
              <a:rPr lang="en-US" sz="2800" dirty="0" err="1"/>
              <a:t>preposisi</a:t>
            </a:r>
            <a:r>
              <a:rPr lang="en-US" sz="2800" dirty="0"/>
              <a:t>  </a:t>
            </a:r>
            <a:r>
              <a:rPr lang="en-US" sz="2800" dirty="0" err="1"/>
              <a:t>adalah</a:t>
            </a:r>
            <a:r>
              <a:rPr lang="en-US" sz="2800" dirty="0"/>
              <a:t> 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i="1" u="sng" dirty="0" err="1"/>
              <a:t>kalimat</a:t>
            </a:r>
            <a:r>
              <a:rPr lang="en-US" sz="2800" i="1" u="sng" dirty="0"/>
              <a:t> </a:t>
            </a:r>
            <a:r>
              <a:rPr lang="en-US" sz="2800" i="1" u="sng" dirty="0" err="1"/>
              <a:t>tertutup</a:t>
            </a:r>
            <a:r>
              <a:rPr lang="en-US" sz="2800" dirty="0"/>
              <a:t> yang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 </a:t>
            </a:r>
            <a:r>
              <a:rPr lang="en-US" sz="2800" dirty="0" err="1"/>
              <a:t>kebenaran</a:t>
            </a:r>
            <a:r>
              <a:rPr lang="en-US" sz="2800" dirty="0"/>
              <a:t>  BENAR </a:t>
            </a:r>
            <a:r>
              <a:rPr lang="en-US" sz="2800" dirty="0" err="1"/>
              <a:t>saja</a:t>
            </a:r>
            <a:r>
              <a:rPr lang="en-US" sz="2800" dirty="0"/>
              <a:t>  </a:t>
            </a:r>
            <a:r>
              <a:rPr lang="en-US" sz="2800" dirty="0" err="1"/>
              <a:t>atau</a:t>
            </a:r>
            <a:r>
              <a:rPr lang="en-US" sz="2800" dirty="0"/>
              <a:t> SALAH </a:t>
            </a:r>
            <a:r>
              <a:rPr lang="en-US" sz="2800" dirty="0" err="1"/>
              <a:t>saja</a:t>
            </a:r>
            <a:r>
              <a:rPr lang="en-US" sz="2800" dirty="0"/>
              <a:t>, </a:t>
            </a:r>
            <a:r>
              <a:rPr lang="en-US" sz="2800" dirty="0" err="1"/>
              <a:t>tapi</a:t>
            </a:r>
            <a:r>
              <a:rPr lang="en-US" sz="2800" dirty="0"/>
              <a:t> </a:t>
            </a:r>
            <a:r>
              <a:rPr lang="en-US" sz="2800" u="sng" dirty="0" err="1"/>
              <a:t>tidak</a:t>
            </a:r>
            <a:r>
              <a:rPr lang="en-US" sz="2800" u="sng" dirty="0"/>
              <a:t> </a:t>
            </a:r>
            <a:r>
              <a:rPr lang="en-US" sz="2800" u="sng" dirty="0" err="1"/>
              <a:t>keduanya</a:t>
            </a:r>
            <a:r>
              <a:rPr lang="en-US" sz="2800" dirty="0"/>
              <a:t>. </a:t>
            </a:r>
          </a:p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 : </a:t>
            </a:r>
          </a:p>
          <a:p>
            <a:pPr marL="363538" indent="-363538" algn="just">
              <a:spcBef>
                <a:spcPct val="50000"/>
              </a:spcBef>
              <a:buNone/>
              <a:tabLst>
                <a:tab pos="363538" algn="l"/>
              </a:tabLst>
            </a:pPr>
            <a:r>
              <a:rPr lang="en-US" sz="2800" dirty="0"/>
              <a:t>	 </a:t>
            </a:r>
            <a:r>
              <a:rPr lang="en-US" sz="2800" i="1" dirty="0"/>
              <a:t>p, q, r, s, t …</a:t>
            </a:r>
          </a:p>
          <a:p>
            <a:pPr marL="363538" indent="-363538" algn="just">
              <a:spcBef>
                <a:spcPct val="50000"/>
              </a:spcBef>
              <a:tabLst>
                <a:tab pos="363538" algn="l"/>
              </a:tabLst>
            </a:pP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kebenaran</a:t>
            </a:r>
            <a:r>
              <a:rPr lang="en-US" sz="2800" i="1" dirty="0"/>
              <a:t> </a:t>
            </a:r>
            <a:r>
              <a:rPr lang="en-US" sz="2800" i="1" dirty="0" err="1"/>
              <a:t>suatu</a:t>
            </a:r>
            <a:r>
              <a:rPr lang="en-US" sz="2800" i="1" dirty="0"/>
              <a:t> </a:t>
            </a:r>
            <a:r>
              <a:rPr lang="en-US" sz="2800" i="1" dirty="0" err="1"/>
              <a:t>pernyataan</a:t>
            </a:r>
            <a:r>
              <a:rPr lang="en-US" sz="2800" i="1" dirty="0"/>
              <a:t> </a:t>
            </a:r>
            <a:r>
              <a:rPr lang="en-US" sz="2800" i="1" dirty="0" err="1"/>
              <a:t>dinotasikan</a:t>
            </a:r>
            <a:r>
              <a:rPr lang="en-US" sz="2800" i="1" dirty="0"/>
              <a:t> </a:t>
            </a:r>
            <a:r>
              <a:rPr lang="en-US" sz="2800" i="1" dirty="0" err="1"/>
              <a:t>dengan</a:t>
            </a:r>
            <a:r>
              <a:rPr lang="en-US" sz="2800" i="1" dirty="0"/>
              <a:t> </a:t>
            </a:r>
            <a:r>
              <a:rPr lang="en-US" sz="2800" i="1" dirty="0" err="1"/>
              <a:t>simbol</a:t>
            </a:r>
            <a:r>
              <a:rPr lang="en-US" sz="2800" i="1" dirty="0"/>
              <a:t>  </a:t>
            </a:r>
            <a:r>
              <a:rPr lang="en-US" sz="4000" i="1" dirty="0"/>
              <a:t> </a:t>
            </a:r>
            <a:r>
              <a:rPr lang="en-US" sz="4000" i="1" dirty="0">
                <a:sym typeface="Symbol" pitchFamily="18" charset="2"/>
              </a:rPr>
              <a:t></a:t>
            </a:r>
            <a:r>
              <a:rPr lang="en-US" sz="4000" i="1" dirty="0"/>
              <a:t>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APLIkasi pada rangkaian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id="{8AA309B6-EDEA-5040-875F-E2118B2A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797069"/>
            <a:ext cx="4159250" cy="731837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66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PARALEL</a:t>
            </a:r>
            <a:r>
              <a:rPr lang="en-US"/>
              <a:t>: Arus akan mengalir ke titik B Jika  </a:t>
            </a:r>
            <a:r>
              <a:rPr lang="en-US" i="1"/>
              <a:t>salah satu dari p atau q  ON</a:t>
            </a:r>
            <a:endParaRPr lang="en-US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ABDAAB6C-0DF6-304C-997B-076BC096B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909906"/>
            <a:ext cx="4159250" cy="714375"/>
          </a:xfrm>
          <a:prstGeom prst="rect">
            <a:avLst/>
          </a:prstGeom>
          <a:solidFill>
            <a:srgbClr val="FFFFFF"/>
          </a:solidFill>
          <a:ln w="57150" cmpd="thickThin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olidFill>
                  <a:srgbClr val="0000FF"/>
                </a:solidFill>
              </a:rPr>
              <a:t>SERI</a:t>
            </a:r>
            <a:r>
              <a:rPr lang="en-US"/>
              <a:t> : Arus akan mengalir ke titik B Jika  </a:t>
            </a:r>
            <a:r>
              <a:rPr lang="en-US" i="1"/>
              <a:t>p dan q  keduanya ON</a:t>
            </a:r>
            <a:r>
              <a:rPr lang="en-US"/>
              <a:t>.</a:t>
            </a:r>
          </a:p>
        </p:txBody>
      </p:sp>
      <p:grpSp>
        <p:nvGrpSpPr>
          <p:cNvPr id="9" name="Group 52">
            <a:extLst>
              <a:ext uri="{FF2B5EF4-FFF2-40B4-BE49-F238E27FC236}">
                <a16:creationId xmlns:a16="http://schemas.microsoft.com/office/drawing/2014/main" id="{44396D5E-A817-7244-A3E2-2884D7DDE0D9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1622444"/>
            <a:ext cx="2978150" cy="1801812"/>
            <a:chOff x="734" y="833"/>
            <a:chExt cx="1570" cy="1135"/>
          </a:xfrm>
        </p:grpSpPr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343DDE98-8E5D-3649-B7D1-BA978466B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20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700" i="1">
                  <a:solidFill>
                    <a:srgbClr val="FF0000"/>
                  </a:solidFill>
                </a:rPr>
                <a:t>p V q</a:t>
              </a:r>
              <a:endParaRPr lang="en-US" i="1">
                <a:solidFill>
                  <a:srgbClr val="FF0000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79E98B9-222A-C247-8422-4F0AEF9F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" y="991"/>
              <a:ext cx="504" cy="144"/>
            </a:xfrm>
            <a:custGeom>
              <a:avLst/>
              <a:gdLst>
                <a:gd name="T0" fmla="*/ 0 w 1260"/>
                <a:gd name="T1" fmla="*/ 4 h 360"/>
                <a:gd name="T2" fmla="*/ 7 w 1260"/>
                <a:gd name="T3" fmla="*/ 4 h 360"/>
                <a:gd name="T4" fmla="*/ 7 w 1260"/>
                <a:gd name="T5" fmla="*/ 0 h 360"/>
                <a:gd name="T6" fmla="*/ 13 w 126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360"/>
                <a:gd name="T14" fmla="*/ 1260 w 126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360">
                  <a:moveTo>
                    <a:pt x="0" y="360"/>
                  </a:moveTo>
                  <a:lnTo>
                    <a:pt x="720" y="360"/>
                  </a:lnTo>
                  <a:lnTo>
                    <a:pt x="720" y="0"/>
                  </a:lnTo>
                  <a:lnTo>
                    <a:pt x="12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91126E5-8D8D-5B48-B8C7-EACEA892A4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03" y="1135"/>
              <a:ext cx="504" cy="144"/>
            </a:xfrm>
            <a:custGeom>
              <a:avLst/>
              <a:gdLst>
                <a:gd name="T0" fmla="*/ 0 w 1260"/>
                <a:gd name="T1" fmla="*/ 4 h 360"/>
                <a:gd name="T2" fmla="*/ 7 w 1260"/>
                <a:gd name="T3" fmla="*/ 4 h 360"/>
                <a:gd name="T4" fmla="*/ 7 w 1260"/>
                <a:gd name="T5" fmla="*/ 0 h 360"/>
                <a:gd name="T6" fmla="*/ 13 w 1260"/>
                <a:gd name="T7" fmla="*/ 0 h 3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0"/>
                <a:gd name="T13" fmla="*/ 0 h 360"/>
                <a:gd name="T14" fmla="*/ 1260 w 1260"/>
                <a:gd name="T15" fmla="*/ 360 h 3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0" h="360">
                  <a:moveTo>
                    <a:pt x="0" y="360"/>
                  </a:moveTo>
                  <a:lnTo>
                    <a:pt x="720" y="360"/>
                  </a:lnTo>
                  <a:lnTo>
                    <a:pt x="720" y="0"/>
                  </a:lnTo>
                  <a:lnTo>
                    <a:pt x="12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5CEBA0D-3911-6A4A-A8AB-F8DD36BF8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" y="1135"/>
              <a:ext cx="216" cy="144"/>
            </a:xfrm>
            <a:custGeom>
              <a:avLst/>
              <a:gdLst>
                <a:gd name="T0" fmla="*/ 0 w 540"/>
                <a:gd name="T1" fmla="*/ 0 h 360"/>
                <a:gd name="T2" fmla="*/ 0 w 540"/>
                <a:gd name="T3" fmla="*/ 4 h 360"/>
                <a:gd name="T4" fmla="*/ 6 w 540"/>
                <a:gd name="T5" fmla="*/ 4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0" y="0"/>
                  </a:moveTo>
                  <a:lnTo>
                    <a:pt x="0" y="360"/>
                  </a:lnTo>
                  <a:lnTo>
                    <a:pt x="540" y="3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0DB4D3-B197-9340-88FE-D1A2590E9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991"/>
              <a:ext cx="216" cy="144"/>
            </a:xfrm>
            <a:custGeom>
              <a:avLst/>
              <a:gdLst>
                <a:gd name="T0" fmla="*/ 6 w 540"/>
                <a:gd name="T1" fmla="*/ 4 h 360"/>
                <a:gd name="T2" fmla="*/ 6 w 540"/>
                <a:gd name="T3" fmla="*/ 0 h 360"/>
                <a:gd name="T4" fmla="*/ 0 w 540"/>
                <a:gd name="T5" fmla="*/ 0 h 360"/>
                <a:gd name="T6" fmla="*/ 0 60000 65536"/>
                <a:gd name="T7" fmla="*/ 0 60000 65536"/>
                <a:gd name="T8" fmla="*/ 0 60000 65536"/>
                <a:gd name="T9" fmla="*/ 0 w 540"/>
                <a:gd name="T10" fmla="*/ 0 h 360"/>
                <a:gd name="T11" fmla="*/ 540 w 540"/>
                <a:gd name="T12" fmla="*/ 360 h 3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360">
                  <a:moveTo>
                    <a:pt x="540" y="360"/>
                  </a:moveTo>
                  <a:lnTo>
                    <a:pt x="54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289D068-C85C-1B43-BF2B-1A1D512AC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135"/>
              <a:ext cx="21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04259A9B-B230-AF4B-9C87-8E291D5C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FA9D2958-9205-3A4E-9D29-F8577DF4E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5867ACC0-3E61-B84F-8765-5FD124D67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186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8C3C9940-D249-7F47-A07D-BDB99AA70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860"/>
              <a:ext cx="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4A86047F-25EB-6045-90D0-F82E50530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1236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q</a:t>
              </a:r>
              <a:endParaRPr lang="en-US" sz="1400" i="1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4713BE2C-8FEC-8A44-B353-D710EA502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6" y="83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3F0C0BF6-4988-A949-BA73-0386D1666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67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7EAC3DBA-A79B-3A41-8B8E-4927C153B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2" y="1673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q</a:t>
              </a:r>
              <a:endParaRPr lang="en-US" sz="1400" i="1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1DE789C9-CA06-2843-AB88-E74C0A81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114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1">
              <a:extLst>
                <a:ext uri="{FF2B5EF4-FFF2-40B4-BE49-F238E27FC236}">
                  <a16:creationId xmlns:a16="http://schemas.microsoft.com/office/drawing/2014/main" id="{E3068ECD-59DD-9346-BFE3-6EF428FD9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114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2">
              <a:extLst>
                <a:ext uri="{FF2B5EF4-FFF2-40B4-BE49-F238E27FC236}">
                  <a16:creationId xmlns:a16="http://schemas.microsoft.com/office/drawing/2014/main" id="{39F9915D-394D-EC48-97BC-994FC03E1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838"/>
              <a:ext cx="36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3">
              <a:extLst>
                <a:ext uri="{FF2B5EF4-FFF2-40B4-BE49-F238E27FC236}">
                  <a16:creationId xmlns:a16="http://schemas.microsoft.com/office/drawing/2014/main" id="{DCE3A1DB-FF5A-2C4E-BDEB-3C898B6E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1831"/>
              <a:ext cx="3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15CA4794-4ED4-774D-90B8-429228987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955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B</a:t>
              </a:r>
              <a:endParaRPr lang="en-US" sz="1400" i="1"/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C802E4C3-B63B-9044-8E06-DD167B8B2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" y="955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A</a:t>
              </a:r>
              <a:endParaRPr lang="en-US" sz="1400" i="1"/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64CFB4CE-A24B-A04C-BE44-F406C0A3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1680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B</a:t>
              </a:r>
              <a:endParaRPr lang="en-US" i="1"/>
            </a:p>
          </p:txBody>
        </p: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80328809-1B3A-E041-BA5E-8BEBB5A2B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" y="1687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A</a:t>
              </a:r>
              <a:endParaRPr lang="en-US" i="1"/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6852CDD0-4935-D248-89AA-AD32B0FF8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752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700" i="1">
                  <a:solidFill>
                    <a:srgbClr val="0000FF"/>
                  </a:solidFill>
                </a:rPr>
                <a:t>p </a:t>
              </a:r>
              <a:r>
                <a:rPr lang="en-US" sz="1700">
                  <a:solidFill>
                    <a:srgbClr val="0000FF"/>
                  </a:solidFill>
                  <a:sym typeface="Symbol" pitchFamily="18" charset="2"/>
                </a:rPr>
                <a:t></a:t>
              </a:r>
              <a:r>
                <a:rPr lang="en-US" sz="1700" i="1">
                  <a:solidFill>
                    <a:srgbClr val="0000FF"/>
                  </a:solidFill>
                </a:rPr>
                <a:t> q</a:t>
              </a:r>
              <a:endParaRPr lang="en-US" i="1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53">
            <a:extLst>
              <a:ext uri="{FF2B5EF4-FFF2-40B4-BE49-F238E27FC236}">
                <a16:creationId xmlns:a16="http://schemas.microsoft.com/office/drawing/2014/main" id="{77B81401-4CD8-044F-A05D-C87FBA6984E7}"/>
              </a:ext>
            </a:extLst>
          </p:cNvPr>
          <p:cNvGrpSpPr>
            <a:grpSpLocks/>
          </p:cNvGrpSpPr>
          <p:nvPr/>
        </p:nvGrpSpPr>
        <p:grpSpPr bwMode="auto">
          <a:xfrm>
            <a:off x="4972050" y="3794144"/>
            <a:ext cx="3200400" cy="2349500"/>
            <a:chOff x="3132" y="2201"/>
            <a:chExt cx="2016" cy="14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7EB49-18FD-794D-A196-0AB6F0612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572"/>
              <a:ext cx="1368" cy="79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ECD032-70A1-2C4C-BFBE-A3669874F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2399"/>
              <a:ext cx="792" cy="36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00CCAF-B2E8-F448-968F-C1A5589C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3220"/>
              <a:ext cx="504" cy="2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D6D19CB1-AB0E-7841-9517-4B498A34C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3004"/>
              <a:ext cx="3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897DFE7B-9227-634B-8EFA-0368E7177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3004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11C6BF-F058-1C4A-B294-A3A49E479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6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D3776CA-1EDD-C945-9739-1E41115BA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272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5EBD70-F482-3A4F-86EA-FFBB9F31F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723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43F554E-C275-3744-BD1B-6FCB5A650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184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A8D6792-7AC9-954B-AF31-0623F514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3472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B7EF3F-BF3F-874A-A1BF-0CD861C7C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331"/>
              <a:ext cx="72" cy="72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38BEDFAB-4036-514B-8193-A44613FA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201"/>
              <a:ext cx="216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p</a:t>
              </a:r>
              <a:endParaRPr lang="en-US" i="1"/>
            </a:p>
          </p:txBody>
        </p:sp>
        <p:sp>
          <p:nvSpPr>
            <p:cNvPr id="46" name="Text Box 45">
              <a:extLst>
                <a:ext uri="{FF2B5EF4-FFF2-40B4-BE49-F238E27FC236}">
                  <a16:creationId xmlns:a16="http://schemas.microsoft.com/office/drawing/2014/main" id="{43F4EE11-6669-5F4C-8D0A-7731BB5CF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572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~p</a:t>
              </a:r>
              <a:endParaRPr lang="en-US" sz="1400" i="1"/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B6BD480A-A879-E04F-94CD-E8063C96B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" y="2561"/>
              <a:ext cx="295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i="1"/>
                <a:t>q</a:t>
              </a:r>
            </a:p>
          </p:txBody>
        </p:sp>
        <p:sp>
          <p:nvSpPr>
            <p:cNvPr id="48" name="Text Box 47">
              <a:extLst>
                <a:ext uri="{FF2B5EF4-FFF2-40B4-BE49-F238E27FC236}">
                  <a16:creationId xmlns:a16="http://schemas.microsoft.com/office/drawing/2014/main" id="{70CA7F12-9C97-6945-8086-76D8DBFAB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3047"/>
              <a:ext cx="2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500" i="1"/>
                <a:t>r</a:t>
              </a:r>
              <a:endParaRPr lang="en-US" i="1"/>
            </a:p>
          </p:txBody>
        </p:sp>
        <p:sp>
          <p:nvSpPr>
            <p:cNvPr id="49" name="Text Box 48">
              <a:extLst>
                <a:ext uri="{FF2B5EF4-FFF2-40B4-BE49-F238E27FC236}">
                  <a16:creationId xmlns:a16="http://schemas.microsoft.com/office/drawing/2014/main" id="{98B52792-CC5E-AC40-B178-4D95073FE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3465"/>
              <a:ext cx="37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~q</a:t>
              </a:r>
              <a:endParaRPr lang="en-US" sz="1400" i="1"/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F525589C-CED6-514A-ABD2-D18C82484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8" y="3183"/>
              <a:ext cx="43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300" i="1"/>
                <a:t>p</a:t>
              </a:r>
              <a:endParaRPr lang="en-US" sz="1400" i="1"/>
            </a:p>
          </p:txBody>
        </p:sp>
      </p:grpSp>
      <p:sp>
        <p:nvSpPr>
          <p:cNvPr id="51" name="Text Box 51">
            <a:extLst>
              <a:ext uri="{FF2B5EF4-FFF2-40B4-BE49-F238E27FC236}">
                <a16:creationId xmlns:a16="http://schemas.microsoft.com/office/drawing/2014/main" id="{63BCB2D5-C297-AF41-8588-60366C6FC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224356"/>
            <a:ext cx="38163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[ p V (q </a:t>
            </a:r>
            <a:r>
              <a:rPr lang="en-US" sz="2400" dirty="0"/>
              <a:t>^</a:t>
            </a:r>
            <a:r>
              <a:rPr lang="en-US" sz="2000" dirty="0"/>
              <a:t> ~</a:t>
            </a:r>
            <a:r>
              <a:rPr lang="en-US" dirty="0"/>
              <a:t>p) ] </a:t>
            </a:r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dirty="0"/>
              <a:t> [ (r V </a:t>
            </a:r>
            <a:r>
              <a:rPr lang="en-US" sz="2000" dirty="0"/>
              <a:t>~</a:t>
            </a:r>
            <a:r>
              <a:rPr lang="en-US" dirty="0"/>
              <a:t>q) </a:t>
            </a:r>
            <a:r>
              <a:rPr lang="en-US" sz="2400" dirty="0"/>
              <a:t>^</a:t>
            </a:r>
            <a:r>
              <a:rPr lang="en-US" dirty="0"/>
              <a:t> p 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932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5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Ekivalensi logis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7E2BF88-D78C-8F4A-B939-52C39DF6D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752434"/>
              </p:ext>
            </p:extLst>
          </p:nvPr>
        </p:nvGraphicFramePr>
        <p:xfrm>
          <a:off x="434975" y="1484784"/>
          <a:ext cx="8288338" cy="428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52769" imgH="2402301" progId="Word.Document.8">
                  <p:embed/>
                </p:oleObj>
              </mc:Choice>
              <mc:Fallback>
                <p:oleObj name="Document" r:id="rId2" imgW="5452769" imgH="2402301" progId="Word.Documen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A7E2BF88-D78C-8F4A-B939-52C39DF6D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484784"/>
                        <a:ext cx="8288338" cy="428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4859ADA-E88C-1846-B8B2-3BC587E1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Tunjukkan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  ~ ( p V q )   </a:t>
            </a:r>
            <a:r>
              <a:rPr lang="en-US" b="1" dirty="0" err="1"/>
              <a:t>ekivalen</a:t>
            </a:r>
            <a:r>
              <a:rPr lang="en-US" b="1" dirty="0"/>
              <a:t>  </a:t>
            </a:r>
            <a:r>
              <a:rPr lang="en-US" b="1" dirty="0" err="1"/>
              <a:t>dengan</a:t>
            </a:r>
            <a:r>
              <a:rPr lang="en-US" b="1" dirty="0"/>
              <a:t>  ~p  ^  ~q</a:t>
            </a:r>
          </a:p>
          <a:p>
            <a:pPr marL="514350" indent="-514350"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900D6A-44EA-E643-B208-D4EF5E2A1336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2857500"/>
          <a:ext cx="3000396" cy="2143140"/>
        </p:xfrm>
        <a:graphic>
          <a:graphicData uri="http://schemas.openxmlformats.org/drawingml/2006/table">
            <a:tbl>
              <a:tblPr/>
              <a:tblGrid>
                <a:gridCol w="69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~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(p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V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q)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F16164-8523-5C47-B5D5-25DC60AADAF9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857500"/>
          <a:ext cx="3214710" cy="2143140"/>
        </p:xfrm>
        <a:graphic>
          <a:graphicData uri="http://schemas.openxmlformats.org/drawingml/2006/table">
            <a:tbl>
              <a:tblPr/>
              <a:tblGrid>
                <a:gridCol w="112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~p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 ^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~q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30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294549-EDC8-074E-AE61-178227C3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b="1" dirty="0" err="1"/>
              <a:t>Tunjukkan</a:t>
            </a:r>
            <a:r>
              <a:rPr lang="en-US" b="1" dirty="0"/>
              <a:t> </a:t>
            </a:r>
            <a:r>
              <a:rPr lang="en-US" b="1" dirty="0" err="1"/>
              <a:t>bahwa</a:t>
            </a:r>
            <a:r>
              <a:rPr lang="en-US" b="1" dirty="0"/>
              <a:t>   ~ ( p ^ q )   </a:t>
            </a:r>
            <a:r>
              <a:rPr lang="en-US" b="1" dirty="0" err="1"/>
              <a:t>ekivalen</a:t>
            </a:r>
            <a:r>
              <a:rPr lang="en-US" b="1" dirty="0"/>
              <a:t> </a:t>
            </a:r>
          </a:p>
          <a:p>
            <a:pPr>
              <a:buFont typeface="Arial" charset="0"/>
              <a:buNone/>
            </a:pPr>
            <a:r>
              <a:rPr lang="en-US" b="1" dirty="0" err="1"/>
              <a:t>dengan</a:t>
            </a:r>
            <a:r>
              <a:rPr lang="en-US" b="1" dirty="0"/>
              <a:t>  ~p  v  ~q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8D896F-0ECE-5042-8078-57C9D44615D8}"/>
              </a:ext>
            </a:extLst>
          </p:cNvPr>
          <p:cNvGraphicFramePr>
            <a:graphicFrameLocks noGrp="1"/>
          </p:cNvGraphicFramePr>
          <p:nvPr/>
        </p:nvGraphicFramePr>
        <p:xfrm>
          <a:off x="928688" y="2928938"/>
          <a:ext cx="3429024" cy="2428890"/>
        </p:xfrm>
        <a:graphic>
          <a:graphicData uri="http://schemas.openxmlformats.org/drawingml/2006/table">
            <a:tbl>
              <a:tblPr/>
              <a:tblGrid>
                <a:gridCol w="790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 ~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(p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^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q)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 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69AE25-B759-C44C-8591-46F5E46FAF93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2928938"/>
          <a:ext cx="3500461" cy="2428890"/>
        </p:xfrm>
        <a:graphic>
          <a:graphicData uri="http://schemas.openxmlformats.org/drawingml/2006/table">
            <a:tbl>
              <a:tblPr/>
              <a:tblGrid>
                <a:gridCol w="122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~p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  v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~q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Arial"/>
                          <a:ea typeface="Times New Roman"/>
                          <a:cs typeface="Times New Roman"/>
                        </a:rPr>
                        <a:t>B</a:t>
                      </a:r>
                      <a:endParaRPr lang="en-US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6B668B-69EA-4540-B7C0-38099685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konvers</a:t>
            </a:r>
            <a:r>
              <a:rPr lang="en-US" dirty="0"/>
              <a:t>, </a:t>
            </a:r>
            <a:r>
              <a:rPr lang="en-US" dirty="0" err="1"/>
              <a:t>invers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kontraposisi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asessemen</a:t>
            </a:r>
            <a:r>
              <a:rPr lang="en-US" dirty="0"/>
              <a:t> </a:t>
            </a:r>
            <a:r>
              <a:rPr lang="en-US" dirty="0" err="1"/>
              <a:t>matdis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malas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kelulusan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sulit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5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DDF258-0025-E24F-9BD8-872F98EF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endParaRPr lang="en-US" b="1" dirty="0"/>
          </a:p>
          <a:p>
            <a:pPr>
              <a:buNone/>
            </a:pPr>
            <a:r>
              <a:rPr lang="en-US" dirty="0"/>
              <a:t>	1) 	[ 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q 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~ p</a:t>
            </a:r>
          </a:p>
          <a:p>
            <a:pPr>
              <a:buNone/>
            </a:pPr>
            <a:r>
              <a:rPr lang="en-US" b="1" dirty="0"/>
              <a:t>	2</a:t>
            </a:r>
            <a:r>
              <a:rPr lang="en-US" dirty="0"/>
              <a:t>) 	~ [ 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q ] V ~ p </a:t>
            </a:r>
            <a:r>
              <a:rPr lang="en-US" b="1" dirty="0"/>
              <a:t>	</a:t>
            </a:r>
          </a:p>
          <a:p>
            <a:pPr>
              <a:buNone/>
            </a:pPr>
            <a:r>
              <a:rPr lang="en-US" b="1" dirty="0"/>
              <a:t>	3</a:t>
            </a:r>
            <a:r>
              <a:rPr lang="en-US" dirty="0"/>
              <a:t>) 	[~ p V ~q ]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r</a:t>
            </a:r>
            <a:endParaRPr lang="en-US" b="1" dirty="0"/>
          </a:p>
          <a:p>
            <a:pPr lvl="0">
              <a:buNone/>
            </a:pPr>
            <a:r>
              <a:rPr lang="en-US" dirty="0"/>
              <a:t>	4)	 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[p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q V r) ] 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	5</a:t>
            </a:r>
            <a:r>
              <a:rPr lang="en-US" dirty="0"/>
              <a:t>)</a:t>
            </a:r>
            <a:r>
              <a:rPr lang="en-US" b="1" dirty="0"/>
              <a:t> 	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 [(p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q)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r ]</a:t>
            </a:r>
            <a:r>
              <a:rPr lang="en-US" b="1" dirty="0"/>
              <a:t>	</a:t>
            </a:r>
          </a:p>
          <a:p>
            <a:pPr lvl="0">
              <a:buNone/>
            </a:pPr>
            <a:r>
              <a:rPr lang="en-US" b="1" dirty="0"/>
              <a:t>	6</a:t>
            </a:r>
            <a:r>
              <a:rPr lang="en-US" dirty="0"/>
              <a:t>)</a:t>
            </a:r>
            <a:r>
              <a:rPr lang="en-US" b="1" dirty="0"/>
              <a:t> 	</a:t>
            </a:r>
            <a:r>
              <a:rPr lang="en-US" dirty="0"/>
              <a:t>[ (p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q) </a:t>
            </a:r>
            <a:r>
              <a:rPr lang="en-US" dirty="0">
                <a:sym typeface="Symbol"/>
              </a:rPr>
              <a:t></a:t>
            </a:r>
            <a:r>
              <a:rPr lang="en-US" dirty="0"/>
              <a:t> ( ~q V r )] </a:t>
            </a:r>
            <a:r>
              <a:rPr lang="en-US" dirty="0">
                <a:sym typeface="Symbol"/>
              </a:rPr>
              <a:t></a:t>
            </a:r>
            <a:r>
              <a:rPr lang="en-US" dirty="0"/>
              <a:t> ( p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 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0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Latihan soal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73D8CE4-B4D8-F848-A858-9E26F823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351338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dirty="0"/>
              <a:t>7.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(p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q)  </a:t>
            </a:r>
            <a:r>
              <a:rPr lang="en-US" dirty="0" err="1"/>
              <a:t>ekivalen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  ~p V q </a:t>
            </a:r>
          </a:p>
          <a:p>
            <a:pPr>
              <a:buFont typeface="Arial" charset="0"/>
              <a:buNone/>
            </a:pPr>
            <a:r>
              <a:rPr lang="en-US" dirty="0"/>
              <a:t>8.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    p V (p ^ q) 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 p     dan    </a:t>
            </a:r>
          </a:p>
          <a:p>
            <a:pPr>
              <a:buFont typeface="Arial" charset="0"/>
              <a:buNone/>
            </a:pPr>
            <a:r>
              <a:rPr lang="en-US" dirty="0"/>
              <a:t>	  p ^ (p V q)  </a:t>
            </a:r>
            <a:r>
              <a:rPr lang="en-US" dirty="0">
                <a:sym typeface="Symbol" pitchFamily="18" charset="2"/>
              </a:rPr>
              <a:t></a:t>
            </a:r>
            <a:r>
              <a:rPr lang="en-US" dirty="0"/>
              <a:t>  p</a:t>
            </a:r>
          </a:p>
          <a:p>
            <a:pPr>
              <a:buFont typeface="Arial" charset="0"/>
              <a:buNone/>
            </a:pPr>
            <a:r>
              <a:rPr lang="en-US" dirty="0"/>
              <a:t>9. </a:t>
            </a:r>
            <a:r>
              <a:rPr lang="en-US" dirty="0" err="1"/>
              <a:t>Gambarkan</a:t>
            </a:r>
            <a:r>
              <a:rPr lang="en-US" dirty="0"/>
              <a:t>  </a:t>
            </a:r>
            <a:r>
              <a:rPr lang="en-US" dirty="0" err="1"/>
              <a:t>rangkaian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majemuk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>
              <a:buFont typeface="Arial" charset="0"/>
              <a:buNone/>
            </a:pPr>
            <a:r>
              <a:rPr lang="en-US" sz="2400" dirty="0"/>
              <a:t>a.  (~p ^ [ q V (r ^ ~s) ]) V [~q V p]</a:t>
            </a:r>
          </a:p>
          <a:p>
            <a:pPr>
              <a:buFont typeface="Arial" charset="0"/>
              <a:buNone/>
            </a:pPr>
            <a:r>
              <a:rPr lang="en-US" sz="2400" dirty="0"/>
              <a:t>b. { [ (p ^ q) V (r ^ ~p)] ^ s } V  { ~p ^ [ q V (r ^ ~s) ] ^ ~q }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30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BACE1-9AD9-5145-885B-22F79484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351338"/>
          </a:xfrm>
        </p:spPr>
        <p:txBody>
          <a:bodyPr>
            <a:normAutofit/>
          </a:bodyPr>
          <a:lstStyle/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p :  “ </a:t>
            </a:r>
            <a:r>
              <a:rPr lang="en-US" sz="2800" dirty="0" err="1">
                <a:solidFill>
                  <a:srgbClr val="FF3300"/>
                </a:solidFill>
              </a:rPr>
              <a:t>Hasil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err="1">
                <a:solidFill>
                  <a:srgbClr val="FF3300"/>
                </a:solidFill>
              </a:rPr>
              <a:t>perkalian</a:t>
            </a:r>
            <a:r>
              <a:rPr lang="en-US" sz="2800" dirty="0">
                <a:solidFill>
                  <a:srgbClr val="FF3300"/>
                </a:solidFill>
              </a:rPr>
              <a:t> 3 </a:t>
            </a:r>
            <a:r>
              <a:rPr lang="en-US" sz="2800" dirty="0" err="1">
                <a:solidFill>
                  <a:srgbClr val="FF3300"/>
                </a:solidFill>
              </a:rPr>
              <a:t>dan</a:t>
            </a:r>
            <a:r>
              <a:rPr lang="en-US" sz="2800" dirty="0">
                <a:solidFill>
                  <a:srgbClr val="FF3300"/>
                </a:solidFill>
              </a:rPr>
              <a:t> 6 </a:t>
            </a:r>
            <a:r>
              <a:rPr lang="en-US" sz="2800" dirty="0" err="1">
                <a:solidFill>
                  <a:srgbClr val="FF3300"/>
                </a:solidFill>
              </a:rPr>
              <a:t>adalah</a:t>
            </a:r>
            <a:r>
              <a:rPr lang="en-US" sz="2800" dirty="0">
                <a:solidFill>
                  <a:srgbClr val="FF3300"/>
                </a:solidFill>
              </a:rPr>
              <a:t> 18</a:t>
            </a:r>
            <a:r>
              <a:rPr lang="en-US" sz="2800" dirty="0"/>
              <a:t> “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(p) = B (</a:t>
            </a:r>
            <a:r>
              <a:rPr lang="en-US" sz="2800" dirty="0" err="1"/>
              <a:t>Benar</a:t>
            </a:r>
            <a:r>
              <a:rPr lang="en-US" sz="2800" dirty="0"/>
              <a:t>)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q : “ </a:t>
            </a:r>
            <a:r>
              <a:rPr lang="en-US" sz="2800" dirty="0" err="1">
                <a:solidFill>
                  <a:srgbClr val="0000FF"/>
                </a:solidFill>
              </a:rPr>
              <a:t>Semua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bilangan</a:t>
            </a:r>
            <a:r>
              <a:rPr lang="en-US" sz="2800" dirty="0">
                <a:solidFill>
                  <a:srgbClr val="0000FF"/>
                </a:solidFill>
              </a:rPr>
              <a:t> prima </a:t>
            </a:r>
            <a:r>
              <a:rPr lang="en-US" sz="2800" dirty="0" err="1">
                <a:solidFill>
                  <a:srgbClr val="0000FF"/>
                </a:solidFill>
              </a:rPr>
              <a:t>adalah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bilangan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err="1">
                <a:solidFill>
                  <a:srgbClr val="0000FF"/>
                </a:solidFill>
              </a:rPr>
              <a:t>ganjil</a:t>
            </a:r>
            <a:r>
              <a:rPr lang="en-US" sz="2800" dirty="0"/>
              <a:t>”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(q) = S (Salah)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r :  “  12 + 5 &gt; 16  “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(r) = B</a:t>
            </a:r>
          </a:p>
          <a:p>
            <a:pPr marL="536575" indent="-536575" algn="just">
              <a:spcBef>
                <a:spcPct val="50000"/>
              </a:spcBef>
              <a:tabLst>
                <a:tab pos="536575" algn="l"/>
              </a:tabLst>
            </a:pPr>
            <a:r>
              <a:rPr lang="en-US" sz="2800" dirty="0"/>
              <a:t>s :  “  </a:t>
            </a:r>
            <a:r>
              <a:rPr lang="en-US" sz="2800" dirty="0" err="1">
                <a:solidFill>
                  <a:srgbClr val="FF9933"/>
                </a:solidFill>
              </a:rPr>
              <a:t>Besi</a:t>
            </a:r>
            <a:r>
              <a:rPr lang="en-US" sz="2800" dirty="0">
                <a:solidFill>
                  <a:srgbClr val="FF9933"/>
                </a:solidFill>
              </a:rPr>
              <a:t> </a:t>
            </a:r>
            <a:r>
              <a:rPr lang="en-US" sz="2800" dirty="0" err="1">
                <a:solidFill>
                  <a:srgbClr val="FF9933"/>
                </a:solidFill>
              </a:rPr>
              <a:t>adalah</a:t>
            </a:r>
            <a:r>
              <a:rPr lang="en-US" sz="2800" dirty="0">
                <a:solidFill>
                  <a:srgbClr val="FF9933"/>
                </a:solidFill>
              </a:rPr>
              <a:t> </a:t>
            </a:r>
            <a:r>
              <a:rPr lang="en-US" sz="2800" dirty="0" err="1">
                <a:solidFill>
                  <a:srgbClr val="FF9933"/>
                </a:solidFill>
              </a:rPr>
              <a:t>benda</a:t>
            </a:r>
            <a:r>
              <a:rPr lang="en-US" sz="2800" dirty="0">
                <a:solidFill>
                  <a:srgbClr val="FF9933"/>
                </a:solidFill>
              </a:rPr>
              <a:t>  </a:t>
            </a:r>
            <a:r>
              <a:rPr lang="en-US" sz="2800" dirty="0" err="1">
                <a:solidFill>
                  <a:srgbClr val="FF9933"/>
                </a:solidFill>
              </a:rPr>
              <a:t>cair</a:t>
            </a:r>
            <a:r>
              <a:rPr lang="en-US" sz="2800" dirty="0"/>
              <a:t> “ , </a:t>
            </a:r>
            <a:r>
              <a:rPr lang="en-US" sz="2800" dirty="0">
                <a:sym typeface="Symbol" pitchFamily="18" charset="2"/>
              </a:rPr>
              <a:t></a:t>
            </a:r>
            <a:r>
              <a:rPr lang="en-US" sz="2800" dirty="0"/>
              <a:t>(s) = S</a:t>
            </a:r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Bukan preposisi/pernyataan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368B31C-9D14-0D4C-ACEE-F0209F0F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12564"/>
          </a:xfrm>
        </p:spPr>
        <p:txBody>
          <a:bodyPr/>
          <a:lstStyle/>
          <a:p>
            <a:pPr marL="571500" indent="-457200" algn="just">
              <a:spcBef>
                <a:spcPct val="50000"/>
              </a:spcBef>
            </a:pPr>
            <a:r>
              <a:rPr lang="en-US" sz="2800" dirty="0" err="1"/>
              <a:t>Kalimat</a:t>
            </a:r>
            <a:r>
              <a:rPr lang="en-US" sz="2800" dirty="0"/>
              <a:t> yang </a:t>
            </a:r>
            <a:r>
              <a:rPr lang="en-US" sz="2800" i="1" dirty="0" err="1">
                <a:solidFill>
                  <a:srgbClr val="FF3300"/>
                </a:solidFill>
              </a:rPr>
              <a:t>tidak</a:t>
            </a:r>
            <a:r>
              <a:rPr lang="en-US" sz="2800" i="1" dirty="0">
                <a:solidFill>
                  <a:srgbClr val="FF3300"/>
                </a:solidFill>
              </a:rPr>
              <a:t> </a:t>
            </a:r>
            <a:r>
              <a:rPr lang="en-US" sz="2800" i="1" dirty="0" err="1">
                <a:solidFill>
                  <a:srgbClr val="FF3300"/>
                </a:solidFill>
              </a:rPr>
              <a:t>mempunyai</a:t>
            </a:r>
            <a:r>
              <a:rPr lang="en-US" sz="2800" i="1" dirty="0">
                <a:solidFill>
                  <a:srgbClr val="FF3300"/>
                </a:solidFill>
              </a:rPr>
              <a:t> </a:t>
            </a:r>
            <a:r>
              <a:rPr lang="en-US" sz="2800" i="1" dirty="0" err="1">
                <a:solidFill>
                  <a:srgbClr val="FF3300"/>
                </a:solidFill>
              </a:rPr>
              <a:t>nilai</a:t>
            </a:r>
            <a:r>
              <a:rPr lang="en-US" sz="2800" i="1" dirty="0">
                <a:solidFill>
                  <a:srgbClr val="FF3300"/>
                </a:solidFill>
              </a:rPr>
              <a:t> </a:t>
            </a:r>
            <a:r>
              <a:rPr lang="en-US" sz="2800" i="1" dirty="0" err="1">
                <a:solidFill>
                  <a:srgbClr val="FF3300"/>
                </a:solidFill>
              </a:rPr>
              <a:t>kebenaran</a:t>
            </a:r>
            <a:r>
              <a:rPr lang="en-US" sz="2800" i="1" dirty="0">
                <a:solidFill>
                  <a:srgbClr val="FF3300"/>
                </a:solidFill>
              </a:rPr>
              <a:t> yang </a:t>
            </a:r>
            <a:r>
              <a:rPr lang="en-US" sz="2800" i="1" dirty="0" err="1">
                <a:solidFill>
                  <a:srgbClr val="FF3300"/>
                </a:solidFill>
              </a:rPr>
              <a:t>pasti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i="1" dirty="0" err="1"/>
              <a:t>bukan</a:t>
            </a:r>
            <a:r>
              <a:rPr lang="en-US" sz="2800" i="1" dirty="0"/>
              <a:t> </a:t>
            </a:r>
            <a:r>
              <a:rPr lang="en-US" sz="2800" i="1" dirty="0" err="1"/>
              <a:t>pernyataan</a:t>
            </a:r>
            <a:r>
              <a:rPr lang="en-US" sz="2800" i="1" dirty="0"/>
              <a:t>.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</a:t>
            </a:r>
            <a:r>
              <a:rPr lang="en-US" sz="2800" dirty="0" err="1"/>
              <a:t>Begitulah</a:t>
            </a:r>
            <a:r>
              <a:rPr lang="en-US" sz="2800" dirty="0"/>
              <a:t> …”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 </a:t>
            </a:r>
            <a:r>
              <a:rPr lang="en-US" sz="2800" dirty="0">
                <a:solidFill>
                  <a:srgbClr val="FF00FF"/>
                </a:solidFill>
              </a:rPr>
              <a:t>x</a:t>
            </a:r>
            <a:r>
              <a:rPr lang="en-US" sz="2800" baseline="30000" dirty="0">
                <a:solidFill>
                  <a:srgbClr val="FF00FF"/>
                </a:solidFill>
              </a:rPr>
              <a:t>2</a:t>
            </a:r>
            <a:r>
              <a:rPr lang="en-US" sz="2800" dirty="0">
                <a:solidFill>
                  <a:srgbClr val="FF00FF"/>
                </a:solidFill>
              </a:rPr>
              <a:t> – 7x + 1 &gt; 0</a:t>
            </a:r>
            <a:r>
              <a:rPr lang="en-US" sz="2800" dirty="0"/>
              <a:t> “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 </a:t>
            </a:r>
            <a:r>
              <a:rPr lang="en-US" sz="2800" dirty="0">
                <a:solidFill>
                  <a:srgbClr val="00CC00"/>
                </a:solidFill>
              </a:rPr>
              <a:t>3x + 2 &lt; 18</a:t>
            </a:r>
            <a:r>
              <a:rPr lang="en-US" sz="2800" dirty="0"/>
              <a:t> “</a:t>
            </a:r>
          </a:p>
          <a:p>
            <a:pPr marL="1079500" indent="-457200" algn="just">
              <a:spcBef>
                <a:spcPct val="50000"/>
              </a:spcBef>
            </a:pPr>
            <a:r>
              <a:rPr lang="en-US" sz="2800" dirty="0"/>
              <a:t>“</a:t>
            </a:r>
            <a:r>
              <a:rPr lang="en-US" sz="2800" dirty="0" err="1"/>
              <a:t>Mahasiswa</a:t>
            </a:r>
            <a:r>
              <a:rPr lang="en-US" sz="2800" dirty="0"/>
              <a:t>/</a:t>
            </a:r>
            <a:r>
              <a:rPr lang="en-US" sz="2800" dirty="0" err="1"/>
              <a:t>i</a:t>
            </a:r>
            <a:r>
              <a:rPr lang="en-US" sz="2800" dirty="0"/>
              <a:t> di </a:t>
            </a:r>
            <a:r>
              <a:rPr lang="en-US" sz="2800" dirty="0" err="1"/>
              <a:t>kelas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jomblo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 preposisi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C5763C85-DA47-3B4B-83A4-732DCCC92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919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Misalkan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adalah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proposisi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1. </a:t>
            </a:r>
            <a:r>
              <a:rPr lang="en-US" sz="2800" b="1" dirty="0" err="1">
                <a:solidFill>
                  <a:srgbClr val="FF0000"/>
                </a:solidFill>
                <a:cs typeface="Times New Roman" pitchFamily="18" charset="0"/>
              </a:rPr>
              <a:t>Konjungsi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conjunction</a:t>
            </a:r>
            <a:r>
              <a:rPr lang="en-US" sz="2800" dirty="0">
                <a:cs typeface="Times New Roman" pitchFamily="18" charset="0"/>
              </a:rPr>
              <a:t>):</a:t>
            </a:r>
            <a:r>
              <a:rPr lang="en-US" sz="2800" i="1" dirty="0">
                <a:cs typeface="Times New Roman" pitchFamily="18" charset="0"/>
              </a:rPr>
              <a:t>  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2.</a:t>
            </a:r>
            <a:r>
              <a:rPr lang="en-US" sz="2800" b="1" dirty="0"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99CC"/>
                </a:solidFill>
                <a:cs typeface="Times New Roman" pitchFamily="18" charset="0"/>
              </a:rPr>
              <a:t>Disjungsi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disjunction</a:t>
            </a:r>
            <a:r>
              <a:rPr lang="en-US" sz="2800" dirty="0">
                <a:cs typeface="Times New Roman" pitchFamily="18" charset="0"/>
              </a:rPr>
              <a:t>):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 </a:t>
            </a:r>
            <a:r>
              <a:rPr lang="en-US" sz="2800" i="1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	3. </a:t>
            </a:r>
            <a:r>
              <a:rPr lang="en-US" sz="2800" b="1" dirty="0" err="1">
                <a:solidFill>
                  <a:srgbClr val="92D050"/>
                </a:solidFill>
                <a:cs typeface="Times New Roman" pitchFamily="18" charset="0"/>
              </a:rPr>
              <a:t>Ingkaran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negation</a:t>
            </a:r>
            <a:r>
              <a:rPr lang="en-US" sz="2800" dirty="0">
                <a:cs typeface="Times New Roman" pitchFamily="18" charset="0"/>
              </a:rPr>
              <a:t>) </a:t>
            </a:r>
            <a:r>
              <a:rPr lang="en-US" sz="2800" dirty="0" err="1">
                <a:cs typeface="Times New Roman" pitchFamily="18" charset="0"/>
              </a:rPr>
              <a:t>dari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: 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 </a:t>
            </a:r>
            <a:r>
              <a:rPr lang="en-US" sz="2800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>
                <a:cs typeface="Times New Roman" pitchFamily="18" charset="0"/>
              </a:rPr>
              <a:t>p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disebut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Times New Roman" pitchFamily="18" charset="0"/>
              </a:rPr>
              <a:t>proposisi</a:t>
            </a:r>
            <a:r>
              <a:rPr lang="en-US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cs typeface="Times New Roman" pitchFamily="18" charset="0"/>
              </a:rPr>
              <a:t>atomik</a:t>
            </a:r>
            <a:endParaRPr lang="en-US" sz="2800" dirty="0">
              <a:solidFill>
                <a:srgbClr val="FFC00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Kombinasi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dengan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menghasilkan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cs typeface="Times New Roman" pitchFamily="18" charset="0"/>
              </a:rPr>
              <a:t>proposisi</a:t>
            </a:r>
            <a:r>
              <a:rPr lang="en-US" sz="2800" b="1" dirty="0">
                <a:solidFill>
                  <a:srgbClr val="7030A0"/>
                </a:solidFill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7030A0"/>
                </a:solidFill>
                <a:cs typeface="Times New Roman" pitchFamily="18" charset="0"/>
              </a:rPr>
              <a:t>majemuk</a:t>
            </a:r>
            <a:r>
              <a:rPr lang="en-US" sz="2800" dirty="0">
                <a:cs typeface="Times New Roman" pitchFamily="18" charset="0"/>
              </a:rPr>
              <a:t> (</a:t>
            </a:r>
            <a:r>
              <a:rPr lang="en-US" sz="2800" i="1" dirty="0">
                <a:cs typeface="Times New Roman" pitchFamily="18" charset="0"/>
              </a:rPr>
              <a:t>compound proposition</a:t>
            </a:r>
            <a:r>
              <a:rPr lang="en-US" sz="2800" dirty="0">
                <a:cs typeface="Times New Roman" pitchFamily="18" charset="0"/>
              </a:rPr>
              <a:t>)</a:t>
            </a:r>
            <a:endParaRPr lang="en-US" sz="2800" dirty="0"/>
          </a:p>
          <a:p>
            <a:pPr marL="571500" indent="-457200" algn="just">
              <a:spcBef>
                <a:spcPct val="50000"/>
              </a:spcBef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87510DB-E96B-2744-9B58-787E29E58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9196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Hari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hujan</a:t>
            </a:r>
            <a:endParaRPr lang="en-US" sz="2800" dirty="0">
              <a:solidFill>
                <a:srgbClr val="92D05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Murid-murid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diliburkan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sekolah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 err="1">
                <a:cs typeface="Times New Roman" pitchFamily="18" charset="0"/>
              </a:rPr>
              <a:t>Maka</a:t>
            </a:r>
            <a:endParaRPr lang="en-US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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: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Hari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dan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murid-murid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diliburkan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		  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sekolah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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>
                <a:cs typeface="Times New Roman" pitchFamily="18" charset="0"/>
              </a:rPr>
              <a:t>q</a:t>
            </a:r>
            <a:r>
              <a:rPr lang="en-US" sz="2800" dirty="0">
                <a:cs typeface="Times New Roman" pitchFamily="18" charset="0"/>
              </a:rPr>
              <a:t>  :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Hari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ini</a:t>
            </a:r>
            <a:r>
              <a:rPr lang="en-US" sz="2800" dirty="0">
                <a:solidFill>
                  <a:srgbClr val="92D05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murid-murid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diliburkan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            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B0F0"/>
                </a:solidFill>
                <a:cs typeface="Times New Roman" pitchFamily="18" charset="0"/>
              </a:rPr>
              <a:t>sekolah</a:t>
            </a:r>
            <a:endParaRPr lang="en-US" sz="2800" dirty="0">
              <a:solidFill>
                <a:srgbClr val="00B0F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dirty="0">
                <a:cs typeface="Times New Roman" pitchFamily="18" charset="0"/>
                <a:sym typeface="Symbol" pitchFamily="18" charset="2"/>
              </a:rPr>
              <a:t></a:t>
            </a:r>
            <a:r>
              <a:rPr lang="en-US" sz="2800" i="1" dirty="0">
                <a:cs typeface="Times New Roman" pitchFamily="18" charset="0"/>
              </a:rPr>
              <a:t>p</a:t>
            </a:r>
            <a:r>
              <a:rPr lang="en-US" sz="2800" dirty="0">
                <a:cs typeface="Times New Roman" pitchFamily="18" charset="0"/>
              </a:rPr>
              <a:t>	: </a:t>
            </a:r>
            <a:r>
              <a:rPr lang="en-US" sz="2800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benar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 		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800" b="1" dirty="0">
                <a:cs typeface="Times New Roman" pitchFamily="18" charset="0"/>
              </a:rPr>
              <a:t>		   </a:t>
            </a:r>
            <a:r>
              <a:rPr lang="en-US" sz="2800" dirty="0">
                <a:cs typeface="Times New Roman" pitchFamily="18" charset="0"/>
              </a:rPr>
              <a:t>(</a:t>
            </a:r>
            <a:r>
              <a:rPr lang="en-US" sz="2800" dirty="0" err="1">
                <a:cs typeface="Times New Roman" pitchFamily="18" charset="0"/>
              </a:rPr>
              <a:t>atau</a:t>
            </a:r>
            <a:r>
              <a:rPr lang="en-US" sz="2800" dirty="0">
                <a:cs typeface="Times New Roman" pitchFamily="18" charset="0"/>
              </a:rPr>
              <a:t>: </a:t>
            </a:r>
            <a:r>
              <a:rPr lang="en-US" sz="2800" dirty="0" err="1">
                <a:cs typeface="Times New Roman" pitchFamily="18" charset="0"/>
              </a:rPr>
              <a:t>Hari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ini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tidak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 err="1">
                <a:cs typeface="Times New Roman" pitchFamily="18" charset="0"/>
              </a:rPr>
              <a:t>hujan</a:t>
            </a:r>
            <a:r>
              <a:rPr lang="en-US" sz="2800" dirty="0">
                <a:cs typeface="Times New Roman" pitchFamily="18" charset="0"/>
              </a:rPr>
              <a:t>)	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Operator ‘and’ dalam search engine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784D006-59FA-154F-98FA-0362F63A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40768"/>
            <a:ext cx="7358082" cy="480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Operator ‘or’ dalam search engine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711199-68F9-BB4E-87A5-619D53E6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562" y="1196752"/>
            <a:ext cx="7444876" cy="505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Preposisi bersyarat (conditional atau implikasi)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A35DAF-5B92-714B-BFD2-C5B7023A5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cs typeface="Times New Roman" pitchFamily="18" charset="0"/>
              </a:rPr>
              <a:t>Bentuk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proposisi</a:t>
            </a:r>
            <a:r>
              <a:rPr lang="en-US" dirty="0">
                <a:cs typeface="Times New Roman" pitchFamily="18" charset="0"/>
              </a:rPr>
              <a:t>: “</a:t>
            </a:r>
            <a:r>
              <a:rPr lang="en-US" dirty="0" err="1">
                <a:cs typeface="Times New Roman" pitchFamily="18" charset="0"/>
              </a:rPr>
              <a:t>jika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maka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r>
              <a:rPr lang="en-US" dirty="0">
                <a:cs typeface="Times New Roman" pitchFamily="18" charset="0"/>
              </a:rPr>
              <a:t>”</a:t>
            </a:r>
          </a:p>
          <a:p>
            <a:pPr algn="just"/>
            <a:r>
              <a:rPr lang="en-US" dirty="0" err="1">
                <a:cs typeface="Times New Roman" pitchFamily="18" charset="0"/>
              </a:rPr>
              <a:t>Notasi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i="1" dirty="0">
                <a:cs typeface="Times New Roman" pitchFamily="18" charset="0"/>
              </a:rPr>
              <a:t>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i="1" dirty="0">
                <a:cs typeface="Times New Roman" pitchFamily="18" charset="0"/>
              </a:rPr>
              <a:t>q</a:t>
            </a:r>
            <a:endParaRPr lang="en-US" dirty="0">
              <a:cs typeface="Times New Roman" pitchFamily="18" charset="0"/>
            </a:endParaRPr>
          </a:p>
          <a:p>
            <a:r>
              <a:rPr lang="en-US" dirty="0" err="1"/>
              <a:t>Contoh</a:t>
            </a:r>
            <a:endParaRPr lang="en-US" dirty="0"/>
          </a:p>
          <a:p>
            <a:pPr lvl="1"/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saya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lulus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ujian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maka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saya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mendapat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hadiah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ayah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suhu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mencapai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80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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C,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maka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cs typeface="Times New Roman" pitchFamily="18" charset="0"/>
              </a:rPr>
              <a:t>alarm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berbunyi</a:t>
            </a:r>
            <a:endParaRPr lang="en-US" sz="2800" dirty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Jika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anda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tidak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mendaftar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ulang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maka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anda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dianggap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mengundurkan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cs typeface="Times New Roman" pitchFamily="18" charset="0"/>
              </a:rPr>
              <a:t>diri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559A99940D04A8A2D218443F53749" ma:contentTypeVersion="0" ma:contentTypeDescription="Create a new document." ma:contentTypeScope="" ma:versionID="0496cd1f1338228ca8ebfd1a3143e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32D0D6-BF92-4B1C-8EBC-9A16780598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C43105-719F-4A36-A257-9499427CC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46332</TotalTime>
  <Words>1595</Words>
  <Application>Microsoft Office PowerPoint</Application>
  <PresentationFormat>On-screen Show (4:3)</PresentationFormat>
  <Paragraphs>527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Larissa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305</cp:revision>
  <cp:lastPrinted>2019-06-27T10:17:26Z</cp:lastPrinted>
  <dcterms:created xsi:type="dcterms:W3CDTF">2013-11-06T17:05:34Z</dcterms:created>
  <dcterms:modified xsi:type="dcterms:W3CDTF">2024-09-05T12:51:33Z</dcterms:modified>
</cp:coreProperties>
</file>