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9"/>
  </p:notesMasterIdLst>
  <p:handoutMasterIdLst>
    <p:handoutMasterId r:id="rId40"/>
  </p:handoutMasterIdLst>
  <p:sldIdLst>
    <p:sldId id="311" r:id="rId3"/>
    <p:sldId id="397" r:id="rId4"/>
    <p:sldId id="398" r:id="rId5"/>
    <p:sldId id="399" r:id="rId6"/>
    <p:sldId id="424" r:id="rId7"/>
    <p:sldId id="425" r:id="rId8"/>
    <p:sldId id="400" r:id="rId9"/>
    <p:sldId id="401" r:id="rId10"/>
    <p:sldId id="426" r:id="rId11"/>
    <p:sldId id="427" r:id="rId12"/>
    <p:sldId id="402" r:id="rId13"/>
    <p:sldId id="403" r:id="rId14"/>
    <p:sldId id="429" r:id="rId15"/>
    <p:sldId id="428" r:id="rId16"/>
    <p:sldId id="412" r:id="rId17"/>
    <p:sldId id="413" r:id="rId18"/>
    <p:sldId id="404" r:id="rId19"/>
    <p:sldId id="405" r:id="rId20"/>
    <p:sldId id="406" r:id="rId21"/>
    <p:sldId id="414" r:id="rId22"/>
    <p:sldId id="415" r:id="rId23"/>
    <p:sldId id="409" r:id="rId24"/>
    <p:sldId id="410" r:id="rId25"/>
    <p:sldId id="411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30" r:id="rId35"/>
    <p:sldId id="431" r:id="rId36"/>
    <p:sldId id="432" r:id="rId37"/>
    <p:sldId id="393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AFE0E4"/>
    <a:srgbClr val="00FF00"/>
    <a:srgbClr val="0000FF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9" autoAdjust="0"/>
    <p:restoredTop sz="86328" autoAdjust="0"/>
  </p:normalViewPr>
  <p:slideViewPr>
    <p:cSldViewPr>
      <p:cViewPr>
        <p:scale>
          <a:sx n="66" d="100"/>
          <a:sy n="66" d="100"/>
        </p:scale>
        <p:origin x="676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09.09.2024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09.09.2024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09.09.2024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09.09.2024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09.09.2024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09.09.2024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09.09.2024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09.09.2024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09.09.2024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09.09.2024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09.09.2024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3000" b="1" kern="0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himpunan</a:t>
            </a: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2023/2024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Istilah-istilah dalam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F380FA5-2F3F-6343-A137-F7ACDFAC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i="1" u="sng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DIAGRAM  VENN</a:t>
            </a:r>
            <a:r>
              <a:rPr lang="en-US" dirty="0">
                <a:cs typeface="Arial" charset="0"/>
              </a:rPr>
              <a:t>  (</a:t>
            </a:r>
            <a:r>
              <a:rPr lang="en-US" i="1" dirty="0">
                <a:solidFill>
                  <a:srgbClr val="FF3300"/>
                </a:solidFill>
                <a:cs typeface="Arial" charset="0"/>
              </a:rPr>
              <a:t>John  Venn</a:t>
            </a:r>
            <a:r>
              <a:rPr lang="en-US" dirty="0">
                <a:solidFill>
                  <a:srgbClr val="FF3300"/>
                </a:solidFill>
                <a:cs typeface="Arial" charset="0"/>
              </a:rPr>
              <a:t>  pada </a:t>
            </a:r>
            <a:r>
              <a:rPr lang="en-US" dirty="0" err="1">
                <a:solidFill>
                  <a:srgbClr val="FF3300"/>
                </a:solidFill>
                <a:cs typeface="Arial" charset="0"/>
              </a:rPr>
              <a:t>tahun</a:t>
            </a:r>
            <a:r>
              <a:rPr lang="en-US" dirty="0">
                <a:solidFill>
                  <a:srgbClr val="FF3300"/>
                </a:solidFill>
                <a:cs typeface="Arial" charset="0"/>
              </a:rPr>
              <a:t> 1881</a:t>
            </a:r>
            <a:r>
              <a:rPr lang="en-US" dirty="0">
                <a:cs typeface="Arial" charset="0"/>
              </a:rPr>
              <a:t>)</a:t>
            </a:r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digambarkan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sebuah</a:t>
            </a:r>
            <a:r>
              <a:rPr lang="en-US" dirty="0">
                <a:cs typeface="Arial" charset="0"/>
              </a:rPr>
              <a:t> oval (</a:t>
            </a:r>
            <a:r>
              <a:rPr lang="en-US" dirty="0" err="1">
                <a:cs typeface="Arial" charset="0"/>
              </a:rPr>
              <a:t>tidak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harus</a:t>
            </a:r>
            <a:r>
              <a:rPr lang="en-US" dirty="0">
                <a:cs typeface="Arial" charset="0"/>
              </a:rPr>
              <a:t>), dan </a:t>
            </a:r>
            <a:r>
              <a:rPr lang="en-US" dirty="0" err="1">
                <a:cs typeface="Arial" charset="0"/>
              </a:rPr>
              <a:t>anggota-anggotanya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digambarkan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sebuah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noktah</a:t>
            </a:r>
            <a:r>
              <a:rPr lang="en-US" dirty="0">
                <a:cs typeface="Arial" charset="0"/>
              </a:rPr>
              <a:t> (</a:t>
            </a:r>
            <a:r>
              <a:rPr lang="en-US" dirty="0" err="1">
                <a:cs typeface="Arial" charset="0"/>
              </a:rPr>
              <a:t>titik</a:t>
            </a:r>
            <a:r>
              <a:rPr lang="en-US" dirty="0">
                <a:cs typeface="Arial" charset="0"/>
              </a:rPr>
              <a:t>) yang </a:t>
            </a:r>
            <a:r>
              <a:rPr lang="en-US" dirty="0" err="1">
                <a:cs typeface="Arial" charset="0"/>
              </a:rPr>
              <a:t>diberi</a:t>
            </a:r>
            <a:r>
              <a:rPr lang="en-US" dirty="0">
                <a:cs typeface="Arial" charset="0"/>
              </a:rPr>
              <a:t> label, </a:t>
            </a:r>
            <a:r>
              <a:rPr lang="en-US" dirty="0" err="1">
                <a:cs typeface="Arial" charset="0"/>
              </a:rPr>
              <a:t>sedangkan</a:t>
            </a:r>
            <a:r>
              <a:rPr lang="en-US" dirty="0">
                <a:cs typeface="Arial" charset="0"/>
              </a:rPr>
              <a:t> 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semesta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digambarkan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segi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empat</a:t>
            </a:r>
            <a:r>
              <a:rPr lang="en-US" dirty="0"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diagram venn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5">
            <a:extLst>
              <a:ext uri="{FF2B5EF4-FFF2-40B4-BE49-F238E27FC236}">
                <a16:creationId xmlns:a16="http://schemas.microsoft.com/office/drawing/2014/main" id="{2A9E0C75-C1B5-9A41-9A8F-993824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00200"/>
            <a:ext cx="7633742" cy="359359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sz="2800" dirty="0" err="1">
                <a:cs typeface="Arial" charset="0"/>
              </a:rPr>
              <a:t>Jika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diketahui</a:t>
            </a:r>
            <a:endParaRPr lang="en-US" sz="2800" dirty="0"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S = {1,2,3,4,5,6,7,8,9,10,11,12}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A = {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2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3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6,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8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9,11</a:t>
            </a:r>
            <a:r>
              <a:rPr lang="en-US" sz="2800" dirty="0">
                <a:cs typeface="Arial" charset="0"/>
              </a:rPr>
              <a:t>}                   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B = {</a:t>
            </a:r>
            <a:r>
              <a:rPr lang="en-US" sz="2800" dirty="0">
                <a:solidFill>
                  <a:srgbClr val="993366"/>
                </a:solidFill>
                <a:cs typeface="Arial" charset="0"/>
              </a:rPr>
              <a:t>1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3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993366"/>
                </a:solidFill>
                <a:cs typeface="Arial" charset="0"/>
              </a:rPr>
              <a:t>4,5,7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8</a:t>
            </a:r>
            <a:r>
              <a:rPr lang="en-US" sz="2800" dirty="0">
                <a:cs typeface="Arial" charset="0"/>
              </a:rPr>
              <a:t>}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dirty="0" err="1">
                <a:cs typeface="Arial" charset="0"/>
              </a:rPr>
              <a:t>Maka</a:t>
            </a:r>
            <a:r>
              <a:rPr lang="en-US" sz="2800" dirty="0">
                <a:cs typeface="Arial" charset="0"/>
              </a:rPr>
              <a:t> diagram </a:t>
            </a:r>
            <a:r>
              <a:rPr lang="en-US" sz="2800" dirty="0" err="1">
                <a:cs typeface="Arial" charset="0"/>
              </a:rPr>
              <a:t>venn</a:t>
            </a:r>
            <a:r>
              <a:rPr lang="en-US" sz="2800" dirty="0">
                <a:cs typeface="Arial" charset="0"/>
              </a:rPr>
              <a:t>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dirty="0" err="1">
                <a:cs typeface="Arial" charset="0"/>
              </a:rPr>
              <a:t>untuk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kasus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tersebut</a:t>
            </a:r>
            <a:r>
              <a:rPr lang="en-US" sz="2800" dirty="0">
                <a:cs typeface="Arial" charset="0"/>
              </a:rPr>
              <a:t>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dirty="0" err="1">
                <a:cs typeface="Arial" charset="0"/>
              </a:rPr>
              <a:t>adalah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sebagai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berikut</a:t>
            </a:r>
            <a:endParaRPr lang="en-US" sz="2800" dirty="0">
              <a:cs typeface="Arial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endParaRPr lang="en-US" sz="2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765123-6C2F-A245-9DEB-CE69EBCF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3886200"/>
            <a:ext cx="3975100" cy="24590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AE53AA7-E3DD-FA46-A9F9-704D9770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54" y="4351341"/>
            <a:ext cx="1835150" cy="1757363"/>
          </a:xfrm>
          <a:prstGeom prst="ellipse">
            <a:avLst/>
          </a:prstGeom>
          <a:solidFill>
            <a:srgbClr val="C0C0C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6813AF95-F5CB-1347-9510-ECB94EC8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29" y="4351341"/>
            <a:ext cx="1835150" cy="1757363"/>
          </a:xfrm>
          <a:prstGeom prst="ellipse">
            <a:avLst/>
          </a:prstGeom>
          <a:solidFill>
            <a:srgbClr val="C0C0C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993366"/>
              </a:solidFill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06408A4-2D1A-E249-BE91-CCFBCFF4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79" y="4789491"/>
            <a:ext cx="452437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9072C3E-F59D-5F45-8E06-36765462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29" y="5311779"/>
            <a:ext cx="61277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D4224E8C-F166-4E40-9DE6-872EBF26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304" y="5229229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5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F89B9D12-E2D8-1B4A-950F-9F2C8D56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704" y="4702179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993366"/>
                </a:solidFill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4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98AD49C-45DD-BD46-86C8-228BF19A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904" y="4351341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993366"/>
                </a:solidFill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1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5FD8662-592B-864E-8F56-B771ADCA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916" y="5581654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7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67E88EC0-A977-EE46-AF0C-8D9B27C2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54" y="4702179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BDC86D6A-A31C-F64A-8136-6236ED27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41" y="4527554"/>
            <a:ext cx="6111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8A5DF43-0E9B-1448-BDE1-6B0867A1C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41" y="5287966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CD813253-912A-784C-A19F-902C83CD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704" y="4000504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3911F3C1-ECC4-054E-8E2B-4B1370EC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79" y="4084641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74190F06-02B1-8A41-9A64-C8961BDA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916" y="4000504"/>
            <a:ext cx="458788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 dirty="0"/>
              <a:t>S</a:t>
            </a: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88370833-1AA6-014A-AC01-435AD352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54" y="4348166"/>
            <a:ext cx="1835150" cy="175736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73E9E3B5-9CCC-5247-8B55-284056C4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91" y="5807079"/>
            <a:ext cx="7651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/>
              <a:t>12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F83956CB-2E5D-CE42-B848-75FAC2DC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91" y="5740404"/>
            <a:ext cx="7112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/>
              <a:t>10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BCB0735F-F2AB-E24B-8BC9-709990D1D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54" y="5468941"/>
            <a:ext cx="7651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Himpunan bagian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358A1A-C8C7-5D45-AEAB-74328E4A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H </a:t>
            </a:r>
            <a:r>
              <a:rPr lang="en-US" dirty="0" err="1">
                <a:cs typeface="Arial" charset="0"/>
              </a:rPr>
              <a:t>dikatakan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bagian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dari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K 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 </a:t>
            </a:r>
            <a:r>
              <a:rPr lang="en-US" dirty="0" err="1">
                <a:cs typeface="Arial" charset="0"/>
              </a:rPr>
              <a:t>setiap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i="1" dirty="0">
                <a:sym typeface="Symbol" pitchFamily="18" charset="2"/>
              </a:rPr>
              <a:t> </a:t>
            </a:r>
            <a:r>
              <a:rPr lang="en-US" i="1" dirty="0">
                <a:cs typeface="Arial" charset="0"/>
              </a:rPr>
              <a:t>H </a:t>
            </a:r>
            <a:r>
              <a:rPr lang="en-US" i="1" dirty="0" err="1">
                <a:cs typeface="Arial" charset="0"/>
              </a:rPr>
              <a:t>maka</a:t>
            </a:r>
            <a:r>
              <a:rPr lang="en-US" i="1" dirty="0">
                <a:cs typeface="Arial" charset="0"/>
              </a:rPr>
              <a:t>  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>
                <a:cs typeface="Arial" charset="0"/>
              </a:rPr>
              <a:t> K, </a:t>
            </a:r>
            <a:r>
              <a:rPr lang="en-US" dirty="0" err="1">
                <a:cs typeface="Arial" charset="0"/>
              </a:rPr>
              <a:t>dinotasikan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 H </a:t>
            </a:r>
            <a:r>
              <a:rPr lang="en-US" dirty="0">
                <a:sym typeface="Symbol" pitchFamily="18" charset="2"/>
              </a:rPr>
              <a:t></a:t>
            </a:r>
            <a:r>
              <a:rPr lang="en-US" dirty="0">
                <a:cs typeface="Arial" charset="0"/>
              </a:rPr>
              <a:t> K 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59D3F-1D28-7D4C-A229-32A6DA5C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80" y="2972602"/>
            <a:ext cx="5410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Himpunan kuasa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B57C921-3FA6-BF45-8855-6DEEEFFB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71600"/>
            <a:ext cx="7633742" cy="450799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Kuasa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yang </a:t>
            </a:r>
            <a:r>
              <a:rPr lang="en-US" sz="2800" dirty="0" err="1"/>
              <a:t>anggotanya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A,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kosong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 </a:t>
            </a:r>
            <a:r>
              <a:rPr lang="en-US" sz="2800" dirty="0" err="1"/>
              <a:t>sendiri</a:t>
            </a:r>
            <a:r>
              <a:rPr lang="en-US" sz="2800" dirty="0"/>
              <a:t>.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kuasa</a:t>
            </a:r>
            <a:r>
              <a:rPr lang="en-US" sz="2800" dirty="0"/>
              <a:t> </a:t>
            </a:r>
            <a:r>
              <a:rPr lang="en-US" sz="2800" dirty="0" err="1"/>
              <a:t>dinotasikan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  P(A)  </a:t>
            </a:r>
            <a:r>
              <a:rPr lang="en-US" sz="2800" dirty="0" err="1"/>
              <a:t>atau</a:t>
            </a:r>
            <a:r>
              <a:rPr lang="en-US" sz="2800" dirty="0"/>
              <a:t>  2</a:t>
            </a:r>
            <a:r>
              <a:rPr lang="en-US" sz="2800" baseline="30000" dirty="0"/>
              <a:t>A</a:t>
            </a:r>
            <a:r>
              <a:rPr lang="en-US" sz="2800" dirty="0"/>
              <a:t> .</a:t>
            </a:r>
          </a:p>
          <a:p>
            <a:pPr algn="just">
              <a:spcBef>
                <a:spcPct val="50000"/>
              </a:spcBef>
            </a:pPr>
            <a:r>
              <a:rPr lang="en-US" sz="2800" dirty="0" err="1"/>
              <a:t>Contoh</a:t>
            </a:r>
            <a:r>
              <a:rPr lang="en-US" sz="2800" dirty="0"/>
              <a:t>   :  </a:t>
            </a:r>
            <a:r>
              <a:rPr lang="en-US" sz="2800" dirty="0" err="1"/>
              <a:t>Jika</a:t>
            </a:r>
            <a:r>
              <a:rPr lang="en-US" sz="2800" dirty="0"/>
              <a:t>  A = {a, b, 5}, 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kuasa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A </a:t>
            </a:r>
            <a:r>
              <a:rPr lang="en-US" sz="2800" dirty="0" err="1"/>
              <a:t>adalah</a:t>
            </a:r>
            <a:endParaRPr lang="en-US" sz="2800" dirty="0"/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dirty="0"/>
              <a:t>   P(A) = </a:t>
            </a:r>
          </a:p>
          <a:p>
            <a:pPr marL="0" indent="0" algn="just">
              <a:spcBef>
                <a:spcPct val="50000"/>
              </a:spcBef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65D26BB4-3BC0-7645-B838-1453C6965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2237"/>
              </p:ext>
            </p:extLst>
          </p:nvPr>
        </p:nvGraphicFramePr>
        <p:xfrm>
          <a:off x="2286000" y="4797152"/>
          <a:ext cx="620122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806700" imgH="215900" progId="">
                  <p:embed/>
                </p:oleObj>
              </mc:Choice>
              <mc:Fallback>
                <p:oleObj name="Equation" r:id="rId3" imgW="2806700" imgH="21590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97152"/>
                        <a:ext cx="6201228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55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Operasi - gabungan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7BAE9B-3F59-364F-82E4-314230FE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 err="1"/>
              <a:t>Definisi</a:t>
            </a:r>
            <a:r>
              <a:rPr lang="en-US" sz="2800" b="1" dirty="0"/>
              <a:t> :   A U B  =  { x | x </a:t>
            </a:r>
            <a:r>
              <a:rPr lang="en-US" sz="2800" b="1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800" b="1" dirty="0"/>
              <a:t> A   </a:t>
            </a:r>
            <a:r>
              <a:rPr lang="en-US" sz="2800" b="1" i="1" dirty="0" err="1"/>
              <a:t>atau</a:t>
            </a:r>
            <a:r>
              <a:rPr lang="en-US" sz="2800" b="1" i="1" dirty="0"/>
              <a:t> </a:t>
            </a:r>
            <a:r>
              <a:rPr lang="en-US" sz="2800" b="1" dirty="0"/>
              <a:t>  x </a:t>
            </a:r>
            <a:r>
              <a:rPr lang="en-US" sz="2800" b="1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800" b="1" dirty="0"/>
              <a:t>B }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Jika</a:t>
            </a:r>
            <a:endParaRPr lang="en-US" sz="2400" dirty="0"/>
          </a:p>
          <a:p>
            <a:pPr algn="just">
              <a:spcBef>
                <a:spcPct val="50000"/>
              </a:spcBef>
              <a:buNone/>
            </a:pPr>
            <a:r>
              <a:rPr lang="en-US" sz="2400" dirty="0"/>
              <a:t>	A = { 2, 3, 5, 7, 9} ; B = { 0, 1, 2, 4, 5, 6, } ; E = {1, 2, 4 }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dirty="0"/>
              <a:t>	C = { 10, 11, 14, 15} ;  D = { </a:t>
            </a:r>
            <a:r>
              <a:rPr lang="en-US" sz="2400" dirty="0" err="1"/>
              <a:t>Anto</a:t>
            </a:r>
            <a:r>
              <a:rPr lang="en-US" sz="2400" dirty="0"/>
              <a:t>, 14, L}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Maka</a:t>
            </a:r>
            <a:r>
              <a:rPr lang="en-US" sz="2400" dirty="0"/>
              <a:t> :    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dirty="0"/>
              <a:t>	A U B  =  { 0, 1, 2, 3, 4, 5, 6, 7, 9}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dirty="0"/>
              <a:t>	A U D  =  {2, 3, 5, 7, 9, </a:t>
            </a:r>
            <a:r>
              <a:rPr lang="en-US" sz="2400" dirty="0" err="1"/>
              <a:t>Anto</a:t>
            </a:r>
            <a:r>
              <a:rPr lang="en-US" sz="2400" dirty="0"/>
              <a:t>, 14, L}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 B U C  =  ?  B U D  =  ?  C U D  = ?</a:t>
            </a:r>
          </a:p>
          <a:p>
            <a:pPr>
              <a:buNone/>
            </a:pPr>
            <a:endParaRPr lang="en-US" sz="2400" dirty="0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76B3A064-FC8C-8A49-9F38-839B6E8149B6}"/>
              </a:ext>
            </a:extLst>
          </p:cNvPr>
          <p:cNvGrpSpPr>
            <a:grpSpLocks/>
          </p:cNvGrpSpPr>
          <p:nvPr/>
        </p:nvGrpSpPr>
        <p:grpSpPr bwMode="auto">
          <a:xfrm>
            <a:off x="6000760" y="4071942"/>
            <a:ext cx="2857520" cy="1785950"/>
            <a:chOff x="7626" y="10255"/>
            <a:chExt cx="1872" cy="1380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563BFDDD-0C76-574B-9BBD-421038E8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" y="10489"/>
              <a:ext cx="819" cy="1008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8EE1E747-09C7-974E-9BE3-B9BF280A9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" y="10504"/>
              <a:ext cx="819" cy="1005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4CAF108A-8B6F-8048-A8FF-0563994E3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" y="10255"/>
              <a:ext cx="1872" cy="13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4C5755BE-B27F-3B43-B202-73766627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" y="10489"/>
              <a:ext cx="819" cy="100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4F1C30E0-25DA-CF41-8FEB-9805763BF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1" y="10343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423E2CE5-0EB8-DA42-A2E1-7331B0B10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9" y="10391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264549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Operasi - irisan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0A64418E-133D-B940-8B1A-7AA8F672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>
            <a:normAutofit lnSpcReduction="10000"/>
          </a:bodyPr>
          <a:lstStyle/>
          <a:p>
            <a:pPr marL="38100" indent="0" algn="just" defTabSz="906463">
              <a:spcBef>
                <a:spcPct val="50000"/>
              </a:spcBef>
              <a:buNone/>
            </a:pPr>
            <a:r>
              <a:rPr lang="en-US" sz="2800" b="1" dirty="0" err="1"/>
              <a:t>Definisi</a:t>
            </a:r>
            <a:r>
              <a:rPr lang="en-US" sz="2800" b="1" dirty="0"/>
              <a:t> :    A </a:t>
            </a:r>
            <a:r>
              <a:rPr lang="en-US" sz="2800" b="1" dirty="0">
                <a:sym typeface="Symbol" pitchFamily="18" charset="2"/>
              </a:rPr>
              <a:t></a:t>
            </a:r>
            <a:r>
              <a:rPr lang="en-US" sz="2800" b="1" dirty="0"/>
              <a:t>B  =  { x | x </a:t>
            </a:r>
            <a:r>
              <a:rPr lang="en-US" sz="2800" b="1" dirty="0">
                <a:sym typeface="Symbol" pitchFamily="18" charset="2"/>
              </a:rPr>
              <a:t></a:t>
            </a:r>
            <a:r>
              <a:rPr lang="en-US" sz="2800" b="1" dirty="0"/>
              <a:t> A   </a:t>
            </a:r>
            <a:r>
              <a:rPr lang="en-US" sz="2800" b="1" i="1" dirty="0" err="1"/>
              <a:t>dan</a:t>
            </a:r>
            <a:r>
              <a:rPr lang="en-US" sz="2800" b="1" dirty="0"/>
              <a:t>   x </a:t>
            </a:r>
            <a:r>
              <a:rPr lang="en-US" sz="2800" b="1" dirty="0">
                <a:sym typeface="Symbol" pitchFamily="18" charset="2"/>
              </a:rPr>
              <a:t></a:t>
            </a:r>
            <a:r>
              <a:rPr lang="en-US" sz="2800" b="1" dirty="0"/>
              <a:t>B 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400" dirty="0" err="1"/>
              <a:t>Jika</a:t>
            </a:r>
            <a:r>
              <a:rPr lang="en-US" sz="2400" dirty="0"/>
              <a:t> :                              </a:t>
            </a:r>
            <a:r>
              <a:rPr lang="en-US" sz="2400" dirty="0" err="1"/>
              <a:t>Maka</a:t>
            </a:r>
            <a:r>
              <a:rPr lang="en-US" sz="2400" dirty="0"/>
              <a:t> :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400" dirty="0"/>
              <a:t>A = { 2, 3, 5, 7, 9}               A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B =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400" dirty="0"/>
              <a:t>B = { 0, 1, 2, 4, 5, 6, }        E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B =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400" dirty="0"/>
              <a:t>C = { 10, 11, 14, 15}          A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C =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400" dirty="0"/>
              <a:t>D = { </a:t>
            </a:r>
            <a:r>
              <a:rPr lang="en-US" sz="2400" dirty="0" err="1"/>
              <a:t>Anto</a:t>
            </a:r>
            <a:r>
              <a:rPr lang="en-US" sz="2400" dirty="0"/>
              <a:t>, 14, L}               D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C =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400" dirty="0"/>
              <a:t>E = {1, 2, 4 }                        A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D = </a:t>
            </a:r>
          </a:p>
          <a:p>
            <a:pPr marL="38100" indent="0" algn="just" defTabSz="906463">
              <a:spcBef>
                <a:spcPct val="50000"/>
              </a:spcBef>
              <a:buNone/>
            </a:pPr>
            <a:r>
              <a:rPr lang="en-US" sz="2400" dirty="0"/>
              <a:t>			           A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E = </a:t>
            </a:r>
          </a:p>
          <a:p>
            <a:pPr marL="381000" algn="just" defTabSz="906463">
              <a:spcBef>
                <a:spcPct val="50000"/>
              </a:spcBef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B45558DD-9B60-C146-A496-AA6569E8FD9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976310"/>
            <a:ext cx="1849437" cy="1144587"/>
            <a:chOff x="4689" y="3850"/>
            <a:chExt cx="1872" cy="1103"/>
          </a:xfrm>
        </p:grpSpPr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FF080789-E683-2E41-A09F-8C65D52C7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4055"/>
              <a:ext cx="819" cy="7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9871AC57-A754-FB4C-9B04-261318356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" y="4046"/>
              <a:ext cx="819" cy="70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862217BB-A09E-2A4A-A8AD-79614E4F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850"/>
              <a:ext cx="1872" cy="11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EBB9FDA8-13FF-6E49-9B50-BB657E65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4146"/>
              <a:ext cx="318" cy="495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9">
              <a:extLst>
                <a:ext uri="{FF2B5EF4-FFF2-40B4-BE49-F238E27FC236}">
                  <a16:creationId xmlns:a16="http://schemas.microsoft.com/office/drawing/2014/main" id="{57B707FC-E631-9948-8930-2310FF14E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8" y="3903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5126F462-02F0-1643-9B39-B85007BCE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" y="3888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 Operasi - selisih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13B4A2E6-8B89-8345-8513-08CE1576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381000" algn="just" defTabSz="906463">
              <a:spcBef>
                <a:spcPct val="50000"/>
              </a:spcBef>
            </a:pPr>
            <a:r>
              <a:rPr lang="en-US" sz="2100" dirty="0" err="1"/>
              <a:t>Definisi</a:t>
            </a:r>
            <a:r>
              <a:rPr lang="en-US" sz="2100" dirty="0"/>
              <a:t> :  A – B  =  { x | x </a:t>
            </a:r>
            <a:r>
              <a:rPr lang="en-US" sz="2100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100" dirty="0"/>
              <a:t> A   </a:t>
            </a:r>
            <a:r>
              <a:rPr lang="en-US" sz="2100" dirty="0" err="1"/>
              <a:t>dan</a:t>
            </a:r>
            <a:r>
              <a:rPr lang="en-US" sz="2100" dirty="0"/>
              <a:t>   x </a:t>
            </a:r>
            <a:r>
              <a:rPr lang="en-US" sz="2100" dirty="0">
                <a:latin typeface="Arial Black" pitchFamily="34" charset="0"/>
              </a:rPr>
              <a:t> </a:t>
            </a:r>
            <a:r>
              <a:rPr lang="en-US" sz="2100" dirty="0">
                <a:latin typeface="Arial Black" pitchFamily="34" charset="0"/>
                <a:sym typeface="Symbol" pitchFamily="18" charset="2"/>
              </a:rPr>
              <a:t></a:t>
            </a:r>
            <a:r>
              <a:rPr lang="en-US" sz="2100" dirty="0">
                <a:latin typeface="Arial Black" pitchFamily="34" charset="0"/>
              </a:rPr>
              <a:t> </a:t>
            </a:r>
            <a:r>
              <a:rPr lang="en-US" sz="2100" dirty="0"/>
              <a:t>B }</a:t>
            </a:r>
            <a:endParaRPr lang="en-US" dirty="0"/>
          </a:p>
          <a:p>
            <a:pPr marL="381000" algn="just" defTabSz="906463">
              <a:spcBef>
                <a:spcPct val="50000"/>
              </a:spcBef>
            </a:pPr>
            <a:endParaRPr lang="en-US" sz="2800" dirty="0"/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Contoh</a:t>
            </a:r>
            <a:endParaRPr lang="en-US" sz="2800" dirty="0"/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 = {2,3,4,6,7,9}; B = {1,2,3,5,6,8,9,10} ; C = {3,5,9}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Maka</a:t>
            </a:r>
            <a:r>
              <a:rPr lang="en-US" sz="2800" dirty="0"/>
              <a:t> :   </a:t>
            </a:r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/>
              <a:t>	A – B = {4,7}		B – C = ?</a:t>
            </a:r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/>
              <a:t>	B – A = {1,5,8,10}	C – A = ?</a:t>
            </a:r>
          </a:p>
          <a:p>
            <a:pPr>
              <a:buNone/>
            </a:pPr>
            <a:endParaRPr lang="en-US" sz="2800" b="1" dirty="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833D42E1-2B5D-184E-8C35-CA013C5495AC}"/>
              </a:ext>
            </a:extLst>
          </p:cNvPr>
          <p:cNvGrpSpPr>
            <a:grpSpLocks/>
          </p:cNvGrpSpPr>
          <p:nvPr/>
        </p:nvGrpSpPr>
        <p:grpSpPr bwMode="auto">
          <a:xfrm>
            <a:off x="6072198" y="2214554"/>
            <a:ext cx="1965325" cy="1266825"/>
            <a:chOff x="7626" y="8912"/>
            <a:chExt cx="1872" cy="1240"/>
          </a:xfrm>
        </p:grpSpPr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A7EF544-ACFE-0949-B5EB-7F58E494E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" y="9142"/>
              <a:ext cx="819" cy="789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26563A01-F865-A242-85EF-DF655A9A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0" y="9179"/>
              <a:ext cx="819" cy="78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14C97240-E82D-A441-ACD7-3349F507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" y="8912"/>
              <a:ext cx="1872" cy="12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B69EB950-D8FC-434F-952E-CE25FA97E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1" y="8938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8736C49A-1420-184F-8535-484E26F23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4" y="9022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4. Operasi – beda setangkup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D08F4B13-0970-FD4B-926E-53FEACF5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algn="just" defTabSz="906463">
              <a:spcBef>
                <a:spcPct val="50000"/>
              </a:spcBef>
            </a:pPr>
            <a:r>
              <a:rPr lang="en-US" sz="2800" dirty="0" err="1"/>
              <a:t>Definisi</a:t>
            </a:r>
            <a:r>
              <a:rPr lang="en-US" sz="2800" dirty="0"/>
              <a:t>: A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B = { x |(x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800" dirty="0"/>
              <a:t> A </a:t>
            </a:r>
            <a:r>
              <a:rPr lang="en-US" sz="2800" i="1" dirty="0" err="1"/>
              <a:t>atau</a:t>
            </a:r>
            <a:r>
              <a:rPr lang="en-US" sz="2800" dirty="0"/>
              <a:t>  x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800" dirty="0"/>
              <a:t>B) </a:t>
            </a:r>
            <a:r>
              <a:rPr lang="en-US" sz="2800" i="1" dirty="0"/>
              <a:t>&amp; </a:t>
            </a:r>
            <a:r>
              <a:rPr lang="en-US" sz="2800" dirty="0"/>
              <a:t>x </a:t>
            </a:r>
          </a:p>
          <a:p>
            <a:pPr marL="0" indent="0" algn="just" defTabSz="906463">
              <a:spcBef>
                <a:spcPct val="50000"/>
              </a:spcBef>
              <a:buNone/>
            </a:pPr>
            <a:r>
              <a:rPr lang="en-US" sz="2800" dirty="0">
                <a:sym typeface="Symbol" pitchFamily="18" charset="2"/>
              </a:rPr>
              <a:t>     </a:t>
            </a:r>
            <a:r>
              <a:rPr lang="en-US" sz="2800" dirty="0"/>
              <a:t>(A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B) }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B  =  (A U B) – (A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B)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B  =  (A - B) U (B - A)</a:t>
            </a:r>
          </a:p>
          <a:p>
            <a:pPr algn="just" defTabSz="906463">
              <a:spcBef>
                <a:spcPct val="50000"/>
              </a:spcBef>
              <a:buNone/>
            </a:pPr>
            <a:r>
              <a:rPr lang="en-US" sz="2800" dirty="0"/>
              <a:t> </a:t>
            </a: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8474BF0D-E681-484B-986D-0F2E3CDCF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7150"/>
            <a:ext cx="2882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5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operasi beda setangkup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C9338B-3D5A-BD4C-9152-685C1E82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196752"/>
            <a:ext cx="8229600" cy="4972072"/>
          </a:xfrm>
        </p:spPr>
        <p:txBody>
          <a:bodyPr>
            <a:normAutofit lnSpcReduction="10000"/>
          </a:bodyPr>
          <a:lstStyle/>
          <a:p>
            <a:pPr algn="just" defTabSz="906463">
              <a:spcBef>
                <a:spcPct val="50000"/>
              </a:spcBef>
              <a:buNone/>
            </a:pPr>
            <a:r>
              <a:rPr lang="en-US" sz="2800" dirty="0" err="1"/>
              <a:t>Contoh</a:t>
            </a:r>
            <a:r>
              <a:rPr lang="en-US" sz="2800" dirty="0"/>
              <a:t>:   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 A = {1,2,3,5,6,8,9,10}    ;    B = {2,7,8,11} ; 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 C = {1,3,5,7,9,11}          ;    D = {0,1,2,5,6,7,9,12}</a:t>
            </a:r>
          </a:p>
          <a:p>
            <a:pPr algn="just" defTabSz="906463">
              <a:spcBef>
                <a:spcPct val="50000"/>
              </a:spcBef>
              <a:buNone/>
            </a:pPr>
            <a:r>
              <a:rPr lang="en-US" sz="2800" dirty="0" err="1"/>
              <a:t>Maka</a:t>
            </a:r>
            <a:r>
              <a:rPr lang="en-US" sz="2800" dirty="0"/>
              <a:t> :  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</a:t>
            </a:r>
            <a:r>
              <a:rPr lang="en-US" sz="2800" dirty="0"/>
              <a:t> B = {1,3,5,6, 7, 9,10,11}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B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C = {1,2,3,5,8,9}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</a:t>
            </a:r>
            <a:r>
              <a:rPr lang="en-US" sz="2800" dirty="0"/>
              <a:t> C = ?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</a:t>
            </a:r>
            <a:r>
              <a:rPr lang="en-US" sz="2800" dirty="0"/>
              <a:t> D = ?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66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5. Operasi - komplemen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33">
            <a:extLst>
              <a:ext uri="{FF2B5EF4-FFF2-40B4-BE49-F238E27FC236}">
                <a16:creationId xmlns:a16="http://schemas.microsoft.com/office/drawing/2014/main" id="{C2DF2844-B801-D747-9633-510D9C6F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829196"/>
          </a:xfrm>
        </p:spPr>
        <p:txBody>
          <a:bodyPr>
            <a:normAutofit lnSpcReduction="10000"/>
          </a:bodyPr>
          <a:lstStyle/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Definisi</a:t>
            </a:r>
            <a:r>
              <a:rPr lang="en-US" sz="2800" dirty="0"/>
              <a:t> :  </a:t>
            </a:r>
            <a:r>
              <a:rPr lang="en-US" dirty="0"/>
              <a:t>A</a:t>
            </a:r>
            <a:r>
              <a:rPr lang="en-US" sz="4000" baseline="30000" dirty="0"/>
              <a:t>c</a:t>
            </a:r>
            <a:r>
              <a:rPr lang="en-US" dirty="0"/>
              <a:t>    =  { x | x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 x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S }</a:t>
            </a:r>
            <a:endParaRPr lang="en-US" sz="3600" dirty="0"/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 err="1"/>
              <a:t>Contoh</a:t>
            </a:r>
            <a:r>
              <a:rPr lang="en-US" sz="2800" dirty="0"/>
              <a:t>  : 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 = { 2, 3, 5, 6, 8)   ; </a:t>
            </a:r>
          </a:p>
          <a:p>
            <a:pPr marL="38100" indent="0" algn="just" defTabSz="906463">
              <a:spcBef>
                <a:spcPct val="50000"/>
              </a:spcBef>
              <a:buNone/>
            </a:pPr>
            <a:r>
              <a:rPr lang="en-US" sz="2800" dirty="0"/>
              <a:t>    B = {1, 2, 4, 6, 7, 9, 13}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S = { x | x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asli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14}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Maka</a:t>
            </a:r>
            <a:r>
              <a:rPr lang="en-US" sz="2800" dirty="0"/>
              <a:t> :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</a:t>
            </a:r>
            <a:r>
              <a:rPr lang="en-US" sz="4000" baseline="30000" dirty="0"/>
              <a:t>c</a:t>
            </a:r>
            <a:r>
              <a:rPr lang="en-US" sz="2800" dirty="0"/>
              <a:t> = { 1,4,7,9,10,11,12,13,14}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B</a:t>
            </a:r>
            <a:r>
              <a:rPr lang="en-US" sz="4000" baseline="30000" dirty="0" err="1"/>
              <a:t>c</a:t>
            </a:r>
            <a:r>
              <a:rPr lang="en-US" sz="2800" baseline="30000" dirty="0"/>
              <a:t> </a:t>
            </a:r>
            <a:r>
              <a:rPr lang="en-US" sz="2800" dirty="0"/>
              <a:t>= {3,5,8,10,11,12,14}</a:t>
            </a:r>
          </a:p>
          <a:p>
            <a:pPr marL="381000" algn="just" defTabSz="906463">
              <a:spcBef>
                <a:spcPct val="50000"/>
              </a:spcBef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grpSp>
        <p:nvGrpSpPr>
          <p:cNvPr id="9" name="Group 1029">
            <a:extLst>
              <a:ext uri="{FF2B5EF4-FFF2-40B4-BE49-F238E27FC236}">
                <a16:creationId xmlns:a16="http://schemas.microsoft.com/office/drawing/2014/main" id="{40A6B47B-A50C-5140-977D-93DFC8F402DA}"/>
              </a:ext>
            </a:extLst>
          </p:cNvPr>
          <p:cNvGrpSpPr>
            <a:grpSpLocks/>
          </p:cNvGrpSpPr>
          <p:nvPr/>
        </p:nvGrpSpPr>
        <p:grpSpPr bwMode="auto">
          <a:xfrm>
            <a:off x="6372200" y="2261617"/>
            <a:ext cx="1636519" cy="1095375"/>
            <a:chOff x="7788" y="6712"/>
            <a:chExt cx="1985" cy="1240"/>
          </a:xfrm>
        </p:grpSpPr>
        <p:sp>
          <p:nvSpPr>
            <p:cNvPr id="10" name="Rectangle 1030">
              <a:extLst>
                <a:ext uri="{FF2B5EF4-FFF2-40B4-BE49-F238E27FC236}">
                  <a16:creationId xmlns:a16="http://schemas.microsoft.com/office/drawing/2014/main" id="{236C03BE-01FD-9747-9150-5608BDD1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" y="6712"/>
              <a:ext cx="1872" cy="1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31">
              <a:extLst>
                <a:ext uri="{FF2B5EF4-FFF2-40B4-BE49-F238E27FC236}">
                  <a16:creationId xmlns:a16="http://schemas.microsoft.com/office/drawing/2014/main" id="{23ECACC3-E9A8-B94C-8383-03FFDCA7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" y="6931"/>
              <a:ext cx="957" cy="9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12" name="Text Box 1032">
              <a:extLst>
                <a:ext uri="{FF2B5EF4-FFF2-40B4-BE49-F238E27FC236}">
                  <a16:creationId xmlns:a16="http://schemas.microsoft.com/office/drawing/2014/main" id="{7FD9839B-E8D6-454A-8574-BFDCDD277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3" y="6965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r>
                <a:rPr lang="en-US" baseline="30000"/>
                <a:t>c</a:t>
              </a:r>
              <a:endParaRPr lang="en-US" sz="1900" baseline="30000"/>
            </a:p>
          </p:txBody>
        </p:sp>
      </p:grpSp>
      <p:grpSp>
        <p:nvGrpSpPr>
          <p:cNvPr id="13" name="Group 1054">
            <a:extLst>
              <a:ext uri="{FF2B5EF4-FFF2-40B4-BE49-F238E27FC236}">
                <a16:creationId xmlns:a16="http://schemas.microsoft.com/office/drawing/2014/main" id="{0F4EBD56-6F38-8D46-9DE0-EF094E2032FC}"/>
              </a:ext>
            </a:extLst>
          </p:cNvPr>
          <p:cNvGrpSpPr>
            <a:grpSpLocks/>
          </p:cNvGrpSpPr>
          <p:nvPr/>
        </p:nvGrpSpPr>
        <p:grpSpPr bwMode="auto">
          <a:xfrm>
            <a:off x="5753129" y="4214818"/>
            <a:ext cx="2922587" cy="2065338"/>
            <a:chOff x="3495" y="2372"/>
            <a:chExt cx="1841" cy="1301"/>
          </a:xfrm>
        </p:grpSpPr>
        <p:sp>
          <p:nvSpPr>
            <p:cNvPr id="14" name="Rectangle 1034">
              <a:extLst>
                <a:ext uri="{FF2B5EF4-FFF2-40B4-BE49-F238E27FC236}">
                  <a16:creationId xmlns:a16="http://schemas.microsoft.com/office/drawing/2014/main" id="{F80AE9E0-E9D6-1E4E-8426-872C48DC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372"/>
              <a:ext cx="1726" cy="130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036">
              <a:extLst>
                <a:ext uri="{FF2B5EF4-FFF2-40B4-BE49-F238E27FC236}">
                  <a16:creationId xmlns:a16="http://schemas.microsoft.com/office/drawing/2014/main" id="{86C013D0-2AFC-6142-A49F-DFA18FE9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520"/>
              <a:ext cx="960" cy="911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037">
              <a:extLst>
                <a:ext uri="{FF2B5EF4-FFF2-40B4-BE49-F238E27FC236}">
                  <a16:creationId xmlns:a16="http://schemas.microsoft.com/office/drawing/2014/main" id="{E22799CC-6873-6C40-97C3-5228E8A06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2984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2</a:t>
              </a:r>
              <a:endParaRPr lang="en-US" sz="2000"/>
            </a:p>
          </p:txBody>
        </p:sp>
        <p:sp>
          <p:nvSpPr>
            <p:cNvPr id="17" name="Rectangle 1038">
              <a:extLst>
                <a:ext uri="{FF2B5EF4-FFF2-40B4-BE49-F238E27FC236}">
                  <a16:creationId xmlns:a16="http://schemas.microsoft.com/office/drawing/2014/main" id="{74312B62-9E2C-BC44-891C-E1E448D3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2714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6</a:t>
              </a:r>
              <a:endParaRPr lang="en-US" sz="2000"/>
            </a:p>
          </p:txBody>
        </p:sp>
        <p:sp>
          <p:nvSpPr>
            <p:cNvPr id="18" name="Rectangle 1039">
              <a:extLst>
                <a:ext uri="{FF2B5EF4-FFF2-40B4-BE49-F238E27FC236}">
                  <a16:creationId xmlns:a16="http://schemas.microsoft.com/office/drawing/2014/main" id="{FF9EC01B-F0FC-7443-8FB1-B220A0C1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263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13</a:t>
              </a:r>
              <a:endParaRPr lang="en-US" sz="2000"/>
            </a:p>
          </p:txBody>
        </p:sp>
        <p:sp>
          <p:nvSpPr>
            <p:cNvPr id="19" name="Rectangle 1040">
              <a:extLst>
                <a:ext uri="{FF2B5EF4-FFF2-40B4-BE49-F238E27FC236}">
                  <a16:creationId xmlns:a16="http://schemas.microsoft.com/office/drawing/2014/main" id="{2DA3859A-B982-C144-9364-822E363B3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828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7</a:t>
              </a:r>
              <a:endParaRPr lang="en-US" sz="2000"/>
            </a:p>
          </p:txBody>
        </p:sp>
        <p:sp>
          <p:nvSpPr>
            <p:cNvPr id="20" name="Rectangle 1041">
              <a:extLst>
                <a:ext uri="{FF2B5EF4-FFF2-40B4-BE49-F238E27FC236}">
                  <a16:creationId xmlns:a16="http://schemas.microsoft.com/office/drawing/2014/main" id="{11254BF4-6037-7242-9570-693BB0E7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71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5</a:t>
              </a:r>
              <a:endParaRPr lang="en-US" sz="2000"/>
            </a:p>
          </p:txBody>
        </p:sp>
        <p:sp>
          <p:nvSpPr>
            <p:cNvPr id="21" name="Rectangle 1042">
              <a:extLst>
                <a:ext uri="{FF2B5EF4-FFF2-40B4-BE49-F238E27FC236}">
                  <a16:creationId xmlns:a16="http://schemas.microsoft.com/office/drawing/2014/main" id="{9A1A2B34-55D7-E749-B7C4-3EB32D8E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2600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4</a:t>
              </a:r>
              <a:endParaRPr lang="en-US" sz="2000"/>
            </a:p>
          </p:txBody>
        </p:sp>
        <p:sp>
          <p:nvSpPr>
            <p:cNvPr id="22" name="Rectangle 1043">
              <a:extLst>
                <a:ext uri="{FF2B5EF4-FFF2-40B4-BE49-F238E27FC236}">
                  <a16:creationId xmlns:a16="http://schemas.microsoft.com/office/drawing/2014/main" id="{37E437D5-34E3-D74D-97C4-086EC758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3098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3</a:t>
              </a:r>
              <a:endParaRPr lang="en-US" sz="2000"/>
            </a:p>
          </p:txBody>
        </p:sp>
        <p:sp>
          <p:nvSpPr>
            <p:cNvPr id="23" name="Rectangle 1044">
              <a:extLst>
                <a:ext uri="{FF2B5EF4-FFF2-40B4-BE49-F238E27FC236}">
                  <a16:creationId xmlns:a16="http://schemas.microsoft.com/office/drawing/2014/main" id="{06229A39-8492-324B-9DA3-DEB6E447A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3098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9</a:t>
              </a:r>
              <a:endParaRPr lang="en-US" sz="2000"/>
            </a:p>
          </p:txBody>
        </p:sp>
        <p:sp>
          <p:nvSpPr>
            <p:cNvPr id="24" name="Rectangle 1045">
              <a:extLst>
                <a:ext uri="{FF2B5EF4-FFF2-40B4-BE49-F238E27FC236}">
                  <a16:creationId xmlns:a16="http://schemas.microsoft.com/office/drawing/2014/main" id="{A6FF58F2-1573-9B4C-900A-0C22645E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98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8</a:t>
              </a:r>
              <a:endParaRPr lang="en-US" sz="2000"/>
            </a:p>
          </p:txBody>
        </p:sp>
        <p:sp>
          <p:nvSpPr>
            <p:cNvPr id="25" name="Rectangle 1046">
              <a:extLst>
                <a:ext uri="{FF2B5EF4-FFF2-40B4-BE49-F238E27FC236}">
                  <a16:creationId xmlns:a16="http://schemas.microsoft.com/office/drawing/2014/main" id="{E4296F66-4291-9243-A53C-EA5CF93B5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440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11</a:t>
              </a:r>
              <a:endParaRPr lang="en-US" sz="2000"/>
            </a:p>
          </p:txBody>
        </p:sp>
        <p:sp>
          <p:nvSpPr>
            <p:cNvPr id="26" name="Rectangle 1048">
              <a:extLst>
                <a:ext uri="{FF2B5EF4-FFF2-40B4-BE49-F238E27FC236}">
                  <a16:creationId xmlns:a16="http://schemas.microsoft.com/office/drawing/2014/main" id="{40D5443F-B779-844A-BD15-DCF508B9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3397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dirty="0">
                  <a:sym typeface="Symbol" pitchFamily="18" charset="2"/>
                </a:rPr>
                <a:t></a:t>
              </a:r>
              <a:r>
                <a:rPr lang="en-US" sz="1400" dirty="0"/>
                <a:t>14</a:t>
              </a:r>
              <a:endParaRPr lang="en-US" sz="2000" dirty="0"/>
            </a:p>
          </p:txBody>
        </p:sp>
        <p:sp>
          <p:nvSpPr>
            <p:cNvPr id="27" name="Rectangle 1049">
              <a:extLst>
                <a:ext uri="{FF2B5EF4-FFF2-40B4-BE49-F238E27FC236}">
                  <a16:creationId xmlns:a16="http://schemas.microsoft.com/office/drawing/2014/main" id="{EFA36E8A-9584-7E40-99CF-7ED8948C8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374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dirty="0">
                  <a:sym typeface="Symbol" pitchFamily="18" charset="2"/>
                </a:rPr>
                <a:t></a:t>
              </a:r>
              <a:r>
                <a:rPr lang="en-US" sz="1400" dirty="0"/>
                <a:t>12</a:t>
              </a:r>
              <a:endParaRPr lang="en-US" sz="2000" dirty="0"/>
            </a:p>
          </p:txBody>
        </p:sp>
        <p:sp>
          <p:nvSpPr>
            <p:cNvPr id="28" name="Rectangle 1050">
              <a:extLst>
                <a:ext uri="{FF2B5EF4-FFF2-40B4-BE49-F238E27FC236}">
                  <a16:creationId xmlns:a16="http://schemas.microsoft.com/office/drawing/2014/main" id="{DF7CE83D-3EE9-C54F-A557-98E0803C1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3212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</a:t>
              </a:r>
              <a:endParaRPr lang="en-US" sz="2000"/>
            </a:p>
          </p:txBody>
        </p:sp>
        <p:sp>
          <p:nvSpPr>
            <p:cNvPr id="29" name="Rectangle 1051">
              <a:extLst>
                <a:ext uri="{FF2B5EF4-FFF2-40B4-BE49-F238E27FC236}">
                  <a16:creationId xmlns:a16="http://schemas.microsoft.com/office/drawing/2014/main" id="{C51961AB-CE5B-5A42-AEDC-95C4B7CA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373"/>
              <a:ext cx="32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/>
                <a:t>S</a:t>
              </a:r>
            </a:p>
          </p:txBody>
        </p:sp>
        <p:sp>
          <p:nvSpPr>
            <p:cNvPr id="30" name="Rectangle 1052">
              <a:extLst>
                <a:ext uri="{FF2B5EF4-FFF2-40B4-BE49-F238E27FC236}">
                  <a16:creationId xmlns:a16="http://schemas.microsoft.com/office/drawing/2014/main" id="{C99735A2-C555-7D43-B269-45B208BBF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372"/>
              <a:ext cx="32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31" name="Rectangle 1053">
              <a:extLst>
                <a:ext uri="{FF2B5EF4-FFF2-40B4-BE49-F238E27FC236}">
                  <a16:creationId xmlns:a16="http://schemas.microsoft.com/office/drawing/2014/main" id="{598FB795-32AF-4A4B-A280-A8FF2554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372"/>
              <a:ext cx="32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/>
                <a:t>B</a:t>
              </a:r>
            </a:p>
          </p:txBody>
        </p:sp>
        <p:sp>
          <p:nvSpPr>
            <p:cNvPr id="32" name="Oval 1035" descr="10%">
              <a:extLst>
                <a:ext uri="{FF2B5EF4-FFF2-40B4-BE49-F238E27FC236}">
                  <a16:creationId xmlns:a16="http://schemas.microsoft.com/office/drawing/2014/main" id="{ED325FEB-F813-7042-A6BD-9A6320C75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531"/>
              <a:ext cx="971" cy="91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1047">
            <a:extLst>
              <a:ext uri="{FF2B5EF4-FFF2-40B4-BE49-F238E27FC236}">
                <a16:creationId xmlns:a16="http://schemas.microsoft.com/office/drawing/2014/main" id="{2ACE0A0A-B369-BA45-9B11-A8D27F28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034" y="5949280"/>
            <a:ext cx="514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>
                <a:sym typeface="Symbol" pitchFamily="18" charset="2"/>
              </a:rPr>
              <a:t></a:t>
            </a:r>
            <a:r>
              <a:rPr lang="en-US" sz="1400" dirty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510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HIMPUNAN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62BBCA-B5DF-624C-AEBE-81F95E4E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err="1">
                <a:solidFill>
                  <a:srgbClr val="FF3300"/>
                </a:solidFill>
                <a:cs typeface="Arial" charset="0"/>
              </a:rPr>
              <a:t>Himpunan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adalah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i="1" dirty="0" err="1">
                <a:cs typeface="Arial" charset="0"/>
              </a:rPr>
              <a:t>kumpulan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dari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i="1" dirty="0" err="1">
                <a:cs typeface="Arial" charset="0"/>
              </a:rPr>
              <a:t>objek-objek</a:t>
            </a:r>
            <a:r>
              <a:rPr lang="en-US" sz="2400" dirty="0">
                <a:cs typeface="Arial" charset="0"/>
              </a:rPr>
              <a:t> yang </a:t>
            </a:r>
            <a:r>
              <a:rPr lang="en-US" sz="2400" i="1" dirty="0" err="1">
                <a:cs typeface="Arial" charset="0"/>
              </a:rPr>
              <a:t>berbeda</a:t>
            </a:r>
            <a:r>
              <a:rPr lang="en-US" sz="2400" dirty="0">
                <a:cs typeface="Arial" charset="0"/>
              </a:rPr>
              <a:t>.</a:t>
            </a:r>
            <a:endParaRPr lang="en-US" sz="2400" dirty="0"/>
          </a:p>
          <a:p>
            <a:pPr algn="just">
              <a:spcBef>
                <a:spcPct val="50000"/>
              </a:spcBef>
            </a:pPr>
            <a:r>
              <a:rPr lang="en-US" sz="2400" dirty="0" err="1">
                <a:cs typeface="Arial" charset="0"/>
              </a:rPr>
              <a:t>Untuk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menyatakan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digunakan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huruf</a:t>
            </a:r>
            <a:r>
              <a:rPr lang="en-US" sz="2400" dirty="0">
                <a:cs typeface="Arial" charset="0"/>
              </a:rPr>
              <a:t> KAPITAL </a:t>
            </a:r>
            <a:r>
              <a:rPr lang="en-US" sz="2400" dirty="0" err="1">
                <a:cs typeface="Arial" charset="0"/>
              </a:rPr>
              <a:t>seperti</a:t>
            </a:r>
            <a:r>
              <a:rPr lang="en-US" sz="2400" dirty="0">
                <a:cs typeface="Arial" charset="0"/>
              </a:rPr>
              <a:t>  A, B,  C, </a:t>
            </a:r>
            <a:r>
              <a:rPr lang="en-US" sz="2400" dirty="0" err="1">
                <a:cs typeface="Arial" charset="0"/>
              </a:rPr>
              <a:t>dsb</a:t>
            </a:r>
            <a:r>
              <a:rPr lang="en-US" sz="2400" dirty="0"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Untuk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menyatakan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anggota-anggotanya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digunakan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huruf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kecil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seperti</a:t>
            </a:r>
            <a:r>
              <a:rPr lang="en-US" sz="2400" dirty="0">
                <a:cs typeface="Arial" charset="0"/>
              </a:rPr>
              <a:t>  </a:t>
            </a:r>
            <a:r>
              <a:rPr lang="en-US" sz="2400" dirty="0" err="1">
                <a:cs typeface="Arial" charset="0"/>
              </a:rPr>
              <a:t>a,b,c</a:t>
            </a:r>
            <a:r>
              <a:rPr lang="en-US" sz="2400" dirty="0">
                <a:cs typeface="Arial" charset="0"/>
              </a:rPr>
              <a:t>,  </a:t>
            </a:r>
            <a:r>
              <a:rPr lang="en-US" sz="2400" dirty="0" err="1">
                <a:cs typeface="Arial" charset="0"/>
              </a:rPr>
              <a:t>dsb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Objek</a:t>
            </a:r>
            <a:r>
              <a:rPr lang="en-US" sz="2400" dirty="0">
                <a:cs typeface="Times New Roman" pitchFamily="18" charset="0"/>
              </a:rPr>
              <a:t> di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disebut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unsur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anggota</a:t>
            </a:r>
            <a:endParaRPr lang="en-US" sz="2400" b="1" dirty="0"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err="1">
                <a:cs typeface="Times New Roman" pitchFamily="18" charset="0"/>
              </a:rPr>
              <a:t>Keluarga</a:t>
            </a:r>
            <a:r>
              <a:rPr lang="en-US" sz="2400" dirty="0">
                <a:cs typeface="Times New Roman" pitchFamily="18" charset="0"/>
              </a:rPr>
              <a:t> Pak </a:t>
            </a:r>
            <a:r>
              <a:rPr lang="en-US" sz="2400" dirty="0" err="1">
                <a:cs typeface="Times New Roman" pitchFamily="18" charset="0"/>
              </a:rPr>
              <a:t>Sosro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, di </a:t>
            </a:r>
            <a:r>
              <a:rPr lang="en-US" sz="2400" dirty="0" err="1">
                <a:cs typeface="Times New Roman" pitchFamily="18" charset="0"/>
              </a:rPr>
              <a:t>dalamnya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berisi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anggota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berupa</a:t>
            </a:r>
            <a:r>
              <a:rPr lang="en-US" sz="2400" dirty="0">
                <a:cs typeface="Times New Roman" pitchFamily="18" charset="0"/>
              </a:rPr>
              <a:t> Ayah, Ibu dan Anak. </a:t>
            </a:r>
            <a:r>
              <a:rPr lang="en-US" sz="2400" dirty="0" err="1">
                <a:cs typeface="Times New Roman" pitchFamily="18" charset="0"/>
              </a:rPr>
              <a:t>Tiap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anggota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berbeda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satu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sama</a:t>
            </a:r>
            <a:r>
              <a:rPr lang="en-US" sz="2400" dirty="0">
                <a:cs typeface="Times New Roman" pitchFamily="18" charset="0"/>
              </a:rPr>
              <a:t> lain.</a:t>
            </a:r>
            <a:endParaRPr lang="en-US" sz="2400" dirty="0">
              <a:cs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1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D25BE40-16D8-F849-B0D6-EB68147D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5400"/>
            <a:ext cx="8097738" cy="4584193"/>
          </a:xfrm>
        </p:spPr>
        <p:txBody>
          <a:bodyPr>
            <a:normAutofit/>
          </a:bodyPr>
          <a:lstStyle/>
          <a:p>
            <a:r>
              <a:rPr lang="en-US" sz="2400" dirty="0" err="1"/>
              <a:t>Diberikan</a:t>
            </a:r>
            <a:r>
              <a:rPr lang="en-US" sz="2400" dirty="0"/>
              <a:t>  </a:t>
            </a:r>
            <a:r>
              <a:rPr lang="en-US" sz="2400" dirty="0" err="1"/>
              <a:t>himpunan-himpunan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r>
              <a:rPr lang="en-US" sz="2400" b="1" dirty="0"/>
              <a:t>A</a:t>
            </a:r>
            <a:r>
              <a:rPr lang="en-US" sz="2400" dirty="0"/>
              <a:t>  = </a:t>
            </a:r>
            <a:r>
              <a:rPr lang="en-US" sz="2400" b="1" dirty="0"/>
              <a:t>{</a:t>
            </a:r>
            <a:r>
              <a:rPr lang="en-US" sz="2400" dirty="0"/>
              <a:t> 1, 2, 5, 6, 7, 11, 12, 13, 15, 18, 20 </a:t>
            </a:r>
            <a:r>
              <a:rPr lang="en-US" sz="2400" b="1" dirty="0"/>
              <a:t>}</a:t>
            </a:r>
            <a:r>
              <a:rPr lang="en-US" sz="2400" dirty="0"/>
              <a:t>           </a:t>
            </a:r>
          </a:p>
          <a:p>
            <a:r>
              <a:rPr lang="en-US" sz="2400" b="1" dirty="0"/>
              <a:t>B</a:t>
            </a:r>
            <a:r>
              <a:rPr lang="en-US" sz="2400" dirty="0"/>
              <a:t>  = </a:t>
            </a:r>
            <a:r>
              <a:rPr lang="en-US" sz="2400" b="1" dirty="0"/>
              <a:t>{</a:t>
            </a:r>
            <a:r>
              <a:rPr lang="en-US" sz="2400" dirty="0"/>
              <a:t>  2, 3, 4, 5, 6, 7, 8, 12, 13 </a:t>
            </a:r>
            <a:r>
              <a:rPr lang="en-US" sz="2400" b="1" dirty="0"/>
              <a:t>}</a:t>
            </a:r>
            <a:r>
              <a:rPr lang="en-US" sz="2400" dirty="0"/>
              <a:t> </a:t>
            </a:r>
          </a:p>
          <a:p>
            <a:r>
              <a:rPr lang="en-US" sz="2400" b="1" dirty="0"/>
              <a:t>C</a:t>
            </a:r>
            <a:r>
              <a:rPr lang="en-US" sz="2400" dirty="0"/>
              <a:t> =  </a:t>
            </a:r>
            <a:r>
              <a:rPr lang="en-US" sz="2400" b="1" dirty="0"/>
              <a:t>{</a:t>
            </a:r>
            <a:r>
              <a:rPr lang="en-US" sz="2400" dirty="0"/>
              <a:t> 1, 2, 3, 6, 8, 9, 10, 13, 17, 18 </a:t>
            </a:r>
            <a:r>
              <a:rPr lang="en-US" sz="2400" b="1" dirty="0"/>
              <a:t>}</a:t>
            </a:r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dirty="0"/>
              <a:t> =  </a:t>
            </a:r>
            <a:r>
              <a:rPr lang="en-US" sz="2400" b="1" dirty="0"/>
              <a:t>{</a:t>
            </a:r>
            <a:r>
              <a:rPr lang="en-US" sz="2400" dirty="0"/>
              <a:t> x </a:t>
            </a:r>
            <a:r>
              <a:rPr lang="en-US" sz="2400" b="1" dirty="0"/>
              <a:t>|</a:t>
            </a:r>
            <a:r>
              <a:rPr lang="en-US" sz="2400" dirty="0"/>
              <a:t>   </a:t>
            </a:r>
            <a:r>
              <a:rPr lang="en-US" sz="2400" b="1" i="1" dirty="0"/>
              <a:t>x &lt;= 20</a:t>
            </a:r>
            <a:r>
              <a:rPr lang="en-US" sz="2400" dirty="0"/>
              <a:t> , x </a:t>
            </a:r>
            <a:r>
              <a:rPr lang="en-US" sz="2400" i="1" dirty="0" err="1"/>
              <a:t>bilangan</a:t>
            </a:r>
            <a:r>
              <a:rPr lang="en-US" sz="2400" i="1" dirty="0"/>
              <a:t> </a:t>
            </a:r>
            <a:r>
              <a:rPr lang="en-US" sz="2400" i="1" dirty="0" err="1"/>
              <a:t>asli</a:t>
            </a:r>
            <a:r>
              <a:rPr lang="en-US" sz="2400" dirty="0"/>
              <a:t>  </a:t>
            </a:r>
            <a:r>
              <a:rPr lang="en-US" sz="2400" b="1" dirty="0"/>
              <a:t>}</a:t>
            </a:r>
            <a:r>
              <a:rPr lang="en-US" sz="2400" dirty="0"/>
              <a:t>  =  </a:t>
            </a:r>
            <a:r>
              <a:rPr lang="en-US" sz="2400" b="1" i="1" dirty="0" err="1"/>
              <a:t>Himpunan</a:t>
            </a:r>
            <a:r>
              <a:rPr lang="en-US" sz="2400" b="1" i="1" dirty="0"/>
              <a:t> </a:t>
            </a:r>
            <a:r>
              <a:rPr lang="en-US" sz="2400" b="1" i="1" dirty="0" err="1"/>
              <a:t>Semesta</a:t>
            </a:r>
            <a:endParaRPr lang="en-US" sz="2400" b="1" i="1" dirty="0"/>
          </a:p>
          <a:p>
            <a:pPr>
              <a:buNone/>
            </a:pPr>
            <a:r>
              <a:rPr lang="en-US" sz="2400" b="1" i="1" dirty="0" err="1"/>
              <a:t>Tentukan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200" dirty="0"/>
              <a:t>A </a:t>
            </a:r>
            <a:r>
              <a:rPr lang="en-US" sz="2200" b="1" dirty="0">
                <a:sym typeface="Symbol"/>
              </a:rPr>
              <a:t></a:t>
            </a:r>
            <a:r>
              <a:rPr lang="en-US" sz="2200" dirty="0"/>
              <a:t> B		5.  A – B		9.  (A – B )</a:t>
            </a:r>
            <a:r>
              <a:rPr lang="en-US" sz="2200" baseline="30000" dirty="0"/>
              <a:t>c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A </a:t>
            </a:r>
            <a:r>
              <a:rPr lang="en-US" sz="2200" b="1" dirty="0">
                <a:sym typeface="Symbol"/>
              </a:rPr>
              <a:t></a:t>
            </a:r>
            <a:r>
              <a:rPr lang="en-US" sz="2200" dirty="0"/>
              <a:t> C		6.  C – A		10. (A </a:t>
            </a:r>
            <a:r>
              <a:rPr lang="en-US" sz="2200" b="1" dirty="0">
                <a:sym typeface="Symbol"/>
              </a:rPr>
              <a:t></a:t>
            </a:r>
            <a:r>
              <a:rPr lang="en-US" sz="2200" dirty="0"/>
              <a:t> C) </a:t>
            </a:r>
            <a:r>
              <a:rPr lang="en-US" sz="2200" b="1" dirty="0">
                <a:sym typeface="Symbol"/>
              </a:rPr>
              <a:t></a:t>
            </a:r>
            <a:r>
              <a:rPr lang="en-US" sz="2200" dirty="0"/>
              <a:t> (B – C)</a:t>
            </a:r>
          </a:p>
          <a:p>
            <a:pPr marL="457200" indent="-457200">
              <a:buAutoNum type="arabicPeriod"/>
            </a:pPr>
            <a:r>
              <a:rPr lang="en-US" sz="2200" dirty="0"/>
              <a:t>B </a:t>
            </a:r>
            <a:r>
              <a:rPr lang="en-US" sz="2200" b="1" dirty="0">
                <a:sym typeface="Symbol"/>
              </a:rPr>
              <a:t></a:t>
            </a:r>
            <a:r>
              <a:rPr lang="en-US" sz="2200" dirty="0"/>
              <a:t> C		7.  B – C		</a:t>
            </a:r>
          </a:p>
          <a:p>
            <a:pPr marL="457200" indent="-457200">
              <a:buAutoNum type="arabicPeriod"/>
            </a:pPr>
            <a:r>
              <a:rPr lang="en-US" sz="2200" dirty="0"/>
              <a:t>A </a:t>
            </a:r>
            <a:r>
              <a:rPr lang="en-US" sz="2200" b="1" dirty="0">
                <a:sym typeface="Symbol"/>
              </a:rPr>
              <a:t></a:t>
            </a:r>
            <a:r>
              <a:rPr lang="en-US" sz="2200" dirty="0"/>
              <a:t> B </a:t>
            </a:r>
            <a:r>
              <a:rPr lang="en-US" sz="2200" b="1" dirty="0">
                <a:sym typeface="Symbol"/>
              </a:rPr>
              <a:t></a:t>
            </a:r>
            <a:r>
              <a:rPr lang="en-US" sz="2200" dirty="0"/>
              <a:t> C 	               8.  B </a:t>
            </a:r>
            <a:r>
              <a:rPr lang="en-US" sz="2200" b="1" dirty="0">
                <a:sym typeface="Symbol"/>
              </a:rPr>
              <a:t></a:t>
            </a:r>
            <a:r>
              <a:rPr lang="en-US" sz="2200" dirty="0"/>
              <a:t> C </a:t>
            </a:r>
          </a:p>
        </p:txBody>
      </p:sp>
    </p:spTree>
    <p:extLst>
      <p:ext uri="{BB962C8B-B14F-4D97-AF65-F5344CB8AC3E}">
        <p14:creationId xmlns:p14="http://schemas.microsoft.com/office/powerpoint/2010/main" val="102826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2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62E006-2520-CA4A-9DD5-4B4B1F4A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1:</a:t>
            </a:r>
          </a:p>
          <a:p>
            <a:pPr>
              <a:buNone/>
            </a:pPr>
            <a:r>
              <a:rPr lang="en-US" b="1" dirty="0"/>
              <a:t>a.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b="1" i="1" dirty="0"/>
              <a:t>Diagram Venn</a:t>
            </a:r>
            <a:r>
              <a:rPr lang="en-US" dirty="0"/>
              <a:t>    </a:t>
            </a:r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b. </a:t>
            </a:r>
            <a:r>
              <a:rPr lang="en-US" b="1" dirty="0" err="1"/>
              <a:t>Tentukanlah</a:t>
            </a:r>
            <a:r>
              <a:rPr lang="en-US" b="1" dirty="0"/>
              <a:t> :</a:t>
            </a:r>
            <a:endParaRPr lang="en-US" dirty="0"/>
          </a:p>
          <a:p>
            <a:pPr lvl="0">
              <a:buNone/>
            </a:pPr>
            <a:r>
              <a:rPr lang="en-US" dirty="0"/>
              <a:t>	1.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</a:t>
            </a:r>
            <a:r>
              <a:rPr lang="en-US" b="1" dirty="0"/>
              <a:t>–</a:t>
            </a:r>
            <a:r>
              <a:rPr lang="en-US" dirty="0"/>
              <a:t>  ( A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C )                 </a:t>
            </a:r>
          </a:p>
          <a:p>
            <a:pPr lvl="0">
              <a:buNone/>
            </a:pPr>
            <a:r>
              <a:rPr lang="en-US" dirty="0"/>
              <a:t>	2. ( A </a:t>
            </a:r>
            <a:r>
              <a:rPr lang="en-US" b="1" dirty="0"/>
              <a:t>–</a:t>
            </a:r>
            <a:r>
              <a:rPr lang="en-US" dirty="0"/>
              <a:t> B )  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             </a:t>
            </a:r>
          </a:p>
          <a:p>
            <a:pPr lvl="0">
              <a:buNone/>
            </a:pPr>
            <a:r>
              <a:rPr lang="en-US" dirty="0"/>
              <a:t>	3. ( C </a:t>
            </a:r>
            <a:r>
              <a:rPr lang="en-US" b="1" dirty="0"/>
              <a:t>–</a:t>
            </a:r>
            <a:r>
              <a:rPr lang="en-US" dirty="0"/>
              <a:t> A )</a:t>
            </a:r>
            <a:r>
              <a:rPr lang="en-US" b="1" baseline="30000" dirty="0"/>
              <a:t>c</a:t>
            </a:r>
            <a:r>
              <a:rPr lang="en-US" dirty="0"/>
              <a:t>  </a:t>
            </a:r>
            <a:r>
              <a:rPr lang="en-US" b="1" dirty="0">
                <a:sym typeface="Symbol"/>
              </a:rPr>
              <a:t>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b="1" dirty="0"/>
              <a:t>C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B )</a:t>
            </a:r>
          </a:p>
          <a:p>
            <a:pPr lvl="0">
              <a:buNone/>
            </a:pPr>
            <a:r>
              <a:rPr lang="en-US" dirty="0"/>
              <a:t>	4. A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C )  </a:t>
            </a:r>
            <a:r>
              <a:rPr lang="en-US" b="1" dirty="0">
                <a:sym typeface="Symbol"/>
              </a:rPr>
              <a:t></a:t>
            </a:r>
            <a:r>
              <a:rPr lang="en-US" b="1" dirty="0"/>
              <a:t>  </a:t>
            </a:r>
            <a:r>
              <a:rPr lang="en-US" dirty="0"/>
              <a:t>(</a:t>
            </a:r>
            <a:r>
              <a:rPr lang="en-US" b="1" dirty="0"/>
              <a:t> </a:t>
            </a:r>
            <a:r>
              <a:rPr lang="en-US" dirty="0"/>
              <a:t>(B – C) </a:t>
            </a:r>
            <a:r>
              <a:rPr lang="en-US" b="1" dirty="0">
                <a:sym typeface="Symbol"/>
              </a:rPr>
              <a:t></a:t>
            </a:r>
            <a:r>
              <a:rPr lang="en-US" b="1" dirty="0"/>
              <a:t> A</a:t>
            </a:r>
            <a:r>
              <a:rPr lang="en-US" baseline="30000" dirty="0"/>
              <a:t>c</a:t>
            </a:r>
            <a:r>
              <a:rPr 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Prinsip inklusi – eksklusi (1)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E1A414-B4D6-4E48-9DC5-85ABA92F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  <a:p>
            <a:r>
              <a:rPr lang="en-US" sz="2800" dirty="0" err="1"/>
              <a:t>Jika</a:t>
            </a:r>
            <a:r>
              <a:rPr lang="en-US" sz="2800" dirty="0"/>
              <a:t>  A </a:t>
            </a:r>
            <a:r>
              <a:rPr lang="en-US" sz="2800" dirty="0" err="1"/>
              <a:t>dan</a:t>
            </a:r>
            <a:r>
              <a:rPr lang="en-US" sz="2800" dirty="0"/>
              <a:t> B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himpunan-himpunan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 </a:t>
            </a:r>
            <a:r>
              <a:rPr lang="en-US" sz="2800" b="1" dirty="0"/>
              <a:t>A U B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b="1" dirty="0"/>
              <a:t>A </a:t>
            </a:r>
            <a:r>
              <a:rPr lang="en-US" sz="2800" b="1" dirty="0">
                <a:sym typeface="Symbol"/>
              </a:rPr>
              <a:t></a:t>
            </a:r>
            <a:r>
              <a:rPr lang="en-US" sz="2800" b="1" dirty="0"/>
              <a:t>B</a:t>
            </a:r>
            <a:r>
              <a:rPr lang="en-US" sz="2800" dirty="0"/>
              <a:t> 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b="1" dirty="0"/>
              <a:t>    | A U B | = |A| + |B| - | A </a:t>
            </a:r>
            <a:r>
              <a:rPr lang="en-US" sz="2800" b="1" dirty="0">
                <a:sym typeface="Symbol"/>
              </a:rPr>
              <a:t> </a:t>
            </a:r>
            <a:r>
              <a:rPr lang="en-US" sz="2800" b="1" dirty="0"/>
              <a:t>B |</a:t>
            </a:r>
          </a:p>
          <a:p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penggabungan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B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  </a:t>
            </a:r>
            <a:r>
              <a:rPr lang="en-US" sz="2800" dirty="0" err="1"/>
              <a:t>ditambah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himpuanan</a:t>
            </a:r>
            <a:r>
              <a:rPr lang="en-US" sz="2800" dirty="0"/>
              <a:t> B, </a:t>
            </a:r>
            <a:r>
              <a:rPr lang="en-US" sz="2800" dirty="0" err="1"/>
              <a:t>dikurangi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irisan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5351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Prinsip inklusi - eksklusi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671FE4-7890-C147-BCA1-0183B3CB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Tiga</a:t>
            </a:r>
            <a:r>
              <a:rPr lang="en-US" sz="2800" b="1" dirty="0"/>
              <a:t> </a:t>
            </a:r>
            <a:r>
              <a:rPr lang="en-US" sz="2800" b="1" dirty="0" err="1"/>
              <a:t>Himpunan</a:t>
            </a:r>
            <a:endParaRPr lang="en-US" sz="2800" dirty="0"/>
          </a:p>
          <a:p>
            <a:r>
              <a:rPr lang="en-US" sz="2800" dirty="0" err="1"/>
              <a:t>Jika</a:t>
            </a:r>
            <a:r>
              <a:rPr lang="en-US" sz="2800" dirty="0"/>
              <a:t> A, B, </a:t>
            </a:r>
            <a:r>
              <a:rPr lang="en-US" sz="2800" dirty="0" err="1"/>
              <a:t>dan</a:t>
            </a:r>
            <a:r>
              <a:rPr lang="en-US" sz="2800" dirty="0"/>
              <a:t> C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himpunan-himpunan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| A U B U C | =  |A|  + |B| + |C|  -  |A </a:t>
            </a:r>
            <a:r>
              <a:rPr lang="en-US" sz="2800" b="1" dirty="0">
                <a:sym typeface="Symbol"/>
              </a:rPr>
              <a:t></a:t>
            </a:r>
            <a:r>
              <a:rPr lang="en-US" sz="2800" b="1" dirty="0"/>
              <a:t> B|  -   </a:t>
            </a:r>
          </a:p>
          <a:p>
            <a:pPr>
              <a:buNone/>
            </a:pPr>
            <a:r>
              <a:rPr lang="en-US" sz="2800" b="1" dirty="0"/>
              <a:t>                    |A </a:t>
            </a:r>
            <a:r>
              <a:rPr lang="en-US" sz="2800" b="1" dirty="0">
                <a:sym typeface="Symbol"/>
              </a:rPr>
              <a:t> </a:t>
            </a:r>
            <a:r>
              <a:rPr lang="en-US" sz="2800" b="1" dirty="0"/>
              <a:t>C|  -  |B </a:t>
            </a:r>
            <a:r>
              <a:rPr lang="en-US" sz="2800" b="1" dirty="0">
                <a:sym typeface="Symbol"/>
              </a:rPr>
              <a:t> </a:t>
            </a:r>
            <a:r>
              <a:rPr lang="en-US" sz="2800" b="1" dirty="0"/>
              <a:t>C|  +  |A </a:t>
            </a:r>
            <a:r>
              <a:rPr lang="en-US" sz="2800" b="1" dirty="0">
                <a:sym typeface="Symbol"/>
              </a:rPr>
              <a:t> </a:t>
            </a:r>
            <a:r>
              <a:rPr lang="en-US" sz="2800" b="1" dirty="0"/>
              <a:t>B </a:t>
            </a:r>
            <a:r>
              <a:rPr lang="en-US" sz="2800" b="1" dirty="0">
                <a:sym typeface="Symbol"/>
              </a:rPr>
              <a:t> </a:t>
            </a:r>
            <a:r>
              <a:rPr lang="en-US" sz="2800" b="1" dirty="0"/>
              <a:t>C |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39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D3B247-B6FC-BF4B-B8FF-42A988DE774F}"/>
              </a:ext>
            </a:extLst>
          </p:cNvPr>
          <p:cNvSpPr txBox="1">
            <a:spLocks/>
          </p:cNvSpPr>
          <p:nvPr/>
        </p:nvSpPr>
        <p:spPr>
          <a:xfrm>
            <a:off x="938758" y="1371600"/>
            <a:ext cx="7633742" cy="450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/>
              <a:t>Hasil survei terhadap  60 orang pembaca berita, diperoleh data sbb.:</a:t>
            </a:r>
            <a:endParaRPr lang="en-US" sz="2000" b="1"/>
          </a:p>
          <a:p>
            <a:r>
              <a:rPr lang="en-US" sz="2000" b="1"/>
              <a:t>25</a:t>
            </a:r>
            <a:r>
              <a:rPr lang="en-US" sz="2000"/>
              <a:t> orang membaca </a:t>
            </a:r>
            <a:r>
              <a:rPr lang="en-US" sz="2000" b="1"/>
              <a:t>Kompas</a:t>
            </a:r>
          </a:p>
          <a:p>
            <a:r>
              <a:rPr lang="en-US" sz="2000" b="1"/>
              <a:t>26</a:t>
            </a:r>
            <a:r>
              <a:rPr lang="en-US" sz="2000"/>
              <a:t> orang membaca </a:t>
            </a:r>
            <a:r>
              <a:rPr lang="en-US" sz="2000" b="1"/>
              <a:t>Merdeka</a:t>
            </a:r>
          </a:p>
          <a:p>
            <a:r>
              <a:rPr lang="en-US" sz="2000" b="1"/>
              <a:t>26</a:t>
            </a:r>
            <a:r>
              <a:rPr lang="en-US" sz="2000"/>
              <a:t> orang membaca </a:t>
            </a:r>
            <a:r>
              <a:rPr lang="en-US" sz="2000" b="1"/>
              <a:t>Bola</a:t>
            </a:r>
          </a:p>
          <a:p>
            <a:r>
              <a:rPr lang="en-US" sz="2000"/>
              <a:t>  </a:t>
            </a:r>
            <a:r>
              <a:rPr lang="en-US" sz="2000" b="1"/>
              <a:t>9</a:t>
            </a:r>
            <a:r>
              <a:rPr lang="en-US" sz="2000"/>
              <a:t> orang membaca </a:t>
            </a:r>
            <a:r>
              <a:rPr lang="en-US" sz="2000" b="1"/>
              <a:t>Kompas</a:t>
            </a:r>
            <a:r>
              <a:rPr lang="en-US" sz="2000"/>
              <a:t> dan </a:t>
            </a:r>
            <a:r>
              <a:rPr lang="en-US" sz="2000" b="1"/>
              <a:t>Bola</a:t>
            </a:r>
          </a:p>
          <a:p>
            <a:r>
              <a:rPr lang="en-US" sz="2000" b="1"/>
              <a:t>11</a:t>
            </a:r>
            <a:r>
              <a:rPr lang="en-US" sz="2000"/>
              <a:t> orang membaca </a:t>
            </a:r>
            <a:r>
              <a:rPr lang="en-US" sz="2000" b="1"/>
              <a:t>Kompas</a:t>
            </a:r>
            <a:r>
              <a:rPr lang="en-US" sz="2000"/>
              <a:t> dan </a:t>
            </a:r>
            <a:r>
              <a:rPr lang="en-US" sz="2000" b="1"/>
              <a:t>Merdeka</a:t>
            </a:r>
          </a:p>
          <a:p>
            <a:r>
              <a:rPr lang="en-US" sz="2000"/>
              <a:t>  </a:t>
            </a:r>
            <a:r>
              <a:rPr lang="en-US" sz="2000" b="1"/>
              <a:t>8</a:t>
            </a:r>
            <a:r>
              <a:rPr lang="en-US" sz="2000"/>
              <a:t> orang membaca </a:t>
            </a:r>
            <a:r>
              <a:rPr lang="en-US" sz="2000" b="1"/>
              <a:t>Merdeka</a:t>
            </a:r>
            <a:r>
              <a:rPr lang="en-US" sz="2000"/>
              <a:t> dan </a:t>
            </a:r>
            <a:r>
              <a:rPr lang="en-US" sz="2000" b="1"/>
              <a:t>Bola</a:t>
            </a:r>
          </a:p>
          <a:p>
            <a:r>
              <a:rPr lang="en-US" sz="2000"/>
              <a:t>  </a:t>
            </a:r>
            <a:r>
              <a:rPr lang="en-US" sz="2000" b="1"/>
              <a:t>3</a:t>
            </a:r>
            <a:r>
              <a:rPr lang="en-US" sz="2000"/>
              <a:t> orang membaca </a:t>
            </a:r>
            <a:r>
              <a:rPr lang="en-US" sz="2000" b="1"/>
              <a:t>Ketiganya</a:t>
            </a:r>
            <a:r>
              <a:rPr lang="en-US" sz="2000"/>
              <a:t>.</a:t>
            </a:r>
            <a:endParaRPr lang="en-US" sz="2000" b="1"/>
          </a:p>
          <a:p>
            <a:pPr>
              <a:buFont typeface="Arial" panose="020B0604020202020204" pitchFamily="34" charset="0"/>
              <a:buNone/>
            </a:pPr>
            <a:r>
              <a:rPr lang="en-US" sz="2000"/>
              <a:t>Tentukan: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/>
              <a:t>a. Gambarkan </a:t>
            </a:r>
            <a:r>
              <a:rPr lang="en-US" sz="2000" b="1"/>
              <a:t>diagram</a:t>
            </a:r>
            <a:r>
              <a:rPr lang="en-US" sz="2000"/>
              <a:t> </a:t>
            </a:r>
            <a:r>
              <a:rPr lang="en-US" sz="2000" b="1"/>
              <a:t>Venn</a:t>
            </a:r>
            <a:r>
              <a:rPr lang="en-US" sz="2000"/>
              <a:t> untuk masalah ini</a:t>
            </a:r>
            <a:endParaRPr lang="en-US" sz="2000" b="1"/>
          </a:p>
          <a:p>
            <a:pPr>
              <a:buFont typeface="Arial" panose="020B0604020202020204" pitchFamily="34" charset="0"/>
              <a:buNone/>
            </a:pPr>
            <a:r>
              <a:rPr lang="en-US" sz="2000"/>
              <a:t>b</a:t>
            </a:r>
            <a:r>
              <a:rPr lang="en-US" sz="2000" b="1"/>
              <a:t>. Berapa orang yang membaca </a:t>
            </a:r>
            <a:r>
              <a:rPr lang="en-US" sz="2000"/>
              <a:t>hanya satu portal berita.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69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21B4D0-667B-5D45-B509-AD0F309D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800" dirty="0"/>
              <a:t>A = </a:t>
            </a:r>
            <a:r>
              <a:rPr lang="en-US" sz="2800" dirty="0" err="1"/>
              <a:t>Himpunan</a:t>
            </a:r>
            <a:r>
              <a:rPr lang="en-US" sz="2800" dirty="0"/>
              <a:t> orang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kompas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B = </a:t>
            </a:r>
            <a:r>
              <a:rPr lang="en-US" sz="2800" dirty="0" err="1"/>
              <a:t>Himpunan</a:t>
            </a:r>
            <a:r>
              <a:rPr lang="en-US" sz="2800" dirty="0"/>
              <a:t> orang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merdeka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C = </a:t>
            </a:r>
            <a:r>
              <a:rPr lang="en-US" sz="2800" dirty="0" err="1"/>
              <a:t>Himpunan</a:t>
            </a:r>
            <a:r>
              <a:rPr lang="en-US" sz="2800" dirty="0"/>
              <a:t> orang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bola</a:t>
            </a:r>
          </a:p>
          <a:p>
            <a:pPr>
              <a:buNone/>
            </a:pPr>
            <a:r>
              <a:rPr lang="en-US" sz="2800" dirty="0" err="1"/>
              <a:t>Maka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|A| = 25 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B|=  11	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 </a:t>
            </a:r>
            <a:r>
              <a:rPr lang="en-US" sz="2800" dirty="0">
                <a:sym typeface="Symbol"/>
              </a:rPr>
              <a:t>  C</a:t>
            </a:r>
            <a:r>
              <a:rPr lang="en-US" sz="2800" dirty="0"/>
              <a:t>|=  3</a:t>
            </a:r>
          </a:p>
          <a:p>
            <a:pPr>
              <a:buNone/>
            </a:pPr>
            <a:r>
              <a:rPr lang="en-US" sz="2800" dirty="0"/>
              <a:t>|B| = 26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9</a:t>
            </a:r>
          </a:p>
          <a:p>
            <a:pPr>
              <a:buNone/>
            </a:pPr>
            <a:r>
              <a:rPr lang="en-US" sz="2800" dirty="0"/>
              <a:t>|C| = 26	|B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8</a:t>
            </a:r>
          </a:p>
        </p:txBody>
      </p:sp>
    </p:spTree>
    <p:extLst>
      <p:ext uri="{BB962C8B-B14F-4D97-AF65-F5344CB8AC3E}">
        <p14:creationId xmlns:p14="http://schemas.microsoft.com/office/powerpoint/2010/main" val="80176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52" name="Group 2">
            <a:extLst>
              <a:ext uri="{FF2B5EF4-FFF2-40B4-BE49-F238E27FC236}">
                <a16:creationId xmlns:a16="http://schemas.microsoft.com/office/drawing/2014/main" id="{1CAB1D15-B11B-484B-8F31-04491E21513C}"/>
              </a:ext>
            </a:extLst>
          </p:cNvPr>
          <p:cNvGrpSpPr>
            <a:grpSpLocks/>
          </p:cNvGrpSpPr>
          <p:nvPr/>
        </p:nvGrpSpPr>
        <p:grpSpPr bwMode="auto">
          <a:xfrm>
            <a:off x="4605060" y="772225"/>
            <a:ext cx="4143404" cy="3643756"/>
            <a:chOff x="6048" y="4608"/>
            <a:chExt cx="3600" cy="2848"/>
          </a:xfrm>
        </p:grpSpPr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6DA4B249-56FF-2F4B-A48F-7A9A7588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4608"/>
              <a:ext cx="3600" cy="284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2CAE8FDD-7E91-0242-BF45-61EBBE3C3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5661"/>
              <a:ext cx="2426" cy="145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4F76D392-CD50-0546-BE14-E5754110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" y="4799"/>
              <a:ext cx="1843" cy="178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162DCA52-6B85-7E4E-811C-33C7772E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" y="4809"/>
              <a:ext cx="1941" cy="170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8C927D22-444A-D347-A0E5-63D47A3DD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" y="4795"/>
              <a:ext cx="1843" cy="178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8" name="Oval 8">
              <a:extLst>
                <a:ext uri="{FF2B5EF4-FFF2-40B4-BE49-F238E27FC236}">
                  <a16:creationId xmlns:a16="http://schemas.microsoft.com/office/drawing/2014/main" id="{DD98FCEF-8725-FB4D-B9B9-4FC48340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5661"/>
              <a:ext cx="2426" cy="145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59" name="Text Box 9">
            <a:extLst>
              <a:ext uri="{FF2B5EF4-FFF2-40B4-BE49-F238E27FC236}">
                <a16:creationId xmlns:a16="http://schemas.microsoft.com/office/drawing/2014/main" id="{B90B6C80-78DA-244E-BD67-5D1ADDFD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588" y="993005"/>
            <a:ext cx="661794" cy="73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</a:rPr>
              <a:t>A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FD218F6C-CE20-DE44-8E91-3BDB6F69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312" y="957807"/>
            <a:ext cx="661794" cy="73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</a:rPr>
              <a:t>B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C39AEA61-4F1F-6846-964E-464D3E06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876" y="3915497"/>
            <a:ext cx="664672" cy="52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</a:rPr>
              <a:t>C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D182F8CB-C4B4-4D45-B0A6-700776971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931" y="2144894"/>
            <a:ext cx="779767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itchFamily="34" charset="0"/>
              </a:rPr>
              <a:t>3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E5802648-2A7A-C043-A89A-AED8192F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10" y="1520953"/>
            <a:ext cx="779767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26E2D2E8-8A90-A841-AF71-54F1730E5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763" y="2423266"/>
            <a:ext cx="776888" cy="56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itchFamily="34" charset="0"/>
              </a:rPr>
              <a:t>5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445E709B-2980-714B-BA86-457398C2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487" y="2519256"/>
            <a:ext cx="776888" cy="56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itchFamily="34" charset="0"/>
              </a:rPr>
              <a:t>6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4E2633D5-F762-654F-83C1-7D6B8733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713" y="1447361"/>
            <a:ext cx="779765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itchFamily="34" charset="0"/>
              </a:rPr>
              <a:t>8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FD56EE82-4E79-4E4F-90F0-E83093E1B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623" y="1364169"/>
            <a:ext cx="776888" cy="5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8" name="Text Box 18">
            <a:extLst>
              <a:ext uri="{FF2B5EF4-FFF2-40B4-BE49-F238E27FC236}">
                <a16:creationId xmlns:a16="http://schemas.microsoft.com/office/drawing/2014/main" id="{7F596CB3-0445-7D4A-A9DA-79AA05A0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761" y="3207191"/>
            <a:ext cx="776888" cy="5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Text Box 19">
            <a:extLst>
              <a:ext uri="{FF2B5EF4-FFF2-40B4-BE49-F238E27FC236}">
                <a16:creationId xmlns:a16="http://schemas.microsoft.com/office/drawing/2014/main" id="{090124A9-AF1E-864B-91D6-4DCD0B49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117" y="3440767"/>
            <a:ext cx="776888" cy="56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itchFamily="34" charset="0"/>
              </a:rPr>
              <a:t>8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Text Box 12">
            <a:extLst>
              <a:ext uri="{FF2B5EF4-FFF2-40B4-BE49-F238E27FC236}">
                <a16:creationId xmlns:a16="http://schemas.microsoft.com/office/drawing/2014/main" id="{409A48E9-1087-FA49-ABF0-8A713178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330" y="3363993"/>
            <a:ext cx="779767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E64E8BF-3D88-E647-B4CA-C31071BF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972072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a) |A| = 25 ;</a:t>
            </a:r>
          </a:p>
          <a:p>
            <a:pPr>
              <a:buNone/>
            </a:pPr>
            <a:r>
              <a:rPr lang="en-US" sz="2800" dirty="0"/>
              <a:t>     |B| = 26 ; </a:t>
            </a:r>
          </a:p>
          <a:p>
            <a:pPr>
              <a:buNone/>
            </a:pPr>
            <a:r>
              <a:rPr lang="en-US" sz="2800" dirty="0"/>
              <a:t>     |C| = 26 ;	</a:t>
            </a:r>
          </a:p>
          <a:p>
            <a:pPr>
              <a:buNone/>
            </a:pPr>
            <a:r>
              <a:rPr lang="en-US" sz="2800" dirty="0"/>
              <a:t>    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B|=  11 ;</a:t>
            </a:r>
          </a:p>
          <a:p>
            <a:pPr>
              <a:buNone/>
            </a:pPr>
            <a:r>
              <a:rPr lang="en-US" sz="2800" dirty="0"/>
              <a:t>    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9 ;</a:t>
            </a:r>
          </a:p>
          <a:p>
            <a:pPr>
              <a:buNone/>
            </a:pPr>
            <a:r>
              <a:rPr lang="en-US" sz="2800" dirty="0"/>
              <a:t>	 |B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8 ;	 </a:t>
            </a:r>
          </a:p>
          <a:p>
            <a:pPr>
              <a:buNone/>
            </a:pPr>
            <a:r>
              <a:rPr lang="en-US" sz="2800" dirty="0"/>
              <a:t>    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 </a:t>
            </a:r>
            <a:r>
              <a:rPr lang="en-US" sz="2800" dirty="0">
                <a:sym typeface="Symbol"/>
              </a:rPr>
              <a:t>  C</a:t>
            </a:r>
            <a:r>
              <a:rPr lang="en-US" sz="2800" dirty="0"/>
              <a:t>|=  3</a:t>
            </a:r>
          </a:p>
          <a:p>
            <a:pPr>
              <a:buNone/>
            </a:pPr>
            <a:r>
              <a:rPr lang="en-US" sz="2400" b="1" dirty="0"/>
              <a:t>b) </a:t>
            </a:r>
            <a:r>
              <a:rPr lang="en-US" sz="2400" b="1" dirty="0" err="1"/>
              <a:t>Banyak</a:t>
            </a:r>
            <a:r>
              <a:rPr lang="en-US" sz="2400" b="1" dirty="0"/>
              <a:t> orang yang </a:t>
            </a:r>
            <a:r>
              <a:rPr lang="en-US" sz="2400" b="1" dirty="0" err="1"/>
              <a:t>membaca</a:t>
            </a:r>
            <a:r>
              <a:rPr lang="en-US" sz="2400" b="1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koran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= 8  + 10 + 12 = 30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2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B84BAE-F53F-F84A-B226-EAB44941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survei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 60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pembaca</a:t>
            </a:r>
            <a:r>
              <a:rPr lang="en-US" sz="2000" dirty="0"/>
              <a:t> </a:t>
            </a:r>
            <a:r>
              <a:rPr lang="en-US" sz="2000" dirty="0" err="1"/>
              <a:t>koran</a:t>
            </a:r>
            <a:r>
              <a:rPr lang="en-US" sz="2000" dirty="0"/>
              <a:t>, </a:t>
            </a:r>
            <a:r>
              <a:rPr lang="en-US" sz="2000" dirty="0" err="1"/>
              <a:t>diperoleh</a:t>
            </a:r>
            <a:r>
              <a:rPr lang="en-US" sz="2000" dirty="0"/>
              <a:t> data </a:t>
            </a:r>
            <a:r>
              <a:rPr lang="en-US" sz="2000" dirty="0" err="1"/>
              <a:t>sbb</a:t>
            </a:r>
            <a:r>
              <a:rPr lang="en-US" sz="2000" dirty="0"/>
              <a:t>.:</a:t>
            </a:r>
            <a:endParaRPr lang="en-US" sz="2000" b="1" dirty="0"/>
          </a:p>
          <a:p>
            <a:r>
              <a:rPr lang="en-US" sz="2000" b="1" dirty="0"/>
              <a:t>25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Kompas</a:t>
            </a:r>
            <a:endParaRPr lang="en-US" sz="2000" b="1" dirty="0"/>
          </a:p>
          <a:p>
            <a:r>
              <a:rPr lang="en-US" sz="2000" b="1" dirty="0"/>
              <a:t>26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Merdeka</a:t>
            </a:r>
            <a:endParaRPr lang="en-US" sz="2000" b="1" dirty="0"/>
          </a:p>
          <a:p>
            <a:r>
              <a:rPr lang="en-US" sz="2000" b="1" dirty="0"/>
              <a:t>26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/>
              <a:t>Bola</a:t>
            </a:r>
          </a:p>
          <a:p>
            <a:r>
              <a:rPr lang="en-US" sz="2000" dirty="0"/>
              <a:t>  </a:t>
            </a:r>
            <a:r>
              <a:rPr lang="en-US" sz="2000" b="1" dirty="0"/>
              <a:t>9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Kompas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Bola</a:t>
            </a:r>
          </a:p>
          <a:p>
            <a:r>
              <a:rPr lang="en-US" sz="2000" b="1" dirty="0"/>
              <a:t>11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Kompas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Merdeka</a:t>
            </a:r>
            <a:endParaRPr lang="en-US" sz="2000" b="1" dirty="0"/>
          </a:p>
          <a:p>
            <a:r>
              <a:rPr lang="en-US" sz="2000" dirty="0"/>
              <a:t>  </a:t>
            </a:r>
            <a:r>
              <a:rPr lang="en-US" sz="2000" b="1" dirty="0"/>
              <a:t>8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Merdeka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Bola</a:t>
            </a:r>
          </a:p>
          <a:p>
            <a:r>
              <a:rPr lang="en-US" sz="2000" dirty="0"/>
              <a:t>  </a:t>
            </a:r>
            <a:r>
              <a:rPr lang="en-US" sz="2000" b="1" dirty="0"/>
              <a:t>8</a:t>
            </a:r>
            <a:r>
              <a:rPr lang="en-US" sz="2000" dirty="0"/>
              <a:t> orang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Ketiganya</a:t>
            </a:r>
            <a:r>
              <a:rPr lang="en-US" sz="2000" dirty="0"/>
              <a:t>.</a:t>
            </a:r>
            <a:endParaRPr lang="en-US" sz="2000" b="1" dirty="0"/>
          </a:p>
          <a:p>
            <a:pPr>
              <a:buNone/>
            </a:pPr>
            <a:r>
              <a:rPr lang="en-US" sz="2000" dirty="0" err="1"/>
              <a:t>Tentukan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a. </a:t>
            </a:r>
            <a:r>
              <a:rPr lang="en-US" sz="2000" dirty="0" err="1"/>
              <a:t>Gambarkan</a:t>
            </a:r>
            <a:r>
              <a:rPr lang="en-US" sz="2000" dirty="0"/>
              <a:t> </a:t>
            </a:r>
            <a:r>
              <a:rPr lang="en-US" sz="2000" b="1" dirty="0"/>
              <a:t>diagram</a:t>
            </a:r>
            <a:r>
              <a:rPr lang="en-US" sz="2000" dirty="0"/>
              <a:t> </a:t>
            </a:r>
            <a:r>
              <a:rPr lang="en-US" sz="2000" b="1" dirty="0"/>
              <a:t>Venn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  <a:endParaRPr lang="en-US" sz="2000" b="1" dirty="0"/>
          </a:p>
          <a:p>
            <a:pPr lvl="0">
              <a:buNone/>
            </a:pPr>
            <a:r>
              <a:rPr lang="en-US" sz="2000" dirty="0"/>
              <a:t>b. </a:t>
            </a:r>
            <a:r>
              <a:rPr lang="en-US" sz="2000" dirty="0" err="1"/>
              <a:t>Banyaknya</a:t>
            </a:r>
            <a:r>
              <a:rPr lang="en-US" sz="2000" dirty="0"/>
              <a:t> orang yang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ketiganya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</a:t>
            </a:r>
            <a:r>
              <a:rPr lang="en-US" sz="2000" b="1" dirty="0"/>
              <a:t>. </a:t>
            </a:r>
            <a:r>
              <a:rPr lang="en-US" sz="2000" b="1" dirty="0" err="1"/>
              <a:t>Berapa</a:t>
            </a:r>
            <a:r>
              <a:rPr lang="en-US" sz="2000" b="1" dirty="0"/>
              <a:t> </a:t>
            </a:r>
            <a:r>
              <a:rPr lang="en-US" sz="2000" b="1" dirty="0" err="1"/>
              <a:t>orang</a:t>
            </a:r>
            <a:r>
              <a:rPr lang="en-US" sz="2000" b="1" dirty="0"/>
              <a:t> yang </a:t>
            </a:r>
            <a:r>
              <a:rPr lang="en-US" sz="2000" b="1" dirty="0" err="1"/>
              <a:t>membaca</a:t>
            </a:r>
            <a:r>
              <a:rPr lang="en-US" sz="2000" b="1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koran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63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A7D1CA-E667-4042-9B3B-B2BDB227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800" dirty="0"/>
              <a:t>A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koran</a:t>
            </a:r>
            <a:r>
              <a:rPr lang="en-US" sz="2800" dirty="0"/>
              <a:t> </a:t>
            </a:r>
            <a:r>
              <a:rPr lang="en-US" sz="2800" dirty="0" err="1"/>
              <a:t>kompas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B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koran</a:t>
            </a:r>
            <a:r>
              <a:rPr lang="en-US" sz="2800" dirty="0"/>
              <a:t> </a:t>
            </a:r>
            <a:r>
              <a:rPr lang="en-US" sz="2800" dirty="0" err="1"/>
              <a:t>merdeka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C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koran</a:t>
            </a:r>
            <a:r>
              <a:rPr lang="en-US" sz="2800" dirty="0"/>
              <a:t> bola</a:t>
            </a:r>
          </a:p>
          <a:p>
            <a:pPr>
              <a:buNone/>
            </a:pPr>
            <a:r>
              <a:rPr lang="en-US" sz="2800" dirty="0" err="1"/>
              <a:t>Maka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|A| = 25 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B|=  11	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 </a:t>
            </a:r>
            <a:r>
              <a:rPr lang="en-US" sz="2800" dirty="0">
                <a:sym typeface="Symbol"/>
              </a:rPr>
              <a:t>  C</a:t>
            </a:r>
            <a:r>
              <a:rPr lang="en-US" sz="2800" dirty="0"/>
              <a:t>|=  X</a:t>
            </a:r>
          </a:p>
          <a:p>
            <a:pPr>
              <a:buNone/>
            </a:pPr>
            <a:r>
              <a:rPr lang="en-US" sz="2800" dirty="0"/>
              <a:t>|B| = 26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9</a:t>
            </a:r>
          </a:p>
          <a:p>
            <a:pPr>
              <a:buNone/>
            </a:pPr>
            <a:r>
              <a:rPr lang="en-US" sz="2800" dirty="0"/>
              <a:t>|C| = 26	|B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8</a:t>
            </a:r>
          </a:p>
        </p:txBody>
      </p:sp>
    </p:spTree>
    <p:extLst>
      <p:ext uri="{BB962C8B-B14F-4D97-AF65-F5344CB8AC3E}">
        <p14:creationId xmlns:p14="http://schemas.microsoft.com/office/powerpoint/2010/main" val="902304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1E8D1601-B366-AD4E-8D52-2523D0C99949}"/>
              </a:ext>
            </a:extLst>
          </p:cNvPr>
          <p:cNvGrpSpPr>
            <a:grpSpLocks/>
          </p:cNvGrpSpPr>
          <p:nvPr/>
        </p:nvGrpSpPr>
        <p:grpSpPr bwMode="auto">
          <a:xfrm>
            <a:off x="4788024" y="700217"/>
            <a:ext cx="4143404" cy="3643756"/>
            <a:chOff x="6048" y="4608"/>
            <a:chExt cx="3600" cy="2848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363BC23D-6320-9549-8F46-E1CD5335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4608"/>
              <a:ext cx="3600" cy="284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DEEF07EE-0BAA-6241-98AD-8B91D994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5661"/>
              <a:ext cx="2426" cy="145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81214389-ADD8-F249-80D6-9217A0DA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" y="4799"/>
              <a:ext cx="1843" cy="178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1AAFFC17-FE03-1C41-90AB-2DA828072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" y="4809"/>
              <a:ext cx="1941" cy="170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9F906DDA-E848-8040-809C-7916981C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" y="4795"/>
              <a:ext cx="1843" cy="178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2EFDF1A-6689-6A4A-8BC4-ABF08A83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5661"/>
              <a:ext cx="2426" cy="145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Text Box 9">
            <a:extLst>
              <a:ext uri="{FF2B5EF4-FFF2-40B4-BE49-F238E27FC236}">
                <a16:creationId xmlns:a16="http://schemas.microsoft.com/office/drawing/2014/main" id="{2F6FDC7F-15CA-9744-9277-E59FD762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552" y="920997"/>
            <a:ext cx="661794" cy="73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</a:rPr>
              <a:t>A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1487EAF4-0821-1E45-B99D-60AA115A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276" y="885799"/>
            <a:ext cx="661794" cy="73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</a:rPr>
              <a:t>B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109E9D18-F8E5-3246-9931-611D0356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840" y="3843489"/>
            <a:ext cx="664672" cy="52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</a:rPr>
              <a:t>C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D06CA19-B2FB-D842-92DE-A89434C0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895" y="2072886"/>
            <a:ext cx="779767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x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3487F8F3-4536-814B-BDB9-13A7CD42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574" y="1448945"/>
            <a:ext cx="779767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11-x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DC7838A4-803A-EF47-A664-3949CD1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727" y="2351258"/>
            <a:ext cx="776888" cy="56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8-x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191C5EC7-C9BC-8747-838D-DE24ACA0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3451" y="2447248"/>
            <a:ext cx="776888" cy="56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9-x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9F4A7487-4ADC-5A48-9F12-4082B5563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7" y="1375353"/>
            <a:ext cx="779765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5+x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48CC67A3-F021-8041-B973-16290113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587" y="1292161"/>
            <a:ext cx="776888" cy="5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7+x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3C250BC8-BAD9-744D-8A11-65002FAE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25" y="3135183"/>
            <a:ext cx="776888" cy="5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2E59E95C-587E-4946-8718-14E55A401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81" y="3368759"/>
            <a:ext cx="776888" cy="56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itchFamily="34" charset="0"/>
              </a:rPr>
              <a:t>8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26436B63-EE8A-2142-8B53-BF7E82BD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294" y="3291985"/>
            <a:ext cx="779767" cy="5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9+x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3993E65-CB5A-2641-937A-206C9815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9592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b) </a:t>
            </a:r>
            <a:r>
              <a:rPr lang="en-US" sz="2400" dirty="0"/>
              <a:t>|S| = 60 ; |A| = 25 ;</a:t>
            </a:r>
          </a:p>
          <a:p>
            <a:pPr>
              <a:buNone/>
            </a:pPr>
            <a:r>
              <a:rPr lang="en-US" sz="2400" dirty="0"/>
              <a:t>    |B| = 26 ; |C| = 26 ;	</a:t>
            </a:r>
          </a:p>
          <a:p>
            <a:pPr>
              <a:buNone/>
            </a:pPr>
            <a:r>
              <a:rPr lang="en-US" sz="2400" dirty="0"/>
              <a:t>    |A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B|=  11 ;</a:t>
            </a:r>
          </a:p>
          <a:p>
            <a:pPr>
              <a:buNone/>
            </a:pPr>
            <a:r>
              <a:rPr lang="en-US" sz="2400" dirty="0"/>
              <a:t>    |A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C|=  9 ;</a:t>
            </a:r>
          </a:p>
          <a:p>
            <a:pPr>
              <a:buNone/>
            </a:pPr>
            <a:r>
              <a:rPr lang="en-US" sz="2400" dirty="0"/>
              <a:t>	 |B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C|=  8 ;	 </a:t>
            </a:r>
          </a:p>
          <a:p>
            <a:pPr>
              <a:buNone/>
            </a:pPr>
            <a:r>
              <a:rPr lang="en-US" sz="2400" dirty="0"/>
              <a:t>    |A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 </a:t>
            </a:r>
            <a:r>
              <a:rPr lang="en-US" sz="2400" dirty="0">
                <a:sym typeface="Symbol"/>
              </a:rPr>
              <a:t> C</a:t>
            </a:r>
            <a:r>
              <a:rPr lang="en-US" sz="2400" dirty="0"/>
              <a:t>|=  x</a:t>
            </a:r>
          </a:p>
          <a:p>
            <a:pPr>
              <a:buNone/>
            </a:pPr>
            <a:r>
              <a:rPr lang="en-US" sz="2400" dirty="0"/>
              <a:t>60 = (5+x) + (11-x) + (7+x) + (9-x) + (x) + (8-x) + (9+x) + 8</a:t>
            </a:r>
          </a:p>
          <a:p>
            <a:pPr>
              <a:buNone/>
            </a:pPr>
            <a:r>
              <a:rPr lang="en-US" sz="2400" dirty="0"/>
              <a:t>60 = 57 + x</a:t>
            </a:r>
          </a:p>
          <a:p>
            <a:pPr>
              <a:buNone/>
            </a:pPr>
            <a:r>
              <a:rPr lang="en-US" sz="2400" dirty="0"/>
              <a:t>x = 3</a:t>
            </a:r>
          </a:p>
          <a:p>
            <a:pPr>
              <a:buNone/>
            </a:pPr>
            <a:r>
              <a:rPr lang="en-US" sz="2000" b="1" dirty="0"/>
              <a:t>c) </a:t>
            </a:r>
            <a:r>
              <a:rPr lang="en-US" sz="2000" b="1" dirty="0" err="1"/>
              <a:t>Banyak</a:t>
            </a:r>
            <a:r>
              <a:rPr lang="en-US" sz="2000" b="1" dirty="0"/>
              <a:t> orang yang </a:t>
            </a:r>
            <a:r>
              <a:rPr lang="en-US" sz="2000" b="1" dirty="0" err="1"/>
              <a:t>membaca</a:t>
            </a:r>
            <a:r>
              <a:rPr lang="en-US" sz="2000" b="1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koran</a:t>
            </a:r>
            <a:r>
              <a:rPr lang="en-US" sz="2000" dirty="0"/>
              <a:t> …?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2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cARA penyajian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69EDAF0-B87D-5649-A798-FCD334A09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b="1" u="sng" dirty="0" err="1"/>
              <a:t>Enumerasi</a:t>
            </a:r>
            <a:endParaRPr lang="en-US" b="1" u="sng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didaftarkan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rinci</a:t>
            </a:r>
            <a:r>
              <a:rPr lang="en-US" sz="28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 err="1">
                <a:cs typeface="Times New Roman" pitchFamily="18" charset="0"/>
              </a:rPr>
              <a:t>Contoh</a:t>
            </a:r>
            <a:r>
              <a:rPr lang="en-US" sz="2400" b="1" dirty="0">
                <a:cs typeface="Times New Roman" pitchFamily="18" charset="0"/>
              </a:rPr>
              <a:t> 1.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asli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pertama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2, 3, 4}.     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lima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genap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positif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pertama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= {2,4, 6, 8, 10}.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 = {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c},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} }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  =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}, {{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}} }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K</a:t>
            </a:r>
            <a:r>
              <a:rPr lang="en-US" sz="2400" dirty="0">
                <a:cs typeface="Times New Roman" pitchFamily="18" charset="0"/>
              </a:rPr>
              <a:t>  = { {} }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Prinsip inklusi – eksklusi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644B2D2-EE74-0944-8711-99D8AF06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1 </a:t>
            </a:r>
            <a:r>
              <a:rPr lang="en-US" sz="2400" dirty="0" err="1"/>
              <a:t>dan</a:t>
            </a:r>
            <a:r>
              <a:rPr lang="en-US" sz="2400" dirty="0"/>
              <a:t> 100 yang </a:t>
            </a:r>
          </a:p>
          <a:p>
            <a:pPr>
              <a:buNone/>
            </a:pPr>
            <a:r>
              <a:rPr lang="en-US" sz="2400" dirty="0" err="1"/>
              <a:t>habis</a:t>
            </a:r>
            <a:r>
              <a:rPr lang="en-US" sz="2400" dirty="0"/>
              <a:t>  </a:t>
            </a:r>
            <a:r>
              <a:rPr lang="en-US" sz="2400" dirty="0" err="1"/>
              <a:t>dibagi</a:t>
            </a:r>
            <a:r>
              <a:rPr lang="en-US" sz="2400" dirty="0"/>
              <a:t> 3 </a:t>
            </a:r>
            <a:r>
              <a:rPr lang="en-US" sz="2400" dirty="0" err="1"/>
              <a:t>atau</a:t>
            </a:r>
            <a:r>
              <a:rPr lang="en-US" sz="2400" dirty="0"/>
              <a:t> 5?</a:t>
            </a:r>
          </a:p>
          <a:p>
            <a:pPr>
              <a:buNone/>
            </a:pPr>
            <a:r>
              <a:rPr lang="en-US" sz="2400" u="sng" dirty="0" err="1"/>
              <a:t>Penyelesaian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yang </a:t>
            </a:r>
            <a:r>
              <a:rPr lang="en-US" sz="2400" dirty="0" err="1"/>
              <a:t>habis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3,</a:t>
            </a:r>
          </a:p>
          <a:p>
            <a:pPr>
              <a:buNone/>
            </a:pP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yang </a:t>
            </a:r>
            <a:r>
              <a:rPr lang="en-US" sz="2400" dirty="0" err="1"/>
              <a:t>habis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5,</a:t>
            </a:r>
          </a:p>
          <a:p>
            <a:pPr>
              <a:buNone/>
            </a:pP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= 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yang </a:t>
            </a:r>
            <a:r>
              <a:rPr lang="en-US" sz="2400" dirty="0" err="1"/>
              <a:t>habis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3 </a:t>
            </a:r>
            <a:r>
              <a:rPr lang="en-US" sz="2400" dirty="0" err="1"/>
              <a:t>dan</a:t>
            </a:r>
            <a:r>
              <a:rPr lang="en-US" sz="2400" dirty="0"/>
              <a:t> 5 (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yang </a:t>
            </a:r>
            <a:r>
              <a:rPr lang="en-US" sz="2400" dirty="0" err="1"/>
              <a:t>habis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KPK – </a:t>
            </a:r>
            <a:r>
              <a:rPr lang="en-US" sz="2400" dirty="0" err="1"/>
              <a:t>Kelipatan</a:t>
            </a:r>
            <a:r>
              <a:rPr lang="en-US" sz="2400" dirty="0"/>
              <a:t> Persekutuan </a:t>
            </a:r>
            <a:r>
              <a:rPr lang="en-US" sz="2400" dirty="0" err="1"/>
              <a:t>Terkecil</a:t>
            </a:r>
            <a:r>
              <a:rPr lang="en-US" sz="2400" dirty="0"/>
              <a:t> – </a:t>
            </a:r>
            <a:r>
              <a:rPr lang="en-US" sz="2400" dirty="0" err="1"/>
              <a:t>dari</a:t>
            </a:r>
            <a:r>
              <a:rPr lang="en-US" sz="2400" dirty="0"/>
              <a:t> 3 </a:t>
            </a:r>
            <a:r>
              <a:rPr lang="en-US" sz="2400" dirty="0" err="1"/>
              <a:t>dan</a:t>
            </a:r>
            <a:r>
              <a:rPr lang="en-US" sz="2400" dirty="0"/>
              <a:t> 5, </a:t>
            </a:r>
            <a:r>
              <a:rPr lang="en-US" sz="2400" dirty="0" err="1"/>
              <a:t>yaitu</a:t>
            </a:r>
            <a:r>
              <a:rPr lang="en-US" sz="2400" dirty="0"/>
              <a:t> 15),</a:t>
            </a:r>
          </a:p>
          <a:p>
            <a:pPr>
              <a:buNone/>
            </a:pPr>
            <a:r>
              <a:rPr lang="en-US" sz="2400" u="sng" dirty="0" err="1"/>
              <a:t>Masalah</a:t>
            </a:r>
            <a:r>
              <a:rPr lang="en-US" sz="2400" u="sng" dirty="0"/>
              <a:t>: </a:t>
            </a:r>
            <a:r>
              <a:rPr lang="en-US" sz="2400" dirty="0">
                <a:sym typeface="Symbol"/>
              </a:rPr>
              <a:t>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>
                <a:sym typeface="Symbol"/>
              </a:rPr>
              <a:t>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85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499110-0BEA-A449-81C9-532B36CA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</a:t>
            </a:r>
            <a:r>
              <a:rPr lang="en-US" sz="2800" dirty="0"/>
              <a:t>100/3</a:t>
            </a:r>
            <a:r>
              <a:rPr lang="en-US" sz="2800" dirty="0">
                <a:sym typeface="Symbol"/>
              </a:rPr>
              <a:t></a:t>
            </a:r>
            <a:r>
              <a:rPr lang="en-US" sz="2800" dirty="0"/>
              <a:t>  = 33, 	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</a:t>
            </a:r>
            <a:r>
              <a:rPr lang="en-US" sz="2800" dirty="0"/>
              <a:t>100/5</a:t>
            </a:r>
            <a:r>
              <a:rPr lang="en-US" sz="2800" dirty="0">
                <a:sym typeface="Symbol"/>
              </a:rPr>
              <a:t></a:t>
            </a:r>
            <a:r>
              <a:rPr lang="en-US" sz="2800" dirty="0"/>
              <a:t>  = 20, 	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</a:t>
            </a:r>
            <a:r>
              <a:rPr lang="en-US" sz="2800" dirty="0"/>
              <a:t>100/15</a:t>
            </a:r>
            <a:r>
              <a:rPr lang="en-US" sz="2800" dirty="0">
                <a:sym typeface="Symbol"/>
              </a:rPr>
              <a:t></a:t>
            </a:r>
            <a:r>
              <a:rPr lang="en-US" sz="2800" dirty="0"/>
              <a:t>  = 6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+ </a:t>
            </a: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–  </a:t>
            </a: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               = 33 + 20 – 6 = 47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/>
              <a:t>Jadi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47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yang </a:t>
            </a:r>
            <a:r>
              <a:rPr lang="en-US" sz="2800" dirty="0" err="1"/>
              <a:t>habis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3 </a:t>
            </a:r>
            <a:r>
              <a:rPr lang="en-US" sz="2800" dirty="0" err="1"/>
              <a:t>atau</a:t>
            </a:r>
            <a:r>
              <a:rPr lang="en-US" sz="2800" dirty="0"/>
              <a:t> 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8207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1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C02F96-0A92-DE4C-9161-D9136EFF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00200"/>
            <a:ext cx="7748042" cy="4757758"/>
          </a:xfrm>
        </p:spPr>
        <p:txBody>
          <a:bodyPr/>
          <a:lstStyle/>
          <a:p>
            <a:pPr algn="just"/>
            <a:r>
              <a:rPr lang="en-US" sz="3000" dirty="0"/>
              <a:t>Dari </a:t>
            </a:r>
            <a:r>
              <a:rPr lang="en-US" sz="3000" dirty="0" err="1"/>
              <a:t>survei</a:t>
            </a:r>
            <a:r>
              <a:rPr lang="en-US" sz="3000" dirty="0"/>
              <a:t> </a:t>
            </a:r>
            <a:r>
              <a:rPr lang="en-US" sz="3000" dirty="0" err="1"/>
              <a:t>terhadap</a:t>
            </a:r>
            <a:r>
              <a:rPr lang="en-US" sz="3000" dirty="0"/>
              <a:t> 270 </a:t>
            </a:r>
            <a:r>
              <a:rPr lang="en-US" sz="3000" dirty="0" err="1"/>
              <a:t>orang</a:t>
            </a:r>
            <a:r>
              <a:rPr lang="en-US" sz="3000" dirty="0"/>
              <a:t> </a:t>
            </a:r>
            <a:r>
              <a:rPr lang="en-US" sz="3000" dirty="0" err="1"/>
              <a:t>pengguna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komputer</a:t>
            </a:r>
            <a:endParaRPr lang="en-US" sz="3000" dirty="0"/>
          </a:p>
          <a:p>
            <a:pPr algn="just"/>
            <a:r>
              <a:rPr lang="en-US" sz="3000" dirty="0"/>
              <a:t>64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microsoft</a:t>
            </a:r>
            <a:r>
              <a:rPr lang="en-US" sz="3000" dirty="0"/>
              <a:t>, 94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linux</a:t>
            </a:r>
            <a:r>
              <a:rPr lang="en-US" sz="3000" dirty="0"/>
              <a:t>, 58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freeBSD</a:t>
            </a:r>
            <a:r>
              <a:rPr lang="en-US" sz="3000" dirty="0"/>
              <a:t>, 26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microsoft</a:t>
            </a:r>
            <a:r>
              <a:rPr lang="en-US" sz="3000" i="1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linux</a:t>
            </a:r>
            <a:r>
              <a:rPr lang="en-US" sz="3000" dirty="0"/>
              <a:t>, 28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microsoft</a:t>
            </a:r>
            <a:r>
              <a:rPr lang="en-US" sz="3000" i="1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freeBSD</a:t>
            </a:r>
            <a:r>
              <a:rPr lang="en-US" sz="3000" dirty="0"/>
              <a:t>, 22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linux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freeBSD</a:t>
            </a:r>
            <a:r>
              <a:rPr lang="en-US" sz="3000" dirty="0"/>
              <a:t>, 14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ketiga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. </a:t>
            </a:r>
          </a:p>
          <a:p>
            <a:pPr algn="just"/>
            <a:r>
              <a:rPr lang="en-US" sz="3000" dirty="0" err="1"/>
              <a:t>Tentukan</a:t>
            </a:r>
            <a:r>
              <a:rPr lang="en-US" sz="3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67630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1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B2A224-F96C-F34D-A108-293F7CDF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/>
              <a:t>a. </a:t>
            </a:r>
            <a:r>
              <a:rPr lang="en-US" sz="3000" dirty="0" err="1"/>
              <a:t>Banyaknya</a:t>
            </a:r>
            <a:r>
              <a:rPr lang="en-US" sz="3000" dirty="0"/>
              <a:t> </a:t>
            </a:r>
            <a:r>
              <a:rPr lang="en-US" sz="3000" dirty="0" err="1"/>
              <a:t>pengguna</a:t>
            </a:r>
            <a:r>
              <a:rPr lang="en-US" sz="3000" dirty="0"/>
              <a:t> </a:t>
            </a:r>
            <a:r>
              <a:rPr lang="en-US" sz="3000" dirty="0" err="1"/>
              <a:t>komputer</a:t>
            </a:r>
            <a:r>
              <a:rPr lang="en-US" sz="3000" dirty="0"/>
              <a:t> yang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b="1" dirty="0"/>
              <a:t>paling </a:t>
            </a:r>
            <a:r>
              <a:rPr lang="en-US" sz="3000" b="1" dirty="0" err="1"/>
              <a:t>sedikit</a:t>
            </a:r>
            <a:r>
              <a:rPr lang="en-US" sz="3000" b="1" dirty="0"/>
              <a:t> </a:t>
            </a:r>
            <a:r>
              <a:rPr lang="en-US" sz="3000" b="1" dirty="0" err="1"/>
              <a:t>satu</a:t>
            </a:r>
            <a:r>
              <a:rPr lang="en-US" sz="3000" b="1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endParaRPr lang="en-US" sz="3000" b="1" dirty="0"/>
          </a:p>
          <a:p>
            <a:pPr lvl="0">
              <a:buNone/>
            </a:pPr>
            <a:r>
              <a:rPr lang="en-US" sz="3000" dirty="0"/>
              <a:t>b. </a:t>
            </a:r>
            <a:r>
              <a:rPr lang="en-US" sz="3000" dirty="0" err="1"/>
              <a:t>Gambarkan</a:t>
            </a:r>
            <a:r>
              <a:rPr lang="en-US" sz="3000" dirty="0"/>
              <a:t> </a:t>
            </a:r>
            <a:r>
              <a:rPr lang="en-US" sz="3000" b="1" dirty="0"/>
              <a:t>diagram</a:t>
            </a:r>
            <a:r>
              <a:rPr lang="en-US" sz="3000" dirty="0"/>
              <a:t> </a:t>
            </a:r>
            <a:r>
              <a:rPr lang="en-US" sz="3000" b="1" dirty="0"/>
              <a:t>Venn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masalah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endParaRPr lang="en-US" sz="3000" b="1" dirty="0"/>
          </a:p>
          <a:p>
            <a:pPr>
              <a:buNone/>
            </a:pPr>
            <a:r>
              <a:rPr lang="en-US" sz="3000" dirty="0"/>
              <a:t>c</a:t>
            </a:r>
            <a:r>
              <a:rPr lang="en-US" sz="3000" b="1" dirty="0"/>
              <a:t>. </a:t>
            </a:r>
            <a:r>
              <a:rPr lang="en-US" sz="3000" b="1" dirty="0" err="1"/>
              <a:t>Berapa</a:t>
            </a:r>
            <a:r>
              <a:rPr lang="en-US" sz="3000" b="1" dirty="0"/>
              <a:t> </a:t>
            </a:r>
            <a:r>
              <a:rPr lang="en-US" sz="3000" b="1" dirty="0" err="1"/>
              <a:t>orang</a:t>
            </a:r>
            <a:r>
              <a:rPr lang="en-US" sz="3000" b="1" dirty="0"/>
              <a:t> yang </a:t>
            </a:r>
            <a:r>
              <a:rPr lang="en-US" sz="3000" b="1" dirty="0" err="1"/>
              <a:t>menggunakan</a:t>
            </a:r>
            <a:r>
              <a:rPr lang="en-US" sz="3000" b="1" dirty="0"/>
              <a:t> </a:t>
            </a:r>
            <a:r>
              <a:rPr lang="en-US" sz="3000" b="1" dirty="0" err="1"/>
              <a:t>sistem</a:t>
            </a:r>
            <a:r>
              <a:rPr lang="en-US" sz="3000" b="1" dirty="0"/>
              <a:t> </a:t>
            </a:r>
            <a:r>
              <a:rPr lang="en-US" sz="3000" b="1" dirty="0" err="1"/>
              <a:t>operasi</a:t>
            </a:r>
            <a:r>
              <a:rPr lang="en-US" sz="3000" b="1" dirty="0"/>
              <a:t> </a:t>
            </a:r>
            <a:r>
              <a:rPr lang="en-US" sz="3000" b="1" dirty="0" err="1"/>
              <a:t>microsoft</a:t>
            </a:r>
            <a:r>
              <a:rPr lang="en-US" sz="3000" b="1" dirty="0"/>
              <a:t> </a:t>
            </a:r>
            <a:r>
              <a:rPr lang="en-US" sz="3000" b="1" dirty="0" err="1"/>
              <a:t>atau</a:t>
            </a:r>
            <a:r>
              <a:rPr lang="en-US" sz="3000" b="1" dirty="0"/>
              <a:t> </a:t>
            </a:r>
            <a:r>
              <a:rPr lang="en-US" sz="3000" b="1" dirty="0" err="1"/>
              <a:t>linux</a:t>
            </a:r>
            <a:r>
              <a:rPr lang="en-US" sz="3000" b="1" dirty="0"/>
              <a:t> </a:t>
            </a:r>
            <a:r>
              <a:rPr lang="en-US" sz="3000" b="1" dirty="0" err="1"/>
              <a:t>tetapi</a:t>
            </a:r>
            <a:r>
              <a:rPr lang="en-US" sz="3000" b="1" dirty="0"/>
              <a:t> </a:t>
            </a:r>
            <a:r>
              <a:rPr lang="en-US" sz="3000" b="1" dirty="0" err="1"/>
              <a:t>tidak</a:t>
            </a:r>
            <a:r>
              <a:rPr lang="en-US" sz="3000" b="1" dirty="0"/>
              <a:t> free BSD?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d. </a:t>
            </a:r>
            <a:r>
              <a:rPr lang="en-US" sz="3000" dirty="0" err="1"/>
              <a:t>Berapa</a:t>
            </a:r>
            <a:r>
              <a:rPr lang="en-US" sz="3000" dirty="0"/>
              <a:t> </a:t>
            </a:r>
            <a:r>
              <a:rPr lang="en-US" sz="3000" dirty="0" err="1"/>
              <a:t>orang</a:t>
            </a:r>
            <a:r>
              <a:rPr lang="en-US" sz="3000" dirty="0"/>
              <a:t> yang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r>
              <a:rPr lang="en-US" sz="3000" dirty="0"/>
              <a:t> yang </a:t>
            </a:r>
            <a:r>
              <a:rPr lang="en-US" sz="3000" dirty="0" err="1"/>
              <a:t>disebutkan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atas</a:t>
            </a:r>
            <a:r>
              <a:rPr lang="en-US" sz="3000" dirty="0"/>
              <a:t> ?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37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34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2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D4B550-407B-D049-923A-E760FAC3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1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500 yang :</a:t>
            </a:r>
          </a:p>
          <a:p>
            <a:pPr marL="514350" indent="-514350">
              <a:buAutoNum type="alphaLcParenR"/>
            </a:pPr>
            <a:r>
              <a:rPr lang="en-US" sz="2800" dirty="0" err="1"/>
              <a:t>Habis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5 </a:t>
            </a:r>
            <a:r>
              <a:rPr lang="en-US" sz="2800" dirty="0" err="1"/>
              <a:t>dan</a:t>
            </a:r>
            <a:r>
              <a:rPr lang="en-US" sz="2800" dirty="0"/>
              <a:t> 7</a:t>
            </a:r>
          </a:p>
          <a:p>
            <a:pPr marL="514350" indent="-514350">
              <a:buAutoNum type="alphaLcParenR"/>
            </a:pPr>
            <a:r>
              <a:rPr lang="en-US" sz="2800" dirty="0" err="1"/>
              <a:t>Habis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5 </a:t>
            </a:r>
            <a:r>
              <a:rPr lang="en-US" sz="2800" dirty="0" err="1"/>
              <a:t>atau</a:t>
            </a:r>
            <a:r>
              <a:rPr lang="en-US" sz="2800" dirty="0"/>
              <a:t> 7</a:t>
            </a:r>
          </a:p>
          <a:p>
            <a:pPr marL="514350" indent="-514350">
              <a:buFont typeface="Arial" charset="0"/>
              <a:buAutoNum type="alphaLcParenR"/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Habis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5 </a:t>
            </a:r>
            <a:r>
              <a:rPr lang="en-US" sz="2800" dirty="0" err="1"/>
              <a:t>atau</a:t>
            </a:r>
            <a:r>
              <a:rPr lang="en-US" sz="2800" dirty="0"/>
              <a:t> 7</a:t>
            </a:r>
          </a:p>
          <a:p>
            <a:pPr marL="514350" indent="-514350">
              <a:buAutoNum type="alphaLcParenR"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382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35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3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ADE22-F3B7-BE46-A7B9-012A3DA8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40768"/>
            <a:ext cx="7924800" cy="4900634"/>
          </a:xfrm>
        </p:spPr>
        <p:txBody>
          <a:bodyPr/>
          <a:lstStyle/>
          <a:p>
            <a:pPr>
              <a:buNone/>
            </a:pPr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b="1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asli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 </a:t>
            </a:r>
            <a:r>
              <a:rPr lang="en-US" sz="2800" b="1" dirty="0"/>
              <a:t>1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b="1" dirty="0"/>
              <a:t>780  yang: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b="1" u="sng" dirty="0" err="1"/>
              <a:t>Tidak</a:t>
            </a:r>
            <a:r>
              <a:rPr lang="en-US" sz="2800" b="1" u="sng" dirty="0"/>
              <a:t> </a:t>
            </a:r>
            <a:r>
              <a:rPr lang="en-US" sz="2800" b="1" u="sng" dirty="0" err="1"/>
              <a:t>Habis</a:t>
            </a:r>
            <a:r>
              <a:rPr lang="en-US" sz="2800" dirty="0"/>
              <a:t>  </a:t>
            </a:r>
            <a:r>
              <a:rPr lang="en-US" sz="2800" dirty="0" err="1"/>
              <a:t>dibagi</a:t>
            </a:r>
            <a:r>
              <a:rPr lang="en-US" sz="2800" dirty="0"/>
              <a:t>  </a:t>
            </a:r>
            <a:r>
              <a:rPr lang="en-US" sz="2800" b="1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/>
              <a:t>3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/>
              <a:t>7.  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b="1" dirty="0" err="1"/>
              <a:t>Berapa</a:t>
            </a:r>
            <a:r>
              <a:rPr lang="en-US" sz="2800" b="1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yang </a:t>
            </a:r>
            <a:r>
              <a:rPr lang="en-US" sz="2800" b="1" u="sng" dirty="0" err="1"/>
              <a:t>habis</a:t>
            </a:r>
            <a:r>
              <a:rPr lang="en-US" sz="2800" b="1" u="sng" dirty="0"/>
              <a:t> </a:t>
            </a:r>
            <a:r>
              <a:rPr lang="en-US" sz="2800" b="1" u="sng" dirty="0" err="1"/>
              <a:t>dibagi</a:t>
            </a:r>
            <a:r>
              <a:rPr lang="en-US" sz="2800" b="1" u="sng" dirty="0"/>
              <a:t> 2</a:t>
            </a:r>
            <a:r>
              <a:rPr lang="en-US" sz="2800" b="1" dirty="0"/>
              <a:t>, </a:t>
            </a:r>
            <a:r>
              <a:rPr lang="en-US" sz="2800" b="1" dirty="0" err="1"/>
              <a:t>tapi</a:t>
            </a:r>
            <a:r>
              <a:rPr lang="en-US" sz="2800" b="1" dirty="0"/>
              <a:t> </a:t>
            </a:r>
            <a:r>
              <a:rPr lang="en-US" sz="2800" b="1" u="sng" dirty="0" err="1"/>
              <a:t>tidak</a:t>
            </a:r>
            <a:r>
              <a:rPr lang="en-US" sz="2800" b="1" u="sng" dirty="0"/>
              <a:t> </a:t>
            </a:r>
            <a:r>
              <a:rPr lang="en-US" sz="2800" b="1" u="sng" dirty="0" err="1"/>
              <a:t>habis</a:t>
            </a:r>
            <a:r>
              <a:rPr lang="en-US" sz="2800" b="1" u="sng" dirty="0"/>
              <a:t> </a:t>
            </a:r>
            <a:r>
              <a:rPr lang="en-US" sz="2800" b="1" u="sng" dirty="0" err="1"/>
              <a:t>dibagi</a:t>
            </a:r>
            <a:r>
              <a:rPr lang="en-US" sz="2800" b="1" u="sng" dirty="0"/>
              <a:t> 3 </a:t>
            </a:r>
            <a:r>
              <a:rPr lang="en-US" sz="2800" b="1" u="sng" dirty="0" err="1"/>
              <a:t>dan</a:t>
            </a:r>
            <a:r>
              <a:rPr lang="en-US" sz="2800" b="1" u="sng" dirty="0"/>
              <a:t> 7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b="1" dirty="0" err="1"/>
              <a:t>Berapa</a:t>
            </a:r>
            <a:r>
              <a:rPr lang="en-US" sz="2800" b="1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yang </a:t>
            </a:r>
            <a:r>
              <a:rPr lang="en-US" sz="2800" b="1" u="sng" dirty="0" err="1"/>
              <a:t>habis</a:t>
            </a:r>
            <a:r>
              <a:rPr lang="en-US" sz="2800" b="1" u="sng" dirty="0"/>
              <a:t> </a:t>
            </a:r>
            <a:r>
              <a:rPr lang="en-US" sz="2800" b="1" u="sng" dirty="0" err="1"/>
              <a:t>dibagi</a:t>
            </a:r>
            <a:r>
              <a:rPr lang="en-US" sz="2800" b="1" u="sng" dirty="0"/>
              <a:t> 2 </a:t>
            </a:r>
            <a:r>
              <a:rPr lang="en-US" sz="2800" b="1" u="sng" dirty="0" err="1"/>
              <a:t>atau</a:t>
            </a:r>
            <a:r>
              <a:rPr lang="en-US" sz="2800" b="1" u="sng" dirty="0"/>
              <a:t> 7 </a:t>
            </a:r>
            <a:r>
              <a:rPr lang="en-US" sz="2800" b="1" dirty="0"/>
              <a:t>, </a:t>
            </a:r>
            <a:r>
              <a:rPr lang="en-US" sz="2800" b="1" dirty="0" err="1"/>
              <a:t>tapi</a:t>
            </a:r>
            <a:r>
              <a:rPr lang="en-US" sz="2800" b="1" dirty="0"/>
              <a:t> </a:t>
            </a:r>
            <a:r>
              <a:rPr lang="en-US" sz="2800" b="1" u="sng" dirty="0" err="1"/>
              <a:t>tidak</a:t>
            </a:r>
            <a:r>
              <a:rPr lang="en-US" sz="2800" b="1" u="sng" dirty="0"/>
              <a:t> </a:t>
            </a:r>
            <a:r>
              <a:rPr lang="en-US" sz="2800" b="1" u="sng" dirty="0" err="1"/>
              <a:t>habis</a:t>
            </a:r>
            <a:r>
              <a:rPr lang="en-US" sz="2800" b="1" u="sng" dirty="0"/>
              <a:t> </a:t>
            </a:r>
            <a:r>
              <a:rPr lang="en-US" sz="2800" b="1" u="sng" dirty="0" err="1"/>
              <a:t>dibagi</a:t>
            </a:r>
            <a:r>
              <a:rPr lang="en-US" sz="2800" b="1" u="sng" dirty="0"/>
              <a:t> 3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b="1" dirty="0" err="1"/>
              <a:t>Berapa</a:t>
            </a:r>
            <a:r>
              <a:rPr lang="en-US" sz="2800" b="1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yang </a:t>
            </a:r>
            <a:r>
              <a:rPr lang="en-US" sz="2800" b="1" u="sng" dirty="0" err="1"/>
              <a:t>habis</a:t>
            </a:r>
            <a:r>
              <a:rPr lang="en-US" sz="2800" b="1" u="sng" dirty="0"/>
              <a:t> </a:t>
            </a:r>
            <a:r>
              <a:rPr lang="en-US" sz="2800" b="1" u="sng" dirty="0" err="1"/>
              <a:t>dibagi</a:t>
            </a:r>
            <a:r>
              <a:rPr lang="en-US" sz="2800" b="1" u="sng" dirty="0"/>
              <a:t> 2 </a:t>
            </a:r>
            <a:r>
              <a:rPr lang="en-US" sz="2800" b="1" u="sng" dirty="0" err="1"/>
              <a:t>dan</a:t>
            </a:r>
            <a:r>
              <a:rPr lang="en-US" sz="2800" b="1" u="sng" dirty="0"/>
              <a:t> 3 </a:t>
            </a:r>
            <a:r>
              <a:rPr lang="en-US" sz="2800" b="1" dirty="0"/>
              <a:t>, </a:t>
            </a:r>
            <a:r>
              <a:rPr lang="en-US" sz="2800" b="1" dirty="0" err="1"/>
              <a:t>tapi</a:t>
            </a:r>
            <a:r>
              <a:rPr lang="en-US" sz="2800" b="1" dirty="0"/>
              <a:t> </a:t>
            </a:r>
            <a:r>
              <a:rPr lang="en-US" sz="2800" b="1" u="sng" dirty="0" err="1"/>
              <a:t>tidak</a:t>
            </a:r>
            <a:r>
              <a:rPr lang="en-US" sz="2800" b="1" u="sng" dirty="0"/>
              <a:t> </a:t>
            </a:r>
            <a:r>
              <a:rPr lang="en-US" sz="2800" b="1" u="sng" dirty="0" err="1"/>
              <a:t>habis</a:t>
            </a:r>
            <a:r>
              <a:rPr lang="en-US" sz="2800" b="1" u="sng" dirty="0"/>
              <a:t> </a:t>
            </a:r>
            <a:r>
              <a:rPr lang="en-US" sz="2800" b="1" u="sng" dirty="0" err="1"/>
              <a:t>dibagi</a:t>
            </a:r>
            <a:r>
              <a:rPr lang="en-US" sz="2800" b="1" u="sng" dirty="0"/>
              <a:t> 7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2483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36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Cara penyajian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865689-1461-FF4F-8CD2-AB78C8B44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800" b="1" i="1" u="sng" dirty="0" err="1">
                <a:cs typeface="Times New Roman" pitchFamily="18" charset="0"/>
              </a:rPr>
              <a:t>Simbol-simbol</a:t>
            </a:r>
            <a:r>
              <a:rPr lang="en-US" sz="2800" b="1" i="1" u="sng" dirty="0">
                <a:cs typeface="Times New Roman" pitchFamily="18" charset="0"/>
              </a:rPr>
              <a:t> Baku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P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positif</a:t>
            </a:r>
            <a:r>
              <a:rPr lang="en-US" sz="2400" dirty="0">
                <a:cs typeface="Times New Roman" pitchFamily="18" charset="0"/>
              </a:rPr>
              <a:t>  =  { 1, 2, 3, ...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Asli</a:t>
            </a:r>
            <a:r>
              <a:rPr lang="en-US" sz="2400" dirty="0">
                <a:cs typeface="Times New Roman" pitchFamily="18" charset="0"/>
              </a:rPr>
              <a:t> (natural)  =  { 1, 2, ...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Z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  =  { ..., -2, -1, 0, 1, 2, ...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Q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rasional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R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riil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C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kompleks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yang universal: </a:t>
            </a:r>
            <a:r>
              <a:rPr lang="en-US" sz="2400" b="1" dirty="0" err="1">
                <a:cs typeface="Times New Roman" pitchFamily="18" charset="0"/>
              </a:rPr>
              <a:t>semesta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disimbolkan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U.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: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Misalkan</a:t>
            </a:r>
            <a:r>
              <a:rPr lang="en-US" sz="2400" dirty="0">
                <a:cs typeface="Times New Roman" pitchFamily="18" charset="0"/>
              </a:rPr>
              <a:t> U = {1, 2, 3, 4, 5}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bagian</a:t>
            </a:r>
            <a:endParaRPr lang="en-US" sz="2400" dirty="0"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U,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3, 5}.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Cara penyajian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75A1EF2-0E39-1C42-BD2B-31FB85A07F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56792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sz="2400" dirty="0"/>
                  <a:t>3.  </a:t>
                </a:r>
                <a:r>
                  <a:rPr lang="en-US" sz="2400" b="1" i="1" u="sng" dirty="0" err="1">
                    <a:cs typeface="Times New Roman" pitchFamily="18" charset="0"/>
                  </a:rPr>
                  <a:t>Notasi</a:t>
                </a:r>
                <a:r>
                  <a:rPr lang="en-US" sz="2400" b="1" i="1" u="sng" dirty="0">
                    <a:cs typeface="Times New Roman" pitchFamily="18" charset="0"/>
                  </a:rPr>
                  <a:t> </a:t>
                </a:r>
                <a:r>
                  <a:rPr lang="en-US" sz="2400" b="1" i="1" u="sng" dirty="0" err="1">
                    <a:cs typeface="Times New Roman" pitchFamily="18" charset="0"/>
                  </a:rPr>
                  <a:t>Pembentuk</a:t>
                </a:r>
                <a:r>
                  <a:rPr lang="en-US" sz="2400" b="1" i="1" u="sng" dirty="0">
                    <a:cs typeface="Times New Roman" pitchFamily="18" charset="0"/>
                  </a:rPr>
                  <a:t> </a:t>
                </a:r>
                <a:r>
                  <a:rPr lang="en-US" sz="2400" b="1" i="1" u="sng" dirty="0" err="1">
                    <a:cs typeface="Times New Roman" pitchFamily="18" charset="0"/>
                  </a:rPr>
                  <a:t>Himpunan</a:t>
                </a:r>
                <a:endParaRPr lang="en-US" sz="2400" dirty="0"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en-US" sz="2400" dirty="0" err="1"/>
                  <a:t>Notasi</a:t>
                </a:r>
                <a:r>
                  <a:rPr lang="en-US" sz="2400" dirty="0"/>
                  <a:t>: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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syarat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harus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dipenuhi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</a:t>
                </a:r>
                <a:r>
                  <a:rPr lang="en-US" sz="2400" i="1" dirty="0"/>
                  <a:t>x</a:t>
                </a:r>
                <a:r>
                  <a:rPr lang="en-US" sz="2400" dirty="0"/>
                  <a:t> }	</a:t>
                </a:r>
              </a:p>
              <a:p>
                <a:pPr>
                  <a:buNone/>
                </a:pPr>
                <a:r>
                  <a:rPr lang="en-US" sz="2400" b="1" dirty="0" err="1"/>
                  <a:t>Contoh</a:t>
                </a:r>
                <a:r>
                  <a:rPr lang="en-US" sz="2400" b="1" dirty="0"/>
                  <a:t> </a:t>
                </a:r>
                <a:r>
                  <a:rPr lang="en-US" sz="2400" dirty="0"/>
                  <a:t> </a:t>
                </a:r>
              </a:p>
              <a:p>
                <a:pPr>
                  <a:buNone/>
                </a:pPr>
                <a:r>
                  <a:rPr lang="en-US" sz="2400" dirty="0"/>
                  <a:t>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:r>
                  <a:rPr lang="en-US" sz="2400" i="1" dirty="0"/>
                  <a:t>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himpunan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bulat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positif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kecil</a:t>
                </a:r>
                <a:r>
                  <a:rPr lang="en-US" sz="2400" dirty="0"/>
                  <a:t> 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5</a:t>
                </a:r>
              </a:p>
              <a:p>
                <a:pPr>
                  <a:buNone/>
                </a:pPr>
                <a:r>
                  <a:rPr lang="en-US" sz="2400" i="1" dirty="0"/>
                  <a:t>	A</a:t>
                </a:r>
                <a:r>
                  <a:rPr lang="en-US" sz="2400" dirty="0"/>
                  <a:t> =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 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bulat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positif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lebih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kecil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 5}</a:t>
                </a:r>
              </a:p>
              <a:p>
                <a:pPr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dirty="0"/>
                  <a:t>  = 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i="1" dirty="0"/>
                  <a:t> P</a:t>
                </a:r>
                <a:r>
                  <a:rPr lang="en-US" sz="2400" dirty="0"/>
                  <a:t>, </a:t>
                </a:r>
                <a:r>
                  <a:rPr lang="en-US" sz="2400" i="1" dirty="0"/>
                  <a:t>x</a:t>
                </a:r>
                <a:r>
                  <a:rPr lang="en-US" sz="2400" dirty="0"/>
                  <a:t> &lt; 5 }  </a:t>
                </a:r>
              </a:p>
              <a:p>
                <a:pPr>
                  <a:buNone/>
                </a:pPr>
                <a:r>
                  <a:rPr lang="en-US" sz="2400" dirty="0"/>
                  <a:t>	yang </a:t>
                </a:r>
                <a:r>
                  <a:rPr lang="en-US" sz="2400" dirty="0" err="1"/>
                  <a:t>ekivalen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dirty="0"/>
                  <a:t> = {1, 2, 3, 4}</a:t>
                </a:r>
              </a:p>
              <a:p>
                <a:pPr lvl="0">
                  <a:buNone/>
                </a:pPr>
                <a:r>
                  <a:rPr lang="en-US" sz="2400" dirty="0"/>
                  <a:t>(ii)</a:t>
                </a:r>
                <a:r>
                  <a:rPr lang="en-US" sz="2400" i="1" dirty="0"/>
                  <a:t> M</a:t>
                </a:r>
                <a:r>
                  <a:rPr lang="en-US" sz="2400" dirty="0"/>
                  <a:t> =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mahasiswa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mengambil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kuliah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matematika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diskrit</a:t>
                </a:r>
                <a:r>
                  <a:rPr lang="en-US" sz="2400" dirty="0"/>
                  <a:t>}</a:t>
                </a:r>
              </a:p>
              <a:p>
                <a:pPr>
                  <a:buFontTx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75A1EF2-0E39-1C42-BD2B-31FB85A07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6792"/>
                <a:ext cx="7886700" cy="4351338"/>
              </a:xfrm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Cara penyajian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676FFF-6CDC-D044-A09B-1395A042E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8758" y="1524000"/>
            <a:ext cx="7633742" cy="3593591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 startAt="4"/>
            </a:pPr>
            <a:r>
              <a:rPr lang="en-US" sz="2800" b="1" i="1" u="sng" dirty="0">
                <a:cs typeface="Times New Roman" pitchFamily="18" charset="0"/>
              </a:rPr>
              <a:t>Diagram Venn</a:t>
            </a:r>
          </a:p>
          <a:p>
            <a:pPr marL="609600" indent="-609600" algn="just">
              <a:buFontTx/>
              <a:buNone/>
            </a:pPr>
            <a:endParaRPr lang="en-US" sz="2800" b="1" dirty="0"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800" b="1" dirty="0" err="1">
                <a:cs typeface="Times New Roman" pitchFamily="18" charset="0"/>
              </a:rPr>
              <a:t>Contoh</a:t>
            </a:r>
            <a:r>
              <a:rPr lang="en-US" sz="2800" b="1" dirty="0">
                <a:cs typeface="Times New Roman" pitchFamily="18" charset="0"/>
              </a:rPr>
              <a:t> 5.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marL="609600" indent="-609600" algn="just">
              <a:buFontTx/>
              <a:buNone/>
            </a:pPr>
            <a:r>
              <a:rPr lang="en-US" sz="2800" dirty="0" err="1">
                <a:cs typeface="Times New Roman" pitchFamily="18" charset="0"/>
              </a:rPr>
              <a:t>Misalkan</a:t>
            </a:r>
            <a:r>
              <a:rPr lang="en-US" sz="2800" dirty="0">
                <a:cs typeface="Times New Roman" pitchFamily="18" charset="0"/>
              </a:rPr>
              <a:t> U = {1, 2, …, 7, 8}, </a:t>
            </a:r>
          </a:p>
          <a:p>
            <a:pPr marL="609600" indent="-609600" algn="just">
              <a:buFontTx/>
              <a:buNone/>
            </a:pPr>
            <a:r>
              <a:rPr lang="en-US" sz="2800" dirty="0">
                <a:cs typeface="Times New Roman" pitchFamily="18" charset="0"/>
              </a:rPr>
              <a:t>		     </a:t>
            </a:r>
            <a:r>
              <a:rPr lang="en-US" sz="2800" i="1" dirty="0">
                <a:cs typeface="Times New Roman" pitchFamily="18" charset="0"/>
              </a:rPr>
              <a:t>A</a:t>
            </a:r>
            <a:r>
              <a:rPr lang="en-US" sz="2800" dirty="0">
                <a:cs typeface="Times New Roman" pitchFamily="18" charset="0"/>
              </a:rPr>
              <a:t> = {1, 2, 3, 5}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B</a:t>
            </a:r>
            <a:r>
              <a:rPr lang="en-US" sz="2800" dirty="0">
                <a:cs typeface="Times New Roman" pitchFamily="18" charset="0"/>
              </a:rPr>
              <a:t> = {2, 5, 6, 8}. </a:t>
            </a:r>
          </a:p>
          <a:p>
            <a:pPr marL="609600" indent="-609600" algn="just"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800" dirty="0">
                <a:cs typeface="Times New Roman" pitchFamily="18" charset="0"/>
              </a:rPr>
              <a:t>Diagram Venn:</a:t>
            </a:r>
          </a:p>
          <a:p>
            <a:pPr marL="609600" indent="-609600"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endParaRPr lang="en-US" sz="2800" dirty="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55616572-9501-DE48-B53A-5144DA54B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69077"/>
              </p:ext>
            </p:extLst>
          </p:nvPr>
        </p:nvGraphicFramePr>
        <p:xfrm>
          <a:off x="3342679" y="4191000"/>
          <a:ext cx="29575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2139696" imgH="1395984" progId="">
                  <p:embed/>
                </p:oleObj>
              </mc:Choice>
              <mc:Fallback>
                <p:oleObj r:id="rId3" imgW="2139696" imgH="1395984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679" y="4191000"/>
                        <a:ext cx="2957513" cy="1927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63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Simbol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42A16DD-C5C1-2745-A612-F219A23A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71600"/>
            <a:ext cx="7633742" cy="5004079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err="1">
                <a:cs typeface="Arial" charset="0"/>
              </a:rPr>
              <a:t>Simbol</a:t>
            </a:r>
            <a:r>
              <a:rPr lang="en-US" sz="2400" dirty="0">
                <a:cs typeface="Arial" charset="0"/>
              </a:rPr>
              <a:t> 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>
                <a:cs typeface="Arial" charset="0"/>
              </a:rPr>
              <a:t>  </a:t>
            </a:r>
            <a:r>
              <a:rPr lang="en-US" sz="2400" dirty="0" err="1">
                <a:cs typeface="Arial" charset="0"/>
              </a:rPr>
              <a:t>digunakan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untuk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keanggotaan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suatu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elemen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dan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untuk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menyatakan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i="1" dirty="0" err="1">
                <a:cs typeface="Arial" charset="0"/>
              </a:rPr>
              <a:t>bukan</a:t>
            </a:r>
            <a:r>
              <a:rPr lang="en-US" sz="2400" i="1" dirty="0">
                <a:cs typeface="Arial" charset="0"/>
              </a:rPr>
              <a:t> </a:t>
            </a:r>
            <a:r>
              <a:rPr lang="en-US" sz="2400" i="1" dirty="0" err="1">
                <a:cs typeface="Arial" charset="0"/>
              </a:rPr>
              <a:t>anggota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digunakan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>
                <a:cs typeface="Arial" charset="0"/>
              </a:rPr>
              <a:t>.</a:t>
            </a:r>
            <a:endParaRPr lang="en-US" sz="2400" dirty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Jika</a:t>
            </a:r>
            <a:r>
              <a:rPr lang="en-US" sz="2400" dirty="0"/>
              <a:t>     C = {a, b, {a}, {b, c}, c, d, {e, 9}} </a:t>
            </a:r>
            <a:r>
              <a:rPr lang="en-US" sz="2400" dirty="0" err="1">
                <a:cs typeface="Arial" charset="0"/>
              </a:rPr>
              <a:t>Maka</a:t>
            </a:r>
            <a:r>
              <a:rPr lang="en-US" sz="2400" dirty="0">
                <a:cs typeface="Arial" charset="0"/>
              </a:rPr>
              <a:t>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400" i="1" dirty="0">
                <a:cs typeface="Arial" charset="0"/>
              </a:rPr>
              <a:t>    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>
                <a:cs typeface="Arial" charset="0"/>
              </a:rPr>
              <a:t> C, b </a:t>
            </a:r>
            <a:r>
              <a:rPr lang="en-US" sz="2400" dirty="0">
                <a:sym typeface="Symbol" pitchFamily="18" charset="2"/>
              </a:rPr>
              <a:t>C, </a:t>
            </a:r>
            <a:r>
              <a:rPr lang="en-US" sz="2400" dirty="0">
                <a:cs typeface="Arial" charset="0"/>
              </a:rPr>
              <a:t> e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>
                <a:cs typeface="Arial" charset="0"/>
              </a:rPr>
              <a:t>C, f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>
                <a:cs typeface="Arial" charset="0"/>
              </a:rPr>
              <a:t>C, </a:t>
            </a:r>
            <a:r>
              <a:rPr lang="en-US" sz="2400" dirty="0"/>
              <a:t> {a} </a:t>
            </a:r>
            <a:r>
              <a:rPr lang="en-US" sz="2400" dirty="0">
                <a:sym typeface="Symbol" pitchFamily="18" charset="2"/>
              </a:rPr>
              <a:t> C, </a:t>
            </a:r>
            <a:r>
              <a:rPr lang="en-US" sz="2400" dirty="0"/>
              <a:t>{e, 9} </a:t>
            </a:r>
            <a:r>
              <a:rPr lang="en-US" sz="2400" dirty="0">
                <a:sym typeface="Symbol" pitchFamily="18" charset="2"/>
              </a:rPr>
              <a:t> C</a:t>
            </a:r>
            <a:r>
              <a:rPr lang="en-US" sz="2400" dirty="0">
                <a:cs typeface="Arial" charset="0"/>
              </a:rPr>
              <a:t> {c}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>
                <a:cs typeface="Arial" charset="0"/>
              </a:rPr>
              <a:t>C,    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400" dirty="0">
                <a:cs typeface="Arial" charset="0"/>
              </a:rPr>
              <a:t>    {d}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>
                <a:cs typeface="Arial" charset="0"/>
              </a:rPr>
              <a:t>C, {b}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>
                <a:cs typeface="Arial" charset="0"/>
              </a:rPr>
              <a:t>C, </a:t>
            </a:r>
            <a:r>
              <a:rPr lang="en-US" sz="2400" dirty="0"/>
              <a:t>{b, c}</a:t>
            </a:r>
            <a:r>
              <a:rPr lang="en-US" sz="2400" dirty="0">
                <a:sym typeface="Symbol" pitchFamily="18" charset="2"/>
              </a:rPr>
              <a:t> C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>
                <a:cs typeface="Arial" charset="0"/>
              </a:rPr>
              <a:t>Banyaknya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anggota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dari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suatu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himpunan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disebut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bilangan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cs typeface="Arial" charset="0"/>
              </a:rPr>
              <a:t>kardinal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dinyatakan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dengan</a:t>
            </a:r>
            <a:r>
              <a:rPr lang="en-US" sz="2400" dirty="0">
                <a:cs typeface="Arial" charset="0"/>
              </a:rPr>
              <a:t>  n(C)  </a:t>
            </a:r>
            <a:r>
              <a:rPr lang="en-US" sz="2400" dirty="0" err="1">
                <a:cs typeface="Arial" charset="0"/>
              </a:rPr>
              <a:t>atau</a:t>
            </a:r>
            <a:r>
              <a:rPr lang="en-US" sz="2400" dirty="0">
                <a:cs typeface="Arial" charset="0"/>
              </a:rPr>
              <a:t> |C|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 err="1"/>
              <a:t>Jadi</a:t>
            </a:r>
            <a:r>
              <a:rPr lang="en-US" sz="2400" dirty="0"/>
              <a:t> n(C)</a:t>
            </a:r>
            <a:r>
              <a:rPr lang="en-US" sz="2400" baseline="-25000" dirty="0"/>
              <a:t> </a:t>
            </a:r>
            <a:r>
              <a:rPr lang="en-US" sz="2400" dirty="0"/>
              <a:t>= 7   </a:t>
            </a:r>
            <a:r>
              <a:rPr lang="en-US" sz="2400" dirty="0" err="1"/>
              <a:t>atau</a:t>
            </a:r>
            <a:r>
              <a:rPr lang="en-US" sz="2400" dirty="0"/>
              <a:t>    |C| = 7      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Istilah-istilah dalam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6554E91-25B0-214E-B772-737C0A5C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u="sng" dirty="0">
                <a:solidFill>
                  <a:schemeClr val="accent2"/>
                </a:solidFill>
                <a:cs typeface="Arial" charset="0"/>
              </a:rPr>
              <a:t>HIMPUNAN SEMESTA</a:t>
            </a:r>
            <a:r>
              <a:rPr lang="en-US" sz="2800" u="sng" dirty="0">
                <a:cs typeface="Arial" charset="0"/>
              </a:rPr>
              <a:t>:</a:t>
            </a:r>
            <a:r>
              <a:rPr lang="en-US" sz="2800" dirty="0">
                <a:cs typeface="Arial" charset="0"/>
              </a:rPr>
              <a:t> </a:t>
            </a:r>
          </a:p>
          <a:p>
            <a:pPr marL="400050" lvl="1" indent="0" algn="just">
              <a:spcBef>
                <a:spcPct val="50000"/>
              </a:spcBef>
              <a:buNone/>
            </a:pPr>
            <a:r>
              <a:rPr lang="en-US" sz="2400" i="1" dirty="0" err="1">
                <a:cs typeface="Arial" charset="0"/>
              </a:rPr>
              <a:t>Himpunan</a:t>
            </a:r>
            <a:r>
              <a:rPr lang="en-US" sz="2400" i="1" dirty="0">
                <a:cs typeface="Arial" charset="0"/>
              </a:rPr>
              <a:t> yang </a:t>
            </a:r>
            <a:r>
              <a:rPr lang="en-US" sz="2400" i="1" dirty="0" err="1">
                <a:cs typeface="Arial" charset="0"/>
              </a:rPr>
              <a:t>mencakup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semua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anggota</a:t>
            </a:r>
            <a:r>
              <a:rPr lang="en-US" sz="2400" dirty="0">
                <a:cs typeface="Arial" charset="0"/>
              </a:rPr>
              <a:t> yang </a:t>
            </a:r>
            <a:r>
              <a:rPr lang="en-US" sz="2400" dirty="0" err="1">
                <a:cs typeface="Arial" charset="0"/>
              </a:rPr>
              <a:t>sedang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dibicarakan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sz="2800" u="sng" dirty="0">
                <a:solidFill>
                  <a:schemeClr val="accent2"/>
                </a:solidFill>
                <a:cs typeface="Arial" charset="0"/>
              </a:rPr>
              <a:t>HIMPUNAN KOSONG</a:t>
            </a:r>
            <a:r>
              <a:rPr lang="en-US" sz="2800" dirty="0">
                <a:cs typeface="Arial" charset="0"/>
              </a:rPr>
              <a:t> : </a:t>
            </a:r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US" sz="2400" dirty="0" err="1">
                <a:cs typeface="Arial" charset="0"/>
              </a:rPr>
              <a:t>Himpunan</a:t>
            </a:r>
            <a:r>
              <a:rPr lang="en-US" sz="2400" dirty="0">
                <a:cs typeface="Arial" charset="0"/>
              </a:rPr>
              <a:t> yang </a:t>
            </a:r>
            <a:r>
              <a:rPr lang="en-US" sz="2400" i="1" dirty="0" err="1">
                <a:cs typeface="Arial" charset="0"/>
              </a:rPr>
              <a:t>tidak</a:t>
            </a:r>
            <a:r>
              <a:rPr lang="en-US" sz="2400" i="1" dirty="0">
                <a:cs typeface="Arial" charset="0"/>
              </a:rPr>
              <a:t> </a:t>
            </a:r>
            <a:r>
              <a:rPr lang="en-US" sz="2400" i="1" dirty="0" err="1">
                <a:cs typeface="Arial" charset="0"/>
              </a:rPr>
              <a:t>memiliki</a:t>
            </a:r>
            <a:r>
              <a:rPr lang="en-US" sz="2400" i="1" dirty="0">
                <a:cs typeface="Arial" charset="0"/>
              </a:rPr>
              <a:t> </a:t>
            </a:r>
            <a:r>
              <a:rPr lang="en-US" sz="2400" i="1" dirty="0" err="1">
                <a:cs typeface="Arial" charset="0"/>
              </a:rPr>
              <a:t>anggota</a:t>
            </a:r>
            <a:r>
              <a:rPr lang="en-US" sz="2400" dirty="0"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Himpunan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kosong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dinyatakan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dengan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simbol</a:t>
            </a:r>
            <a:r>
              <a:rPr lang="en-US" sz="2400" dirty="0">
                <a:cs typeface="Arial" charset="0"/>
              </a:rPr>
              <a:t>  </a:t>
            </a:r>
            <a:r>
              <a:rPr lang="en-US" sz="2400" dirty="0">
                <a:sym typeface="Symbol" pitchFamily="18" charset="2"/>
              </a:rPr>
              <a:t>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atau</a:t>
            </a:r>
            <a:r>
              <a:rPr lang="en-US" sz="2400" dirty="0">
                <a:cs typeface="Arial" charset="0"/>
              </a:rPr>
              <a:t>   { }. </a:t>
            </a:r>
            <a:endParaRPr lang="en-US" sz="2400" dirty="0"/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US" sz="2400" dirty="0" err="1">
                <a:solidFill>
                  <a:srgbClr val="009900"/>
                </a:solidFill>
                <a:cs typeface="Arial" charset="0"/>
              </a:rPr>
              <a:t>Himpunan</a:t>
            </a:r>
            <a:r>
              <a:rPr lang="en-US" sz="2400" dirty="0">
                <a:solidFill>
                  <a:srgbClr val="009900"/>
                </a:solidFill>
                <a:cs typeface="Arial" charset="0"/>
              </a:rPr>
              <a:t> {0}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bukan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himpunan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kosong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melainkan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suatu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himpunan</a:t>
            </a:r>
            <a:r>
              <a:rPr lang="en-US" sz="2400" dirty="0">
                <a:cs typeface="Arial" charset="0"/>
              </a:rPr>
              <a:t> yang </a:t>
            </a:r>
            <a:r>
              <a:rPr lang="en-US" sz="2400" dirty="0" err="1">
                <a:cs typeface="Arial" charset="0"/>
              </a:rPr>
              <a:t>mempunyai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satu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anggota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yaitu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bilangan</a:t>
            </a:r>
            <a:r>
              <a:rPr lang="en-US" sz="2400" dirty="0">
                <a:cs typeface="Arial" charset="0"/>
              </a:rPr>
              <a:t> nol.</a:t>
            </a:r>
            <a:endParaRPr lang="en-US" sz="24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Istilah-istilah dalam himpunan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4451225-8648-BB49-987A-025319E0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i="1" u="sng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HIMPUNAN YANG EKIVALEN</a:t>
            </a:r>
            <a:endParaRPr lang="en-US" i="1" dirty="0">
              <a:solidFill>
                <a:schemeClr val="accent2"/>
              </a:solidFill>
              <a:latin typeface="Comic Sans MS" pitchFamily="66" charset="0"/>
              <a:cs typeface="Arial" charset="0"/>
            </a:endParaRPr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US" dirty="0" err="1">
                <a:cs typeface="Arial" charset="0"/>
              </a:rPr>
              <a:t>Dua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yang </a:t>
            </a:r>
            <a:r>
              <a:rPr lang="en-US" dirty="0" err="1">
                <a:cs typeface="Arial" charset="0"/>
              </a:rPr>
              <a:t>tidak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kosong</a:t>
            </a:r>
            <a:r>
              <a:rPr lang="en-US" dirty="0">
                <a:cs typeface="Arial" charset="0"/>
              </a:rPr>
              <a:t> A </a:t>
            </a:r>
            <a:r>
              <a:rPr lang="en-US" dirty="0" err="1">
                <a:cs typeface="Arial" charset="0"/>
              </a:rPr>
              <a:t>dan</a:t>
            </a:r>
            <a:r>
              <a:rPr lang="en-US" dirty="0">
                <a:cs typeface="Arial" charset="0"/>
              </a:rPr>
              <a:t> B </a:t>
            </a:r>
            <a:r>
              <a:rPr lang="en-US" dirty="0" err="1">
                <a:cs typeface="Arial" charset="0"/>
              </a:rPr>
              <a:t>dikatakan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ekivalen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banyaknya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anggota</a:t>
            </a:r>
            <a:r>
              <a:rPr lang="en-US" dirty="0">
                <a:cs typeface="Arial" charset="0"/>
              </a:rPr>
              <a:t> A </a:t>
            </a:r>
            <a:r>
              <a:rPr lang="en-US" dirty="0" err="1">
                <a:cs typeface="Arial" charset="0"/>
              </a:rPr>
              <a:t>sama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banyaknya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anggota</a:t>
            </a:r>
            <a:r>
              <a:rPr lang="en-US" dirty="0">
                <a:cs typeface="Arial" charset="0"/>
              </a:rPr>
              <a:t> B, </a:t>
            </a:r>
            <a:r>
              <a:rPr lang="en-US" dirty="0" err="1">
                <a:cs typeface="Arial" charset="0"/>
              </a:rPr>
              <a:t>ditulis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 n(A) = n(B)  </a:t>
            </a:r>
            <a:r>
              <a:rPr lang="en-US" dirty="0" err="1">
                <a:cs typeface="Arial" charset="0"/>
              </a:rPr>
              <a:t>atau</a:t>
            </a:r>
            <a:r>
              <a:rPr lang="en-US" dirty="0">
                <a:cs typeface="Arial" charset="0"/>
              </a:rPr>
              <a:t>  |A| = |B|. </a:t>
            </a:r>
            <a:endParaRPr lang="en-US" dirty="0"/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US" dirty="0" err="1">
                <a:cs typeface="Arial" charset="0"/>
              </a:rPr>
              <a:t>Dua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yang </a:t>
            </a:r>
            <a:r>
              <a:rPr lang="en-US" dirty="0" err="1">
                <a:cs typeface="Arial" charset="0"/>
              </a:rPr>
              <a:t>sama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pasti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ekivalen</a:t>
            </a:r>
            <a:r>
              <a:rPr lang="en-US" dirty="0">
                <a:cs typeface="Arial" charset="0"/>
              </a:rPr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630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46479</TotalTime>
  <Words>2763</Words>
  <Application>Microsoft Office PowerPoint</Application>
  <PresentationFormat>On-screen Show (4:3)</PresentationFormat>
  <Paragraphs>362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Calibri</vt:lpstr>
      <vt:lpstr>Cambria Math</vt:lpstr>
      <vt:lpstr>Comic Sans MS</vt:lpstr>
      <vt:lpstr>Wingdings</vt:lpstr>
      <vt:lpstr>Larissa</vt:lpstr>
      <vt:lpstr>Diseño predeterminado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307</cp:revision>
  <cp:lastPrinted>2019-06-27T10:17:26Z</cp:lastPrinted>
  <dcterms:created xsi:type="dcterms:W3CDTF">2013-11-06T17:05:34Z</dcterms:created>
  <dcterms:modified xsi:type="dcterms:W3CDTF">2024-09-10T08:55:11Z</dcterms:modified>
</cp:coreProperties>
</file>