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handoutMasterIdLst>
    <p:handoutMasterId r:id="rId36"/>
  </p:handoutMasterIdLst>
  <p:sldIdLst>
    <p:sldId id="311" r:id="rId3"/>
    <p:sldId id="397" r:id="rId4"/>
    <p:sldId id="398" r:id="rId5"/>
    <p:sldId id="399" r:id="rId6"/>
    <p:sldId id="424" r:id="rId7"/>
    <p:sldId id="425" r:id="rId8"/>
    <p:sldId id="400" r:id="rId9"/>
    <p:sldId id="401" r:id="rId10"/>
    <p:sldId id="433" r:id="rId11"/>
    <p:sldId id="426" r:id="rId12"/>
    <p:sldId id="434" r:id="rId13"/>
    <p:sldId id="435" r:id="rId14"/>
    <p:sldId id="427" r:id="rId15"/>
    <p:sldId id="402" r:id="rId16"/>
    <p:sldId id="403" r:id="rId17"/>
    <p:sldId id="429" r:id="rId18"/>
    <p:sldId id="428" r:id="rId19"/>
    <p:sldId id="412" r:id="rId20"/>
    <p:sldId id="413" r:id="rId21"/>
    <p:sldId id="404" r:id="rId22"/>
    <p:sldId id="405" r:id="rId23"/>
    <p:sldId id="406" r:id="rId24"/>
    <p:sldId id="414" r:id="rId25"/>
    <p:sldId id="415" r:id="rId26"/>
    <p:sldId id="409" r:id="rId27"/>
    <p:sldId id="410" r:id="rId28"/>
    <p:sldId id="411" r:id="rId29"/>
    <p:sldId id="416" r:id="rId30"/>
    <p:sldId id="417" r:id="rId31"/>
    <p:sldId id="418" r:id="rId32"/>
    <p:sldId id="419" r:id="rId33"/>
    <p:sldId id="393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1D7"/>
    <a:srgbClr val="AFE0E4"/>
    <a:srgbClr val="00FF00"/>
    <a:srgbClr val="0000FF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5" autoAdjust="0"/>
    <p:restoredTop sz="86328" autoAdjust="0"/>
  </p:normalViewPr>
  <p:slideViewPr>
    <p:cSldViewPr>
      <p:cViewPr varScale="1">
        <p:scale>
          <a:sx n="57" d="100"/>
          <a:sy n="57" d="100"/>
        </p:scale>
        <p:origin x="9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18.09.2024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18.09.2024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18.09.2024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18.09.2024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18.09.2024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18.09.2024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18.09.2024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18.09.2024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RELASI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 RELASI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14E32C-ACF2-504D-8ECF-48CF4CC2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26" y="2132856"/>
            <a:ext cx="5472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i="1" dirty="0"/>
              <a:t>R</a:t>
            </a:r>
            <a:r>
              <a:rPr lang="en-US" dirty="0"/>
              <a:t>  = {(2, 2), (2, 4), (4, 4), (2, 8), (4, 8), (3, 9), (3, 15)}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3739F72-C785-6847-88FF-F1B11D837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2832151"/>
            <a:ext cx="3973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i="1" dirty="0"/>
              <a:t>R</a:t>
            </a:r>
            <a:r>
              <a:rPr lang="en-US" dirty="0"/>
              <a:t> = {(2, 2), (2, 4), (2, 8), (3, 3), (3, 9)}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4E9AD2-B92F-734C-995E-A320E2B4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2" y="2658274"/>
            <a:ext cx="2968517" cy="2594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E711F-5B5A-8E49-BE6E-C1BE44BF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11" y="3305868"/>
            <a:ext cx="3178665" cy="2434112"/>
          </a:xfrm>
          <a:prstGeom prst="rect">
            <a:avLst/>
          </a:prstGeom>
        </p:spPr>
      </p:pic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66A500FD-041E-8942-8580-ED787C6EF7B8}"/>
              </a:ext>
            </a:extLst>
          </p:cNvPr>
          <p:cNvSpPr/>
          <p:nvPr/>
        </p:nvSpPr>
        <p:spPr>
          <a:xfrm rot="5400000">
            <a:off x="2123158" y="2502397"/>
            <a:ext cx="500066" cy="6429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0B3F3E77-8D09-B64D-A87E-AE4C3A5FE658}"/>
              </a:ext>
            </a:extLst>
          </p:cNvPr>
          <p:cNvSpPr/>
          <p:nvPr/>
        </p:nvSpPr>
        <p:spPr>
          <a:xfrm rot="5400000">
            <a:off x="6450011" y="3163603"/>
            <a:ext cx="500066" cy="6429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14FC312-BC72-EA48-BD12-E218E706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52736"/>
            <a:ext cx="54726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3200" i="1" dirty="0"/>
              <a:t>I. DENGAN DIAGRAM PANAH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87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 RELASI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14FC312-BC72-EA48-BD12-E218E706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64704"/>
            <a:ext cx="54726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3200" i="1" dirty="0"/>
              <a:t>II. DENGAN TABEL</a:t>
            </a:r>
            <a:endParaRPr lang="en-US" sz="3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C2054A-D8AD-7644-9998-B9627B06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24814"/>
              </p:ext>
            </p:extLst>
          </p:nvPr>
        </p:nvGraphicFramePr>
        <p:xfrm>
          <a:off x="4987241" y="3071812"/>
          <a:ext cx="1400184" cy="2786080"/>
        </p:xfrm>
        <a:graphic>
          <a:graphicData uri="http://schemas.openxmlformats.org/drawingml/2006/table">
            <a:tbl>
              <a:tblPr/>
              <a:tblGrid>
                <a:gridCol w="70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P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Q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7241CDF6-3D1C-B14E-926A-68D3E1F7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3786188"/>
            <a:ext cx="3357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i="1" dirty="0"/>
              <a:t>R</a:t>
            </a:r>
            <a:r>
              <a:rPr lang="en-US" dirty="0"/>
              <a:t>  = {(2, 2), (2, 4), (4, 4), (2, 8),   </a:t>
            </a:r>
          </a:p>
          <a:p>
            <a:pPr>
              <a:buFont typeface="Arial" charset="0"/>
              <a:buNone/>
            </a:pPr>
            <a:r>
              <a:rPr lang="en-US" dirty="0"/>
              <a:t>         (4, 8), (3, 9), (3, 15)}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DE2B517-0868-5E49-ADFA-16989010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845050"/>
            <a:ext cx="3973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i="1" dirty="0"/>
              <a:t>R</a:t>
            </a:r>
            <a:r>
              <a:rPr lang="en-US" dirty="0"/>
              <a:t> = {(2, 2), (2, 4), (2, 8), (3, 3), (3, 9)}</a:t>
            </a:r>
          </a:p>
        </p:txBody>
      </p:sp>
      <p:cxnSp>
        <p:nvCxnSpPr>
          <p:cNvPr id="19" name="Shape 7">
            <a:extLst>
              <a:ext uri="{FF2B5EF4-FFF2-40B4-BE49-F238E27FC236}">
                <a16:creationId xmlns:a16="http://schemas.microsoft.com/office/drawing/2014/main" id="{E278C944-B62A-F144-930F-D554915173ED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3496070" y="2924575"/>
            <a:ext cx="571506" cy="2294733"/>
          </a:xfrm>
          <a:prstGeom prst="curvedConnector4">
            <a:avLst>
              <a:gd name="adj1" fmla="val -40000"/>
              <a:gd name="adj2" fmla="val 8657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9">
            <a:extLst>
              <a:ext uri="{FF2B5EF4-FFF2-40B4-BE49-F238E27FC236}">
                <a16:creationId xmlns:a16="http://schemas.microsoft.com/office/drawing/2014/main" id="{5FDC389D-9FB9-6B41-9771-6BB6CE71DBF5}"/>
              </a:ext>
            </a:extLst>
          </p:cNvPr>
          <p:cNvCxnSpPr/>
          <p:nvPr/>
        </p:nvCxnSpPr>
        <p:spPr>
          <a:xfrm rot="5400000" flipH="1" flipV="1">
            <a:off x="4757355" y="3185725"/>
            <a:ext cx="142864" cy="4058461"/>
          </a:xfrm>
          <a:prstGeom prst="curvedConnector4">
            <a:avLst>
              <a:gd name="adj1" fmla="val -160012"/>
              <a:gd name="adj2" fmla="val 7447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07547E-939D-9D4C-90C7-E8061CD3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4938"/>
              </p:ext>
            </p:extLst>
          </p:nvPr>
        </p:nvGraphicFramePr>
        <p:xfrm>
          <a:off x="7020272" y="3573016"/>
          <a:ext cx="1400184" cy="2089560"/>
        </p:xfrm>
        <a:graphic>
          <a:graphicData uri="http://schemas.openxmlformats.org/drawingml/2006/table">
            <a:tbl>
              <a:tblPr/>
              <a:tblGrid>
                <a:gridCol w="70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A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A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B19BB7-51DD-A249-B1EA-0150D5E6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91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	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asal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endParaRPr lang="en-US" sz="2400" b="1" dirty="0"/>
          </a:p>
          <a:p>
            <a:pPr>
              <a:buFont typeface="Arial" charset="0"/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 RELASI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14FC312-BC72-EA48-BD12-E218E706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64704"/>
            <a:ext cx="54726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3200" i="1" dirty="0"/>
              <a:t>II. DENGAN MATRIKS</a:t>
            </a:r>
            <a:endParaRPr lang="en-US" sz="3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D864EC6-A1A4-C646-9EFD-E60BE8EB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12776"/>
            <a:ext cx="8229600" cy="4614863"/>
          </a:xfrm>
        </p:spPr>
        <p:txBody>
          <a:bodyPr/>
          <a:lstStyle/>
          <a:p>
            <a:pPr marL="0" indent="0">
              <a:buNone/>
              <a:defRPr/>
            </a:pPr>
            <a:endParaRPr lang="en-US" b="1" dirty="0"/>
          </a:p>
          <a:p>
            <a:pPr>
              <a:defRPr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}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}. </a:t>
            </a:r>
          </a:p>
          <a:p>
            <a:pPr>
              <a:defRPr/>
            </a:pP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r>
              <a:rPr lang="en-US" i="1" dirty="0"/>
              <a:t>	M</a:t>
            </a:r>
            <a:r>
              <a:rPr lang="en-US" dirty="0"/>
              <a:t> = [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]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                                       </a:t>
            </a:r>
          </a:p>
        </p:txBody>
      </p:sp>
      <p:grpSp>
        <p:nvGrpSpPr>
          <p:cNvPr id="23" name="Group 5">
            <a:extLst>
              <a:ext uri="{FF2B5EF4-FFF2-40B4-BE49-F238E27FC236}">
                <a16:creationId xmlns:a16="http://schemas.microsoft.com/office/drawing/2014/main" id="{EA475D6A-4325-9D4B-B3A4-CC2EC574D78B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238203"/>
            <a:ext cx="3376613" cy="2143125"/>
            <a:chOff x="1123950" y="3786190"/>
            <a:chExt cx="3376612" cy="2143140"/>
          </a:xfrm>
        </p:grpSpPr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72348255-8E5F-1D4C-89A2-9B6D3104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14" y="3786190"/>
              <a:ext cx="314324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173038" algn="just" eaLnBrk="0" hangingPunct="0"/>
              <a:r>
                <a:rPr lang="en-US" sz="1600" dirty="0">
                  <a:cs typeface="Times New Roman" pitchFamily="18" charset="0"/>
                </a:rPr>
                <a:t>          </a:t>
              </a:r>
              <a:r>
                <a:rPr lang="en-US" sz="2400" dirty="0">
                  <a:cs typeface="Times New Roman" pitchFamily="18" charset="0"/>
                </a:rPr>
                <a:t>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2000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2000" baseline="-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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  <a:r>
                <a:rPr lang="en-US" sz="2000" i="1" baseline="-30000" dirty="0" err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n</a:t>
              </a:r>
              <a:r>
                <a:rPr lang="en-US" sz="1600" baseline="-30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	</a:t>
              </a:r>
              <a:endParaRPr lang="en-US" sz="900" dirty="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5" name="Object 1">
              <a:extLst>
                <a:ext uri="{FF2B5EF4-FFF2-40B4-BE49-F238E27FC236}">
                  <a16:creationId xmlns:a16="http://schemas.microsoft.com/office/drawing/2014/main" id="{DF9CC9B3-6A3F-2F4E-AE42-9231945DE1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3950" y="4276742"/>
            <a:ext cx="3376612" cy="165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3" imgW="1917360" imgH="939600" progId="">
                    <p:embed/>
                  </p:oleObj>
                </mc:Choice>
                <mc:Fallback>
                  <p:oleObj name="Equation" r:id="rId3" imgW="1917360" imgH="939600" progId="">
                    <p:embed/>
                    <p:pic>
                      <p:nvPicPr>
                        <p:cNvPr id="2051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950" y="4276742"/>
                          <a:ext cx="3376612" cy="1652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3">
            <a:extLst>
              <a:ext uri="{FF2B5EF4-FFF2-40B4-BE49-F238E27FC236}">
                <a16:creationId xmlns:a16="http://schemas.microsoft.com/office/drawing/2014/main" id="{7880CAC7-3459-E34D-8494-7B5104B08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87911"/>
              </p:ext>
            </p:extLst>
          </p:nvPr>
        </p:nvGraphicFramePr>
        <p:xfrm>
          <a:off x="5042445" y="5102299"/>
          <a:ext cx="27860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1828800" imgH="609600" progId="">
                  <p:embed/>
                </p:oleObj>
              </mc:Choice>
              <mc:Fallback>
                <p:oleObj name="Equation" r:id="rId5" imgW="1828800" imgH="609600" progId="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445" y="5102299"/>
                        <a:ext cx="2786063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A7BF09AB-82BC-D94A-B5E5-AF8FCB192237}"/>
              </a:ext>
            </a:extLst>
          </p:cNvPr>
          <p:cNvSpPr/>
          <p:nvPr/>
        </p:nvSpPr>
        <p:spPr>
          <a:xfrm>
            <a:off x="4399484" y="5322313"/>
            <a:ext cx="42862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build="p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13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9D3AC-3BEF-3541-A7B9-0B2571BE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5820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R</a:t>
            </a:r>
            <a:r>
              <a:rPr lang="en-US" sz="2800" dirty="0"/>
              <a:t>  = {(2, 2), (2, 4), (4, 4), (2, 8), (4, 8), (3, 9), (3, 15)}</a:t>
            </a:r>
          </a:p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 </a:t>
            </a:r>
            <a:r>
              <a:rPr lang="en-US" dirty="0" err="1"/>
              <a:t>ke</a:t>
            </a:r>
            <a:r>
              <a:rPr lang="en-US" dirty="0"/>
              <a:t> Q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{2, 3, 4}    </a:t>
            </a:r>
            <a:r>
              <a:rPr lang="en-US" dirty="0" err="1"/>
              <a:t>dan</a:t>
            </a:r>
            <a:r>
              <a:rPr lang="en-US" dirty="0"/>
              <a:t>    </a:t>
            </a:r>
            <a:r>
              <a:rPr lang="en-US" i="1" dirty="0"/>
              <a:t>Q</a:t>
            </a:r>
            <a:r>
              <a:rPr lang="en-US" dirty="0"/>
              <a:t> = {2, 4, 8, 9, 15}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buFont typeface="Arial" charset="0"/>
              <a:buNone/>
            </a:pPr>
            <a:r>
              <a:rPr lang="en-US" dirty="0"/>
              <a:t>				</a:t>
            </a:r>
          </a:p>
          <a:p>
            <a:pPr>
              <a:buFont typeface="Arial" charset="0"/>
              <a:buNone/>
            </a:pPr>
            <a:r>
              <a:rPr lang="en-US" dirty="0"/>
              <a:t>	  </a:t>
            </a:r>
            <a:r>
              <a:rPr lang="en-US" u="sng" dirty="0"/>
              <a:t>Matriks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i="1" dirty="0"/>
              <a:t>                                      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dirty="0"/>
              <a:t>					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CD3154-5032-6042-981E-41EFFC602583}"/>
                  </a:ext>
                </a:extLst>
              </p:cNvPr>
              <p:cNvSpPr txBox="1"/>
              <p:nvPr/>
            </p:nvSpPr>
            <p:spPr>
              <a:xfrm>
                <a:off x="827584" y="4165054"/>
                <a:ext cx="2612895" cy="775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,2</m:t>
                            </m:r>
                          </m:e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2,4</m:t>
                            </m:r>
                          </m:e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2,8</m:t>
                            </m:r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4,4</m:t>
                            </m:r>
                          </m:e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4,8</m:t>
                            </m:r>
                          </m:e>
                        </m:mr>
                      </m:m>
                      <m:r>
                        <a:rPr lang="en-US" b="0" i="1">
                          <a:latin typeface="Cambria Math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uk-UA" b="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3,9</m:t>
                            </m:r>
                          </m:e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3,15</m:t>
                            </m: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CD3154-5032-6042-981E-41EFFC602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65054"/>
                <a:ext cx="2612895" cy="775469"/>
              </a:xfrm>
              <a:prstGeom prst="rect">
                <a:avLst/>
              </a:prstGeom>
              <a:blipFill>
                <a:blip r:embed="rId3"/>
                <a:stretch>
                  <a:fillRect l="-1456" r="-194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AC1C978-5F23-4D49-A497-A1F6B0AC0763}"/>
              </a:ext>
            </a:extLst>
          </p:cNvPr>
          <p:cNvGrpSpPr/>
          <p:nvPr/>
        </p:nvGrpSpPr>
        <p:grpSpPr>
          <a:xfrm>
            <a:off x="4768676" y="3553480"/>
            <a:ext cx="3475732" cy="2395800"/>
            <a:chOff x="4139952" y="3105458"/>
            <a:chExt cx="3475732" cy="2395800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078BC8B4-7D70-5B47-BFD4-885B8B9F28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544437"/>
                </p:ext>
              </p:extLst>
            </p:nvPr>
          </p:nvGraphicFramePr>
          <p:xfrm>
            <a:off x="4427984" y="3501008"/>
            <a:ext cx="3187700" cy="200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4" imgW="1130040" imgH="711000" progId="">
                    <p:embed/>
                  </p:oleObj>
                </mc:Choice>
                <mc:Fallback>
                  <p:oleObj name="Equation" r:id="rId4" imgW="1130040" imgH="711000" progId="">
                    <p:embed/>
                    <p:pic>
                      <p:nvPicPr>
                        <p:cNvPr id="30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3501008"/>
                          <a:ext cx="3187700" cy="2000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EC7B12-3F06-A749-9FDF-C88D1949DF82}"/>
                </a:ext>
              </a:extLst>
            </p:cNvPr>
            <p:cNvSpPr txBox="1"/>
            <p:nvPr/>
          </p:nvSpPr>
          <p:spPr>
            <a:xfrm>
              <a:off x="4590628" y="3105458"/>
              <a:ext cx="286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2          4         8          9        15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67F33B-2E9E-E643-B957-13FD419FC29D}"/>
                </a:ext>
              </a:extLst>
            </p:cNvPr>
            <p:cNvSpPr txBox="1"/>
            <p:nvPr/>
          </p:nvSpPr>
          <p:spPr>
            <a:xfrm>
              <a:off x="4139952" y="3645024"/>
              <a:ext cx="39004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  <a:p>
              <a:endPara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  <a:p>
              <a:endPara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sz="20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E73D9CF-1E67-2546-8421-60EBDC11C4CF}"/>
              </a:ext>
            </a:extLst>
          </p:cNvPr>
          <p:cNvSpPr/>
          <p:nvPr/>
        </p:nvSpPr>
        <p:spPr>
          <a:xfrm>
            <a:off x="3923928" y="4325689"/>
            <a:ext cx="504056" cy="4874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 RELASI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0624FBA-4B43-6043-B9F7-0DC0C7BB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412776"/>
            <a:ext cx="6571343" cy="3450613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/>
              <a:t> </a:t>
            </a:r>
            <a:r>
              <a:rPr lang="en-US" b="1" dirty="0" err="1"/>
              <a:t>Representasi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Graf </a:t>
            </a:r>
            <a:r>
              <a:rPr lang="en-US" b="1" dirty="0" err="1"/>
              <a:t>Berarah</a:t>
            </a:r>
            <a:endParaRPr lang="en-US" b="1" dirty="0"/>
          </a:p>
          <a:p>
            <a:pPr algn="just"/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dirty="0" err="1"/>
              <a:t>berarah</a:t>
            </a:r>
            <a:r>
              <a:rPr lang="en-US" dirty="0"/>
              <a:t> (</a:t>
            </a:r>
            <a:r>
              <a:rPr lang="en-US" i="1" dirty="0"/>
              <a:t>directed graph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digraph</a:t>
            </a:r>
            <a:r>
              <a:rPr lang="en-US" dirty="0"/>
              <a:t>)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Graf </a:t>
            </a:r>
            <a:r>
              <a:rPr lang="en-US" b="1" dirty="0" err="1">
                <a:solidFill>
                  <a:srgbClr val="FF0000"/>
                </a:solidFill>
              </a:rPr>
              <a:t>berarah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didefinisikan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merepresentasikan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relasi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dari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suatu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himpunan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himpunan</a:t>
            </a:r>
            <a:r>
              <a:rPr lang="en-US" b="1" dirty="0">
                <a:solidFill>
                  <a:srgbClr val="FF0000"/>
                </a:solidFill>
              </a:rPr>
              <a:t> lain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85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B9BCBB-B3A3-8141-BF4A-6F412079A1F2}"/>
              </a:ext>
            </a:extLst>
          </p:cNvPr>
          <p:cNvGrpSpPr/>
          <p:nvPr/>
        </p:nvGrpSpPr>
        <p:grpSpPr>
          <a:xfrm>
            <a:off x="2214546" y="3717032"/>
            <a:ext cx="4000528" cy="2084973"/>
            <a:chOff x="2214546" y="4071942"/>
            <a:chExt cx="4000528" cy="20849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E87345-AFB9-D24C-883E-BCF7B208E141}"/>
                </a:ext>
              </a:extLst>
            </p:cNvPr>
            <p:cNvSpPr/>
            <p:nvPr/>
          </p:nvSpPr>
          <p:spPr>
            <a:xfrm>
              <a:off x="2857488" y="4429132"/>
              <a:ext cx="71438" cy="7143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92FA03-A716-3143-BE15-9341B679B044}"/>
                </a:ext>
              </a:extLst>
            </p:cNvPr>
            <p:cNvSpPr/>
            <p:nvPr/>
          </p:nvSpPr>
          <p:spPr>
            <a:xfrm>
              <a:off x="2857488" y="5786454"/>
              <a:ext cx="71438" cy="7143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1B8DA3-9070-1F40-BCBF-57039960C0F7}"/>
                </a:ext>
              </a:extLst>
            </p:cNvPr>
            <p:cNvSpPr/>
            <p:nvPr/>
          </p:nvSpPr>
          <p:spPr>
            <a:xfrm>
              <a:off x="5572132" y="5857892"/>
              <a:ext cx="71438" cy="7143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FB7ADA-C471-C245-93BE-5E93973F6460}"/>
                </a:ext>
              </a:extLst>
            </p:cNvPr>
            <p:cNvSpPr/>
            <p:nvPr/>
          </p:nvSpPr>
          <p:spPr>
            <a:xfrm>
              <a:off x="5572132" y="4429132"/>
              <a:ext cx="71438" cy="71438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B62C6E-07BB-6140-B768-1507603D1F2F}"/>
                </a:ext>
              </a:extLst>
            </p:cNvPr>
            <p:cNvSpPr/>
            <p:nvPr/>
          </p:nvSpPr>
          <p:spPr>
            <a:xfrm>
              <a:off x="2214546" y="4130109"/>
              <a:ext cx="362467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791E2D-D119-B843-8001-60E7E28633E6}"/>
                </a:ext>
              </a:extLst>
            </p:cNvPr>
            <p:cNvSpPr/>
            <p:nvPr/>
          </p:nvSpPr>
          <p:spPr>
            <a:xfrm>
              <a:off x="2352145" y="5572140"/>
              <a:ext cx="362467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780247-C74A-EE4B-B4CE-9687EE51A42C}"/>
                </a:ext>
              </a:extLst>
            </p:cNvPr>
            <p:cNvSpPr/>
            <p:nvPr/>
          </p:nvSpPr>
          <p:spPr>
            <a:xfrm>
              <a:off x="5852607" y="4071942"/>
              <a:ext cx="362467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2A047F-5F28-E741-9D54-F8FD5A91EB64}"/>
                </a:ext>
              </a:extLst>
            </p:cNvPr>
            <p:cNvSpPr/>
            <p:nvPr/>
          </p:nvSpPr>
          <p:spPr>
            <a:xfrm>
              <a:off x="5852607" y="5572140"/>
              <a:ext cx="362467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</a:p>
          </p:txBody>
        </p:sp>
        <p:cxnSp>
          <p:nvCxnSpPr>
            <p:cNvPr id="18" name="Shape 13">
              <a:extLst>
                <a:ext uri="{FF2B5EF4-FFF2-40B4-BE49-F238E27FC236}">
                  <a16:creationId xmlns:a16="http://schemas.microsoft.com/office/drawing/2014/main" id="{43546729-D65B-0E46-8AB5-9D466314621F}"/>
                </a:ext>
              </a:extLst>
            </p:cNvPr>
            <p:cNvCxnSpPr>
              <a:stCxn id="10" idx="4"/>
              <a:endCxn id="10" idx="0"/>
            </p:cNvCxnSpPr>
            <p:nvPr/>
          </p:nvCxnSpPr>
          <p:spPr>
            <a:xfrm rot="5400000" flipH="1">
              <a:off x="2857488" y="4464851"/>
              <a:ext cx="71438" cy="1588"/>
            </a:xfrm>
            <a:prstGeom prst="curvedConnector5">
              <a:avLst>
                <a:gd name="adj1" fmla="val -319998"/>
                <a:gd name="adj2" fmla="val 16644773"/>
                <a:gd name="adj3" fmla="val 419998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E799B35D-B4B5-A24F-B082-C13DA1C6BE19}"/>
                </a:ext>
              </a:extLst>
            </p:cNvPr>
            <p:cNvCxnSpPr>
              <a:stCxn id="10" idx="7"/>
              <a:endCxn id="13" idx="0"/>
            </p:cNvCxnSpPr>
            <p:nvPr/>
          </p:nvCxnSpPr>
          <p:spPr>
            <a:xfrm rot="5400000" flipH="1" flipV="1">
              <a:off x="4257926" y="3089670"/>
              <a:ext cx="10462" cy="2689387"/>
            </a:xfrm>
            <a:prstGeom prst="curvedConnector3">
              <a:avLst>
                <a:gd name="adj1" fmla="val 2285051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79D10F4D-F15F-CA45-B3B4-188C30472FA6}"/>
                </a:ext>
              </a:extLst>
            </p:cNvPr>
            <p:cNvCxnSpPr>
              <a:stCxn id="13" idx="5"/>
              <a:endCxn id="10" idx="5"/>
            </p:cNvCxnSpPr>
            <p:nvPr/>
          </p:nvCxnSpPr>
          <p:spPr>
            <a:xfrm rot="5400000">
              <a:off x="4275786" y="3132786"/>
              <a:ext cx="1588" cy="2714644"/>
            </a:xfrm>
            <a:prstGeom prst="curvedConnector3">
              <a:avLst>
                <a:gd name="adj1" fmla="val 15054282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8F35F1-C8F3-164F-9314-37C39712DD19}"/>
                </a:ext>
              </a:extLst>
            </p:cNvPr>
            <p:cNvCxnSpPr>
              <a:stCxn id="13" idx="1"/>
              <a:endCxn id="11" idx="0"/>
            </p:cNvCxnSpPr>
            <p:nvPr/>
          </p:nvCxnSpPr>
          <p:spPr>
            <a:xfrm rot="16200000" flipH="1" flipV="1">
              <a:off x="3564471" y="3768330"/>
              <a:ext cx="1346860" cy="2689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4CAB96-CCF9-D445-9502-FF5BB86479AA}"/>
                </a:ext>
              </a:extLst>
            </p:cNvPr>
            <p:cNvCxnSpPr>
              <a:stCxn id="13" idx="5"/>
              <a:endCxn id="12" idx="7"/>
            </p:cNvCxnSpPr>
            <p:nvPr/>
          </p:nvCxnSpPr>
          <p:spPr>
            <a:xfrm rot="5400000">
              <a:off x="4943985" y="5179231"/>
              <a:ext cx="1378246" cy="15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CD8C59-203A-BA45-93CC-13916E17F1E6}"/>
                </a:ext>
              </a:extLst>
            </p:cNvPr>
            <p:cNvCxnSpPr>
              <a:stCxn id="11" idx="3"/>
              <a:endCxn id="10" idx="4"/>
            </p:cNvCxnSpPr>
            <p:nvPr/>
          </p:nvCxnSpPr>
          <p:spPr>
            <a:xfrm rot="5400000" flipH="1" flipV="1">
              <a:off x="2207148" y="5161371"/>
              <a:ext cx="1346860" cy="252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060BB3-7781-7B43-80F5-8BF2394576A7}"/>
                </a:ext>
              </a:extLst>
            </p:cNvPr>
            <p:cNvCxnSpPr>
              <a:stCxn id="11" idx="3"/>
              <a:endCxn id="12" idx="4"/>
            </p:cNvCxnSpPr>
            <p:nvPr/>
          </p:nvCxnSpPr>
          <p:spPr>
            <a:xfrm rot="16200000" flipH="1">
              <a:off x="4196950" y="4518429"/>
              <a:ext cx="81900" cy="273990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34">
              <a:extLst>
                <a:ext uri="{FF2B5EF4-FFF2-40B4-BE49-F238E27FC236}">
                  <a16:creationId xmlns:a16="http://schemas.microsoft.com/office/drawing/2014/main" id="{4C6C0D80-1D7F-B447-9077-B4093F8349FB}"/>
                </a:ext>
              </a:extLst>
            </p:cNvPr>
            <p:cNvCxnSpPr>
              <a:stCxn id="12" idx="5"/>
              <a:endCxn id="13" idx="1"/>
            </p:cNvCxnSpPr>
            <p:nvPr/>
          </p:nvCxnSpPr>
          <p:spPr>
            <a:xfrm rot="5400000" flipH="1">
              <a:off x="4868214" y="5153974"/>
              <a:ext cx="1479274" cy="50514"/>
            </a:xfrm>
            <a:prstGeom prst="curvedConnector5">
              <a:avLst>
                <a:gd name="adj1" fmla="val -15454"/>
                <a:gd name="adj2" fmla="val 573259"/>
                <a:gd name="adj3" fmla="val 115454"/>
              </a:avLst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36">
              <a:extLst>
                <a:ext uri="{FF2B5EF4-FFF2-40B4-BE49-F238E27FC236}">
                  <a16:creationId xmlns:a16="http://schemas.microsoft.com/office/drawing/2014/main" id="{0D643DDB-8740-704E-A483-67DFF4185D70}"/>
                </a:ext>
              </a:extLst>
            </p:cNvPr>
            <p:cNvCxnSpPr>
              <a:stCxn id="12" idx="3"/>
              <a:endCxn id="12" idx="7"/>
            </p:cNvCxnSpPr>
            <p:nvPr/>
          </p:nvCxnSpPr>
          <p:spPr>
            <a:xfrm rot="5400000" flipH="1" flipV="1">
              <a:off x="5582594" y="5868354"/>
              <a:ext cx="50514" cy="50514"/>
            </a:xfrm>
            <a:prstGeom prst="curvedConnector5">
              <a:avLst>
                <a:gd name="adj1" fmla="val -452548"/>
                <a:gd name="adj2" fmla="val 573259"/>
                <a:gd name="adj3" fmla="val 552548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36212D6-73B5-D24C-BD55-1FD3F59D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844"/>
            <a:ext cx="8229600" cy="2543180"/>
          </a:xfrm>
        </p:spPr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= {(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),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c</a:t>
            </a:r>
            <a:r>
              <a:rPr lang="en-US" dirty="0"/>
              <a:t>, a), (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),(</a:t>
            </a:r>
            <a:r>
              <a:rPr lang="en-US" i="1" dirty="0" err="1"/>
              <a:t>d,d</a:t>
            </a:r>
            <a:r>
              <a:rPr lang="en-US" dirty="0"/>
              <a:t>)} </a:t>
            </a:r>
          </a:p>
          <a:p>
            <a:r>
              <a:rPr lang="en-US" dirty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</a:t>
            </a:r>
          </a:p>
          <a:p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berarah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27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RELASI INVERS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59041-2110-D041-87F2-B967A1DB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3" y="1700808"/>
            <a:ext cx="7475282" cy="345061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 err="1"/>
              <a:t>Invers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, </a:t>
            </a:r>
            <a:r>
              <a:rPr lang="en-US" sz="2800" dirty="0" err="1"/>
              <a:t>dilambangkan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baseline="30000" dirty="0"/>
              <a:t>–1</a:t>
            </a:r>
            <a:r>
              <a:rPr lang="en-US" sz="2800" dirty="0"/>
              <a:t>,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yang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:</a:t>
            </a:r>
          </a:p>
          <a:p>
            <a:pPr algn="just">
              <a:buFont typeface="Arial" charset="0"/>
              <a:buNone/>
            </a:pPr>
            <a:r>
              <a:rPr lang="en-US" sz="2800" i="1" dirty="0"/>
              <a:t>			R</a:t>
            </a:r>
            <a:r>
              <a:rPr lang="en-US" sz="2800" baseline="30000" dirty="0"/>
              <a:t>–1</a:t>
            </a:r>
            <a:r>
              <a:rPr lang="en-US" sz="2800" dirty="0"/>
              <a:t> = {(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dirty="0"/>
              <a:t>) |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}</a:t>
            </a:r>
          </a:p>
          <a:p>
            <a:pPr algn="just"/>
            <a:r>
              <a:rPr lang="en-US" sz="2800" dirty="0" err="1"/>
              <a:t>Jika</a:t>
            </a:r>
            <a:r>
              <a:rPr lang="en-US" sz="2800" i="1" dirty="0"/>
              <a:t> R</a:t>
            </a:r>
            <a:r>
              <a:rPr lang="en-US" sz="2800" dirty="0"/>
              <a:t>  = {(2, 2),(2, 4),(4, 4),(2, 8),(4, 8),(3, 9), (3, 15)} </a:t>
            </a:r>
            <a:r>
              <a:rPr lang="en-US" sz="2800" dirty="0" err="1"/>
              <a:t>maka</a:t>
            </a:r>
            <a:endParaRPr lang="en-US" sz="2800" dirty="0"/>
          </a:p>
          <a:p>
            <a:pPr algn="just"/>
            <a:r>
              <a:rPr lang="en-US" sz="2800" i="1" dirty="0"/>
              <a:t>R</a:t>
            </a:r>
            <a:r>
              <a:rPr lang="en-US" sz="2800" baseline="30000" dirty="0"/>
              <a:t>–1</a:t>
            </a:r>
            <a:r>
              <a:rPr lang="en-US" sz="2800" dirty="0"/>
              <a:t> = {(2,2),(4,2),(4,4),(8,2),(8,4),(9,3),(15,3)}</a:t>
            </a:r>
          </a:p>
          <a:p>
            <a:pPr lvl="1" algn="just">
              <a:buNone/>
            </a:pPr>
            <a:endParaRPr lang="en-US" sz="24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75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RELASI INVERS DALAM MATRIKS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96B5D7-7A63-6143-A14C-B0562CE8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988338"/>
            <a:ext cx="8028879" cy="467291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yang </a:t>
            </a:r>
            <a:r>
              <a:rPr lang="en-US" sz="2800" dirty="0" err="1"/>
              <a:t>merepresentasikan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</a:p>
          <a:p>
            <a:pPr algn="just"/>
            <a:endParaRPr lang="en-US" sz="2800" i="1" dirty="0"/>
          </a:p>
          <a:p>
            <a:pPr marL="0" indent="0" algn="just">
              <a:buNone/>
            </a:pPr>
            <a:endParaRPr lang="en-US" sz="2800" i="1" dirty="0"/>
          </a:p>
          <a:p>
            <a:pPr marL="0" indent="0" algn="just">
              <a:buNone/>
            </a:pPr>
            <a:endParaRPr lang="en-US" sz="2800" i="1" dirty="0"/>
          </a:p>
          <a:p>
            <a:pPr algn="just"/>
            <a:r>
              <a:rPr lang="en-US" sz="2800" dirty="0" err="1"/>
              <a:t>Matriks</a:t>
            </a:r>
            <a:r>
              <a:rPr lang="en-US" sz="2800" dirty="0"/>
              <a:t> yang </a:t>
            </a:r>
            <a:r>
              <a:rPr lang="en-US" sz="2800" dirty="0" err="1"/>
              <a:t>merepresentasikan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baseline="30000" dirty="0"/>
              <a:t>–1</a:t>
            </a:r>
            <a:r>
              <a:rPr lang="en-US" sz="2800" dirty="0"/>
              <a:t>, </a:t>
            </a:r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,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i="1" dirty="0"/>
              <a:t>transpose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matriks</a:t>
            </a:r>
            <a:r>
              <a:rPr lang="en-US" sz="2800" dirty="0"/>
              <a:t> </a:t>
            </a:r>
            <a:r>
              <a:rPr lang="en-US" sz="2800" i="1" dirty="0"/>
              <a:t>M</a:t>
            </a:r>
          </a:p>
          <a:p>
            <a:pPr algn="just">
              <a:buFont typeface="Arial" charset="0"/>
              <a:buNone/>
            </a:pPr>
            <a:endParaRPr lang="en-US" sz="2800" i="1" dirty="0"/>
          </a:p>
          <a:p>
            <a:pPr algn="just">
              <a:buFont typeface="Arial" charset="0"/>
              <a:buNone/>
            </a:pPr>
            <a:endParaRPr lang="en-US" sz="2800" i="1" dirty="0"/>
          </a:p>
          <a:p>
            <a:pPr algn="just">
              <a:buFont typeface="Arial" charset="0"/>
              <a:buNone/>
            </a:pPr>
            <a:endParaRPr lang="en-US" sz="2800" dirty="0"/>
          </a:p>
        </p:txBody>
      </p:sp>
      <p:graphicFrame>
        <p:nvGraphicFramePr>
          <p:cNvPr id="23" name="Object 1">
            <a:extLst>
              <a:ext uri="{FF2B5EF4-FFF2-40B4-BE49-F238E27FC236}">
                <a16:creationId xmlns:a16="http://schemas.microsoft.com/office/drawing/2014/main" id="{E1D157EC-0A2E-8E42-8135-1C228009C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59604"/>
              </p:ext>
            </p:extLst>
          </p:nvPr>
        </p:nvGraphicFramePr>
        <p:xfrm>
          <a:off x="1835696" y="2085560"/>
          <a:ext cx="2571768" cy="12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1434960" imgH="711000" progId="">
                  <p:embed/>
                </p:oleObj>
              </mc:Choice>
              <mc:Fallback>
                <p:oleObj name="Equation" r:id="rId3" imgW="1434960" imgH="711000" progId="">
                  <p:embed/>
                  <p:pic>
                    <p:nvPicPr>
                      <p:cNvPr id="819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085560"/>
                        <a:ext cx="2571768" cy="127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52C9712-8546-6946-8C46-38AF20CDA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47464"/>
              </p:ext>
            </p:extLst>
          </p:nvPr>
        </p:nvGraphicFramePr>
        <p:xfrm>
          <a:off x="5868144" y="4516730"/>
          <a:ext cx="2214552" cy="186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5" imgW="1358640" imgH="1143000" progId="">
                  <p:embed/>
                </p:oleObj>
              </mc:Choice>
              <mc:Fallback>
                <p:oleObj name="Equation" r:id="rId5" imgW="1358640" imgH="1143000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516730"/>
                        <a:ext cx="2214552" cy="1864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4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36AD65-1332-1D48-B544-9D5CECDE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640960" cy="49006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/>
              <a:t>1. </a:t>
            </a:r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2, 3, 4, 5, 6, 7} , B = {4,5,6,7,8,9} </a:t>
            </a:r>
          </a:p>
          <a:p>
            <a:pPr marL="0" indent="0">
              <a:buNone/>
              <a:defRPr/>
            </a:pPr>
            <a:r>
              <a:rPr lang="en-US" sz="2800" dirty="0"/>
              <a:t>  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R </a:t>
            </a:r>
            <a:r>
              <a:rPr lang="en-US" sz="2800" dirty="0" err="1"/>
              <a:t>dari</a:t>
            </a:r>
            <a:r>
              <a:rPr lang="en-US" sz="2800" dirty="0"/>
              <a:t> A </a:t>
            </a:r>
            <a:r>
              <a:rPr lang="en-US" sz="2800" dirty="0" err="1"/>
              <a:t>ke</a:t>
            </a:r>
            <a:r>
              <a:rPr lang="en-US" sz="2800" dirty="0"/>
              <a:t> B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800" dirty="0"/>
              <a:t>   R = {(1,5),(4,5),(1,4),(4,6),(3,7),(7,6)}</a:t>
            </a:r>
          </a:p>
          <a:p>
            <a:pPr>
              <a:buFont typeface="Arial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Carilah</a:t>
            </a:r>
            <a:r>
              <a:rPr lang="en-US" sz="2800" dirty="0"/>
              <a:t> : Domain, Range, </a:t>
            </a:r>
            <a:r>
              <a:rPr lang="en-US" sz="2800" dirty="0" err="1"/>
              <a:t>dan</a:t>
            </a:r>
            <a:r>
              <a:rPr lang="en-US" sz="2800" dirty="0"/>
              <a:t> invers </a:t>
            </a:r>
            <a:r>
              <a:rPr lang="en-US" sz="2800" dirty="0" err="1"/>
              <a:t>dari</a:t>
            </a:r>
            <a:r>
              <a:rPr lang="en-US" sz="2800" dirty="0"/>
              <a:t> R</a:t>
            </a:r>
            <a:endParaRPr lang="en-US" sz="2800" baseline="300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2. </a:t>
            </a:r>
            <a:r>
              <a:rPr lang="en-US" sz="2800" dirty="0" err="1"/>
              <a:t>Suatu</a:t>
            </a:r>
            <a:r>
              <a:rPr lang="en-US" sz="2800" dirty="0"/>
              <a:t> 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 </a:t>
            </a:r>
            <a:r>
              <a:rPr lang="en-US" sz="2800" dirty="0" err="1"/>
              <a:t>dari</a:t>
            </a:r>
            <a:r>
              <a:rPr lang="en-US" sz="2800" dirty="0"/>
              <a:t>  </a:t>
            </a:r>
            <a:r>
              <a:rPr lang="en-US" sz="2800" dirty="0" err="1"/>
              <a:t>himpunan</a:t>
            </a:r>
            <a:r>
              <a:rPr lang="en-US" sz="2800" dirty="0"/>
              <a:t>	</a:t>
            </a:r>
            <a:r>
              <a:rPr lang="en-US" sz="2800" i="1" dirty="0"/>
              <a:t>A</a:t>
            </a:r>
            <a:r>
              <a:rPr lang="en-US" sz="2800" dirty="0"/>
              <a:t> = {1, 2,  3, 4} 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= {1, 3, 5}, yang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“</a:t>
            </a:r>
            <a:r>
              <a:rPr lang="en-US" sz="2800" i="1" dirty="0"/>
              <a:t>x </a:t>
            </a:r>
            <a:r>
              <a:rPr lang="en-US" sz="2800" i="1" dirty="0" err="1"/>
              <a:t>lebih</a:t>
            </a:r>
            <a:r>
              <a:rPr lang="en-US" sz="2800" i="1" dirty="0"/>
              <a:t> </a:t>
            </a:r>
            <a:r>
              <a:rPr lang="en-US" sz="2800" i="1" dirty="0" err="1"/>
              <a:t>kecil</a:t>
            </a:r>
            <a:r>
              <a:rPr lang="en-US" sz="2800" i="1" dirty="0"/>
              <a:t> </a:t>
            </a:r>
            <a:r>
              <a:rPr lang="en-US" sz="2800" i="1" dirty="0" err="1"/>
              <a:t>dari</a:t>
            </a:r>
            <a:r>
              <a:rPr lang="en-US" sz="2800" i="1" dirty="0"/>
              <a:t> y</a:t>
            </a:r>
            <a:r>
              <a:rPr lang="en-US" sz="2800" dirty="0"/>
              <a:t>”</a:t>
            </a:r>
          </a:p>
          <a:p>
            <a:pPr lvl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Tulis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himpunan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pasangan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terurut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Tentukan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relasi</a:t>
            </a:r>
            <a:r>
              <a:rPr lang="en-US" sz="2400" dirty="0">
                <a:solidFill>
                  <a:schemeClr val="tx1"/>
                </a:solidFill>
              </a:rPr>
              <a:t> invers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171378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9B3F3D-CD7B-D044-BA51-1F0033B4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484784"/>
            <a:ext cx="6571343" cy="345061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3.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yang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“</a:t>
            </a:r>
            <a:r>
              <a:rPr lang="en-US" sz="2400" i="1" dirty="0"/>
              <a:t>x </a:t>
            </a:r>
            <a:r>
              <a:rPr lang="en-US" sz="2400" i="1" dirty="0" err="1"/>
              <a:t>habis</a:t>
            </a:r>
            <a:r>
              <a:rPr lang="en-US" sz="2400" i="1" dirty="0"/>
              <a:t> </a:t>
            </a:r>
            <a:r>
              <a:rPr lang="en-US" sz="2400" i="1" dirty="0" err="1"/>
              <a:t>membagi</a:t>
            </a:r>
            <a:r>
              <a:rPr lang="en-US" sz="2400" i="1" dirty="0"/>
              <a:t> </a:t>
            </a:r>
            <a:r>
              <a:rPr lang="en-US" sz="2400" i="1" dirty="0" err="1"/>
              <a:t>y</a:t>
            </a:r>
            <a:r>
              <a:rPr lang="en-US" sz="2400" dirty="0" err="1"/>
              <a:t>”dari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i="1" dirty="0"/>
              <a:t>C</a:t>
            </a:r>
            <a:r>
              <a:rPr lang="en-US" sz="2400" dirty="0"/>
              <a:t> = {2,3, 4, 5}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 = {3, 6, 7, 10}</a:t>
            </a:r>
          </a:p>
          <a:p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terurut</a:t>
            </a:r>
            <a:endParaRPr lang="en-US" sz="2400" dirty="0"/>
          </a:p>
          <a:p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</a:t>
            </a:r>
          </a:p>
          <a:p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invers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8393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388424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PENGERTIAN AWAL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B68D7D-B663-C645-8200-C0F4F78D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kehidupan</a:t>
            </a:r>
            <a:r>
              <a:rPr lang="en-US" sz="2800" dirty="0"/>
              <a:t> </a:t>
            </a:r>
            <a:r>
              <a:rPr lang="en-US" sz="2800" dirty="0" err="1"/>
              <a:t>sehari-hari</a:t>
            </a:r>
            <a:r>
              <a:rPr lang="en-US" sz="2800" dirty="0"/>
              <a:t>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mendengar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sadar</a:t>
            </a:r>
            <a:r>
              <a:rPr lang="en-US" sz="2800" dirty="0"/>
              <a:t> </a:t>
            </a:r>
            <a:r>
              <a:rPr lang="en-US" sz="2800" dirty="0" err="1"/>
              <a:t>berkaitan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endParaRPr lang="en-US" sz="2800" dirty="0"/>
          </a:p>
          <a:p>
            <a:pPr algn="just"/>
            <a:r>
              <a:rPr lang="en-US" sz="2800" dirty="0"/>
              <a:t>Ali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di Program </a:t>
            </a:r>
            <a:r>
              <a:rPr lang="en-US" sz="2800" dirty="0" err="1"/>
              <a:t>Studi</a:t>
            </a:r>
            <a:r>
              <a:rPr lang="en-US" sz="2800" dirty="0"/>
              <a:t> S</a:t>
            </a:r>
            <a:r>
              <a:rPr lang="en-US" sz="2800" dirty="0">
                <a:latin typeface="Andale Mono" panose="020B0509000000000004" pitchFamily="49" charset="0"/>
              </a:rPr>
              <a:t>1</a:t>
            </a:r>
            <a:r>
              <a:rPr lang="en-US" sz="2800" dirty="0"/>
              <a:t> TI</a:t>
            </a:r>
          </a:p>
          <a:p>
            <a:pPr algn="just"/>
            <a:r>
              <a:rPr lang="en-US" sz="2800" dirty="0"/>
              <a:t>Badu </a:t>
            </a:r>
            <a:r>
              <a:rPr lang="en-US" sz="2800" dirty="0" err="1"/>
              <a:t>tergabung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TI</a:t>
            </a:r>
          </a:p>
          <a:p>
            <a:pPr algn="just"/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pembimbingan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 PA di </a:t>
            </a:r>
            <a:r>
              <a:rPr lang="en-US" sz="2800" dirty="0" err="1"/>
              <a:t>awal</a:t>
            </a:r>
            <a:r>
              <a:rPr lang="en-US" sz="2800" dirty="0"/>
              <a:t> semester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SIFAT-SIFAT RELASI BINER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1C3060-50F0-F64B-8CB3-14F7B072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340768"/>
            <a:ext cx="6571343" cy="3450613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None/>
            </a:pPr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</a:p>
          <a:p>
            <a:pPr>
              <a:buFont typeface="Arial" charset="0"/>
              <a:buNone/>
            </a:pPr>
            <a:r>
              <a:rPr lang="en-US" dirty="0"/>
              <a:t>1. </a:t>
            </a:r>
            <a:r>
              <a:rPr lang="en-US" b="1" dirty="0" err="1"/>
              <a:t>Refleksif</a:t>
            </a:r>
            <a:r>
              <a:rPr lang="en-US" dirty="0"/>
              <a:t> (</a:t>
            </a:r>
            <a:r>
              <a:rPr lang="en-US" i="1" dirty="0"/>
              <a:t>reflexive</a:t>
            </a:r>
            <a:r>
              <a:rPr lang="en-US" dirty="0"/>
              <a:t>)</a:t>
            </a:r>
          </a:p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refleksif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ada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 </a:t>
            </a:r>
            <a:r>
              <a:rPr lang="en-US" dirty="0" err="1"/>
              <a:t>sehingga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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9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78A6A-F01D-5B48-9B13-15D995AC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34421"/>
            <a:ext cx="8617104" cy="461485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2, 3, 4},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</a:p>
          <a:p>
            <a:pPr algn="just"/>
            <a:r>
              <a:rPr lang="en-US" sz="2800" i="1" dirty="0"/>
              <a:t>R</a:t>
            </a:r>
            <a:r>
              <a:rPr lang="en-US" sz="2800" i="1" baseline="-25000" dirty="0"/>
              <a:t>1</a:t>
            </a:r>
            <a:r>
              <a:rPr lang="en-US" sz="2800" dirty="0"/>
              <a:t> = {(1, 1), (1, 3), (2, 1), (2, 2), (3, 3), (4, 2), (4, 3), (4, 4) } </a:t>
            </a:r>
          </a:p>
          <a:p>
            <a:pPr algn="just"/>
            <a:r>
              <a:rPr lang="en-US" sz="2800" dirty="0" err="1"/>
              <a:t>Relasi</a:t>
            </a:r>
            <a:r>
              <a:rPr lang="en-US" sz="2800" dirty="0"/>
              <a:t> R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refleksif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yang </a:t>
            </a:r>
            <a:r>
              <a:rPr lang="en-US" sz="2800" dirty="0" err="1"/>
              <a:t>berbentuk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dirty="0"/>
              <a:t>), </a:t>
            </a:r>
            <a:r>
              <a:rPr lang="en-US" sz="2800" dirty="0" err="1"/>
              <a:t>yaitu</a:t>
            </a:r>
            <a:r>
              <a:rPr lang="en-US" sz="2800" dirty="0"/>
              <a:t>:     (1, 1), (2, 2), (3, 3), </a:t>
            </a:r>
            <a:r>
              <a:rPr lang="en-US" sz="2800" dirty="0" err="1"/>
              <a:t>dan</a:t>
            </a:r>
            <a:r>
              <a:rPr lang="en-US" sz="2800" dirty="0"/>
              <a:t> (4, 4).</a:t>
            </a:r>
          </a:p>
          <a:p>
            <a:pPr marL="0" indent="0" algn="just">
              <a:buNone/>
            </a:pPr>
            <a:r>
              <a:rPr lang="en-US" sz="2800" dirty="0"/>
              <a:t>     --------------------------------------------------------------------------</a:t>
            </a:r>
          </a:p>
          <a:p>
            <a:pPr algn="just"/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i="1" baseline="-25000" dirty="0"/>
              <a:t>2</a:t>
            </a:r>
            <a:r>
              <a:rPr lang="en-US" sz="2800" dirty="0"/>
              <a:t> = {(1, 1), (2, 2), (2, 3), (4, 2), (4, 3), (4, 4) } </a:t>
            </a:r>
            <a:r>
              <a:rPr lang="en-US" sz="2800" dirty="0" err="1"/>
              <a:t>tidak</a:t>
            </a:r>
            <a:r>
              <a:rPr lang="en-US" sz="2800" dirty="0"/>
              <a:t> 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refleksif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refleksif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(3, 3) </a:t>
            </a:r>
            <a:r>
              <a:rPr lang="en-US" sz="2800" dirty="0">
                <a:sym typeface="Symbol" pitchFamily="18" charset="2"/>
              </a:rPr>
              <a:t>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i="1" baseline="-25000" dirty="0"/>
              <a:t>2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6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CIRI RELASI YANG BERSIFAT REFLEKSIF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D4640B8-F44A-6542-9113-3CA150FD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7" y="908720"/>
            <a:ext cx="6899218" cy="3450613"/>
          </a:xfrm>
        </p:spPr>
        <p:txBody>
          <a:bodyPr/>
          <a:lstStyle/>
          <a:p>
            <a:pPr marL="514350" indent="-514350" algn="just">
              <a:buFont typeface="Wingdings" pitchFamily="2" charset="2"/>
              <a:buChar char="Ø"/>
              <a:defRPr/>
            </a:pP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>
                <a:solidFill>
                  <a:srgbClr val="FF0000"/>
                </a:solidFill>
              </a:rPr>
              <a:t>elemen</a:t>
            </a:r>
            <a:r>
              <a:rPr lang="en-US" dirty="0">
                <a:solidFill>
                  <a:srgbClr val="FF0000"/>
                </a:solidFill>
              </a:rPr>
              <a:t> diagonal </a:t>
            </a:r>
            <a:r>
              <a:rPr lang="en-US" dirty="0" err="1">
                <a:solidFill>
                  <a:srgbClr val="FF0000"/>
                </a:solidFill>
              </a:rPr>
              <a:t>utamanya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bernilai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i="1" baseline="-25000" dirty="0"/>
              <a:t>ii</a:t>
            </a:r>
            <a:r>
              <a:rPr lang="en-US" dirty="0"/>
              <a:t> =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=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1, 2, …,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/>
              <a:t>,</a:t>
            </a:r>
          </a:p>
          <a:p>
            <a:pPr algn="just">
              <a:buFont typeface="Arial" pitchFamily="34" charset="0"/>
              <a:buNone/>
              <a:defRPr/>
            </a:pPr>
            <a:endParaRPr lang="en-US" dirty="0"/>
          </a:p>
        </p:txBody>
      </p:sp>
      <p:graphicFrame>
        <p:nvGraphicFramePr>
          <p:cNvPr id="35" name="Object 1">
            <a:extLst>
              <a:ext uri="{FF2B5EF4-FFF2-40B4-BE49-F238E27FC236}">
                <a16:creationId xmlns:a16="http://schemas.microsoft.com/office/drawing/2014/main" id="{AA357A42-6026-1C48-9441-DF6F3F458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070992"/>
              </p:ext>
            </p:extLst>
          </p:nvPr>
        </p:nvGraphicFramePr>
        <p:xfrm>
          <a:off x="2071688" y="3356992"/>
          <a:ext cx="2643187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511300" imgH="1498600" progId="">
                  <p:embed/>
                </p:oleObj>
              </mc:Choice>
              <mc:Fallback>
                <p:oleObj name="Equation" r:id="rId3" imgW="1511300" imgH="1498600" progId="">
                  <p:embed/>
                  <p:pic>
                    <p:nvPicPr>
                      <p:cNvPr id="51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356992"/>
                        <a:ext cx="2643187" cy="260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1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CIRI RELASI YANG BERSIFAT REFLEKSIF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15E3E5-2F5B-0C4F-8D77-FDE989A7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268760"/>
            <a:ext cx="6571343" cy="345061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/>
              <a:t>Graf </a:t>
            </a:r>
            <a:r>
              <a:rPr lang="en-US" sz="2400" dirty="0" err="1"/>
              <a:t>berarah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refleksif</a:t>
            </a:r>
            <a:r>
              <a:rPr lang="en-US" sz="2400" dirty="0"/>
              <a:t> </a:t>
            </a:r>
            <a:r>
              <a:rPr lang="en-US" sz="2400" dirty="0" err="1"/>
              <a:t>dicirikan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gelang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setiap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simpulnya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867BF0B8-E99D-ED49-9299-5DE6D8E43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76135"/>
              </p:ext>
            </p:extLst>
          </p:nvPr>
        </p:nvGraphicFramePr>
        <p:xfrm>
          <a:off x="2339752" y="3090192"/>
          <a:ext cx="3929063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1793748" imgH="1312926" progId="Visio.Drawing.11">
                  <p:embed/>
                </p:oleObj>
              </mc:Choice>
              <mc:Fallback>
                <p:oleObj name="Visio" r:id="rId3" imgW="1793748" imgH="1312926" progId="Visio.Drawing.11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090192"/>
                        <a:ext cx="3929063" cy="285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SIFAT-SIFAT RELASI BINER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BC190E-1C1D-654A-BE09-3CF5BEF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521497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800" dirty="0"/>
              <a:t>2. </a:t>
            </a:r>
            <a:r>
              <a:rPr lang="en-US" sz="2800" b="1" dirty="0" err="1"/>
              <a:t>Menghantar</a:t>
            </a:r>
            <a:r>
              <a:rPr lang="en-US" sz="2800" dirty="0"/>
              <a:t> (</a:t>
            </a:r>
            <a:r>
              <a:rPr lang="en-US" sz="2800" i="1" dirty="0" err="1"/>
              <a:t>transiti</a:t>
            </a:r>
            <a:r>
              <a:rPr lang="id-ID" sz="2800" i="1" dirty="0"/>
              <a:t>f</a:t>
            </a:r>
            <a:r>
              <a:rPr lang="en-US" sz="2800" dirty="0"/>
              <a:t>)</a:t>
            </a:r>
          </a:p>
          <a:p>
            <a:pPr>
              <a:buFont typeface="Arial" charset="0"/>
              <a:buNone/>
            </a:pPr>
            <a:r>
              <a:rPr lang="en-US" sz="2800" dirty="0"/>
              <a:t>	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dirty="0" err="1"/>
              <a:t>transitif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:</a:t>
            </a:r>
          </a:p>
          <a:p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(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c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c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 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A 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dikombinasikan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</a:t>
            </a:r>
            <a:r>
              <a:rPr lang="en-US" sz="2800" dirty="0" err="1"/>
              <a:t>terurut</a:t>
            </a:r>
            <a:r>
              <a:rPr lang="en-US" sz="2800" dirty="0"/>
              <a:t> yang </a:t>
            </a:r>
            <a:r>
              <a:rPr lang="en-US" sz="2800" dirty="0" err="1"/>
              <a:t>baru</a:t>
            </a:r>
            <a:endParaRPr lang="en-US" sz="2800" i="1" dirty="0"/>
          </a:p>
          <a:p>
            <a:pPr>
              <a:buFont typeface="Arial" charset="0"/>
              <a:buNone/>
            </a:pPr>
            <a:endParaRPr lang="en-US" sz="2800" b="1" dirty="0"/>
          </a:p>
          <a:p>
            <a:pPr>
              <a:buNone/>
            </a:pPr>
            <a:endParaRPr lang="en-US" sz="2800" dirty="0"/>
          </a:p>
          <a:p>
            <a:pPr>
              <a:buFont typeface="Arial" charset="0"/>
              <a:buNone/>
            </a:pPr>
            <a:endParaRPr lang="en-US" sz="2800" i="1" dirty="0"/>
          </a:p>
          <a:p>
            <a:pPr>
              <a:buFont typeface="Arial" charset="0"/>
              <a:buNone/>
            </a:pPr>
            <a:endParaRPr lang="en-US" sz="2800" dirty="0"/>
          </a:p>
          <a:p>
            <a:pPr>
              <a:buFont typeface="Arial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1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329491-482C-114E-9D8F-8C79E63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2, 3, 4}, </a:t>
            </a:r>
            <a:r>
              <a:rPr lang="en-US" sz="2800" dirty="0" err="1"/>
              <a:t>jika</a:t>
            </a:r>
            <a:r>
              <a:rPr lang="en-US" sz="2800" dirty="0"/>
              <a:t> R</a:t>
            </a:r>
            <a:r>
              <a:rPr lang="en-US" sz="2800" baseline="-25000" dirty="0"/>
              <a:t>1</a:t>
            </a:r>
            <a:r>
              <a:rPr lang="en-US" sz="2800" i="1" dirty="0"/>
              <a:t> </a:t>
            </a:r>
            <a:r>
              <a:rPr lang="en-US" sz="2800" i="1" dirty="0" err="1"/>
              <a:t>dan</a:t>
            </a:r>
            <a:r>
              <a:rPr lang="en-US" sz="2800" i="1" dirty="0"/>
              <a:t> </a:t>
            </a:r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didefiniskan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A, </a:t>
            </a:r>
            <a:r>
              <a:rPr lang="en-US" sz="2800" dirty="0" err="1"/>
              <a:t>tentukan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</a:p>
          <a:p>
            <a:pPr lvl="0"/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{(2, 1), (3, 1), (3, 2), (4, 1), (4, 2), (4, 3)}</a:t>
            </a:r>
          </a:p>
          <a:p>
            <a:pPr lvl="0"/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{(1, 1), (2, 3), (2, 4), (4, 2)} </a:t>
            </a:r>
          </a:p>
          <a:p>
            <a:pPr marL="0" indent="0">
              <a:buNone/>
            </a:pP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sifat</a:t>
            </a:r>
            <a:r>
              <a:rPr lang="en-US" sz="2800" dirty="0"/>
              <a:t> </a:t>
            </a:r>
            <a:r>
              <a:rPr lang="en-US" sz="2800" dirty="0" err="1"/>
              <a:t>transitif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1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619C67-CA4B-6743-A8AA-E7331B0361AC}"/>
              </a:ext>
            </a:extLst>
          </p:cNvPr>
          <p:cNvSpPr txBox="1">
            <a:spLocks/>
          </p:cNvSpPr>
          <p:nvPr/>
        </p:nvSpPr>
        <p:spPr>
          <a:xfrm>
            <a:off x="683569" y="1268760"/>
            <a:ext cx="7331266" cy="3450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Langkah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R</a:t>
            </a:r>
            <a:r>
              <a:rPr lang="en-US" baseline="-25000" dirty="0"/>
              <a:t>1</a:t>
            </a:r>
            <a:r>
              <a:rPr lang="en-US" dirty="0"/>
              <a:t> dan 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transitif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mengkombinasikan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dan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</a:t>
            </a:r>
            <a:r>
              <a:rPr lang="en-US" baseline="-25000" dirty="0"/>
              <a:t>1</a:t>
            </a:r>
            <a:r>
              <a:rPr lang="en-US" dirty="0"/>
              <a:t> dan R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394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9BB5D2-E6A5-1C4C-8ED2-96C2C5E6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9301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 = {(2, 1),(3, 1),(3, 2),(4, 1),(4, 2),(4, 3)}</a:t>
            </a:r>
            <a:r>
              <a:rPr lang="en-US" dirty="0"/>
              <a:t>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lvl="0" algn="just"/>
            <a:endParaRPr lang="en-US" sz="2000" dirty="0"/>
          </a:p>
          <a:p>
            <a:pPr lvl="0" algn="just"/>
            <a:endParaRPr lang="en-US" dirty="0"/>
          </a:p>
          <a:p>
            <a:pPr lvl="0" algn="just"/>
            <a:endParaRPr lang="en-US" sz="2000" dirty="0"/>
          </a:p>
          <a:p>
            <a:pPr lvl="0" algn="just"/>
            <a:endParaRPr lang="en-US" sz="2000" dirty="0"/>
          </a:p>
          <a:p>
            <a:pPr lvl="0" algn="just"/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 = {(1, 1), (2, 3), (2, 4), (4, 2)}</a:t>
            </a:r>
          </a:p>
          <a:p>
            <a:pPr algn="just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43E68-9ADB-0D49-AA08-BFF346F1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1" y="2131933"/>
            <a:ext cx="4810125" cy="2038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5D9EA2-773E-6847-BA74-85F891409E04}"/>
              </a:ext>
            </a:extLst>
          </p:cNvPr>
          <p:cNvSpPr/>
          <p:nvPr/>
        </p:nvSpPr>
        <p:spPr>
          <a:xfrm>
            <a:off x="5850083" y="1909129"/>
            <a:ext cx="28367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pasangan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anggota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en-US" sz="2400" baseline="-25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en-US" sz="2400" baseline="-25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transitif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6F8F3-50C3-F342-B438-4E6702F1B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4729871"/>
            <a:ext cx="4810125" cy="1009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EBE250-8DFB-2149-9B48-7DCDE2ED1BE5}"/>
              </a:ext>
            </a:extLst>
          </p:cNvPr>
          <p:cNvSpPr/>
          <p:nvPr/>
        </p:nvSpPr>
        <p:spPr>
          <a:xfrm>
            <a:off x="5794566" y="4708944"/>
            <a:ext cx="2836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(2,2)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R2,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R2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transitif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A906151-641F-7C4F-BEB6-927820576ADE}"/>
              </a:ext>
            </a:extLst>
          </p:cNvPr>
          <p:cNvSpPr/>
          <p:nvPr/>
        </p:nvSpPr>
        <p:spPr>
          <a:xfrm>
            <a:off x="1187624" y="2513246"/>
            <a:ext cx="1800200" cy="699730"/>
          </a:xfrm>
          <a:prstGeom prst="arc">
            <a:avLst>
              <a:gd name="adj1" fmla="val 10440611"/>
              <a:gd name="adj2" fmla="val 16780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7301C-D7E3-F249-B211-A444979A77B5}"/>
              </a:ext>
            </a:extLst>
          </p:cNvPr>
          <p:cNvSpPr txBox="1"/>
          <p:nvPr/>
        </p:nvSpPr>
        <p:spPr>
          <a:xfrm>
            <a:off x="434707" y="84422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 = {1, 2, 3, 4}</a:t>
            </a:r>
          </a:p>
        </p:txBody>
      </p:sp>
    </p:spTree>
    <p:extLst>
      <p:ext uri="{BB962C8B-B14F-4D97-AF65-F5344CB8AC3E}">
        <p14:creationId xmlns:p14="http://schemas.microsoft.com/office/powerpoint/2010/main" val="21526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SIFAT-SIFAT RELASI BINER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B4712B-A152-5E40-AF70-620DAC58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en-US" b="1" dirty="0"/>
              <a:t>3. 	</a:t>
            </a:r>
            <a:r>
              <a:rPr lang="en-US" b="1" i="1" dirty="0" err="1"/>
              <a:t>S</a:t>
            </a:r>
            <a:r>
              <a:rPr lang="en-US" i="1" dirty="0" err="1"/>
              <a:t>imetris</a:t>
            </a:r>
            <a:endParaRPr lang="en-US" dirty="0"/>
          </a:p>
          <a:p>
            <a:pPr>
              <a:defRPr/>
            </a:pP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simetris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7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62E0140-E832-E64A-B32D-036DFCEF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2168"/>
            <a:ext cx="8472488" cy="51411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2, 3, 4},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di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A:</a:t>
            </a:r>
          </a:p>
          <a:p>
            <a:pPr lvl="0"/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= {(1, 1), (1, 2),(2, 1),(2, 2), (2, 4), (4, 2), (4, 4) }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b="1" dirty="0" err="1"/>
              <a:t>Simetris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 </a:t>
            </a:r>
            <a:r>
              <a:rPr lang="en-US" sz="2800" dirty="0" err="1"/>
              <a:t>maka</a:t>
            </a:r>
            <a:r>
              <a:rPr lang="en-US" sz="2800" dirty="0"/>
              <a:t> (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dirty="0"/>
              <a:t>)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/>
              <a:t>(1,1)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(1,1)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; (1, 2)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(2, 1)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endParaRPr lang="en-US" sz="2400" dirty="0"/>
          </a:p>
          <a:p>
            <a:pPr lvl="1"/>
            <a:r>
              <a:rPr lang="en-US" sz="2400" dirty="0"/>
              <a:t>(2, 1)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(1, 2)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; (2, 2)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(2, 2)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(2, 4)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(4, 2)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; (4, 2)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(2, 4)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= {(1, 1), (2, 3), (2, 4), (4, 2) }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simetris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 </a:t>
            </a:r>
            <a:r>
              <a:rPr lang="en-US" sz="2800" dirty="0" err="1"/>
              <a:t>tetapi</a:t>
            </a:r>
            <a:r>
              <a:rPr lang="en-US" sz="2800" dirty="0"/>
              <a:t> (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  <a:r>
              <a:rPr lang="en-US" sz="2800" dirty="0">
                <a:sym typeface="Symbol" panose="05050102010706020507" pitchFamily="18" charset="2"/>
              </a:rPr>
              <a:t></a:t>
            </a:r>
            <a:r>
              <a:rPr lang="en-US" sz="2800" i="1" dirty="0"/>
              <a:t>R</a:t>
            </a:r>
            <a:r>
              <a:rPr lang="en-US" sz="2800" dirty="0"/>
              <a:t>, (2, 3)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(3, 2) </a:t>
            </a:r>
            <a:r>
              <a:rPr lang="en-US" sz="2800" dirty="0">
                <a:sym typeface="Symbol" panose="05050102010706020507" pitchFamily="18" charset="2"/>
              </a:rPr>
              <a:t>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C84C56-2C69-7449-90EE-FFD7B5A7FB96}"/>
              </a:ext>
            </a:extLst>
          </p:cNvPr>
          <p:cNvSpPr txBox="1"/>
          <p:nvPr/>
        </p:nvSpPr>
        <p:spPr>
          <a:xfrm>
            <a:off x="395536" y="764704"/>
            <a:ext cx="550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</a:rPr>
              <a:t>Simetris</a:t>
            </a:r>
            <a:r>
              <a:rPr lang="en-US" sz="2400" u="sng" dirty="0">
                <a:solidFill>
                  <a:srgbClr val="FF0000"/>
                </a:solidFill>
              </a:rPr>
              <a:t> = </a:t>
            </a:r>
            <a:r>
              <a:rPr lang="en-US" sz="2400" u="sng" dirty="0" err="1">
                <a:solidFill>
                  <a:srgbClr val="FF0000"/>
                </a:solidFill>
              </a:rPr>
              <a:t>Jika</a:t>
            </a:r>
            <a:r>
              <a:rPr lang="en-US" sz="2400" u="sng" dirty="0">
                <a:solidFill>
                  <a:srgbClr val="FF0000"/>
                </a:solidFill>
              </a:rPr>
              <a:t> A </a:t>
            </a:r>
            <a:r>
              <a:rPr lang="en-US" sz="2400" u="sng" dirty="0" err="1">
                <a:solidFill>
                  <a:srgbClr val="FF0000"/>
                </a:solidFill>
              </a:rPr>
              <a:t>memiliki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refleksi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u="sng" dirty="0" err="1">
                <a:solidFill>
                  <a:srgbClr val="FF0000"/>
                </a:solidFill>
              </a:rPr>
              <a:t>dalam</a:t>
            </a:r>
            <a:r>
              <a:rPr lang="en-US" sz="2400" u="sng" dirty="0">
                <a:solidFill>
                  <a:srgbClr val="FF0000"/>
                </a:solidFill>
              </a:rPr>
              <a:t> R  </a:t>
            </a:r>
          </a:p>
        </p:txBody>
      </p:sp>
    </p:spTree>
    <p:extLst>
      <p:ext uri="{BB962C8B-B14F-4D97-AF65-F5344CB8AC3E}">
        <p14:creationId xmlns:p14="http://schemas.microsoft.com/office/powerpoint/2010/main" val="40932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604448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PENGERTIAN AWAL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4D78C0-E8CD-6741-A262-61E3BBB0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21497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merancang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, </a:t>
            </a:r>
            <a:r>
              <a:rPr lang="en-US" sz="2800" dirty="0" err="1"/>
              <a:t>biasanya</a:t>
            </a:r>
            <a:r>
              <a:rPr lang="en-US" sz="2800" dirty="0"/>
              <a:t> di </a:t>
            </a:r>
            <a:r>
              <a:rPr lang="en-US" sz="2800" dirty="0" err="1"/>
              <a:t>dalamnya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basis data (database)</a:t>
            </a:r>
          </a:p>
          <a:p>
            <a:pPr algn="just"/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pada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penyusun</a:t>
            </a:r>
            <a:r>
              <a:rPr lang="en-US" sz="2800" dirty="0"/>
              <a:t> Entity Relationship (ER) Diagram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basis data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dibangun</a:t>
            </a:r>
            <a:endParaRPr lang="en-US" sz="2800" dirty="0"/>
          </a:p>
          <a:p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basis data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menunjukan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terlibat</a:t>
            </a:r>
            <a:r>
              <a:rPr lang="en-US" sz="2800" dirty="0"/>
              <a:t> di </a:t>
            </a:r>
            <a:r>
              <a:rPr lang="en-US" sz="2800" dirty="0" err="1"/>
              <a:t>dalamnya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tabel-tabel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6D784B-92BE-F94D-BA81-AA53A365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772816"/>
            <a:ext cx="7448989" cy="4536504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1. </a:t>
            </a:r>
            <a:r>
              <a:rPr lang="en-US" sz="2400" dirty="0" err="1"/>
              <a:t>Misalkan</a:t>
            </a:r>
            <a:r>
              <a:rPr lang="en-US" sz="2400" dirty="0"/>
              <a:t> W = {1, 2, 3, 4}. </a:t>
            </a: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relasi-relasi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W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:</a:t>
            </a:r>
          </a:p>
          <a:p>
            <a:r>
              <a:rPr lang="en-US" sz="2400" i="1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= {(1,1), (1,2)}</a:t>
            </a:r>
          </a:p>
          <a:p>
            <a:r>
              <a:rPr lang="en-US" sz="2400" i="1" dirty="0"/>
              <a:t>R</a:t>
            </a:r>
            <a:r>
              <a:rPr lang="en-US" sz="2400" baseline="-25000" dirty="0"/>
              <a:t>2</a:t>
            </a:r>
            <a:r>
              <a:rPr lang="en-US" sz="2400" dirty="0"/>
              <a:t> = {(1,1), (2,3), (4,1)}</a:t>
            </a:r>
          </a:p>
          <a:p>
            <a:r>
              <a:rPr lang="en-US" sz="2400" i="1" dirty="0"/>
              <a:t>R</a:t>
            </a:r>
            <a:r>
              <a:rPr lang="en-US" sz="2400" baseline="-25000" dirty="0"/>
              <a:t>3</a:t>
            </a:r>
            <a:r>
              <a:rPr lang="en-US" sz="2400" dirty="0"/>
              <a:t> = {(1,2), (2,4)}</a:t>
            </a:r>
          </a:p>
          <a:p>
            <a:r>
              <a:rPr lang="en-US" sz="2400" i="1" dirty="0"/>
              <a:t>R</a:t>
            </a:r>
            <a:r>
              <a:rPr lang="en-US" sz="2400" baseline="-25000" dirty="0"/>
              <a:t>4</a:t>
            </a:r>
            <a:r>
              <a:rPr lang="en-US" sz="2400" dirty="0"/>
              <a:t> = {(1,1), (2,2), (3,3)}</a:t>
            </a:r>
          </a:p>
          <a:p>
            <a:r>
              <a:rPr lang="en-US" sz="2400" dirty="0" err="1"/>
              <a:t>Selidiki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000" b="1" dirty="0"/>
              <a:t>(a) </a:t>
            </a:r>
            <a:r>
              <a:rPr lang="en-US" sz="2000" b="1" dirty="0" err="1">
                <a:solidFill>
                  <a:srgbClr val="FF0000"/>
                </a:solidFill>
              </a:rPr>
              <a:t>REFLEKSIF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(b) </a:t>
            </a:r>
            <a:r>
              <a:rPr lang="en-US" sz="2000" b="1" dirty="0" err="1">
                <a:solidFill>
                  <a:srgbClr val="FF0000"/>
                </a:solidFill>
              </a:rPr>
              <a:t>SIMETRIS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(c) </a:t>
            </a:r>
            <a:r>
              <a:rPr lang="en-US" sz="2000" b="1" dirty="0" err="1">
                <a:solidFill>
                  <a:srgbClr val="FF0000"/>
                </a:solidFill>
              </a:rPr>
              <a:t>TRANSITIF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3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48201B-8281-1347-876E-FC2A773E5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1340768"/>
            <a:ext cx="7488832" cy="4104456"/>
          </a:xfrm>
        </p:spPr>
        <p:txBody>
          <a:bodyPr>
            <a:normAutofit fontScale="92500"/>
          </a:bodyPr>
          <a:lstStyle/>
          <a:p>
            <a:pPr algn="just">
              <a:buFont typeface="Arial" charset="0"/>
              <a:buNone/>
            </a:pPr>
            <a:r>
              <a:rPr lang="en-US" dirty="0"/>
              <a:t>2. </a:t>
            </a:r>
            <a:r>
              <a:rPr lang="en-US" dirty="0" err="1"/>
              <a:t>Misalkan</a:t>
            </a:r>
            <a:r>
              <a:rPr lang="en-US" dirty="0"/>
              <a:t> 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A = {2,4,8,32} </a:t>
            </a:r>
            <a:r>
              <a:rPr lang="en-US" dirty="0" err="1"/>
              <a:t>dimana</a:t>
            </a:r>
            <a:r>
              <a:rPr lang="en-US" dirty="0"/>
              <a:t> R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“x </a:t>
            </a:r>
            <a:r>
              <a:rPr lang="en-US" dirty="0" err="1"/>
              <a:t>membagi</a:t>
            </a:r>
            <a:r>
              <a:rPr lang="en-US" dirty="0"/>
              <a:t> y”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 </a:t>
            </a:r>
            <a:r>
              <a:rPr lang="en-US" dirty="0" err="1"/>
              <a:t>anggota</a:t>
            </a:r>
            <a:r>
              <a:rPr lang="en-US" dirty="0"/>
              <a:t> A</a:t>
            </a:r>
          </a:p>
          <a:p>
            <a:pPr algn="just"/>
            <a:r>
              <a:rPr lang="en-US" dirty="0" err="1"/>
              <a:t>Tulis</a:t>
            </a:r>
            <a:r>
              <a:rPr lang="en-US" dirty="0"/>
              <a:t> 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lang="en-US" dirty="0"/>
          </a:p>
          <a:p>
            <a:pPr algn="just"/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  <a:p>
            <a:pPr algn="just"/>
            <a:r>
              <a:rPr lang="en-US" dirty="0" err="1"/>
              <a:t>Selidiki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refleksif</a:t>
            </a:r>
            <a:r>
              <a:rPr lang="en-US" dirty="0"/>
              <a:t>, </a:t>
            </a:r>
            <a:r>
              <a:rPr lang="en-US" dirty="0" err="1"/>
              <a:t>simetris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transitif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04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32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SKEMA RELASI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" name="Picture 6" descr="http://dc302.4shared.com/doc/Em4VCFbW/preview_html_5d21b7cb.png">
            <a:extLst>
              <a:ext uri="{FF2B5EF4-FFF2-40B4-BE49-F238E27FC236}">
                <a16:creationId xmlns:a16="http://schemas.microsoft.com/office/drawing/2014/main" id="{6BD46218-9410-3640-9D79-06BD72C024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1011"/>
            <a:ext cx="8147248" cy="4525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REPRESENTASI RELASI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492BD-B1C4-5A44-B7CE-D14D9E1D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5" y="1600200"/>
            <a:ext cx="8379309" cy="43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KONSEP RELASI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0CC02D-FBD6-1045-8937-EF17DE84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diartikan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sebagai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representasi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dua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objek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atau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lebih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hubungan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satu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objek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objek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lainnya</a:t>
            </a:r>
            <a:endParaRPr lang="en-US" sz="2800" dirty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(</a:t>
            </a:r>
            <a:r>
              <a:rPr lang="en-US" sz="2800" dirty="0" err="1"/>
              <a:t>misalnya</a:t>
            </a:r>
            <a:r>
              <a:rPr lang="en-US" sz="2800" dirty="0"/>
              <a:t> A </a:t>
            </a:r>
            <a:r>
              <a:rPr lang="en-US" sz="2800" dirty="0" err="1"/>
              <a:t>dengan</a:t>
            </a:r>
            <a:r>
              <a:rPr lang="en-US" sz="2800" dirty="0"/>
              <a:t> B), </a:t>
            </a:r>
            <a:r>
              <a:rPr lang="en-US" sz="2800" dirty="0" err="1"/>
              <a:t>kita</a:t>
            </a:r>
            <a:r>
              <a:rPr lang="en-US" sz="2800" dirty="0"/>
              <a:t> 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</a:t>
            </a:r>
            <a:r>
              <a:rPr lang="en-US" sz="2800" dirty="0" err="1"/>
              <a:t>berurut</a:t>
            </a:r>
            <a:r>
              <a:rPr lang="en-US" sz="2800" dirty="0"/>
              <a:t> (ordered  pairs)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yang </a:t>
            </a:r>
            <a:r>
              <a:rPr lang="en-US" sz="2800" dirty="0" err="1"/>
              <a:t>demikian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relasi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biner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46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RELASI BINER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F56568-7CD0-B649-9101-E76B08D9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628800"/>
            <a:ext cx="6571343" cy="34506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dirty="0" err="1">
                <a:solidFill>
                  <a:srgbClr val="FF0000"/>
                </a:solidFill>
              </a:rPr>
              <a:t>Relasi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biner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antara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himpunan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adalah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himpunan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bagian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sym typeface="Symbol"/>
              </a:rPr>
              <a:t>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.</a:t>
            </a:r>
          </a:p>
          <a:p>
            <a:pPr>
              <a:defRPr/>
            </a:pPr>
            <a:r>
              <a:rPr lang="en-US" sz="2800" dirty="0" err="1"/>
              <a:t>Notasi</a:t>
            </a:r>
            <a:r>
              <a:rPr lang="en-US" sz="2800" dirty="0"/>
              <a:t>: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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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).   </a:t>
            </a:r>
          </a:p>
          <a:p>
            <a:pPr>
              <a:defRPr/>
            </a:pPr>
            <a:r>
              <a:rPr lang="en-US" sz="2800" i="1" dirty="0"/>
              <a:t>a R b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notasi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</a:t>
            </a:r>
            <a:r>
              <a:rPr lang="en-US" sz="2800" dirty="0">
                <a:sym typeface="Symbol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, yang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dihubungankan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endParaRPr lang="en-US" sz="2800" dirty="0"/>
          </a:p>
          <a:p>
            <a:pPr>
              <a:defRPr/>
            </a:pP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i="1" strike="sngStrike" dirty="0"/>
              <a:t>R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notasi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</a:t>
            </a:r>
            <a:r>
              <a:rPr lang="en-US" sz="2800" dirty="0">
                <a:sym typeface="Symbol"/>
              </a:rPr>
              <a:t>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, yang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dihubungkan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oleh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. </a:t>
            </a:r>
          </a:p>
          <a:p>
            <a:pPr>
              <a:defRPr/>
            </a:pPr>
            <a:r>
              <a:rPr lang="en-US" sz="2800" dirty="0" err="1">
                <a:solidFill>
                  <a:srgbClr val="FF0000"/>
                </a:solidFill>
              </a:rPr>
              <a:t>Himpunan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disebut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daerah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asal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i="1" dirty="0">
                <a:solidFill>
                  <a:srgbClr val="FF0000"/>
                </a:solidFill>
              </a:rPr>
              <a:t>domain</a:t>
            </a:r>
            <a:r>
              <a:rPr lang="en-US" sz="2800" dirty="0"/>
              <a:t>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B </a:t>
            </a:r>
            <a:r>
              <a:rPr lang="en-US" sz="2800" dirty="0" err="1">
                <a:solidFill>
                  <a:srgbClr val="FF0000"/>
                </a:solidFill>
              </a:rPr>
              <a:t>disebut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daerah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hasil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i="1" dirty="0">
                <a:solidFill>
                  <a:srgbClr val="FF0000"/>
                </a:solidFill>
              </a:rPr>
              <a:t>range</a:t>
            </a:r>
            <a:r>
              <a:rPr lang="en-US" sz="2800" dirty="0"/>
              <a:t>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D576-AA72-0A42-A42D-38FA6922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9613" cy="4525963"/>
          </a:xfrm>
        </p:spPr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    P</a:t>
            </a:r>
            <a:r>
              <a:rPr lang="en-US" dirty="0"/>
              <a:t> = {2, 3, 4} dan </a:t>
            </a:r>
            <a:r>
              <a:rPr lang="en-US" i="1" dirty="0"/>
              <a:t>Q</a:t>
            </a:r>
            <a:r>
              <a:rPr lang="en-US" dirty="0"/>
              <a:t> = {2, 4, 8, 9, 15}.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Q </a:t>
            </a:r>
            <a:r>
              <a:rPr lang="en-US" dirty="0" err="1"/>
              <a:t>dengan</a:t>
            </a:r>
            <a:r>
              <a:rPr lang="en-US" dirty="0"/>
              <a:t>: 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i="1" dirty="0"/>
              <a:t>q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</a:t>
            </a:r>
          </a:p>
          <a:p>
            <a:r>
              <a:rPr lang="en-US" sz="2800" i="1" dirty="0"/>
              <a:t>R</a:t>
            </a:r>
            <a:r>
              <a:rPr lang="en-US" sz="2800" dirty="0"/>
              <a:t>  = {(2, 2),(2, 4),(4, 4),(2,8),(4, 8),(3, 9),(3, 15)} 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1FFE8-73F6-7041-A163-6ED56B3C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i="1" dirty="0"/>
              <a:t>	A</a:t>
            </a:r>
            <a:r>
              <a:rPr lang="en-US" sz="2800" dirty="0"/>
              <a:t> = {2, 3, 4, 8, 9} </a:t>
            </a:r>
          </a:p>
          <a:p>
            <a:r>
              <a:rPr lang="en-US" sz="2800" dirty="0"/>
              <a:t>yang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faktor</a:t>
            </a:r>
            <a:r>
              <a:rPr lang="en-US" sz="2800" dirty="0"/>
              <a:t> prima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y</a:t>
            </a:r>
            <a:r>
              <a:rPr lang="en-US" sz="2800" dirty="0"/>
              <a:t>. </a:t>
            </a:r>
            <a:r>
              <a:rPr lang="en-US" sz="2800" dirty="0" err="1"/>
              <a:t>Maka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2 </a:t>
            </a:r>
            <a:r>
              <a:rPr lang="en-US" sz="2400" dirty="0" err="1"/>
              <a:t>faktor</a:t>
            </a:r>
            <a:r>
              <a:rPr lang="en-US" sz="2400" dirty="0"/>
              <a:t> prima </a:t>
            </a:r>
            <a:r>
              <a:rPr lang="en-US" sz="2400" dirty="0" err="1"/>
              <a:t>dari</a:t>
            </a:r>
            <a:r>
              <a:rPr lang="en-US" sz="2400" dirty="0"/>
              <a:t> 2, 4, </a:t>
            </a:r>
            <a:r>
              <a:rPr lang="en-US" sz="2400" dirty="0" err="1"/>
              <a:t>dan</a:t>
            </a:r>
            <a:r>
              <a:rPr lang="en-US" sz="2400" dirty="0"/>
              <a:t> 8</a:t>
            </a:r>
          </a:p>
          <a:p>
            <a:pPr lvl="1"/>
            <a:r>
              <a:rPr lang="en-US" sz="2400" dirty="0"/>
              <a:t>3 </a:t>
            </a:r>
            <a:r>
              <a:rPr lang="en-US" sz="2400" dirty="0" err="1"/>
              <a:t>faktor</a:t>
            </a:r>
            <a:r>
              <a:rPr lang="en-US" sz="2400" dirty="0"/>
              <a:t> prima </a:t>
            </a:r>
            <a:r>
              <a:rPr lang="en-US" sz="2400" dirty="0" err="1"/>
              <a:t>dari</a:t>
            </a:r>
            <a:r>
              <a:rPr lang="en-US" sz="2400" dirty="0"/>
              <a:t> 3 </a:t>
            </a:r>
            <a:r>
              <a:rPr lang="en-US" sz="2400" dirty="0" err="1"/>
              <a:t>dan</a:t>
            </a:r>
            <a:r>
              <a:rPr lang="en-US" sz="2400" dirty="0"/>
              <a:t> 9</a:t>
            </a:r>
            <a:endParaRPr lang="en-US" sz="2800" dirty="0"/>
          </a:p>
          <a:p>
            <a:r>
              <a:rPr lang="en-US" sz="2800" i="1" dirty="0"/>
              <a:t>R</a:t>
            </a:r>
            <a:r>
              <a:rPr lang="en-US" sz="2800" dirty="0"/>
              <a:t> = {(2, 2), (2, 4), (2, 8), (3, 3), (3, 9)}</a:t>
            </a:r>
          </a:p>
        </p:txBody>
      </p:sp>
    </p:spTree>
    <p:extLst>
      <p:ext uri="{BB962C8B-B14F-4D97-AF65-F5344CB8AC3E}">
        <p14:creationId xmlns:p14="http://schemas.microsoft.com/office/powerpoint/2010/main" val="3104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45331</TotalTime>
  <Words>2177</Words>
  <Application>Microsoft Office PowerPoint</Application>
  <PresentationFormat>On-screen Show (4:3)</PresentationFormat>
  <Paragraphs>238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Andale Mono</vt:lpstr>
      <vt:lpstr>Arial</vt:lpstr>
      <vt:lpstr>Calibri</vt:lpstr>
      <vt:lpstr>Cambria Math</vt:lpstr>
      <vt:lpstr>Times New Roman</vt:lpstr>
      <vt:lpstr>Wingdings</vt:lpstr>
      <vt:lpstr>Larissa</vt:lpstr>
      <vt:lpstr>Diseño predeterminado</vt:lpstr>
      <vt:lpstr>Equation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301</cp:revision>
  <cp:lastPrinted>2019-06-27T10:17:26Z</cp:lastPrinted>
  <dcterms:created xsi:type="dcterms:W3CDTF">2013-11-06T17:05:34Z</dcterms:created>
  <dcterms:modified xsi:type="dcterms:W3CDTF">2024-09-18T10:10:37Z</dcterms:modified>
</cp:coreProperties>
</file>