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0"/>
  </p:notesMasterIdLst>
  <p:handoutMasterIdLst>
    <p:handoutMasterId r:id="rId31"/>
  </p:handoutMasterIdLst>
  <p:sldIdLst>
    <p:sldId id="311" r:id="rId3"/>
    <p:sldId id="397" r:id="rId4"/>
    <p:sldId id="398" r:id="rId5"/>
    <p:sldId id="399" r:id="rId6"/>
    <p:sldId id="424" r:id="rId7"/>
    <p:sldId id="425" r:id="rId8"/>
    <p:sldId id="400" r:id="rId9"/>
    <p:sldId id="437" r:id="rId10"/>
    <p:sldId id="436" r:id="rId11"/>
    <p:sldId id="401" r:id="rId12"/>
    <p:sldId id="433" r:id="rId13"/>
    <p:sldId id="426" r:id="rId14"/>
    <p:sldId id="438" r:id="rId15"/>
    <p:sldId id="434" r:id="rId16"/>
    <p:sldId id="435" r:id="rId17"/>
    <p:sldId id="427" r:id="rId18"/>
    <p:sldId id="402" r:id="rId19"/>
    <p:sldId id="403" r:id="rId20"/>
    <p:sldId id="429" r:id="rId21"/>
    <p:sldId id="428" r:id="rId22"/>
    <p:sldId id="412" r:id="rId23"/>
    <p:sldId id="413" r:id="rId24"/>
    <p:sldId id="404" r:id="rId25"/>
    <p:sldId id="405" r:id="rId26"/>
    <p:sldId id="406" r:id="rId27"/>
    <p:sldId id="414" r:id="rId28"/>
    <p:sldId id="393" r:id="rId2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41D7"/>
    <a:srgbClr val="AFE0E4"/>
    <a:srgbClr val="00FF00"/>
    <a:srgbClr val="0000FF"/>
    <a:srgbClr val="98C5C9"/>
    <a:srgbClr val="ADD4D7"/>
    <a:srgbClr val="FF0066"/>
    <a:srgbClr val="33CCCC"/>
    <a:srgbClr val="83A4A6"/>
    <a:srgbClr val="86A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25" autoAdjust="0"/>
    <p:restoredTop sz="86328" autoAdjust="0"/>
  </p:normalViewPr>
  <p:slideViewPr>
    <p:cSldViewPr>
      <p:cViewPr varScale="1">
        <p:scale>
          <a:sx n="57" d="100"/>
          <a:sy n="57" d="100"/>
        </p:scale>
        <p:origin x="96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F50C3-983B-4F45-A92C-EA840F10E168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86A49-CA41-4C1E-99E9-7FDA724EBE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342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07DE9-5DCB-4E3C-9EC2-E06C705FB898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9CFE4-FF1D-459A-BD21-6850F036F1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5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9CFE4-FF1D-459A-BD21-6850F036F193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93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CF08-9192-4422-AC63-985085014554}" type="datetime1">
              <a:rPr lang="de-DE" smtClean="0"/>
              <a:t>12.09.2024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7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47BE-9027-41F7-B5A4-BE860DAED9F1}" type="datetime1">
              <a:rPr lang="de-DE" smtClean="0"/>
              <a:t>12.09.2024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54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2D66-87FB-4D88-AB67-FF1BC70B073C}" type="datetime1">
              <a:rPr lang="de-DE" smtClean="0"/>
              <a:t>12.09.2024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91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46785-2A8F-4813-A29F-2295A643BB4E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17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86F34-1FB3-4054-A54C-7549FF37CD04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434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7FC0B-12BF-4858-9BE5-EB88CD5E46E6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243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6E560-2532-4E3F-AA2D-5841FB7C716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551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36B89-CFBF-4396-8A44-70EFE86A548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178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22B91-3311-4C1B-81A6-5583A5F7C026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794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28E09-372E-469E-B85A-FA0D8146A9BC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39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B8E4-1A26-468E-AA0F-13A088CC7691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7BAD-CB2F-42AF-A04B-05287DEBD6BA}" type="datetime1">
              <a:rPr lang="de-DE" smtClean="0"/>
              <a:t>12.09.2024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703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B69A3-4D54-447B-9881-3CEDB56C0392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1655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09258-2A5D-480C-8FAB-69F1B8FD84E9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675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BD817-58E6-459D-925C-F683694E60A0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8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A2F0-21EF-4121-92E5-E17C4D63A0BC}" type="datetime1">
              <a:rPr lang="de-DE" smtClean="0"/>
              <a:t>12.09.2024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14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38F6-474A-4692-B930-24909BDA1E5F}" type="datetime1">
              <a:rPr lang="de-DE" smtClean="0"/>
              <a:t>12.09.2024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28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7014-2D8F-4B74-A1F5-66BD6209F10C}" type="datetime1">
              <a:rPr lang="de-DE" smtClean="0"/>
              <a:t>12.09.2024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48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814D-F0BC-408C-AC34-3FB70296CE30}" type="datetime1">
              <a:rPr lang="de-DE" smtClean="0"/>
              <a:t>12.09.2024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6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9ED7-B164-47F9-A526-5F2A2425EE74}" type="datetime1">
              <a:rPr lang="de-DE" smtClean="0"/>
              <a:t>12.09.2024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14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BA9-D4DA-4294-A718-DAAC52758A94}" type="datetime1">
              <a:rPr lang="de-DE" smtClean="0"/>
              <a:t>12.09.2024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67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BF26-D08A-4E54-9AC8-3A25882F0CDD}" type="datetime1">
              <a:rPr lang="de-DE" smtClean="0"/>
              <a:t>12.09.2024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66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0BBBA-DF61-425D-A7F4-AAEB2F153053}" type="datetime1">
              <a:rPr lang="de-DE" smtClean="0"/>
              <a:t>12.09.2024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02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modificar el estilo de texto del patrón</a:t>
            </a:r>
          </a:p>
          <a:p>
            <a:pPr lvl="1"/>
            <a:r>
              <a:rPr lang="es-ES" altLang="de-DE"/>
              <a:t>Segundo nivel</a:t>
            </a:r>
          </a:p>
          <a:p>
            <a:pPr lvl="2"/>
            <a:r>
              <a:rPr lang="es-ES" altLang="de-DE"/>
              <a:t>Tercer nivel</a:t>
            </a:r>
          </a:p>
          <a:p>
            <a:pPr lvl="3"/>
            <a:r>
              <a:rPr lang="es-ES" altLang="de-DE"/>
              <a:t>Cuarto nivel</a:t>
            </a:r>
          </a:p>
          <a:p>
            <a:pPr lvl="4"/>
            <a:r>
              <a:rPr lang="es-ES" altLang="de-DE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99BA3D-5DAA-4093-8BD5-C2BF8F4BF07E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8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101013" y="6669088"/>
            <a:ext cx="1042987" cy="188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0" y="1844824"/>
            <a:ext cx="9147944" cy="553998"/>
          </a:xfrm>
          <a:prstGeom prst="rect">
            <a:avLst/>
          </a:prstGeom>
          <a:gradFill rotWithShape="1"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sz="3000" b="1" kern="0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/>
              </a:rPr>
              <a:t>FUNGSI</a:t>
            </a:r>
            <a:r>
              <a:rPr kumimoji="0" lang="es-UY" sz="3000" b="1" i="0" u="none" strike="noStrike" kern="0" cap="all" spc="0" normalizeH="0" baseline="0" noProof="0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de-DE" sz="3000" b="1" i="0" u="none" strike="noStrike" kern="0" cap="all" spc="0" normalizeH="0" baseline="0" noProof="0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Untertitel 2"/>
          <p:cNvSpPr txBox="1">
            <a:spLocks/>
          </p:cNvSpPr>
          <p:nvPr/>
        </p:nvSpPr>
        <p:spPr>
          <a:xfrm>
            <a:off x="1371600" y="5947048"/>
            <a:ext cx="6400800" cy="8164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Ganjil 2024/2025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1236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10</a:t>
            </a:fld>
            <a:endParaRPr lang="de-DE" dirty="0"/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EC6FB9F8-2DA5-0645-8011-75D93DF5B35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715ED86-6FAB-FB48-BE0C-4CCA9023D2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dirty="0" err="1"/>
              <a:t>Relasi</a:t>
            </a:r>
            <a:r>
              <a:rPr lang="en-US" sz="2800" dirty="0"/>
              <a:t> </a:t>
            </a:r>
            <a:r>
              <a:rPr lang="en-US" sz="2800" i="1" dirty="0"/>
              <a:t>f </a:t>
            </a:r>
            <a:r>
              <a:rPr lang="en-US" sz="2800" dirty="0"/>
              <a:t>= {(1, </a:t>
            </a:r>
            <a:r>
              <a:rPr lang="en-US" sz="2800" i="1" dirty="0"/>
              <a:t>u</a:t>
            </a:r>
            <a:r>
              <a:rPr lang="en-US" sz="2800" dirty="0"/>
              <a:t>), (2, </a:t>
            </a:r>
            <a:r>
              <a:rPr lang="en-US" sz="2800" i="1" dirty="0"/>
              <a:t>u</a:t>
            </a:r>
            <a:r>
              <a:rPr lang="en-US" sz="2800" dirty="0"/>
              <a:t>), (3, </a:t>
            </a:r>
            <a:r>
              <a:rPr lang="en-US" sz="2800" i="1" dirty="0"/>
              <a:t>v</a:t>
            </a:r>
            <a:r>
              <a:rPr lang="en-US" sz="2800" dirty="0"/>
              <a:t>)}</a:t>
            </a:r>
            <a:r>
              <a:rPr lang="id-ID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/>
              <a:t> = {1, 2, 3}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id-ID" sz="2800" dirty="0"/>
              <a:t>       </a:t>
            </a:r>
            <a:r>
              <a:rPr lang="en-US" sz="2800" i="1" dirty="0"/>
              <a:t>B</a:t>
            </a:r>
            <a:r>
              <a:rPr lang="en-US" sz="2800" dirty="0"/>
              <a:t> = {</a:t>
            </a:r>
            <a:r>
              <a:rPr lang="en-US" sz="2800" i="1" dirty="0"/>
              <a:t>u</a:t>
            </a:r>
            <a:r>
              <a:rPr lang="en-US" sz="2800" dirty="0"/>
              <a:t>, </a:t>
            </a:r>
            <a:r>
              <a:rPr lang="en-US" sz="2800" i="1" dirty="0"/>
              <a:t>v</a:t>
            </a:r>
            <a:r>
              <a:rPr lang="en-US" sz="2800" dirty="0"/>
              <a:t>, </a:t>
            </a:r>
            <a:r>
              <a:rPr lang="en-US" sz="2800" i="1" dirty="0"/>
              <a:t>w</a:t>
            </a:r>
            <a:r>
              <a:rPr lang="en-US" sz="2800" dirty="0"/>
              <a:t>} </a:t>
            </a:r>
          </a:p>
          <a:p>
            <a:pPr eaLnBrk="1" hangingPunct="1"/>
            <a:r>
              <a:rPr lang="en-US" sz="2800" dirty="0" err="1"/>
              <a:t>Bukan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(onto)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i="1" dirty="0"/>
              <a:t>w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termasuk</a:t>
            </a:r>
            <a:r>
              <a:rPr lang="en-US" sz="2800" dirty="0"/>
              <a:t> </a:t>
            </a:r>
            <a:r>
              <a:rPr lang="en-US" sz="2800" dirty="0" err="1"/>
              <a:t>jelajah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i="1" dirty="0"/>
              <a:t>f</a:t>
            </a:r>
            <a:r>
              <a:rPr lang="en-US" sz="2800" dirty="0"/>
              <a:t>. </a:t>
            </a:r>
          </a:p>
          <a:p>
            <a:pPr eaLnBrk="1" hangingPunct="1"/>
            <a:r>
              <a:rPr lang="en-US" sz="2800" dirty="0" err="1"/>
              <a:t>Relasi</a:t>
            </a:r>
            <a:r>
              <a:rPr lang="en-US" sz="2800" dirty="0"/>
              <a:t> </a:t>
            </a:r>
            <a:r>
              <a:rPr lang="en-US" sz="2800" i="1" dirty="0"/>
              <a:t>f </a:t>
            </a:r>
            <a:r>
              <a:rPr lang="en-US" sz="2800" dirty="0"/>
              <a:t>= {(1, </a:t>
            </a:r>
            <a:r>
              <a:rPr lang="en-US" sz="2800" i="1" dirty="0"/>
              <a:t>w</a:t>
            </a:r>
            <a:r>
              <a:rPr lang="en-US" sz="2800" dirty="0"/>
              <a:t>), (2, </a:t>
            </a:r>
            <a:r>
              <a:rPr lang="en-US" sz="2800" i="1" dirty="0"/>
              <a:t>u</a:t>
            </a:r>
            <a:r>
              <a:rPr lang="en-US" sz="2800" dirty="0"/>
              <a:t>), (3, </a:t>
            </a:r>
            <a:r>
              <a:rPr lang="en-US" sz="2800" i="1" dirty="0"/>
              <a:t>v</a:t>
            </a:r>
            <a:r>
              <a:rPr lang="en-US" sz="2800" dirty="0"/>
              <a:t>)}</a:t>
            </a:r>
            <a:r>
              <a:rPr lang="id-ID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/>
              <a:t> = {1, 2, 3}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i="1" dirty="0"/>
              <a:t>B</a:t>
            </a:r>
            <a:r>
              <a:rPr lang="en-US" sz="2800" dirty="0"/>
              <a:t> = {</a:t>
            </a:r>
            <a:r>
              <a:rPr lang="en-US" sz="2800" i="1" dirty="0"/>
              <a:t>u</a:t>
            </a:r>
            <a:r>
              <a:rPr lang="en-US" sz="2800" dirty="0"/>
              <a:t>, </a:t>
            </a:r>
            <a:r>
              <a:rPr lang="en-US" sz="2800" i="1" dirty="0"/>
              <a:t>v</a:t>
            </a:r>
            <a:r>
              <a:rPr lang="en-US" sz="2800" dirty="0"/>
              <a:t>, </a:t>
            </a:r>
            <a:r>
              <a:rPr lang="en-US" sz="2800" i="1" dirty="0"/>
              <a:t>w</a:t>
            </a:r>
            <a:r>
              <a:rPr lang="en-US" sz="2800" dirty="0"/>
              <a:t>}</a:t>
            </a:r>
          </a:p>
          <a:p>
            <a:pPr eaLnBrk="1" hangingPunct="1"/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(onto)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anggota</a:t>
            </a:r>
            <a:r>
              <a:rPr lang="en-US" sz="2800" dirty="0"/>
              <a:t> </a:t>
            </a:r>
            <a:r>
              <a:rPr lang="en-US" sz="2800" i="1" dirty="0"/>
              <a:t>B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pasangan</a:t>
            </a:r>
            <a:r>
              <a:rPr lang="en-US" sz="2800" dirty="0"/>
              <a:t> </a:t>
            </a:r>
            <a:r>
              <a:rPr lang="en-US" sz="2800" dirty="0" err="1"/>
              <a:t>di</a:t>
            </a:r>
            <a:r>
              <a:rPr lang="en-US" sz="2800" dirty="0"/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312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11</a:t>
            </a:fld>
            <a:endParaRPr lang="de-DE" dirty="0"/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EC6FB9F8-2DA5-0645-8011-75D93DF5B35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54ADE6E-C5F4-E348-AB54-E6A431BA0B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000" dirty="0" err="1"/>
              <a:t>Misalkan</a:t>
            </a:r>
            <a:r>
              <a:rPr lang="en-US" sz="3000" dirty="0"/>
              <a:t> </a:t>
            </a:r>
            <a:r>
              <a:rPr lang="en-US" sz="3000" i="1" dirty="0"/>
              <a:t>f</a:t>
            </a:r>
            <a:r>
              <a:rPr lang="en-US" sz="3000" dirty="0"/>
              <a:t> : </a:t>
            </a:r>
            <a:r>
              <a:rPr lang="en-US" sz="3000" b="1" dirty="0"/>
              <a:t>Z </a:t>
            </a:r>
            <a:r>
              <a:rPr lang="en-US" sz="3000" dirty="0">
                <a:sym typeface="Symbol" pitchFamily="18" charset="2"/>
              </a:rPr>
              <a:t></a:t>
            </a:r>
            <a:r>
              <a:rPr lang="en-US" sz="3000" dirty="0"/>
              <a:t> </a:t>
            </a:r>
            <a:r>
              <a:rPr lang="en-US" sz="3000" b="1" dirty="0"/>
              <a:t>Z</a:t>
            </a:r>
            <a:r>
              <a:rPr lang="en-US" sz="3000" dirty="0"/>
              <a:t>. </a:t>
            </a:r>
            <a:r>
              <a:rPr lang="en-US" sz="3000" dirty="0" err="1"/>
              <a:t>Tentukan</a:t>
            </a:r>
            <a:r>
              <a:rPr lang="en-US" sz="3000" dirty="0"/>
              <a:t> </a:t>
            </a:r>
            <a:r>
              <a:rPr lang="en-US" sz="3000" dirty="0" err="1"/>
              <a:t>apakah</a:t>
            </a:r>
            <a:r>
              <a:rPr lang="en-US" sz="3000" dirty="0"/>
              <a:t> </a:t>
            </a:r>
            <a:r>
              <a:rPr lang="en-US" sz="3000" i="1" dirty="0"/>
              <a:t>f</a:t>
            </a:r>
            <a:r>
              <a:rPr lang="en-US" sz="3000" dirty="0"/>
              <a:t>(</a:t>
            </a:r>
            <a:r>
              <a:rPr lang="en-US" sz="3000" i="1" dirty="0"/>
              <a:t>x</a:t>
            </a:r>
            <a:r>
              <a:rPr lang="en-US" sz="3000" dirty="0"/>
              <a:t>) = </a:t>
            </a:r>
            <a:r>
              <a:rPr lang="en-US" sz="3000" i="1" dirty="0"/>
              <a:t>x</a:t>
            </a:r>
            <a:r>
              <a:rPr lang="en-US" sz="3000" i="1" baseline="30000" dirty="0"/>
              <a:t>2</a:t>
            </a:r>
            <a:r>
              <a:rPr lang="en-US" sz="3000" dirty="0"/>
              <a:t> + 1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i="1" dirty="0"/>
              <a:t>f</a:t>
            </a:r>
            <a:r>
              <a:rPr lang="en-US" sz="3000" dirty="0"/>
              <a:t>(</a:t>
            </a:r>
            <a:r>
              <a:rPr lang="en-US" sz="3000" i="1" dirty="0"/>
              <a:t>x</a:t>
            </a:r>
            <a:r>
              <a:rPr lang="en-US" sz="3000" dirty="0"/>
              <a:t>) = </a:t>
            </a:r>
            <a:r>
              <a:rPr lang="en-US" sz="3000" i="1" dirty="0"/>
              <a:t>x</a:t>
            </a:r>
            <a:r>
              <a:rPr lang="en-US" sz="3000" dirty="0"/>
              <a:t> – 1 </a:t>
            </a:r>
            <a:r>
              <a:rPr lang="en-US" sz="3000" dirty="0" err="1"/>
              <a:t>merupakan</a:t>
            </a:r>
            <a:r>
              <a:rPr lang="en-US" sz="3000" dirty="0"/>
              <a:t> </a:t>
            </a:r>
            <a:r>
              <a:rPr lang="en-US" sz="3000" dirty="0" err="1"/>
              <a:t>fungsi</a:t>
            </a:r>
            <a:r>
              <a:rPr lang="en-US" sz="3000" dirty="0"/>
              <a:t> </a:t>
            </a:r>
            <a:r>
              <a:rPr lang="en-US" sz="3000" dirty="0" err="1"/>
              <a:t>pada</a:t>
            </a:r>
            <a:r>
              <a:rPr lang="en-US" sz="3000" dirty="0"/>
              <a:t> (onto)?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000" u="sng" dirty="0" err="1"/>
              <a:t>Penyelesaian</a:t>
            </a:r>
            <a:r>
              <a:rPr lang="en-US" sz="3000" dirty="0"/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/>
              <a:t> </a:t>
            </a:r>
            <a:r>
              <a:rPr lang="en-US" sz="3000" i="1" dirty="0"/>
              <a:t>f</a:t>
            </a:r>
            <a:r>
              <a:rPr lang="en-US" sz="3000" dirty="0"/>
              <a:t>(</a:t>
            </a:r>
            <a:r>
              <a:rPr lang="en-US" sz="3000" i="1" dirty="0"/>
              <a:t>x</a:t>
            </a:r>
            <a:r>
              <a:rPr lang="en-US" sz="3000" dirty="0"/>
              <a:t>) = </a:t>
            </a:r>
            <a:r>
              <a:rPr lang="en-US" sz="3000" i="1" dirty="0"/>
              <a:t>x</a:t>
            </a:r>
            <a:r>
              <a:rPr lang="en-US" sz="3000" i="1" baseline="30000" dirty="0"/>
              <a:t>2</a:t>
            </a:r>
            <a:r>
              <a:rPr lang="en-US" sz="3000" dirty="0"/>
              <a:t> + 1 </a:t>
            </a:r>
            <a:r>
              <a:rPr lang="en-US" sz="3000" dirty="0" err="1"/>
              <a:t>bukan</a:t>
            </a:r>
            <a:r>
              <a:rPr lang="en-US" sz="3000" dirty="0"/>
              <a:t> </a:t>
            </a:r>
            <a:r>
              <a:rPr lang="en-US" sz="3000" dirty="0" err="1"/>
              <a:t>fungsi</a:t>
            </a:r>
            <a:r>
              <a:rPr lang="en-US" sz="3000" dirty="0"/>
              <a:t> </a:t>
            </a:r>
            <a:r>
              <a:rPr lang="en-US" sz="3000" dirty="0" err="1"/>
              <a:t>pada</a:t>
            </a:r>
            <a:r>
              <a:rPr lang="en-US" sz="3000" dirty="0"/>
              <a:t>, </a:t>
            </a:r>
            <a:r>
              <a:rPr lang="en-US" sz="3000" dirty="0" err="1"/>
              <a:t>karena</a:t>
            </a:r>
            <a:r>
              <a:rPr lang="en-US" sz="3000" dirty="0"/>
              <a:t> </a:t>
            </a:r>
            <a:r>
              <a:rPr lang="en-US" sz="3000" dirty="0" err="1"/>
              <a:t>tidak</a:t>
            </a:r>
            <a:r>
              <a:rPr lang="en-US" sz="3000" dirty="0"/>
              <a:t> </a:t>
            </a:r>
            <a:r>
              <a:rPr lang="en-US" sz="3000" dirty="0" err="1"/>
              <a:t>semua</a:t>
            </a:r>
            <a:r>
              <a:rPr lang="en-US" sz="3000" dirty="0"/>
              <a:t> </a:t>
            </a:r>
            <a:r>
              <a:rPr lang="en-US" sz="3000" dirty="0" err="1"/>
              <a:t>nilai</a:t>
            </a:r>
            <a:r>
              <a:rPr lang="en-US" sz="3000" dirty="0"/>
              <a:t> </a:t>
            </a:r>
            <a:r>
              <a:rPr lang="en-US" sz="3000" dirty="0" err="1"/>
              <a:t>bilangan</a:t>
            </a:r>
            <a:r>
              <a:rPr lang="en-US" sz="3000" dirty="0"/>
              <a:t> </a:t>
            </a:r>
            <a:r>
              <a:rPr lang="en-US" sz="3000" dirty="0" err="1"/>
              <a:t>bulat</a:t>
            </a:r>
            <a:r>
              <a:rPr lang="en-US" sz="3000" dirty="0"/>
              <a:t> </a:t>
            </a:r>
            <a:r>
              <a:rPr lang="en-US" sz="3000" dirty="0" err="1"/>
              <a:t>merupakan</a:t>
            </a:r>
            <a:r>
              <a:rPr lang="en-US" sz="3000" dirty="0"/>
              <a:t> </a:t>
            </a:r>
            <a:r>
              <a:rPr lang="en-US" sz="3000" dirty="0" err="1"/>
              <a:t>jelajah</a:t>
            </a:r>
            <a:r>
              <a:rPr lang="en-US" sz="3000" dirty="0"/>
              <a:t> </a:t>
            </a:r>
            <a:r>
              <a:rPr lang="en-US" sz="3000" dirty="0" err="1"/>
              <a:t>dari</a:t>
            </a:r>
            <a:r>
              <a:rPr lang="en-US" sz="3000" dirty="0"/>
              <a:t> </a:t>
            </a:r>
            <a:r>
              <a:rPr lang="en-US" sz="3000" i="1" dirty="0"/>
              <a:t>f</a:t>
            </a:r>
            <a:r>
              <a:rPr lang="en-US" sz="3000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i="1" dirty="0"/>
              <a:t>f</a:t>
            </a:r>
            <a:r>
              <a:rPr lang="en-US" sz="3000" dirty="0"/>
              <a:t>(</a:t>
            </a:r>
            <a:r>
              <a:rPr lang="en-US" sz="3000" i="1" dirty="0"/>
              <a:t>x</a:t>
            </a:r>
            <a:r>
              <a:rPr lang="en-US" sz="3000" dirty="0"/>
              <a:t>) = </a:t>
            </a:r>
            <a:r>
              <a:rPr lang="en-US" sz="3000" i="1" dirty="0"/>
              <a:t>x</a:t>
            </a:r>
            <a:r>
              <a:rPr lang="en-US" sz="3000" dirty="0"/>
              <a:t> – 1 </a:t>
            </a:r>
            <a:r>
              <a:rPr lang="en-US" sz="3000" dirty="0" err="1"/>
              <a:t>adalah</a:t>
            </a:r>
            <a:r>
              <a:rPr lang="en-US" sz="3000" dirty="0"/>
              <a:t> </a:t>
            </a:r>
            <a:r>
              <a:rPr lang="en-US" sz="3000" dirty="0" err="1"/>
              <a:t>fungsi</a:t>
            </a:r>
            <a:r>
              <a:rPr lang="en-US" sz="3000" dirty="0"/>
              <a:t> </a:t>
            </a:r>
            <a:r>
              <a:rPr lang="en-US" sz="3000" dirty="0" err="1"/>
              <a:t>pada</a:t>
            </a:r>
            <a:r>
              <a:rPr lang="en-US" sz="3000" dirty="0"/>
              <a:t> </a:t>
            </a:r>
            <a:r>
              <a:rPr lang="en-US" sz="3000" dirty="0" err="1"/>
              <a:t>karena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setiap</a:t>
            </a:r>
            <a:r>
              <a:rPr lang="en-US" sz="3000" dirty="0"/>
              <a:t> </a:t>
            </a:r>
            <a:r>
              <a:rPr lang="en-US" sz="3000" dirty="0" err="1"/>
              <a:t>bilangan</a:t>
            </a:r>
            <a:r>
              <a:rPr lang="en-US" sz="3000" dirty="0"/>
              <a:t> </a:t>
            </a:r>
            <a:r>
              <a:rPr lang="en-US" sz="3000" dirty="0" err="1"/>
              <a:t>bulat</a:t>
            </a:r>
            <a:r>
              <a:rPr lang="en-US" sz="3000" dirty="0"/>
              <a:t> </a:t>
            </a:r>
            <a:r>
              <a:rPr lang="en-US" sz="3000" i="1" dirty="0"/>
              <a:t>y</a:t>
            </a:r>
            <a:r>
              <a:rPr lang="en-US" sz="3000" dirty="0"/>
              <a:t>, </a:t>
            </a:r>
            <a:r>
              <a:rPr lang="en-US" sz="3000" dirty="0" err="1"/>
              <a:t>selalu</a:t>
            </a:r>
            <a:r>
              <a:rPr lang="en-US" sz="3000" dirty="0"/>
              <a:t> </a:t>
            </a:r>
            <a:r>
              <a:rPr lang="en-US" sz="3000" dirty="0" err="1"/>
              <a:t>ada</a:t>
            </a:r>
            <a:r>
              <a:rPr lang="en-US" sz="3000" dirty="0"/>
              <a:t> </a:t>
            </a:r>
            <a:r>
              <a:rPr lang="en-US" sz="3000" dirty="0" err="1"/>
              <a:t>nilai</a:t>
            </a:r>
            <a:r>
              <a:rPr lang="en-US" sz="3000" dirty="0"/>
              <a:t> </a:t>
            </a:r>
            <a:r>
              <a:rPr lang="en-US" sz="3000" i="1" dirty="0"/>
              <a:t>x</a:t>
            </a:r>
            <a:r>
              <a:rPr lang="en-US" sz="3000" dirty="0"/>
              <a:t> yang </a:t>
            </a:r>
            <a:r>
              <a:rPr lang="en-US" sz="3000" dirty="0" err="1"/>
              <a:t>memenuhi</a:t>
            </a:r>
            <a:r>
              <a:rPr lang="en-US" sz="3000" dirty="0"/>
              <a:t>, </a:t>
            </a:r>
            <a:r>
              <a:rPr lang="en-US" sz="3000" dirty="0" err="1"/>
              <a:t>yaitu</a:t>
            </a:r>
            <a:r>
              <a:rPr lang="en-US" sz="3000" dirty="0"/>
              <a:t> </a:t>
            </a:r>
            <a:r>
              <a:rPr lang="en-US" sz="3000" i="1" dirty="0"/>
              <a:t>y</a:t>
            </a:r>
            <a:r>
              <a:rPr lang="en-US" sz="3000" dirty="0"/>
              <a:t> = </a:t>
            </a:r>
            <a:r>
              <a:rPr lang="en-US" sz="3000" i="1" dirty="0"/>
              <a:t>x</a:t>
            </a:r>
            <a:r>
              <a:rPr lang="en-US" sz="3000" dirty="0"/>
              <a:t> – 1 </a:t>
            </a:r>
            <a:r>
              <a:rPr lang="en-US" sz="3000" dirty="0" err="1"/>
              <a:t>akan</a:t>
            </a:r>
            <a:r>
              <a:rPr lang="en-US" sz="3000" dirty="0"/>
              <a:t> </a:t>
            </a:r>
            <a:r>
              <a:rPr lang="en-US" sz="3000" dirty="0" err="1"/>
              <a:t>dipenuhi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i="1" dirty="0"/>
              <a:t>x</a:t>
            </a:r>
            <a:r>
              <a:rPr lang="en-US" sz="3000" dirty="0"/>
              <a:t> = </a:t>
            </a:r>
            <a:r>
              <a:rPr lang="en-US" sz="3000" i="1" dirty="0"/>
              <a:t>y</a:t>
            </a:r>
            <a:r>
              <a:rPr lang="en-US" sz="3000" dirty="0"/>
              <a:t> + 1.						             	</a:t>
            </a:r>
          </a:p>
        </p:txBody>
      </p:sp>
    </p:spTree>
    <p:extLst>
      <p:ext uri="{BB962C8B-B14F-4D97-AF65-F5344CB8AC3E}">
        <p14:creationId xmlns:p14="http://schemas.microsoft.com/office/powerpoint/2010/main" val="31046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12</a:t>
            </a:fld>
            <a:endParaRPr lang="de-DE" dirty="0"/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EC6FB9F8-2DA5-0645-8011-75D93DF5B35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3210CDB2-1093-7144-BD2F-08BAAA8EF41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998302"/>
              </p:ext>
            </p:extLst>
          </p:nvPr>
        </p:nvGraphicFramePr>
        <p:xfrm>
          <a:off x="4932040" y="1479801"/>
          <a:ext cx="2808312" cy="2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Visio" r:id="rId3" imgW="2236320" imgH="1682280" progId="Visio.Drawing.11">
                  <p:embed/>
                </p:oleObj>
              </mc:Choice>
              <mc:Fallback>
                <p:oleObj name="Visio" r:id="rId3" imgW="2236320" imgH="1682280" progId="Visio.Drawing.11">
                  <p:embed/>
                  <p:pic>
                    <p:nvPicPr>
                      <p:cNvPr id="40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479801"/>
                        <a:ext cx="2808312" cy="2112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>
            <a:extLst>
              <a:ext uri="{FF2B5EF4-FFF2-40B4-BE49-F238E27FC236}">
                <a16:creationId xmlns:a16="http://schemas.microsoft.com/office/drawing/2014/main" id="{AC47ACB2-C999-1446-ADEF-902D711A5F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453027"/>
              </p:ext>
            </p:extLst>
          </p:nvPr>
        </p:nvGraphicFramePr>
        <p:xfrm>
          <a:off x="4932040" y="3861048"/>
          <a:ext cx="2808312" cy="2131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Visio" r:id="rId5" imgW="2236320" imgH="1697400" progId="Visio.Drawing.11">
                  <p:embed/>
                </p:oleObj>
              </mc:Choice>
              <mc:Fallback>
                <p:oleObj name="Visio" r:id="rId5" imgW="2236320" imgH="1697400" progId="Visio.Drawing.11">
                  <p:embed/>
                  <p:pic>
                    <p:nvPicPr>
                      <p:cNvPr id="409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861048"/>
                        <a:ext cx="2808312" cy="21311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">
            <a:extLst>
              <a:ext uri="{FF2B5EF4-FFF2-40B4-BE49-F238E27FC236}">
                <a16:creationId xmlns:a16="http://schemas.microsoft.com/office/drawing/2014/main" id="{D0B5CB80-EAB0-C543-AFC4-549150CAAD0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981200"/>
            <a:ext cx="4038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bukan</a:t>
            </a:r>
            <a:r>
              <a:rPr lang="en-US" sz="2800" dirty="0"/>
              <a:t> </a:t>
            </a:r>
            <a:r>
              <a:rPr lang="en-US" sz="2800" dirty="0" err="1"/>
              <a:t>surjektif</a:t>
            </a:r>
            <a:r>
              <a:rPr lang="en-US" sz="2800" dirty="0"/>
              <a:t> (onto)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surjektif</a:t>
            </a:r>
            <a:r>
              <a:rPr lang="en-US" sz="2800" dirty="0"/>
              <a:t> (onto) </a:t>
            </a:r>
            <a:r>
              <a:rPr lang="en-US" sz="2800" dirty="0" err="1"/>
              <a:t>bukan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876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13</a:t>
            </a:fld>
            <a:endParaRPr lang="de-DE" dirty="0"/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EC6FB9F8-2DA5-0645-8011-75D93DF5B35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C932E0ED-3D0F-7544-9618-13997F0F001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70350"/>
              </p:ext>
            </p:extLst>
          </p:nvPr>
        </p:nvGraphicFramePr>
        <p:xfrm>
          <a:off x="5220072" y="1465083"/>
          <a:ext cx="2813485" cy="2134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Visio" r:id="rId3" imgW="2236320" imgH="1697400" progId="Visio.Drawing.11">
                  <p:embed/>
                </p:oleObj>
              </mc:Choice>
              <mc:Fallback>
                <p:oleObj name="Visio" r:id="rId3" imgW="2236320" imgH="1697400" progId="Visio.Drawing.11">
                  <p:embed/>
                  <p:pic>
                    <p:nvPicPr>
                      <p:cNvPr id="512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1465083"/>
                        <a:ext cx="2813485" cy="21345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AF8F3894-19AA-4E48-8566-FEEBB560806D}"/>
              </a:ext>
            </a:extLst>
          </p:cNvPr>
          <p:cNvSpPr txBox="1">
            <a:spLocks noChangeArrowheads="1"/>
          </p:cNvSpPr>
          <p:nvPr/>
        </p:nvSpPr>
        <p:spPr>
          <a:xfrm>
            <a:off x="427509" y="1981200"/>
            <a:ext cx="4038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Bukan fungsi satu ke satu maupun onto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Bukan fungsi</a:t>
            </a:r>
            <a:endParaRPr lang="en-US" sz="2800" dirty="0"/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C51899DD-81E3-8542-85EA-93C584DF33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434100"/>
              </p:ext>
            </p:extLst>
          </p:nvPr>
        </p:nvGraphicFramePr>
        <p:xfrm>
          <a:off x="5287541" y="3929154"/>
          <a:ext cx="2812851" cy="213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Visio" r:id="rId5" imgW="2236320" imgH="1697400" progId="Visio.Drawing.11">
                  <p:embed/>
                </p:oleObj>
              </mc:Choice>
              <mc:Fallback>
                <p:oleObj name="Visio" r:id="rId5" imgW="2236320" imgH="1697400" progId="Visio.Drawing.11">
                  <p:embed/>
                  <p:pic>
                    <p:nvPicPr>
                      <p:cNvPr id="512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541" y="3929154"/>
                        <a:ext cx="2812851" cy="2134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5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14</a:t>
            </a:fld>
            <a:endParaRPr lang="de-DE" dirty="0"/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EC6FB9F8-2DA5-0645-8011-75D93DF5B35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Fungsi bijektif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DD612C6A-9AF3-224E-B822-1763CD2462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sz="3600" dirty="0" err="1"/>
              <a:t>Fungsi</a:t>
            </a:r>
            <a:r>
              <a:rPr lang="en-US" sz="3600" dirty="0"/>
              <a:t> </a:t>
            </a:r>
            <a:r>
              <a:rPr lang="en-US" sz="3600" i="1" dirty="0"/>
              <a:t>f</a:t>
            </a:r>
            <a:r>
              <a:rPr lang="en-US" sz="3600" dirty="0"/>
              <a:t> </a:t>
            </a:r>
            <a:r>
              <a:rPr lang="en-US" sz="3600" dirty="0" err="1"/>
              <a:t>dikatakan</a:t>
            </a:r>
            <a:r>
              <a:rPr lang="en-US" sz="3600" dirty="0"/>
              <a:t> </a:t>
            </a:r>
            <a:r>
              <a:rPr lang="en-US" sz="3600" b="1" dirty="0" err="1"/>
              <a:t>berkoresponden</a:t>
            </a:r>
            <a:r>
              <a:rPr lang="en-US" sz="3600" b="1" dirty="0"/>
              <a:t> </a:t>
            </a:r>
            <a:r>
              <a:rPr lang="en-US" sz="3600" b="1" dirty="0" err="1"/>
              <a:t>satu-ke-satu</a:t>
            </a:r>
            <a:r>
              <a:rPr lang="en-US" sz="3600" dirty="0"/>
              <a:t>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b="1" dirty="0" err="1"/>
              <a:t>bijektif</a:t>
            </a:r>
            <a:r>
              <a:rPr lang="en-US" sz="3600" dirty="0"/>
              <a:t> (</a:t>
            </a:r>
            <a:r>
              <a:rPr lang="en-US" sz="3600" i="1" dirty="0" err="1"/>
              <a:t>bijection</a:t>
            </a:r>
            <a:r>
              <a:rPr lang="en-US" sz="3600" dirty="0"/>
              <a:t>) </a:t>
            </a:r>
            <a:endParaRPr lang="id-ID" sz="3600" dirty="0"/>
          </a:p>
          <a:p>
            <a:pPr eaLnBrk="1" hangingPunct="1"/>
            <a:r>
              <a:rPr lang="id-ID" sz="3600" dirty="0"/>
              <a:t>J</a:t>
            </a:r>
            <a:r>
              <a:rPr lang="en-US" sz="3600" dirty="0" err="1"/>
              <a:t>ika</a:t>
            </a:r>
            <a:r>
              <a:rPr lang="en-US" sz="3600" dirty="0"/>
              <a:t> </a:t>
            </a:r>
            <a:r>
              <a:rPr lang="id-ID" sz="3600" dirty="0"/>
              <a:t>f </a:t>
            </a:r>
            <a:r>
              <a:rPr lang="en-US" sz="3600" dirty="0" err="1"/>
              <a:t>fungsi</a:t>
            </a:r>
            <a:r>
              <a:rPr lang="en-US" sz="3600" dirty="0"/>
              <a:t> </a:t>
            </a:r>
            <a:r>
              <a:rPr lang="en-US" sz="3600" dirty="0" err="1"/>
              <a:t>satu-ke-satu</a:t>
            </a:r>
            <a:r>
              <a:rPr lang="en-US" sz="3600" dirty="0"/>
              <a:t> (one to one)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juga</a:t>
            </a:r>
            <a:r>
              <a:rPr lang="en-US" sz="3600" dirty="0"/>
              <a:t> </a:t>
            </a:r>
            <a:r>
              <a:rPr lang="en-US" sz="3600" dirty="0" err="1"/>
              <a:t>fungsi</a:t>
            </a:r>
            <a:r>
              <a:rPr lang="en-US" sz="3600" dirty="0"/>
              <a:t> </a:t>
            </a:r>
            <a:r>
              <a:rPr lang="en-US" sz="3600" dirty="0" err="1"/>
              <a:t>pada</a:t>
            </a:r>
            <a:r>
              <a:rPr lang="en-US" sz="3600" dirty="0"/>
              <a:t> (onto). </a:t>
            </a:r>
          </a:p>
        </p:txBody>
      </p:sp>
    </p:spTree>
    <p:extLst>
      <p:ext uri="{BB962C8B-B14F-4D97-AF65-F5344CB8AC3E}">
        <p14:creationId xmlns:p14="http://schemas.microsoft.com/office/powerpoint/2010/main" val="45470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15</a:t>
            </a:fld>
            <a:endParaRPr lang="de-DE" dirty="0"/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EC6FB9F8-2DA5-0645-8011-75D93DF5B35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4BFD573B-BF47-0A4A-90DA-DFCB7F3EDA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600" dirty="0" err="1"/>
              <a:t>Relasi</a:t>
            </a:r>
            <a:r>
              <a:rPr lang="en-US" sz="3600" dirty="0"/>
              <a:t> </a:t>
            </a:r>
            <a:r>
              <a:rPr lang="en-US" sz="3600" i="1" dirty="0"/>
              <a:t>f </a:t>
            </a:r>
            <a:r>
              <a:rPr lang="en-US" sz="3600" dirty="0"/>
              <a:t>= {(1, </a:t>
            </a:r>
            <a:r>
              <a:rPr lang="en-US" sz="3600" i="1" dirty="0"/>
              <a:t>u</a:t>
            </a:r>
            <a:r>
              <a:rPr lang="en-US" sz="3600" dirty="0"/>
              <a:t>), (2, </a:t>
            </a:r>
            <a:r>
              <a:rPr lang="en-US" sz="3600" i="1" dirty="0"/>
              <a:t>w</a:t>
            </a:r>
            <a:r>
              <a:rPr lang="en-US" sz="3600" dirty="0"/>
              <a:t>), (3, </a:t>
            </a:r>
            <a:r>
              <a:rPr lang="en-US" sz="3600" i="1" dirty="0"/>
              <a:t>v</a:t>
            </a:r>
            <a:r>
              <a:rPr lang="en-US" sz="3600" dirty="0"/>
              <a:t>)}</a:t>
            </a:r>
            <a:r>
              <a:rPr lang="id-ID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id-ID" sz="3600" dirty="0"/>
              <a:t>           </a:t>
            </a:r>
            <a:r>
              <a:rPr lang="en-US" sz="3600" i="1" dirty="0"/>
              <a:t>A</a:t>
            </a:r>
            <a:r>
              <a:rPr lang="en-US" sz="3600" dirty="0"/>
              <a:t> = {1, 2, 3} </a:t>
            </a:r>
            <a:r>
              <a:rPr lang="en-US" sz="3600" dirty="0" err="1"/>
              <a:t>ke</a:t>
            </a:r>
            <a:r>
              <a:rPr lang="en-US" sz="3600" dirty="0"/>
              <a:t> </a:t>
            </a:r>
            <a:r>
              <a:rPr lang="en-US" sz="3600" i="1" dirty="0"/>
              <a:t>B</a:t>
            </a:r>
            <a:r>
              <a:rPr lang="en-US" sz="3600" dirty="0"/>
              <a:t> = {</a:t>
            </a:r>
            <a:r>
              <a:rPr lang="en-US" sz="3600" i="1" dirty="0"/>
              <a:t>u</a:t>
            </a:r>
            <a:r>
              <a:rPr lang="en-US" sz="3600" dirty="0"/>
              <a:t>, </a:t>
            </a:r>
            <a:r>
              <a:rPr lang="en-US" sz="3600" i="1" dirty="0"/>
              <a:t>v</a:t>
            </a:r>
            <a:r>
              <a:rPr lang="en-US" sz="3600" dirty="0"/>
              <a:t>, </a:t>
            </a:r>
            <a:r>
              <a:rPr lang="en-US" sz="3600" i="1" dirty="0"/>
              <a:t>w</a:t>
            </a:r>
            <a:r>
              <a:rPr lang="en-US" sz="3600" dirty="0"/>
              <a:t>}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fungsi</a:t>
            </a:r>
            <a:r>
              <a:rPr lang="en-US" sz="3600" dirty="0"/>
              <a:t> yang </a:t>
            </a:r>
            <a:r>
              <a:rPr lang="en-US" sz="3600" dirty="0" err="1"/>
              <a:t>berkoresponden</a:t>
            </a:r>
            <a:r>
              <a:rPr lang="en-US" sz="3600" dirty="0"/>
              <a:t> </a:t>
            </a:r>
            <a:r>
              <a:rPr lang="en-US" sz="3600" dirty="0" err="1"/>
              <a:t>satu</a:t>
            </a:r>
            <a:r>
              <a:rPr lang="en-US" sz="3600" dirty="0"/>
              <a:t>-</a:t>
            </a:r>
            <a:r>
              <a:rPr lang="en-US" sz="3600" dirty="0" err="1"/>
              <a:t>ke</a:t>
            </a:r>
            <a:r>
              <a:rPr lang="en-US" sz="3600" dirty="0"/>
              <a:t>-</a:t>
            </a:r>
            <a:r>
              <a:rPr lang="en-US" sz="3600" dirty="0" err="1"/>
              <a:t>satu</a:t>
            </a:r>
            <a:r>
              <a:rPr lang="en-US" sz="3600" dirty="0"/>
              <a:t>,</a:t>
            </a:r>
            <a:r>
              <a:rPr lang="id-ID" sz="3600" dirty="0"/>
              <a:t> </a:t>
            </a:r>
            <a:r>
              <a:rPr lang="en-US" sz="3600" dirty="0" err="1"/>
              <a:t>karena</a:t>
            </a:r>
            <a:r>
              <a:rPr lang="en-US" sz="3600" dirty="0"/>
              <a:t> </a:t>
            </a:r>
            <a:r>
              <a:rPr lang="en-US" sz="3600" i="1" dirty="0"/>
              <a:t>f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fungsi</a:t>
            </a:r>
            <a:r>
              <a:rPr lang="en-US" sz="3600" dirty="0"/>
              <a:t> </a:t>
            </a:r>
            <a:r>
              <a:rPr lang="en-US" sz="3600" dirty="0" err="1"/>
              <a:t>satu</a:t>
            </a:r>
            <a:r>
              <a:rPr lang="en-US" sz="3600" dirty="0"/>
              <a:t>-</a:t>
            </a:r>
            <a:r>
              <a:rPr lang="en-US" sz="3600" dirty="0" err="1"/>
              <a:t>ke</a:t>
            </a:r>
            <a:r>
              <a:rPr lang="en-US" sz="3600" dirty="0"/>
              <a:t>-</a:t>
            </a:r>
            <a:r>
              <a:rPr lang="en-US" sz="3600" dirty="0" err="1"/>
              <a:t>satu</a:t>
            </a:r>
            <a:r>
              <a:rPr lang="en-US" sz="3600" dirty="0"/>
              <a:t> </a:t>
            </a:r>
            <a:r>
              <a:rPr lang="en-US" sz="3600" dirty="0" err="1"/>
              <a:t>maupun</a:t>
            </a:r>
            <a:r>
              <a:rPr lang="en-US" sz="3600" dirty="0"/>
              <a:t> </a:t>
            </a:r>
            <a:r>
              <a:rPr lang="en-US" sz="3600" dirty="0" err="1"/>
              <a:t>fungsi</a:t>
            </a:r>
            <a:r>
              <a:rPr lang="en-US" sz="3600" dirty="0"/>
              <a:t> </a:t>
            </a:r>
            <a:r>
              <a:rPr lang="en-US" sz="3600" dirty="0" err="1"/>
              <a:t>pada</a:t>
            </a:r>
            <a:r>
              <a:rPr lang="en-US" sz="3600" dirty="0"/>
              <a:t>. 	             		</a:t>
            </a:r>
            <a:endParaRPr lang="en-US" sz="3600" b="1" dirty="0"/>
          </a:p>
          <a:p>
            <a:pPr eaLnBrk="1" hangingPunct="1">
              <a:lnSpc>
                <a:spcPct val="80000"/>
              </a:lnSpc>
            </a:pPr>
            <a:r>
              <a:rPr lang="en-US" sz="3600" dirty="0" err="1"/>
              <a:t>Fungsi</a:t>
            </a:r>
            <a:r>
              <a:rPr lang="en-US" sz="3600" dirty="0"/>
              <a:t> </a:t>
            </a:r>
            <a:r>
              <a:rPr lang="en-US" sz="3600" i="1" dirty="0"/>
              <a:t>f</a:t>
            </a:r>
            <a:r>
              <a:rPr lang="en-US" sz="3600" dirty="0"/>
              <a:t>(</a:t>
            </a:r>
            <a:r>
              <a:rPr lang="en-US" sz="3600" i="1" dirty="0"/>
              <a:t>x</a:t>
            </a:r>
            <a:r>
              <a:rPr lang="en-US" sz="3600" dirty="0"/>
              <a:t>) = </a:t>
            </a:r>
            <a:r>
              <a:rPr lang="en-US" sz="3600" i="1" dirty="0"/>
              <a:t>x</a:t>
            </a:r>
            <a:r>
              <a:rPr lang="en-US" sz="3600" dirty="0"/>
              <a:t> – 1 </a:t>
            </a:r>
            <a:r>
              <a:rPr lang="en-US" sz="3600" dirty="0" err="1"/>
              <a:t>merupakan</a:t>
            </a:r>
            <a:r>
              <a:rPr lang="en-US" sz="3600" dirty="0"/>
              <a:t> </a:t>
            </a:r>
            <a:r>
              <a:rPr lang="en-US" sz="3600" dirty="0" err="1"/>
              <a:t>fungsi</a:t>
            </a:r>
            <a:r>
              <a:rPr lang="en-US" sz="3600" dirty="0"/>
              <a:t> yang </a:t>
            </a:r>
            <a:r>
              <a:rPr lang="en-US" sz="3600" dirty="0" err="1"/>
              <a:t>berkoresponden</a:t>
            </a:r>
            <a:r>
              <a:rPr lang="en-US" sz="3600" dirty="0"/>
              <a:t> </a:t>
            </a:r>
            <a:r>
              <a:rPr lang="en-US" sz="3600" dirty="0" err="1"/>
              <a:t>satu-ke-satu</a:t>
            </a:r>
            <a:r>
              <a:rPr lang="en-US" sz="3600" dirty="0"/>
              <a:t>, </a:t>
            </a:r>
            <a:r>
              <a:rPr lang="en-US" sz="3600" dirty="0" err="1"/>
              <a:t>karena</a:t>
            </a:r>
            <a:r>
              <a:rPr lang="en-US" sz="3600" dirty="0"/>
              <a:t> </a:t>
            </a:r>
            <a:r>
              <a:rPr lang="en-US" sz="3600" i="1" dirty="0"/>
              <a:t>f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fungsi</a:t>
            </a:r>
            <a:r>
              <a:rPr lang="en-US" sz="3600" dirty="0"/>
              <a:t> </a:t>
            </a:r>
            <a:r>
              <a:rPr lang="en-US" sz="3600" dirty="0" err="1"/>
              <a:t>satu-ke-satu</a:t>
            </a:r>
            <a:r>
              <a:rPr lang="en-US" sz="3600" dirty="0"/>
              <a:t> </a:t>
            </a:r>
            <a:r>
              <a:rPr lang="en-US" sz="3600" dirty="0" err="1"/>
              <a:t>maupun</a:t>
            </a:r>
            <a:r>
              <a:rPr lang="en-US" sz="3600" dirty="0"/>
              <a:t> </a:t>
            </a:r>
            <a:r>
              <a:rPr lang="en-US" sz="3600" dirty="0" err="1"/>
              <a:t>fungsi</a:t>
            </a:r>
            <a:r>
              <a:rPr lang="en-US" sz="3600" dirty="0"/>
              <a:t> </a:t>
            </a:r>
            <a:r>
              <a:rPr lang="en-US" sz="3600" dirty="0" err="1"/>
              <a:t>pada</a:t>
            </a:r>
            <a:r>
              <a:rPr lang="en-US" sz="3600" dirty="0"/>
              <a:t>.								 </a:t>
            </a:r>
          </a:p>
        </p:txBody>
      </p:sp>
    </p:spTree>
    <p:extLst>
      <p:ext uri="{BB962C8B-B14F-4D97-AF65-F5344CB8AC3E}">
        <p14:creationId xmlns:p14="http://schemas.microsoft.com/office/powerpoint/2010/main" val="342066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16</a:t>
            </a:fld>
            <a:endParaRPr lang="de-DE" dirty="0"/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EC6FB9F8-2DA5-0645-8011-75D93DF5B35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Fungsi invers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BFECC8C-4ECA-9841-A1CA-2A0041AE88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berkoresponden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-</a:t>
            </a:r>
            <a:r>
              <a:rPr lang="en-US" dirty="0" err="1"/>
              <a:t>ke</a:t>
            </a:r>
            <a:r>
              <a:rPr lang="en-US" dirty="0"/>
              <a:t>-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b="1" dirty="0" err="1"/>
              <a:t>balikan</a:t>
            </a:r>
            <a:r>
              <a:rPr lang="en-US" dirty="0"/>
              <a:t> (</a:t>
            </a:r>
            <a:r>
              <a:rPr lang="en-US" i="1" dirty="0" err="1"/>
              <a:t>invers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. </a:t>
            </a:r>
          </a:p>
          <a:p>
            <a:pPr eaLnBrk="1" hangingPunct="1"/>
            <a:r>
              <a:rPr lang="en-US" dirty="0" err="1"/>
              <a:t>Balikan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dilambangkan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f </a:t>
            </a:r>
            <a:r>
              <a:rPr lang="en-US" baseline="30000" dirty="0"/>
              <a:t>–1</a:t>
            </a:r>
            <a:r>
              <a:rPr lang="en-US" dirty="0"/>
              <a:t>. </a:t>
            </a: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dirty="0" err="1"/>
              <a:t>maka</a:t>
            </a:r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   </a:t>
            </a:r>
            <a:r>
              <a:rPr lang="en-US" i="1" dirty="0"/>
              <a:t>f </a:t>
            </a:r>
            <a:r>
              <a:rPr lang="en-US" baseline="30000" dirty="0"/>
              <a:t>-1</a:t>
            </a:r>
            <a:r>
              <a:rPr lang="en-US" dirty="0"/>
              <a:t> (</a:t>
            </a:r>
            <a:r>
              <a:rPr lang="en-US" i="1" dirty="0"/>
              <a:t>b</a:t>
            </a:r>
            <a:r>
              <a:rPr lang="en-US" dirty="0"/>
              <a:t>) =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</a:t>
            </a:r>
            <a:r>
              <a:rPr lang="en-US" i="1" dirty="0"/>
              <a:t>b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86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17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E25D6508-FB60-284F-A7BA-CD901D8892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i="1" dirty="0"/>
              <a:t>f </a:t>
            </a:r>
            <a:r>
              <a:rPr lang="en-US" dirty="0"/>
              <a:t>= {(1, </a:t>
            </a:r>
            <a:r>
              <a:rPr lang="en-US" i="1" dirty="0"/>
              <a:t>u</a:t>
            </a:r>
            <a:r>
              <a:rPr lang="en-US" dirty="0"/>
              <a:t>), (2, </a:t>
            </a:r>
            <a:r>
              <a:rPr lang="en-US" i="1" dirty="0"/>
              <a:t>w</a:t>
            </a:r>
            <a:r>
              <a:rPr lang="en-US" dirty="0"/>
              <a:t>), (3, </a:t>
            </a:r>
            <a:r>
              <a:rPr lang="en-US" i="1" dirty="0"/>
              <a:t>v</a:t>
            </a:r>
            <a:r>
              <a:rPr lang="en-US" dirty="0"/>
              <a:t>)}</a:t>
            </a:r>
            <a:r>
              <a:rPr lang="id-ID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= {1, 2, 3}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= {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dirty="0"/>
              <a:t>}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berkoresponden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-</a:t>
            </a:r>
            <a:r>
              <a:rPr lang="en-US" dirty="0" err="1"/>
              <a:t>ke</a:t>
            </a:r>
            <a:r>
              <a:rPr lang="en-US" dirty="0"/>
              <a:t>-</a:t>
            </a:r>
            <a:r>
              <a:rPr lang="en-US" dirty="0" err="1"/>
              <a:t>satu</a:t>
            </a:r>
            <a:r>
              <a:rPr lang="en-US" dirty="0"/>
              <a:t>. </a:t>
            </a:r>
            <a:r>
              <a:rPr lang="en-US" dirty="0" err="1"/>
              <a:t>Balikan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/>
              <a:t>f </a:t>
            </a:r>
            <a:r>
              <a:rPr lang="en-US" dirty="0" err="1"/>
              <a:t>adalah</a:t>
            </a:r>
            <a:r>
              <a:rPr lang="id-ID" i="1" dirty="0"/>
              <a:t> </a:t>
            </a:r>
            <a:r>
              <a:rPr lang="en-US" i="1" dirty="0"/>
              <a:t>f </a:t>
            </a:r>
            <a:r>
              <a:rPr lang="en-US" baseline="30000" dirty="0"/>
              <a:t>-1</a:t>
            </a:r>
            <a:r>
              <a:rPr lang="en-US" i="1" dirty="0"/>
              <a:t> </a:t>
            </a:r>
            <a:r>
              <a:rPr lang="en-US" dirty="0"/>
              <a:t>= {(</a:t>
            </a:r>
            <a:r>
              <a:rPr lang="en-US" i="1" dirty="0"/>
              <a:t>u</a:t>
            </a:r>
            <a:r>
              <a:rPr lang="en-US" dirty="0"/>
              <a:t>, 1), (</a:t>
            </a:r>
            <a:r>
              <a:rPr lang="en-US" i="1" dirty="0"/>
              <a:t>w</a:t>
            </a:r>
            <a:r>
              <a:rPr lang="en-US" dirty="0"/>
              <a:t>, 2), (</a:t>
            </a:r>
            <a:r>
              <a:rPr lang="en-US" i="1" dirty="0"/>
              <a:t>v</a:t>
            </a:r>
            <a:r>
              <a:rPr lang="en-US" dirty="0"/>
              <a:t>, 3)}</a:t>
            </a:r>
          </a:p>
          <a:p>
            <a:pPr eaLnBrk="1" hangingPunct="1"/>
            <a:r>
              <a:rPr lang="en-US" dirty="0" err="1"/>
              <a:t>Jadi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/>
              <a:t>invertible</a:t>
            </a:r>
            <a:r>
              <a:rPr lang="en-US" dirty="0"/>
              <a:t>.								 </a:t>
            </a:r>
          </a:p>
        </p:txBody>
      </p:sp>
    </p:spTree>
    <p:extLst>
      <p:ext uri="{BB962C8B-B14F-4D97-AF65-F5344CB8AC3E}">
        <p14:creationId xmlns:p14="http://schemas.microsoft.com/office/powerpoint/2010/main" val="398854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18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B1D6CD7A-FC4E-794F-BCB3-F7D3F59CC8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balikan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dirty="0"/>
              <a:t> – 1</a:t>
            </a:r>
            <a:r>
              <a:rPr lang="id-ID" dirty="0"/>
              <a:t>!</a:t>
            </a:r>
            <a:endParaRPr lang="en-US" u="sng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u="sng" dirty="0" err="1"/>
              <a:t>Penyelesaian</a:t>
            </a:r>
            <a:r>
              <a:rPr lang="en-US" dirty="0"/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dirty="0"/>
              <a:t> – 1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berkoresponden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-</a:t>
            </a:r>
            <a:r>
              <a:rPr lang="en-US" dirty="0" err="1"/>
              <a:t>ke</a:t>
            </a:r>
            <a:r>
              <a:rPr lang="en-US" dirty="0"/>
              <a:t>-</a:t>
            </a:r>
            <a:r>
              <a:rPr lang="en-US" dirty="0" err="1"/>
              <a:t>satu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balikan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x</a:t>
            </a:r>
            <a:r>
              <a:rPr lang="en-US" dirty="0"/>
              <a:t> – 1,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id-ID" dirty="0"/>
              <a:t>      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i="1" dirty="0"/>
              <a:t>y</a:t>
            </a:r>
            <a:r>
              <a:rPr lang="en-US" dirty="0"/>
              <a:t> + 1.  </a:t>
            </a:r>
            <a:r>
              <a:rPr lang="en-US" dirty="0" err="1"/>
              <a:t>Jadi</a:t>
            </a:r>
            <a:r>
              <a:rPr lang="en-US" dirty="0"/>
              <a:t>, </a:t>
            </a:r>
            <a:r>
              <a:rPr lang="en-US" dirty="0" err="1"/>
              <a:t>balikan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balikannya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id-ID" dirty="0"/>
              <a:t> </a:t>
            </a:r>
            <a:r>
              <a:rPr lang="en-US" i="1" dirty="0"/>
              <a:t>f </a:t>
            </a:r>
            <a:r>
              <a:rPr lang="en-US" baseline="30000" dirty="0"/>
              <a:t>-1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y</a:t>
            </a:r>
            <a:r>
              <a:rPr lang="en-US" dirty="0"/>
              <a:t> +1. 							 </a:t>
            </a:r>
          </a:p>
        </p:txBody>
      </p:sp>
    </p:spTree>
    <p:extLst>
      <p:ext uri="{BB962C8B-B14F-4D97-AF65-F5344CB8AC3E}">
        <p14:creationId xmlns:p14="http://schemas.microsoft.com/office/powerpoint/2010/main" val="97279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19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F34FE3B-E87C-6849-B606-CB3E25FDCE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balikan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 + 1.</a:t>
            </a:r>
            <a:endParaRPr lang="en-US" u="sng" dirty="0"/>
          </a:p>
          <a:p>
            <a:pPr eaLnBrk="1" hangingPunct="1">
              <a:buFont typeface="Wingdings" pitchFamily="2" charset="2"/>
              <a:buNone/>
            </a:pPr>
            <a:r>
              <a:rPr lang="en-US" u="sng" dirty="0" err="1"/>
              <a:t>Penyelesaian</a:t>
            </a:r>
            <a:r>
              <a:rPr lang="en-US" dirty="0"/>
              <a:t>:</a:t>
            </a:r>
          </a:p>
          <a:p>
            <a:pPr eaLnBrk="1" hangingPunct="1"/>
            <a:r>
              <a:rPr lang="en-US" dirty="0"/>
              <a:t>Dari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menyimpulkan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i="1" baseline="30000" dirty="0"/>
              <a:t>2</a:t>
            </a:r>
            <a:r>
              <a:rPr lang="en-US" dirty="0"/>
              <a:t> + 1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berkoresponden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-</a:t>
            </a:r>
            <a:r>
              <a:rPr lang="en-US" dirty="0" err="1"/>
              <a:t>ke</a:t>
            </a:r>
            <a:r>
              <a:rPr lang="en-US" dirty="0"/>
              <a:t>-</a:t>
            </a:r>
            <a:r>
              <a:rPr lang="en-US" dirty="0" err="1"/>
              <a:t>satu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balikannya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. </a:t>
            </a:r>
            <a:endParaRPr lang="id-ID" dirty="0"/>
          </a:p>
          <a:p>
            <a:pPr eaLnBrk="1" hangingPunct="1"/>
            <a:r>
              <a:rPr lang="en-US" dirty="0" err="1"/>
              <a:t>Jadi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i="1" baseline="30000" dirty="0"/>
              <a:t>2</a:t>
            </a:r>
            <a:r>
              <a:rPr lang="en-US" dirty="0"/>
              <a:t> + 1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i="1" dirty="0"/>
              <a:t>not invertible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9755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8388424" cy="584775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32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fungsi</a:t>
            </a:r>
            <a:endParaRPr lang="de-DE" sz="32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B94466B-56E7-714A-9A92-D8ACD1B0E98F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48478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Misalkan </a:t>
            </a:r>
            <a:r>
              <a:rPr lang="en-US" sz="2800" i="1"/>
              <a:t>A</a:t>
            </a:r>
            <a:r>
              <a:rPr lang="en-US" sz="2800"/>
              <a:t> dan </a:t>
            </a:r>
            <a:r>
              <a:rPr lang="en-US" sz="2800" i="1"/>
              <a:t>B</a:t>
            </a:r>
            <a:r>
              <a:rPr lang="en-US" sz="2800"/>
              <a:t> himpunan. </a:t>
            </a:r>
          </a:p>
          <a:p>
            <a:pPr>
              <a:lnSpc>
                <a:spcPct val="90000"/>
              </a:lnSpc>
            </a:pPr>
            <a:r>
              <a:rPr lang="en-US" sz="2800"/>
              <a:t>Relasi biner </a:t>
            </a:r>
            <a:r>
              <a:rPr lang="en-US" sz="2800" i="1"/>
              <a:t>f</a:t>
            </a:r>
            <a:r>
              <a:rPr lang="en-US" sz="2800"/>
              <a:t> dari </a:t>
            </a:r>
            <a:r>
              <a:rPr lang="en-US" sz="2800" i="1"/>
              <a:t>A</a:t>
            </a:r>
            <a:r>
              <a:rPr lang="en-US" sz="2800"/>
              <a:t> ke </a:t>
            </a:r>
            <a:r>
              <a:rPr lang="en-US" sz="2800" i="1"/>
              <a:t>B</a:t>
            </a:r>
            <a:r>
              <a:rPr lang="en-US" sz="2800"/>
              <a:t> merupakan suatu fungsi jika </a:t>
            </a:r>
            <a:r>
              <a:rPr lang="en-US" sz="2800" b="1" i="1"/>
              <a:t>setiap</a:t>
            </a:r>
            <a:r>
              <a:rPr lang="en-US" sz="2800" b="1"/>
              <a:t> elemen di dalam </a:t>
            </a:r>
            <a:r>
              <a:rPr lang="en-US" sz="2800" b="1" i="1"/>
              <a:t>A</a:t>
            </a:r>
            <a:r>
              <a:rPr lang="en-US" sz="2800" b="1"/>
              <a:t> </a:t>
            </a:r>
            <a:r>
              <a:rPr lang="en-US" sz="2800"/>
              <a:t>dihubungkan dengan </a:t>
            </a:r>
            <a:r>
              <a:rPr lang="en-US" sz="2800" b="1"/>
              <a:t>tepat satu elemen di dalam </a:t>
            </a:r>
            <a:r>
              <a:rPr lang="en-US" sz="2800" b="1" i="1"/>
              <a:t>B</a:t>
            </a:r>
            <a:r>
              <a:rPr lang="en-US" sz="2800" b="1"/>
              <a:t>. </a:t>
            </a:r>
          </a:p>
          <a:p>
            <a:pPr>
              <a:lnSpc>
                <a:spcPct val="90000"/>
              </a:lnSpc>
            </a:pPr>
            <a:r>
              <a:rPr lang="en-US" sz="2800"/>
              <a:t>Jika </a:t>
            </a:r>
            <a:r>
              <a:rPr lang="en-US" sz="2800" i="1"/>
              <a:t>f</a:t>
            </a:r>
            <a:r>
              <a:rPr lang="en-US" sz="2800"/>
              <a:t> adalah fungsi dari </a:t>
            </a:r>
            <a:r>
              <a:rPr lang="en-US" sz="2800" i="1"/>
              <a:t>A</a:t>
            </a:r>
            <a:r>
              <a:rPr lang="en-US" sz="2800"/>
              <a:t> ke </a:t>
            </a:r>
            <a:r>
              <a:rPr lang="en-US" sz="2800" i="1"/>
              <a:t>B</a:t>
            </a:r>
            <a:r>
              <a:rPr lang="en-US" sz="2800"/>
              <a:t>  kita menuliskan </a:t>
            </a:r>
            <a:endParaRPr lang="en-US" sz="2800" i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i="1"/>
              <a:t>				f</a:t>
            </a:r>
            <a:r>
              <a:rPr lang="en-US" sz="2800"/>
              <a:t> : </a:t>
            </a:r>
            <a:r>
              <a:rPr lang="en-US" sz="2800" i="1"/>
              <a:t>A</a:t>
            </a:r>
            <a:r>
              <a:rPr lang="en-US" sz="2800"/>
              <a:t> </a:t>
            </a:r>
            <a:r>
              <a:rPr lang="en-US" sz="2800">
                <a:sym typeface="Symbol" pitchFamily="18" charset="2"/>
              </a:rPr>
              <a:t></a:t>
            </a:r>
            <a:r>
              <a:rPr lang="en-US" sz="2800"/>
              <a:t> </a:t>
            </a:r>
            <a:r>
              <a:rPr lang="en-US" sz="2800" i="1"/>
              <a:t>B</a:t>
            </a:r>
            <a:r>
              <a:rPr lang="en-US" sz="280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yang artinya </a:t>
            </a:r>
            <a:r>
              <a:rPr lang="en-US" sz="2800" i="1"/>
              <a:t>f</a:t>
            </a:r>
            <a:r>
              <a:rPr lang="en-US" sz="2800"/>
              <a:t> </a:t>
            </a:r>
            <a:r>
              <a:rPr lang="en-US" sz="2800" b="1"/>
              <a:t>memetakan</a:t>
            </a:r>
            <a:r>
              <a:rPr lang="en-US" sz="2800"/>
              <a:t> </a:t>
            </a:r>
            <a:r>
              <a:rPr lang="en-US" sz="2800" i="1"/>
              <a:t>A</a:t>
            </a:r>
            <a:r>
              <a:rPr lang="en-US" sz="2800"/>
              <a:t> ke </a:t>
            </a:r>
            <a:r>
              <a:rPr lang="en-US" sz="2800" i="1"/>
              <a:t>B</a:t>
            </a:r>
            <a:r>
              <a:rPr lang="en-US" sz="2800"/>
              <a:t>. </a:t>
            </a:r>
            <a:endParaRPr lang="en-US" sz="2800" i="1"/>
          </a:p>
          <a:p>
            <a:pPr>
              <a:lnSpc>
                <a:spcPct val="90000"/>
              </a:lnSpc>
            </a:pPr>
            <a:r>
              <a:rPr lang="en-US" sz="2800" i="1"/>
              <a:t>A</a:t>
            </a:r>
            <a:r>
              <a:rPr lang="en-US" sz="2800"/>
              <a:t> disebut </a:t>
            </a:r>
            <a:r>
              <a:rPr lang="en-US" sz="2800" b="1"/>
              <a:t>daerah asal</a:t>
            </a:r>
            <a:r>
              <a:rPr lang="en-US" sz="2800"/>
              <a:t> (</a:t>
            </a:r>
            <a:r>
              <a:rPr lang="en-US" sz="2800" i="1"/>
              <a:t>domain</a:t>
            </a:r>
            <a:r>
              <a:rPr lang="en-US" sz="2800"/>
              <a:t>) dari </a:t>
            </a:r>
            <a:r>
              <a:rPr lang="en-US" sz="2800" i="1"/>
              <a:t>f</a:t>
            </a:r>
            <a:r>
              <a:rPr lang="en-US" sz="2800"/>
              <a:t> dan </a:t>
            </a:r>
            <a:r>
              <a:rPr lang="en-US" sz="2800" i="1"/>
              <a:t>B</a:t>
            </a:r>
            <a:r>
              <a:rPr lang="en-US" sz="2800"/>
              <a:t> disebut </a:t>
            </a:r>
            <a:r>
              <a:rPr lang="en-US" sz="2800" b="1"/>
              <a:t>Jelajah </a:t>
            </a:r>
            <a:r>
              <a:rPr lang="en-US" sz="2800"/>
              <a:t>(</a:t>
            </a:r>
            <a:r>
              <a:rPr lang="en-US" sz="2800" i="1"/>
              <a:t>kodomain</a:t>
            </a:r>
            <a:r>
              <a:rPr lang="en-US" sz="2800"/>
              <a:t>) dari </a:t>
            </a:r>
            <a:r>
              <a:rPr lang="en-US" sz="2800" i="1"/>
              <a:t>f</a:t>
            </a:r>
            <a:r>
              <a:rPr lang="en-US" sz="2800"/>
              <a:t>.</a:t>
            </a:r>
          </a:p>
          <a:p>
            <a:pPr>
              <a:lnSpc>
                <a:spcPct val="90000"/>
              </a:lnSpc>
            </a:pPr>
            <a:r>
              <a:rPr lang="en-US" sz="2800" b="1"/>
              <a:t>Daerah hasil (range) merupakan semua hasil pemetaan dari B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5688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20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Komposisi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dua buah fungsi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69B74627-639D-0F4C-A66E-F227FBC3CD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3400" dirty="0" err="1"/>
              <a:t>Misalkan</a:t>
            </a:r>
            <a:r>
              <a:rPr lang="en-US" sz="3400" dirty="0"/>
              <a:t> </a:t>
            </a:r>
            <a:r>
              <a:rPr lang="en-US" sz="3400" i="1" dirty="0"/>
              <a:t>g</a:t>
            </a:r>
            <a:r>
              <a:rPr lang="en-US" sz="3400" dirty="0"/>
              <a:t> </a:t>
            </a:r>
            <a:r>
              <a:rPr lang="en-US" sz="3400" dirty="0" err="1"/>
              <a:t>adalah</a:t>
            </a:r>
            <a:r>
              <a:rPr lang="en-US" sz="3400" dirty="0"/>
              <a:t> </a:t>
            </a:r>
            <a:r>
              <a:rPr lang="en-US" sz="3400" dirty="0" err="1"/>
              <a:t>fungsi</a:t>
            </a:r>
            <a:r>
              <a:rPr lang="en-US" sz="3400" dirty="0"/>
              <a:t> </a:t>
            </a:r>
            <a:r>
              <a:rPr lang="en-US" sz="3400" dirty="0" err="1"/>
              <a:t>dari</a:t>
            </a:r>
            <a:r>
              <a:rPr lang="en-US" sz="3400" dirty="0"/>
              <a:t> </a:t>
            </a:r>
            <a:r>
              <a:rPr lang="en-US" sz="3400" dirty="0" err="1"/>
              <a:t>himpunan</a:t>
            </a:r>
            <a:r>
              <a:rPr lang="en-US" sz="3400" dirty="0"/>
              <a:t> </a:t>
            </a:r>
            <a:r>
              <a:rPr lang="en-US" sz="3400" i="1" dirty="0"/>
              <a:t>A</a:t>
            </a:r>
            <a:r>
              <a:rPr lang="en-US" sz="3400" dirty="0"/>
              <a:t> </a:t>
            </a:r>
            <a:r>
              <a:rPr lang="en-US" sz="3400" dirty="0" err="1"/>
              <a:t>ke</a:t>
            </a:r>
            <a:r>
              <a:rPr lang="en-US" sz="3400" dirty="0"/>
              <a:t> </a:t>
            </a:r>
            <a:r>
              <a:rPr lang="en-US" sz="3400" dirty="0" err="1"/>
              <a:t>himpunan</a:t>
            </a:r>
            <a:r>
              <a:rPr lang="en-US" sz="3400" dirty="0"/>
              <a:t> </a:t>
            </a:r>
            <a:r>
              <a:rPr lang="en-US" sz="3400" i="1" dirty="0"/>
              <a:t>B</a:t>
            </a:r>
            <a:endParaRPr lang="id-ID" sz="3400" dirty="0"/>
          </a:p>
          <a:p>
            <a:pPr eaLnBrk="1" hangingPunct="1"/>
            <a:r>
              <a:rPr lang="en-US" sz="3400" dirty="0"/>
              <a:t> </a:t>
            </a:r>
            <a:r>
              <a:rPr lang="en-US" sz="3400" i="1" dirty="0"/>
              <a:t>f</a:t>
            </a:r>
            <a:r>
              <a:rPr lang="en-US" sz="3400" dirty="0"/>
              <a:t> </a:t>
            </a:r>
            <a:r>
              <a:rPr lang="en-US" sz="3400" dirty="0" err="1"/>
              <a:t>adalah</a:t>
            </a:r>
            <a:r>
              <a:rPr lang="en-US" sz="3400" dirty="0"/>
              <a:t> </a:t>
            </a:r>
            <a:r>
              <a:rPr lang="en-US" sz="3400" dirty="0" err="1"/>
              <a:t>fungsi</a:t>
            </a:r>
            <a:r>
              <a:rPr lang="en-US" sz="3400" dirty="0"/>
              <a:t> </a:t>
            </a:r>
            <a:r>
              <a:rPr lang="en-US" sz="3400" dirty="0" err="1"/>
              <a:t>dari</a:t>
            </a:r>
            <a:r>
              <a:rPr lang="en-US" sz="3400" dirty="0"/>
              <a:t> </a:t>
            </a:r>
            <a:r>
              <a:rPr lang="en-US" sz="3400" dirty="0" err="1"/>
              <a:t>himpunan</a:t>
            </a:r>
            <a:r>
              <a:rPr lang="en-US" sz="3400" dirty="0"/>
              <a:t> </a:t>
            </a:r>
            <a:r>
              <a:rPr lang="en-US" sz="3400" i="1" dirty="0"/>
              <a:t>B</a:t>
            </a:r>
            <a:r>
              <a:rPr lang="en-US" sz="3400" dirty="0"/>
              <a:t> </a:t>
            </a:r>
            <a:r>
              <a:rPr lang="en-US" sz="3400" dirty="0" err="1"/>
              <a:t>ke</a:t>
            </a:r>
            <a:r>
              <a:rPr lang="en-US" sz="3400" dirty="0"/>
              <a:t> </a:t>
            </a:r>
            <a:r>
              <a:rPr lang="en-US" sz="3400" dirty="0" err="1"/>
              <a:t>himpunan</a:t>
            </a:r>
            <a:r>
              <a:rPr lang="en-US" sz="3400" dirty="0"/>
              <a:t> </a:t>
            </a:r>
            <a:r>
              <a:rPr lang="en-US" sz="3400" i="1" dirty="0"/>
              <a:t>C</a:t>
            </a:r>
            <a:r>
              <a:rPr lang="en-US" sz="3400" dirty="0"/>
              <a:t>. </a:t>
            </a:r>
            <a:endParaRPr lang="id-ID" sz="3400" dirty="0"/>
          </a:p>
          <a:p>
            <a:pPr eaLnBrk="1" hangingPunct="1"/>
            <a:r>
              <a:rPr lang="en-US" sz="3400" dirty="0" err="1"/>
              <a:t>Komposisi</a:t>
            </a:r>
            <a:r>
              <a:rPr lang="en-US" sz="3400" dirty="0"/>
              <a:t> </a:t>
            </a:r>
            <a:r>
              <a:rPr lang="en-US" sz="3400" i="1" dirty="0"/>
              <a:t>f</a:t>
            </a:r>
            <a:r>
              <a:rPr lang="en-US" sz="3400" dirty="0"/>
              <a:t> </a:t>
            </a:r>
            <a:r>
              <a:rPr lang="en-US" sz="3400" dirty="0" err="1"/>
              <a:t>dan</a:t>
            </a:r>
            <a:r>
              <a:rPr lang="en-US" sz="3400" dirty="0"/>
              <a:t> </a:t>
            </a:r>
            <a:r>
              <a:rPr lang="en-US" sz="3400" i="1" dirty="0"/>
              <a:t>g</a:t>
            </a:r>
            <a:r>
              <a:rPr lang="en-US" sz="3400" dirty="0"/>
              <a:t>, </a:t>
            </a:r>
            <a:r>
              <a:rPr lang="en-US" sz="3400" dirty="0" err="1"/>
              <a:t>dinotasikan</a:t>
            </a:r>
            <a:r>
              <a:rPr lang="en-US" sz="3400" dirty="0"/>
              <a:t> </a:t>
            </a:r>
            <a:r>
              <a:rPr lang="en-US" sz="3400" dirty="0" err="1"/>
              <a:t>dengan</a:t>
            </a:r>
            <a:r>
              <a:rPr lang="en-US" sz="3400" dirty="0"/>
              <a:t> </a:t>
            </a:r>
            <a:r>
              <a:rPr lang="en-US" sz="3400" i="1" dirty="0"/>
              <a:t>f</a:t>
            </a:r>
            <a:r>
              <a:rPr lang="en-US" sz="3400" dirty="0"/>
              <a:t> </a:t>
            </a:r>
            <a:r>
              <a:rPr lang="en-US" sz="3400" dirty="0">
                <a:sym typeface="Symbol" pitchFamily="18" charset="2"/>
              </a:rPr>
              <a:t></a:t>
            </a:r>
            <a:r>
              <a:rPr lang="en-US" sz="3400" dirty="0"/>
              <a:t> </a:t>
            </a:r>
            <a:r>
              <a:rPr lang="en-US" sz="3400" i="1" dirty="0"/>
              <a:t>g</a:t>
            </a:r>
            <a:r>
              <a:rPr lang="en-US" sz="3400" dirty="0"/>
              <a:t>, </a:t>
            </a:r>
            <a:r>
              <a:rPr lang="en-US" sz="3400" dirty="0" err="1"/>
              <a:t>adalah</a:t>
            </a:r>
            <a:r>
              <a:rPr lang="en-US" sz="3400" dirty="0"/>
              <a:t> </a:t>
            </a:r>
            <a:r>
              <a:rPr lang="en-US" sz="3400" dirty="0" err="1"/>
              <a:t>fungsi</a:t>
            </a:r>
            <a:r>
              <a:rPr lang="en-US" sz="3400" dirty="0"/>
              <a:t> </a:t>
            </a:r>
            <a:r>
              <a:rPr lang="en-US" sz="3400" dirty="0" err="1"/>
              <a:t>dari</a:t>
            </a:r>
            <a:r>
              <a:rPr lang="en-US" sz="3400" dirty="0"/>
              <a:t> </a:t>
            </a:r>
            <a:r>
              <a:rPr lang="en-US" sz="3400" i="1" dirty="0"/>
              <a:t>A</a:t>
            </a:r>
            <a:r>
              <a:rPr lang="en-US" sz="3400" dirty="0"/>
              <a:t> </a:t>
            </a:r>
            <a:r>
              <a:rPr lang="en-US" sz="3400" dirty="0" err="1"/>
              <a:t>ke</a:t>
            </a:r>
            <a:r>
              <a:rPr lang="en-US" sz="3400" dirty="0"/>
              <a:t> </a:t>
            </a:r>
            <a:r>
              <a:rPr lang="en-US" sz="3400" i="1" dirty="0"/>
              <a:t>C</a:t>
            </a:r>
            <a:r>
              <a:rPr lang="en-US" sz="3400" dirty="0"/>
              <a:t> yang </a:t>
            </a:r>
            <a:r>
              <a:rPr lang="en-US" sz="3400" dirty="0" err="1"/>
              <a:t>didefinisikan</a:t>
            </a:r>
            <a:r>
              <a:rPr lang="en-US" sz="3400" dirty="0"/>
              <a:t> </a:t>
            </a:r>
            <a:r>
              <a:rPr lang="en-US" sz="3400" dirty="0" err="1"/>
              <a:t>oleh</a:t>
            </a:r>
            <a:r>
              <a:rPr lang="id-ID" sz="3400" dirty="0"/>
              <a:t> : </a:t>
            </a:r>
            <a:endParaRPr lang="en-US" sz="3400" dirty="0"/>
          </a:p>
          <a:p>
            <a:pPr eaLnBrk="1" hangingPunct="1">
              <a:buFont typeface="Wingdings" pitchFamily="2" charset="2"/>
              <a:buNone/>
            </a:pPr>
            <a:r>
              <a:rPr lang="en-US" sz="3400" dirty="0"/>
              <a:t>                 (</a:t>
            </a:r>
            <a:r>
              <a:rPr lang="en-US" sz="3400" i="1" dirty="0"/>
              <a:t>f</a:t>
            </a:r>
            <a:r>
              <a:rPr lang="en-US" sz="3400" dirty="0"/>
              <a:t> </a:t>
            </a:r>
            <a:r>
              <a:rPr lang="en-US" sz="3400" dirty="0">
                <a:sym typeface="Symbol" pitchFamily="18" charset="2"/>
              </a:rPr>
              <a:t></a:t>
            </a:r>
            <a:r>
              <a:rPr lang="en-US" sz="3400" dirty="0"/>
              <a:t> </a:t>
            </a:r>
            <a:r>
              <a:rPr lang="en-US" sz="3400" i="1" dirty="0"/>
              <a:t>g</a:t>
            </a:r>
            <a:r>
              <a:rPr lang="en-US" sz="3400" dirty="0"/>
              <a:t>)(</a:t>
            </a:r>
            <a:r>
              <a:rPr lang="en-US" sz="3400" i="1" dirty="0"/>
              <a:t>a</a:t>
            </a:r>
            <a:r>
              <a:rPr lang="en-US" sz="3400" dirty="0"/>
              <a:t>) = </a:t>
            </a:r>
            <a:r>
              <a:rPr lang="en-US" sz="3400" i="1" dirty="0"/>
              <a:t>f</a:t>
            </a:r>
            <a:r>
              <a:rPr lang="en-US" sz="3400" dirty="0"/>
              <a:t>(</a:t>
            </a:r>
            <a:r>
              <a:rPr lang="en-US" sz="3400" i="1" dirty="0"/>
              <a:t>g</a:t>
            </a:r>
            <a:r>
              <a:rPr lang="en-US" sz="3400" dirty="0"/>
              <a:t>(</a:t>
            </a:r>
            <a:r>
              <a:rPr lang="en-US" sz="3400" i="1" dirty="0"/>
              <a:t>a</a:t>
            </a:r>
            <a:r>
              <a:rPr lang="en-US" sz="34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64549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21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DA1A0C6-FDC3-B744-8406-B03291ABA0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/>
              <a:t>g </a:t>
            </a:r>
            <a:r>
              <a:rPr lang="en-US" dirty="0"/>
              <a:t>= {(1, </a:t>
            </a:r>
            <a:r>
              <a:rPr lang="en-US" i="1" dirty="0"/>
              <a:t>u</a:t>
            </a:r>
            <a:r>
              <a:rPr lang="en-US" dirty="0"/>
              <a:t>), (2, </a:t>
            </a:r>
            <a:r>
              <a:rPr lang="en-US" i="1" dirty="0"/>
              <a:t>u</a:t>
            </a:r>
            <a:r>
              <a:rPr lang="en-US" dirty="0"/>
              <a:t>), (3, </a:t>
            </a:r>
            <a:r>
              <a:rPr lang="en-US" i="1" dirty="0"/>
              <a:t>v</a:t>
            </a:r>
            <a:r>
              <a:rPr lang="en-US" dirty="0"/>
              <a:t>)} yang </a:t>
            </a:r>
            <a:r>
              <a:rPr lang="en-US" dirty="0" err="1"/>
              <a:t>memetakan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= {1, 2, 3}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= {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dirty="0"/>
              <a:t>}, </a:t>
            </a:r>
            <a:endParaRPr lang="id-ID" dirty="0"/>
          </a:p>
          <a:p>
            <a:pPr eaLnBrk="1" hangingPunct="1"/>
            <a:r>
              <a:rPr lang="en-US" dirty="0" err="1"/>
              <a:t>fungsi</a:t>
            </a:r>
            <a:r>
              <a:rPr lang="en-US" i="1" dirty="0"/>
              <a:t> f </a:t>
            </a:r>
            <a:r>
              <a:rPr lang="en-US" dirty="0"/>
              <a:t>= {(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), (</a:t>
            </a:r>
            <a:r>
              <a:rPr lang="en-US" i="1" dirty="0"/>
              <a:t>v, x</a:t>
            </a:r>
            <a:r>
              <a:rPr lang="en-US" dirty="0"/>
              <a:t>), (</a:t>
            </a:r>
            <a:r>
              <a:rPr lang="en-US" i="1" dirty="0"/>
              <a:t>w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)} yang </a:t>
            </a:r>
            <a:r>
              <a:rPr lang="en-US" dirty="0" err="1"/>
              <a:t>memetakan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= {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dirty="0"/>
              <a:t>}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= {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}. </a:t>
            </a:r>
          </a:p>
          <a:p>
            <a:pPr eaLnBrk="1" hangingPunct="1"/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komposisi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</a:t>
            </a:r>
            <a:r>
              <a:rPr lang="en-US" dirty="0" err="1"/>
              <a:t>adalah</a:t>
            </a:r>
            <a:endParaRPr lang="en-US" i="1" dirty="0"/>
          </a:p>
          <a:p>
            <a:pPr eaLnBrk="1" hangingPunct="1">
              <a:buFont typeface="Wingdings" pitchFamily="2" charset="2"/>
              <a:buNone/>
            </a:pPr>
            <a:r>
              <a:rPr lang="en-US" i="1" dirty="0"/>
              <a:t>   </a:t>
            </a:r>
            <a:r>
              <a:rPr lang="id-ID" i="1" dirty="0"/>
              <a:t> 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</a:t>
            </a:r>
            <a:r>
              <a:rPr lang="en-US" dirty="0"/>
              <a:t> </a:t>
            </a:r>
            <a:r>
              <a:rPr lang="en-US" i="1" dirty="0"/>
              <a:t>g </a:t>
            </a:r>
            <a:r>
              <a:rPr lang="en-US" dirty="0"/>
              <a:t>= {(1, </a:t>
            </a:r>
            <a:r>
              <a:rPr lang="en-US" i="1" dirty="0"/>
              <a:t>y</a:t>
            </a:r>
            <a:r>
              <a:rPr lang="en-US" dirty="0"/>
              <a:t>), (2, </a:t>
            </a:r>
            <a:r>
              <a:rPr lang="en-US" i="1" dirty="0"/>
              <a:t>y</a:t>
            </a:r>
            <a:r>
              <a:rPr lang="en-US" dirty="0"/>
              <a:t>), (3, </a:t>
            </a:r>
            <a:r>
              <a:rPr lang="en-US" i="1" dirty="0"/>
              <a:t>x</a:t>
            </a:r>
            <a:r>
              <a:rPr lang="en-US" dirty="0"/>
              <a:t>) }							 </a:t>
            </a:r>
          </a:p>
        </p:txBody>
      </p:sp>
    </p:spTree>
    <p:extLst>
      <p:ext uri="{BB962C8B-B14F-4D97-AF65-F5344CB8AC3E}">
        <p14:creationId xmlns:p14="http://schemas.microsoft.com/office/powerpoint/2010/main" val="171378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22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4588955B-AFE7-4F44-8763-B812BD61B1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361950" indent="-361950" eaLnBrk="1" hangingPunct="1">
              <a:lnSpc>
                <a:spcPct val="90000"/>
              </a:lnSpc>
            </a:pP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dirty="0"/>
              <a:t> – 1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id-ID" dirty="0"/>
              <a:t>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 + 1.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</a:t>
            </a:r>
            <a:r>
              <a:rPr lang="en-US" dirty="0"/>
              <a:t> </a:t>
            </a:r>
            <a:r>
              <a:rPr lang="en-US" i="1" dirty="0"/>
              <a:t>g 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g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</a:t>
            </a:r>
            <a:r>
              <a:rPr lang="en-US" dirty="0"/>
              <a:t> </a:t>
            </a:r>
            <a:r>
              <a:rPr lang="en-US" i="1" dirty="0"/>
              <a:t>f </a:t>
            </a:r>
            <a:r>
              <a:rPr lang="id-ID" i="1" dirty="0"/>
              <a:t>!</a:t>
            </a:r>
            <a:endParaRPr lang="en-US" u="sng" dirty="0"/>
          </a:p>
          <a:p>
            <a:pPr marL="361950" indent="-361950" eaLnBrk="1" hangingPunct="1">
              <a:lnSpc>
                <a:spcPct val="90000"/>
              </a:lnSpc>
              <a:tabLst>
                <a:tab pos="361950" algn="l"/>
              </a:tabLst>
            </a:pPr>
            <a:r>
              <a:rPr lang="en-US" u="sng" dirty="0" err="1"/>
              <a:t>Penyelesaian</a:t>
            </a:r>
            <a:r>
              <a:rPr lang="en-US" dirty="0"/>
              <a:t>:</a:t>
            </a:r>
          </a:p>
          <a:p>
            <a:pPr marL="361950" indent="-361950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800" i="1" dirty="0"/>
              <a:t>f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</a:t>
            </a:r>
            <a:r>
              <a:rPr lang="en-US" sz="2800" dirty="0"/>
              <a:t> </a:t>
            </a:r>
            <a:r>
              <a:rPr lang="en-US" sz="2800" i="1" dirty="0"/>
              <a:t>g</a:t>
            </a:r>
            <a:r>
              <a:rPr lang="en-US" sz="2800" dirty="0"/>
              <a:t>)(</a:t>
            </a:r>
            <a:r>
              <a:rPr lang="en-US" sz="2800" i="1" dirty="0"/>
              <a:t>x</a:t>
            </a:r>
            <a:r>
              <a:rPr lang="en-US" sz="2800" dirty="0"/>
              <a:t>) =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g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)) </a:t>
            </a:r>
            <a:endParaRPr lang="id-ID" sz="2800" dirty="0"/>
          </a:p>
          <a:p>
            <a:pPr marL="361950" indent="-361950" eaLnBrk="1" hangingPunct="1">
              <a:lnSpc>
                <a:spcPct val="90000"/>
              </a:lnSpc>
              <a:buNone/>
            </a:pPr>
            <a:r>
              <a:rPr lang="id-ID" sz="2800" dirty="0"/>
              <a:t>                    </a:t>
            </a:r>
            <a:r>
              <a:rPr lang="en-US" sz="2800" dirty="0"/>
              <a:t>=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baseline="30000" dirty="0"/>
              <a:t>2</a:t>
            </a:r>
            <a:r>
              <a:rPr lang="en-US" sz="2800" dirty="0"/>
              <a:t> + 1) </a:t>
            </a:r>
            <a:endParaRPr lang="id-ID" sz="2800" dirty="0"/>
          </a:p>
          <a:p>
            <a:pPr marL="361950" indent="-361950" eaLnBrk="1" hangingPunct="1">
              <a:lnSpc>
                <a:spcPct val="90000"/>
              </a:lnSpc>
              <a:buNone/>
            </a:pPr>
            <a:r>
              <a:rPr lang="id-ID" sz="2800" dirty="0"/>
              <a:t>                    </a:t>
            </a:r>
            <a:r>
              <a:rPr lang="en-US" sz="2800" dirty="0"/>
              <a:t>= </a:t>
            </a:r>
            <a:r>
              <a:rPr lang="en-US" sz="2800" i="1" dirty="0"/>
              <a:t>x</a:t>
            </a:r>
            <a:r>
              <a:rPr lang="en-US" sz="2800" baseline="30000" dirty="0"/>
              <a:t>2</a:t>
            </a:r>
            <a:r>
              <a:rPr lang="en-US" sz="2800" dirty="0"/>
              <a:t> + 1 – 1 </a:t>
            </a:r>
            <a:endParaRPr lang="id-ID" sz="2800" dirty="0"/>
          </a:p>
          <a:p>
            <a:pPr marL="361950" indent="-361950" eaLnBrk="1" hangingPunct="1">
              <a:lnSpc>
                <a:spcPct val="90000"/>
              </a:lnSpc>
              <a:buNone/>
            </a:pPr>
            <a:r>
              <a:rPr lang="id-ID" sz="2800" dirty="0"/>
              <a:t>                    </a:t>
            </a:r>
            <a:r>
              <a:rPr lang="en-US" sz="2800" dirty="0"/>
              <a:t>= </a:t>
            </a:r>
            <a:r>
              <a:rPr lang="en-US" sz="2800" i="1" dirty="0"/>
              <a:t>x</a:t>
            </a:r>
            <a:r>
              <a:rPr lang="en-US" sz="2800" baseline="30000" dirty="0"/>
              <a:t>2</a:t>
            </a:r>
            <a:endParaRPr lang="id-ID" sz="2800" dirty="0"/>
          </a:p>
          <a:p>
            <a:pPr marL="361950" indent="-361950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800" dirty="0"/>
              <a:t>(</a:t>
            </a:r>
            <a:r>
              <a:rPr lang="en-US" sz="2800" i="1" dirty="0"/>
              <a:t>g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</a:t>
            </a:r>
            <a:r>
              <a:rPr lang="en-US" sz="2800" dirty="0"/>
              <a:t> </a:t>
            </a:r>
            <a:r>
              <a:rPr lang="en-US" sz="2800" i="1" dirty="0"/>
              <a:t>f</a:t>
            </a:r>
            <a:r>
              <a:rPr lang="en-US" sz="2800" dirty="0"/>
              <a:t>)(</a:t>
            </a:r>
            <a:r>
              <a:rPr lang="en-US" sz="2800" i="1" dirty="0"/>
              <a:t>x</a:t>
            </a:r>
            <a:r>
              <a:rPr lang="en-US" sz="2800" dirty="0"/>
              <a:t>) = </a:t>
            </a:r>
            <a:r>
              <a:rPr lang="en-US" sz="2800" i="1" dirty="0"/>
              <a:t>g</a:t>
            </a:r>
            <a:r>
              <a:rPr lang="en-US" sz="2800" dirty="0"/>
              <a:t>(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)) = </a:t>
            </a:r>
            <a:r>
              <a:rPr lang="en-US" sz="2800" i="1" dirty="0"/>
              <a:t>g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 – 1) </a:t>
            </a:r>
          </a:p>
          <a:p>
            <a:pPr marL="660400" indent="-660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                                   = (</a:t>
            </a:r>
            <a:r>
              <a:rPr lang="en-US" sz="2800" i="1" dirty="0"/>
              <a:t>x </a:t>
            </a:r>
            <a:r>
              <a:rPr lang="en-US" sz="2800" dirty="0"/>
              <a:t>–1)</a:t>
            </a:r>
            <a:r>
              <a:rPr lang="en-US" sz="2800" baseline="30000" dirty="0"/>
              <a:t>2</a:t>
            </a:r>
            <a:r>
              <a:rPr lang="en-US" sz="2800" dirty="0"/>
              <a:t> + 1 </a:t>
            </a:r>
            <a:endParaRPr lang="id-ID" sz="2800" dirty="0"/>
          </a:p>
          <a:p>
            <a:pPr marL="660400" indent="-660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d-ID" sz="2800" dirty="0"/>
              <a:t>				 </a:t>
            </a:r>
            <a:r>
              <a:rPr lang="en-US" sz="2800" dirty="0"/>
              <a:t>= </a:t>
            </a:r>
            <a:r>
              <a:rPr lang="en-US" sz="2800" i="1" dirty="0"/>
              <a:t>x</a:t>
            </a:r>
            <a:r>
              <a:rPr lang="en-US" sz="2800" baseline="30000" dirty="0"/>
              <a:t>2</a:t>
            </a:r>
            <a:r>
              <a:rPr lang="en-US" sz="2800" dirty="0"/>
              <a:t>  - 2</a:t>
            </a:r>
            <a:r>
              <a:rPr lang="en-US" sz="2800" i="1" dirty="0"/>
              <a:t>x </a:t>
            </a:r>
            <a:r>
              <a:rPr lang="en-US" sz="2800" dirty="0"/>
              <a:t>+ 2</a:t>
            </a:r>
            <a:r>
              <a:rPr lang="en-US" dirty="0"/>
              <a:t>.					 </a:t>
            </a:r>
          </a:p>
        </p:txBody>
      </p:sp>
    </p:spTree>
    <p:extLst>
      <p:ext uri="{BB962C8B-B14F-4D97-AF65-F5344CB8AC3E}">
        <p14:creationId xmlns:p14="http://schemas.microsoft.com/office/powerpoint/2010/main" val="158393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23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Beberapa fungsi khusus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03BBB9D-A783-194A-A136-73794537E7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/>
              <a:t>1.  </a:t>
            </a:r>
            <a:r>
              <a:rPr lang="en-US" sz="2800" b="1" dirty="0" err="1"/>
              <a:t>Fungsi</a:t>
            </a:r>
            <a:r>
              <a:rPr lang="en-US" sz="2800" b="1" dirty="0"/>
              <a:t> </a:t>
            </a:r>
            <a:r>
              <a:rPr lang="en-US" sz="2800" b="1" i="1" dirty="0"/>
              <a:t>Floor</a:t>
            </a:r>
            <a:r>
              <a:rPr lang="en-US" sz="2800" b="1" dirty="0"/>
              <a:t> </a:t>
            </a:r>
            <a:r>
              <a:rPr lang="en-US" sz="2800" b="1" dirty="0" err="1"/>
              <a:t>dan</a:t>
            </a:r>
            <a:r>
              <a:rPr lang="en-US" sz="2800" b="1" dirty="0"/>
              <a:t> </a:t>
            </a:r>
            <a:r>
              <a:rPr lang="en-US" sz="2800" b="1" i="1" dirty="0"/>
              <a:t>Ceiling</a:t>
            </a:r>
            <a:endParaRPr lang="en-US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/>
              <a:t>   </a:t>
            </a:r>
            <a:r>
              <a:rPr lang="id-ID" sz="2800" dirty="0"/>
              <a:t> </a:t>
            </a:r>
            <a:r>
              <a:rPr lang="en-US" sz="2800" dirty="0" err="1"/>
              <a:t>Misalkan</a:t>
            </a:r>
            <a:r>
              <a:rPr lang="en-US" sz="2800" dirty="0"/>
              <a:t> </a:t>
            </a:r>
            <a:r>
              <a:rPr lang="en-US" sz="2800" i="1" dirty="0"/>
              <a:t>x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bilangan</a:t>
            </a:r>
            <a:r>
              <a:rPr lang="en-US" sz="2800" dirty="0"/>
              <a:t> </a:t>
            </a:r>
            <a:r>
              <a:rPr lang="en-US" sz="2800" dirty="0" err="1"/>
              <a:t>riil</a:t>
            </a:r>
            <a:r>
              <a:rPr lang="en-US" sz="2800" dirty="0"/>
              <a:t>, </a:t>
            </a:r>
            <a:r>
              <a:rPr lang="en-US" sz="2800" dirty="0" err="1"/>
              <a:t>berarti</a:t>
            </a:r>
            <a:r>
              <a:rPr lang="en-US" sz="2800" dirty="0"/>
              <a:t> </a:t>
            </a:r>
            <a:r>
              <a:rPr lang="en-US" sz="2800" i="1" dirty="0"/>
              <a:t>x</a:t>
            </a:r>
            <a:r>
              <a:rPr lang="en-US" sz="2800" dirty="0"/>
              <a:t> </a:t>
            </a:r>
            <a:r>
              <a:rPr lang="en-US" sz="2800" dirty="0" err="1"/>
              <a:t>berada</a:t>
            </a:r>
            <a:r>
              <a:rPr lang="en-US" sz="2800" dirty="0"/>
              <a:t> </a:t>
            </a:r>
            <a:r>
              <a:rPr lang="en-US" sz="2800" dirty="0" err="1"/>
              <a:t>di</a:t>
            </a:r>
            <a:r>
              <a:rPr lang="id-ID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bilangan</a:t>
            </a:r>
            <a:r>
              <a:rPr lang="en-US" sz="2800" dirty="0"/>
              <a:t> </a:t>
            </a:r>
            <a:r>
              <a:rPr lang="en-US" sz="2800" dirty="0" err="1"/>
              <a:t>bulat</a:t>
            </a:r>
            <a:r>
              <a:rPr lang="en-US" sz="28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i="1" dirty="0"/>
              <a:t>floor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x:</a:t>
            </a:r>
            <a:endParaRPr lang="en-US" sz="28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>
                <a:sym typeface="Symbol" pitchFamily="18" charset="2"/>
              </a:rPr>
              <a:t>    </a:t>
            </a:r>
            <a:r>
              <a:rPr lang="en-US" sz="2800" i="1" dirty="0"/>
              <a:t>x</a:t>
            </a:r>
            <a:r>
              <a:rPr lang="en-US" sz="2800" dirty="0">
                <a:sym typeface="Symbol" pitchFamily="18" charset="2"/>
              </a:rPr>
              <a:t></a:t>
            </a:r>
            <a:r>
              <a:rPr lang="en-US" sz="2800" dirty="0"/>
              <a:t>  </a:t>
            </a:r>
            <a:r>
              <a:rPr lang="en-US" sz="2800" dirty="0" err="1"/>
              <a:t>menyatakan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bilangan</a:t>
            </a:r>
            <a:r>
              <a:rPr lang="en-US" sz="2800" dirty="0"/>
              <a:t> </a:t>
            </a:r>
            <a:r>
              <a:rPr lang="en-US" sz="2800" dirty="0" err="1"/>
              <a:t>bulat</a:t>
            </a:r>
            <a:r>
              <a:rPr lang="en-US" sz="2800" dirty="0"/>
              <a:t> </a:t>
            </a:r>
            <a:r>
              <a:rPr lang="en-US" sz="2800" dirty="0" err="1"/>
              <a:t>terbesar</a:t>
            </a:r>
            <a:r>
              <a:rPr lang="en-US" sz="2800" dirty="0"/>
              <a:t>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kecil</a:t>
            </a:r>
            <a:r>
              <a:rPr lang="en-US" sz="2800" dirty="0"/>
              <a:t> 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i="1" dirty="0"/>
              <a:t>x</a:t>
            </a: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i="1" dirty="0"/>
              <a:t>ceiling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i="1" dirty="0"/>
              <a:t>x</a:t>
            </a:r>
            <a:r>
              <a:rPr lang="en-US" sz="2800" dirty="0"/>
              <a:t>:</a:t>
            </a:r>
            <a:endParaRPr lang="en-US" sz="28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>
                <a:sym typeface="Symbol" pitchFamily="18" charset="2"/>
              </a:rPr>
              <a:t>    </a:t>
            </a:r>
            <a:r>
              <a:rPr lang="en-US" sz="2800" i="1" dirty="0"/>
              <a:t>x</a:t>
            </a:r>
            <a:r>
              <a:rPr lang="en-US" sz="2800" dirty="0">
                <a:sym typeface="Symbol" pitchFamily="18" charset="2"/>
              </a:rPr>
              <a:t></a:t>
            </a:r>
            <a:r>
              <a:rPr lang="en-US" sz="2800" dirty="0"/>
              <a:t>  </a:t>
            </a:r>
            <a:r>
              <a:rPr lang="en-US" sz="2800" dirty="0" err="1"/>
              <a:t>menyatakan</a:t>
            </a:r>
            <a:r>
              <a:rPr lang="en-US" sz="2800" dirty="0"/>
              <a:t> </a:t>
            </a:r>
            <a:r>
              <a:rPr lang="en-US" sz="2800" dirty="0" err="1"/>
              <a:t>bilangan</a:t>
            </a:r>
            <a:r>
              <a:rPr lang="en-US" sz="2800" dirty="0"/>
              <a:t> </a:t>
            </a:r>
            <a:r>
              <a:rPr lang="en-US" sz="2800" dirty="0" err="1"/>
              <a:t>bulat</a:t>
            </a:r>
            <a:r>
              <a:rPr lang="en-US" sz="2800" dirty="0"/>
              <a:t> </a:t>
            </a:r>
            <a:r>
              <a:rPr lang="en-US" sz="2800" dirty="0" err="1"/>
              <a:t>terkecil</a:t>
            </a:r>
            <a:r>
              <a:rPr lang="en-US" sz="2800" dirty="0"/>
              <a:t>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i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0495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24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DCED902-4408-444D-83D6-15D4F3ABC7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dirty="0" err="1">
                <a:sym typeface="Symbol" pitchFamily="18" charset="2"/>
              </a:rPr>
              <a:t>Beberapa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contoh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fungsi</a:t>
            </a:r>
            <a:r>
              <a:rPr lang="en-US" sz="2800" dirty="0">
                <a:sym typeface="Symbol" pitchFamily="18" charset="2"/>
              </a:rPr>
              <a:t> floor </a:t>
            </a:r>
            <a:r>
              <a:rPr lang="en-US" sz="2800" dirty="0" err="1">
                <a:sym typeface="Symbol" pitchFamily="18" charset="2"/>
              </a:rPr>
              <a:t>dan</a:t>
            </a:r>
            <a:r>
              <a:rPr lang="en-US" sz="2800" dirty="0">
                <a:sym typeface="Symbol" pitchFamily="18" charset="2"/>
              </a:rPr>
              <a:t> ceiling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</a:t>
            </a:r>
            <a:r>
              <a:rPr lang="en-US" dirty="0"/>
              <a:t>3.5</a:t>
            </a:r>
            <a:r>
              <a:rPr lang="en-US" dirty="0">
                <a:sym typeface="Symbol" pitchFamily="18" charset="2"/>
              </a:rPr>
              <a:t></a:t>
            </a:r>
            <a:r>
              <a:rPr lang="en-US" dirty="0"/>
              <a:t> = 3			</a:t>
            </a:r>
            <a:r>
              <a:rPr lang="id-ID" dirty="0"/>
              <a:t>	</a:t>
            </a:r>
            <a:r>
              <a:rPr lang="en-US" dirty="0">
                <a:sym typeface="Symbol" pitchFamily="18" charset="2"/>
              </a:rPr>
              <a:t></a:t>
            </a:r>
            <a:r>
              <a:rPr lang="en-US" dirty="0"/>
              <a:t>3.5</a:t>
            </a:r>
            <a:r>
              <a:rPr lang="en-US" dirty="0">
                <a:sym typeface="Symbol" pitchFamily="18" charset="2"/>
              </a:rPr>
              <a:t></a:t>
            </a:r>
            <a:r>
              <a:rPr lang="en-US" dirty="0"/>
              <a:t> = 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	 </a:t>
            </a:r>
            <a:r>
              <a:rPr lang="en-US" sz="2800" dirty="0">
                <a:sym typeface="Symbol" pitchFamily="18" charset="2"/>
              </a:rPr>
              <a:t></a:t>
            </a:r>
            <a:r>
              <a:rPr lang="en-US" sz="2800" dirty="0"/>
              <a:t>0.5</a:t>
            </a:r>
            <a:r>
              <a:rPr lang="en-US" sz="2800" dirty="0">
                <a:sym typeface="Symbol" pitchFamily="18" charset="2"/>
              </a:rPr>
              <a:t></a:t>
            </a:r>
            <a:r>
              <a:rPr lang="en-US" sz="2800" dirty="0"/>
              <a:t> = 0		                  </a:t>
            </a:r>
            <a:r>
              <a:rPr lang="id-ID" sz="2800" dirty="0"/>
              <a:t>    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</a:t>
            </a:r>
            <a:r>
              <a:rPr lang="en-US" sz="2800" dirty="0"/>
              <a:t>0.5</a:t>
            </a:r>
            <a:r>
              <a:rPr lang="en-US" sz="2800" dirty="0">
                <a:sym typeface="Symbol" pitchFamily="18" charset="2"/>
              </a:rPr>
              <a:t></a:t>
            </a:r>
            <a:r>
              <a:rPr lang="en-US" sz="2800" dirty="0"/>
              <a:t> =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	 </a:t>
            </a:r>
            <a:r>
              <a:rPr lang="en-US" sz="2800" dirty="0">
                <a:sym typeface="Symbol" pitchFamily="18" charset="2"/>
              </a:rPr>
              <a:t></a:t>
            </a:r>
            <a:r>
              <a:rPr lang="en-US" sz="2800" dirty="0"/>
              <a:t>4.8</a:t>
            </a:r>
            <a:r>
              <a:rPr lang="en-US" sz="2800" dirty="0">
                <a:sym typeface="Symbol" pitchFamily="18" charset="2"/>
              </a:rPr>
              <a:t></a:t>
            </a:r>
            <a:r>
              <a:rPr lang="en-US" sz="2800" dirty="0"/>
              <a:t> = 4			         </a:t>
            </a:r>
            <a:r>
              <a:rPr lang="id-ID" sz="2800" dirty="0"/>
              <a:t>  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</a:t>
            </a:r>
            <a:r>
              <a:rPr lang="en-US" sz="2800" dirty="0"/>
              <a:t>4.8</a:t>
            </a:r>
            <a:r>
              <a:rPr lang="en-US" sz="2800" dirty="0">
                <a:sym typeface="Symbol" pitchFamily="18" charset="2"/>
              </a:rPr>
              <a:t></a:t>
            </a:r>
            <a:r>
              <a:rPr lang="en-US" sz="2800" dirty="0"/>
              <a:t> = 5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	 </a:t>
            </a:r>
            <a:r>
              <a:rPr lang="en-US" sz="2800" dirty="0">
                <a:sym typeface="Symbol" pitchFamily="18" charset="2"/>
              </a:rPr>
              <a:t></a:t>
            </a:r>
            <a:r>
              <a:rPr lang="en-US" sz="2800" dirty="0"/>
              <a:t>– 0.5</a:t>
            </a:r>
            <a:r>
              <a:rPr lang="en-US" sz="2800" dirty="0">
                <a:sym typeface="Symbol" pitchFamily="18" charset="2"/>
              </a:rPr>
              <a:t></a:t>
            </a:r>
            <a:r>
              <a:rPr lang="en-US" sz="2800" dirty="0"/>
              <a:t> = – 1 		          </a:t>
            </a:r>
            <a:r>
              <a:rPr lang="en-US" sz="2800" dirty="0">
                <a:sym typeface="Symbol" pitchFamily="18" charset="2"/>
              </a:rPr>
              <a:t></a:t>
            </a:r>
            <a:r>
              <a:rPr lang="en-US" sz="2800" dirty="0"/>
              <a:t> – 0.5 </a:t>
            </a:r>
            <a:r>
              <a:rPr lang="en-US" sz="2800" dirty="0">
                <a:sym typeface="Symbol" pitchFamily="18" charset="2"/>
              </a:rPr>
              <a:t></a:t>
            </a:r>
            <a:r>
              <a:rPr lang="en-US" sz="2800" dirty="0"/>
              <a:t>  = 0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     </a:t>
            </a:r>
            <a:r>
              <a:rPr lang="en-US" sz="2800" dirty="0">
                <a:sym typeface="Symbol" pitchFamily="18" charset="2"/>
              </a:rPr>
              <a:t></a:t>
            </a:r>
            <a:r>
              <a:rPr lang="en-US" sz="2800" dirty="0"/>
              <a:t>–3.5</a:t>
            </a:r>
            <a:r>
              <a:rPr lang="en-US" sz="2800" dirty="0">
                <a:sym typeface="Symbol" pitchFamily="18" charset="2"/>
              </a:rPr>
              <a:t></a:t>
            </a:r>
            <a:r>
              <a:rPr lang="en-US" sz="2800" dirty="0"/>
              <a:t> = – 4 	                  </a:t>
            </a:r>
            <a:r>
              <a:rPr lang="id-ID" sz="2800" dirty="0"/>
              <a:t>      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</a:t>
            </a:r>
            <a:r>
              <a:rPr lang="en-US" sz="2800" dirty="0"/>
              <a:t>–3.5</a:t>
            </a:r>
            <a:r>
              <a:rPr lang="en-US" sz="2800" dirty="0">
                <a:sym typeface="Symbol" pitchFamily="18" charset="2"/>
              </a:rPr>
              <a:t></a:t>
            </a:r>
            <a:r>
              <a:rPr lang="en-US" sz="2800" dirty="0"/>
              <a:t> = – 3	 </a:t>
            </a:r>
          </a:p>
        </p:txBody>
      </p:sp>
    </p:spTree>
    <p:extLst>
      <p:ext uri="{BB962C8B-B14F-4D97-AF65-F5344CB8AC3E}">
        <p14:creationId xmlns:p14="http://schemas.microsoft.com/office/powerpoint/2010/main" val="41936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25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Beberapa fungsi khusus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E27B860F-D161-1B4E-BEBA-9621B2A11A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buNone/>
            </a:pPr>
            <a:r>
              <a:rPr lang="en-US" b="1" dirty="0"/>
              <a:t>2.  </a:t>
            </a:r>
            <a:r>
              <a:rPr lang="en-US" b="1" dirty="0" err="1"/>
              <a:t>Fungsi</a:t>
            </a:r>
            <a:r>
              <a:rPr lang="en-US" b="1" dirty="0"/>
              <a:t> modulo</a:t>
            </a:r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   </a:t>
            </a: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sembarang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. </a:t>
            </a:r>
            <a:endParaRPr lang="en-US" i="1" dirty="0"/>
          </a:p>
          <a:p>
            <a:pPr eaLnBrk="1" hangingPunct="1"/>
            <a:r>
              <a:rPr lang="en-US" i="1" dirty="0"/>
              <a:t>a</a:t>
            </a:r>
            <a:r>
              <a:rPr lang="en-US" dirty="0"/>
              <a:t> mod </a:t>
            </a:r>
            <a:r>
              <a:rPr lang="en-US" i="1" dirty="0"/>
              <a:t>m</a:t>
            </a:r>
            <a:r>
              <a:rPr lang="en-US" dirty="0"/>
              <a:t> 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sisa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m</a:t>
            </a:r>
          </a:p>
          <a:p>
            <a:pPr eaLnBrk="1" hangingPunct="1"/>
            <a:r>
              <a:rPr lang="en-US" i="1" dirty="0"/>
              <a:t>a</a:t>
            </a:r>
            <a:r>
              <a:rPr lang="en-US" dirty="0"/>
              <a:t> mod </a:t>
            </a:r>
            <a:r>
              <a:rPr lang="en-US" i="1" dirty="0"/>
              <a:t>m</a:t>
            </a:r>
            <a:r>
              <a:rPr lang="en-US" dirty="0"/>
              <a:t> = </a:t>
            </a:r>
            <a:r>
              <a:rPr lang="en-US" i="1" dirty="0"/>
              <a:t>r</a:t>
            </a:r>
            <a:r>
              <a:rPr lang="en-US" dirty="0"/>
              <a:t>  </a:t>
            </a:r>
            <a:r>
              <a:rPr lang="en-US" dirty="0" err="1"/>
              <a:t>sedemikian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 err="1"/>
              <a:t>mq</a:t>
            </a:r>
            <a:r>
              <a:rPr lang="en-US" dirty="0"/>
              <a:t> + </a:t>
            </a:r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0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&lt; </a:t>
            </a:r>
            <a:r>
              <a:rPr lang="en-US" i="1" dirty="0"/>
              <a:t>m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2510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26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9D451EA-DD44-C34D-9645-49DAB69601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modulo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	25 mod 7 = 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	16 mod 4 = 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	36 mod 5 =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	0 mod 5 = 0</a:t>
            </a:r>
          </a:p>
          <a:p>
            <a:pPr>
              <a:buNone/>
            </a:pPr>
            <a:r>
              <a:rPr lang="en-US" dirty="0"/>
              <a:t> 		3 mod 5 =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	(</a:t>
            </a:r>
            <a:r>
              <a:rPr lang="en-US" sz="2800" dirty="0" err="1"/>
              <a:t>sebab</a:t>
            </a:r>
            <a:r>
              <a:rPr lang="en-US" sz="2800" dirty="0"/>
              <a:t> 3 = 5 </a:t>
            </a:r>
            <a:r>
              <a:rPr lang="en-US" sz="2800" dirty="0">
                <a:sym typeface="Symbol" pitchFamily="18" charset="2"/>
              </a:rPr>
              <a:t></a:t>
            </a:r>
            <a:r>
              <a:rPr lang="en-US" sz="2800" dirty="0"/>
              <a:t> (0) + </a:t>
            </a:r>
            <a:r>
              <a:rPr lang="en-US" sz="2800" dirty="0">
                <a:solidFill>
                  <a:srgbClr val="FF0000"/>
                </a:solidFill>
              </a:rPr>
              <a:t>3 </a:t>
            </a:r>
            <a:r>
              <a:rPr lang="en-US" sz="2800" dirty="0"/>
              <a:t>)</a:t>
            </a:r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	–25 mod 7 =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	</a:t>
            </a:r>
            <a:r>
              <a:rPr lang="en-US" sz="2400" dirty="0"/>
              <a:t>(</a:t>
            </a:r>
            <a:r>
              <a:rPr lang="en-US" sz="2400" dirty="0" err="1"/>
              <a:t>sebab</a:t>
            </a:r>
            <a:r>
              <a:rPr lang="en-US" sz="2400" dirty="0"/>
              <a:t> –25 = 7 </a:t>
            </a:r>
            <a:r>
              <a:rPr lang="en-US" sz="2400" dirty="0">
                <a:sym typeface="Symbol" pitchFamily="18" charset="2"/>
              </a:rPr>
              <a:t></a:t>
            </a:r>
            <a:r>
              <a:rPr lang="en-US" sz="2400" dirty="0"/>
              <a:t> (–4) + 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 )					 </a:t>
            </a:r>
          </a:p>
        </p:txBody>
      </p:sp>
    </p:spTree>
    <p:extLst>
      <p:ext uri="{BB962C8B-B14F-4D97-AF65-F5344CB8AC3E}">
        <p14:creationId xmlns:p14="http://schemas.microsoft.com/office/powerpoint/2010/main" val="10282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27</a:t>
            </a:fld>
            <a:endParaRPr lang="de-DE" dirty="0"/>
          </a:p>
        </p:txBody>
      </p:sp>
      <p:sp>
        <p:nvSpPr>
          <p:cNvPr id="10" name="Rechteck 5">
            <a:extLst>
              <a:ext uri="{FF2B5EF4-FFF2-40B4-BE49-F238E27FC236}">
                <a16:creationId xmlns:a16="http://schemas.microsoft.com/office/drawing/2014/main" id="{627AD16B-D085-D14A-AA3E-16B36B3924E3}"/>
              </a:ext>
            </a:extLst>
          </p:cNvPr>
          <p:cNvSpPr/>
          <p:nvPr/>
        </p:nvSpPr>
        <p:spPr>
          <a:xfrm>
            <a:off x="-1" y="3060249"/>
            <a:ext cx="9135035" cy="584775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s-UY" sz="32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de-DE" sz="32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413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8604448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 fungsi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AEBA4B1-FDBC-1A40-B323-730153561E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i="1" dirty="0"/>
              <a:t>f </a:t>
            </a:r>
            <a:r>
              <a:rPr lang="en-US" dirty="0"/>
              <a:t>= {(1, </a:t>
            </a:r>
            <a:r>
              <a:rPr lang="en-US" i="1" dirty="0"/>
              <a:t>u</a:t>
            </a:r>
            <a:r>
              <a:rPr lang="en-US" dirty="0"/>
              <a:t>), (2, </a:t>
            </a:r>
            <a:r>
              <a:rPr lang="en-US" i="1" dirty="0"/>
              <a:t>v</a:t>
            </a:r>
            <a:r>
              <a:rPr lang="en-US" dirty="0"/>
              <a:t>), (3, </a:t>
            </a:r>
            <a:r>
              <a:rPr lang="en-US" i="1" dirty="0"/>
              <a:t>w</a:t>
            </a:r>
            <a:r>
              <a:rPr lang="en-US" dirty="0"/>
              <a:t>)}</a:t>
            </a:r>
            <a:r>
              <a:rPr lang="id-ID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= {1, 2, 3}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= {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dirty="0"/>
              <a:t>}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(1) =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(2) =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(3) = </a:t>
            </a:r>
            <a:r>
              <a:rPr lang="en-US" i="1" dirty="0"/>
              <a:t>w</a:t>
            </a:r>
            <a:r>
              <a:rPr lang="en-US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Daerah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Jelajah</a:t>
            </a:r>
            <a:r>
              <a:rPr lang="id-ID" dirty="0"/>
              <a:t> (kodomain)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{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dirty="0"/>
              <a:t>}, yang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B.										 </a:t>
            </a:r>
          </a:p>
        </p:txBody>
      </p:sp>
    </p:spTree>
    <p:extLst>
      <p:ext uri="{BB962C8B-B14F-4D97-AF65-F5344CB8AC3E}">
        <p14:creationId xmlns:p14="http://schemas.microsoft.com/office/powerpoint/2010/main" val="207561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 fungsi (2)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B340D16-509E-5E42-BECE-046F2BFE48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err="1"/>
              <a:t>Relasi</a:t>
            </a:r>
            <a:r>
              <a:rPr lang="en-US" dirty="0"/>
              <a:t>  </a:t>
            </a:r>
            <a:r>
              <a:rPr lang="en-US" i="1" dirty="0"/>
              <a:t>f </a:t>
            </a:r>
            <a:r>
              <a:rPr lang="en-US" dirty="0"/>
              <a:t>= {(1, </a:t>
            </a:r>
            <a:r>
              <a:rPr lang="en-US" i="1" dirty="0"/>
              <a:t>u</a:t>
            </a:r>
            <a:r>
              <a:rPr lang="en-US" dirty="0"/>
              <a:t>), (2, </a:t>
            </a:r>
            <a:r>
              <a:rPr lang="en-US" i="1" dirty="0"/>
              <a:t>u</a:t>
            </a:r>
            <a:r>
              <a:rPr lang="en-US" dirty="0"/>
              <a:t>), (3, </a:t>
            </a:r>
            <a:r>
              <a:rPr lang="en-US" i="1" dirty="0"/>
              <a:t>v</a:t>
            </a:r>
            <a:r>
              <a:rPr lang="en-US" dirty="0"/>
              <a:t>)}</a:t>
            </a:r>
            <a:r>
              <a:rPr lang="id-ID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= {1, 2, 3}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= {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dirty="0"/>
              <a:t>}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,</a:t>
            </a:r>
            <a:r>
              <a:rPr lang="id-ID" dirty="0"/>
              <a:t> m</a:t>
            </a:r>
            <a:r>
              <a:rPr lang="en-US" dirty="0" err="1"/>
              <a:t>eskipun</a:t>
            </a:r>
            <a:r>
              <a:rPr lang="en-US" dirty="0"/>
              <a:t> </a:t>
            </a:r>
            <a:r>
              <a:rPr lang="en-US" i="1" dirty="0"/>
              <a:t>u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bayangan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.  </a:t>
            </a:r>
          </a:p>
          <a:p>
            <a:pPr eaLnBrk="1" hangingPunct="1"/>
            <a:r>
              <a:rPr lang="en-US" dirty="0"/>
              <a:t>Daerah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kodomain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, dan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{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}. </a:t>
            </a:r>
          </a:p>
        </p:txBody>
      </p:sp>
    </p:spTree>
    <p:extLst>
      <p:ext uri="{BB962C8B-B14F-4D97-AF65-F5344CB8AC3E}">
        <p14:creationId xmlns:p14="http://schemas.microsoft.com/office/powerpoint/2010/main" val="356886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 bukan fungsi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066312B-A335-BE43-A6E3-EC8D88A81C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i="1" dirty="0"/>
              <a:t>f </a:t>
            </a:r>
            <a:r>
              <a:rPr lang="en-US" dirty="0"/>
              <a:t>= {(1, </a:t>
            </a:r>
            <a:r>
              <a:rPr lang="en-US" i="1" dirty="0"/>
              <a:t>u</a:t>
            </a:r>
            <a:r>
              <a:rPr lang="en-US" dirty="0"/>
              <a:t>), (2, </a:t>
            </a:r>
            <a:r>
              <a:rPr lang="en-US" i="1" dirty="0"/>
              <a:t>v</a:t>
            </a:r>
            <a:r>
              <a:rPr lang="en-US" dirty="0"/>
              <a:t>), (3, </a:t>
            </a:r>
            <a:r>
              <a:rPr lang="en-US" i="1" dirty="0"/>
              <a:t>w</a:t>
            </a:r>
            <a:r>
              <a:rPr lang="en-US" dirty="0"/>
              <a:t>)}</a:t>
            </a:r>
            <a:r>
              <a:rPr lang="id-ID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= {1, 2, 3, 4}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id-ID" dirty="0"/>
              <a:t>  </a:t>
            </a:r>
            <a:r>
              <a:rPr lang="en-US" i="1" dirty="0"/>
              <a:t>B</a:t>
            </a:r>
            <a:r>
              <a:rPr lang="en-US" dirty="0"/>
              <a:t> = {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dirty="0"/>
              <a:t>}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id-ID" dirty="0"/>
          </a:p>
          <a:p>
            <a:pPr eaLnBrk="1" hangingPunct="1"/>
            <a:r>
              <a:rPr lang="id-ID" dirty="0"/>
              <a:t>K</a:t>
            </a:r>
            <a:r>
              <a:rPr lang="en-US" dirty="0"/>
              <a:t>arena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dipetakan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id-ID" i="1" dirty="0"/>
              <a:t> </a:t>
            </a:r>
            <a:r>
              <a:rPr lang="id-ID" dirty="0"/>
              <a:t>atau ada elemen A yang tidak dipetakan ke B</a:t>
            </a:r>
            <a:endParaRPr lang="id-ID" b="1" dirty="0"/>
          </a:p>
          <a:p>
            <a:pPr eaLnBrk="1" hangingPunct="1"/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i="1" dirty="0"/>
              <a:t>f </a:t>
            </a:r>
            <a:r>
              <a:rPr lang="en-US" dirty="0"/>
              <a:t>= {(1, </a:t>
            </a:r>
            <a:r>
              <a:rPr lang="en-US" i="1" dirty="0"/>
              <a:t>u</a:t>
            </a:r>
            <a:r>
              <a:rPr lang="en-US" dirty="0"/>
              <a:t>), (1, </a:t>
            </a:r>
            <a:r>
              <a:rPr lang="en-US" i="1" dirty="0"/>
              <a:t>v</a:t>
            </a:r>
            <a:r>
              <a:rPr lang="en-US" dirty="0"/>
              <a:t>), (2, </a:t>
            </a:r>
            <a:r>
              <a:rPr lang="en-US" i="1" dirty="0"/>
              <a:t>v</a:t>
            </a:r>
            <a:r>
              <a:rPr lang="en-US" dirty="0"/>
              <a:t>), (3, </a:t>
            </a:r>
            <a:r>
              <a:rPr lang="en-US" i="1" dirty="0"/>
              <a:t>w</a:t>
            </a:r>
            <a:r>
              <a:rPr lang="en-US" dirty="0"/>
              <a:t>)}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id-ID" dirty="0"/>
              <a:t>         </a:t>
            </a:r>
            <a:r>
              <a:rPr lang="en-US" i="1" dirty="0"/>
              <a:t>A</a:t>
            </a:r>
            <a:r>
              <a:rPr lang="en-US" dirty="0"/>
              <a:t> = {1, 2, 3}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= {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dirty="0"/>
              <a:t>}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</a:t>
            </a:r>
            <a:endParaRPr lang="id-ID" dirty="0"/>
          </a:p>
          <a:p>
            <a:pPr eaLnBrk="1" hangingPunct="1"/>
            <a:r>
              <a:rPr lang="id-ID" dirty="0"/>
              <a:t>Ka</a:t>
            </a:r>
            <a:r>
              <a:rPr lang="en-US" dirty="0" err="1"/>
              <a:t>rena</a:t>
            </a:r>
            <a:r>
              <a:rPr lang="en-US" dirty="0"/>
              <a:t> 1 </a:t>
            </a:r>
            <a:r>
              <a:rPr lang="en-US" dirty="0" err="1"/>
              <a:t>dipetakan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i="1" dirty="0"/>
              <a:t>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v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518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6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Fungsi satu ke satu (one to one)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7473A72-1AA3-024A-82A9-6D148D4936D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981200"/>
            <a:ext cx="46863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Symbol" pitchFamily="18" charset="2"/>
              <a:buChar char=""/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Fungsi </a:t>
            </a:r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f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dikatakan </a:t>
            </a:r>
            <a:r>
              <a:rPr lang="en-US" b="1">
                <a:solidFill>
                  <a:srgbClr val="000000"/>
                </a:solidFill>
                <a:cs typeface="Times New Roman" pitchFamily="18" charset="0"/>
              </a:rPr>
              <a:t>satu-ke-satu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(</a:t>
            </a:r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one-to-one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) atau </a:t>
            </a:r>
            <a:r>
              <a:rPr lang="en-US" b="1">
                <a:solidFill>
                  <a:srgbClr val="000000"/>
                </a:solidFill>
                <a:cs typeface="Times New Roman" pitchFamily="18" charset="0"/>
              </a:rPr>
              <a:t>injektif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(</a:t>
            </a:r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injective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) setiap anggota A mempunyai peta yang berbeda di B</a:t>
            </a:r>
          </a:p>
          <a:p>
            <a:pPr algn="just"/>
            <a:endParaRPr lang="en-US" dirty="0">
              <a:solidFill>
                <a:srgbClr val="000000"/>
              </a:solidFill>
              <a:cs typeface="Times New Roman" pitchFamily="18" charset="0"/>
            </a:endParaRP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6224137A-3B4D-834B-8E31-F48D89B1B2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005412"/>
              </p:ext>
            </p:extLst>
          </p:nvPr>
        </p:nvGraphicFramePr>
        <p:xfrm>
          <a:off x="4747888" y="1988840"/>
          <a:ext cx="4144592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3" imgW="2726817" imgH="1563624" progId="Visio.Drawing.11">
                  <p:embed/>
                </p:oleObj>
              </mc:Choice>
              <mc:Fallback>
                <p:oleObj name="Visio" r:id="rId3" imgW="2726817" imgH="1563624" progId="Visio.Drawing.11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7888" y="1988840"/>
                        <a:ext cx="4144592" cy="2376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463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7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A4D253C-956C-7842-98B2-E011CA6C91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sz="3600" dirty="0" err="1"/>
              <a:t>Relasi</a:t>
            </a:r>
            <a:r>
              <a:rPr lang="en-US" sz="3600" dirty="0"/>
              <a:t> </a:t>
            </a:r>
            <a:r>
              <a:rPr lang="en-US" sz="3600" i="1" dirty="0"/>
              <a:t>f </a:t>
            </a:r>
            <a:r>
              <a:rPr lang="en-US" sz="3600" dirty="0"/>
              <a:t>= {(1, </a:t>
            </a:r>
            <a:r>
              <a:rPr lang="en-US" sz="3600" i="1" dirty="0"/>
              <a:t>w</a:t>
            </a:r>
            <a:r>
              <a:rPr lang="en-US" sz="3600" dirty="0"/>
              <a:t>), (2, </a:t>
            </a:r>
            <a:r>
              <a:rPr lang="en-US" sz="3600" i="1" dirty="0"/>
              <a:t>u</a:t>
            </a:r>
            <a:r>
              <a:rPr lang="en-US" sz="3600" dirty="0"/>
              <a:t>), (3, </a:t>
            </a:r>
            <a:r>
              <a:rPr lang="en-US" sz="3600" i="1" dirty="0"/>
              <a:t>v</a:t>
            </a:r>
            <a:r>
              <a:rPr lang="en-US" sz="3600" dirty="0"/>
              <a:t>)}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id-ID" sz="3600" dirty="0"/>
              <a:t>           </a:t>
            </a:r>
            <a:r>
              <a:rPr lang="en-US" sz="3600" i="1" dirty="0"/>
              <a:t>A</a:t>
            </a:r>
            <a:r>
              <a:rPr lang="en-US" sz="3600" dirty="0"/>
              <a:t> = {1, 2, 3} </a:t>
            </a:r>
            <a:r>
              <a:rPr lang="en-US" sz="3600" dirty="0" err="1"/>
              <a:t>ke</a:t>
            </a:r>
            <a:r>
              <a:rPr lang="en-US" sz="3600" dirty="0"/>
              <a:t> </a:t>
            </a:r>
            <a:r>
              <a:rPr lang="en-US" sz="3600" i="1" dirty="0"/>
              <a:t>B</a:t>
            </a:r>
            <a:r>
              <a:rPr lang="en-US" sz="3600" dirty="0"/>
              <a:t> = {</a:t>
            </a:r>
            <a:r>
              <a:rPr lang="en-US" sz="3600" i="1" dirty="0"/>
              <a:t>u</a:t>
            </a:r>
            <a:r>
              <a:rPr lang="en-US" sz="3600" dirty="0"/>
              <a:t>, </a:t>
            </a:r>
            <a:r>
              <a:rPr lang="en-US" sz="3600" i="1" dirty="0"/>
              <a:t>v</a:t>
            </a:r>
            <a:r>
              <a:rPr lang="en-US" sz="3600" dirty="0"/>
              <a:t>, </a:t>
            </a:r>
            <a:r>
              <a:rPr lang="en-US" sz="3600" i="1" dirty="0"/>
              <a:t>w, x</a:t>
            </a:r>
            <a:r>
              <a:rPr lang="en-US" sz="3600" dirty="0"/>
              <a:t>}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fungsi</a:t>
            </a:r>
            <a:r>
              <a:rPr lang="en-US" sz="3600" dirty="0"/>
              <a:t> </a:t>
            </a:r>
            <a:r>
              <a:rPr lang="en-US" sz="3600" dirty="0" err="1"/>
              <a:t>satu-ke-satu</a:t>
            </a:r>
            <a:endParaRPr lang="id-ID" sz="3600" dirty="0"/>
          </a:p>
          <a:p>
            <a:pPr eaLnBrk="1" hangingPunct="1"/>
            <a:r>
              <a:rPr lang="en-US" sz="3600" dirty="0" err="1"/>
              <a:t>Relasi</a:t>
            </a:r>
            <a:r>
              <a:rPr lang="en-US" sz="3600" dirty="0"/>
              <a:t> </a:t>
            </a:r>
            <a:r>
              <a:rPr lang="en-US" sz="3600" i="1" dirty="0"/>
              <a:t>f </a:t>
            </a:r>
            <a:r>
              <a:rPr lang="en-US" sz="3600" dirty="0"/>
              <a:t>= {(1, </a:t>
            </a:r>
            <a:r>
              <a:rPr lang="en-US" sz="3600" i="1" dirty="0"/>
              <a:t>u</a:t>
            </a:r>
            <a:r>
              <a:rPr lang="en-US" sz="3600" dirty="0"/>
              <a:t>), (2, </a:t>
            </a:r>
            <a:r>
              <a:rPr lang="en-US" sz="3600" i="1" dirty="0"/>
              <a:t>u</a:t>
            </a:r>
            <a:r>
              <a:rPr lang="en-US" sz="3600" dirty="0"/>
              <a:t>), (3, </a:t>
            </a:r>
            <a:r>
              <a:rPr lang="en-US" sz="3600" i="1" dirty="0"/>
              <a:t>v</a:t>
            </a:r>
            <a:r>
              <a:rPr lang="en-US" sz="3600" dirty="0"/>
              <a:t>)}</a:t>
            </a:r>
            <a:r>
              <a:rPr lang="id-ID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id-ID" sz="3600" dirty="0"/>
              <a:t>            </a:t>
            </a:r>
            <a:r>
              <a:rPr lang="en-US" sz="3600" i="1" dirty="0"/>
              <a:t>A</a:t>
            </a:r>
            <a:r>
              <a:rPr lang="en-US" sz="3600" dirty="0"/>
              <a:t> = {1, 2, 3} </a:t>
            </a:r>
            <a:r>
              <a:rPr lang="en-US" sz="3600" dirty="0" err="1"/>
              <a:t>ke</a:t>
            </a:r>
            <a:r>
              <a:rPr lang="en-US" sz="3600" dirty="0"/>
              <a:t> </a:t>
            </a:r>
            <a:r>
              <a:rPr lang="en-US" sz="3600" i="1" dirty="0"/>
              <a:t>B</a:t>
            </a:r>
            <a:r>
              <a:rPr lang="en-US" sz="3600" dirty="0"/>
              <a:t> = {</a:t>
            </a:r>
            <a:r>
              <a:rPr lang="en-US" sz="3600" i="1" dirty="0"/>
              <a:t>u</a:t>
            </a:r>
            <a:r>
              <a:rPr lang="en-US" sz="3600" dirty="0"/>
              <a:t>, </a:t>
            </a:r>
            <a:r>
              <a:rPr lang="en-US" sz="3600" i="1" dirty="0"/>
              <a:t>v</a:t>
            </a:r>
            <a:r>
              <a:rPr lang="en-US" sz="3600" dirty="0"/>
              <a:t>, </a:t>
            </a:r>
            <a:r>
              <a:rPr lang="en-US" sz="3600" i="1" dirty="0"/>
              <a:t>w</a:t>
            </a:r>
            <a:r>
              <a:rPr lang="en-US" sz="3600" dirty="0"/>
              <a:t>} </a:t>
            </a:r>
            <a:r>
              <a:rPr lang="en-US" sz="3600" dirty="0" err="1"/>
              <a:t>bukan</a:t>
            </a:r>
            <a:r>
              <a:rPr lang="en-US" sz="3600" dirty="0"/>
              <a:t> </a:t>
            </a:r>
            <a:r>
              <a:rPr lang="en-US" sz="3600" dirty="0" err="1"/>
              <a:t>fungsi</a:t>
            </a:r>
            <a:r>
              <a:rPr lang="en-US" sz="3600" dirty="0"/>
              <a:t> </a:t>
            </a:r>
            <a:r>
              <a:rPr lang="en-US" sz="3600" dirty="0" err="1"/>
              <a:t>satu-ke-satu</a:t>
            </a:r>
            <a:r>
              <a:rPr lang="en-US" sz="3600" dirty="0"/>
              <a:t>, </a:t>
            </a:r>
            <a:r>
              <a:rPr lang="en-US" sz="3600" dirty="0" err="1"/>
              <a:t>karena</a:t>
            </a:r>
            <a:r>
              <a:rPr lang="en-US" sz="3600" dirty="0"/>
              <a:t> </a:t>
            </a:r>
            <a:r>
              <a:rPr lang="en-US" sz="3600" i="1" dirty="0"/>
              <a:t>f</a:t>
            </a:r>
            <a:r>
              <a:rPr lang="en-US" sz="3600" dirty="0"/>
              <a:t>(1) = </a:t>
            </a:r>
            <a:r>
              <a:rPr lang="en-US" sz="3600" i="1" dirty="0"/>
              <a:t>f</a:t>
            </a:r>
            <a:r>
              <a:rPr lang="en-US" sz="3600" dirty="0"/>
              <a:t>(2)  = </a:t>
            </a:r>
            <a:r>
              <a:rPr lang="en-US" sz="3600" i="1" dirty="0"/>
              <a:t>u</a:t>
            </a:r>
            <a:r>
              <a:rPr lang="en-US" sz="3600" dirty="0"/>
              <a:t>.		 </a:t>
            </a:r>
          </a:p>
        </p:txBody>
      </p:sp>
    </p:spTree>
    <p:extLst>
      <p:ext uri="{BB962C8B-B14F-4D97-AF65-F5344CB8AC3E}">
        <p14:creationId xmlns:p14="http://schemas.microsoft.com/office/powerpoint/2010/main" val="24077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8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79AD16-FDAE-5045-AAFE-39A346AD31D0}"/>
              </a:ext>
            </a:extLst>
          </p:cNvPr>
          <p:cNvSpPr txBox="1"/>
          <p:nvPr/>
        </p:nvSpPr>
        <p:spPr>
          <a:xfrm>
            <a:off x="1752600" y="4546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3F17623-3225-4E4B-941E-8898AC37D7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sz="3000" dirty="0" err="1"/>
              <a:t>Misalkan</a:t>
            </a:r>
            <a:r>
              <a:rPr lang="en-US" sz="3000" dirty="0"/>
              <a:t> </a:t>
            </a:r>
            <a:r>
              <a:rPr lang="en-US" sz="3000" i="1" dirty="0"/>
              <a:t>f</a:t>
            </a:r>
            <a:r>
              <a:rPr lang="en-US" sz="3000" dirty="0"/>
              <a:t> : </a:t>
            </a:r>
            <a:r>
              <a:rPr lang="en-US" sz="3000" b="1" dirty="0"/>
              <a:t>Z </a:t>
            </a:r>
            <a:r>
              <a:rPr lang="en-US" sz="3000" dirty="0">
                <a:sym typeface="Symbol" pitchFamily="18" charset="2"/>
              </a:rPr>
              <a:t></a:t>
            </a:r>
            <a:r>
              <a:rPr lang="en-US" sz="3000" dirty="0"/>
              <a:t> </a:t>
            </a:r>
            <a:r>
              <a:rPr lang="en-US" sz="3000" b="1" dirty="0"/>
              <a:t>Z</a:t>
            </a:r>
            <a:r>
              <a:rPr lang="en-US" sz="3000" dirty="0"/>
              <a:t>. </a:t>
            </a:r>
            <a:r>
              <a:rPr lang="en-US" sz="3000" dirty="0" err="1"/>
              <a:t>Tentukan</a:t>
            </a:r>
            <a:r>
              <a:rPr lang="en-US" sz="3000" dirty="0"/>
              <a:t> </a:t>
            </a:r>
            <a:r>
              <a:rPr lang="en-US" sz="3000" dirty="0" err="1"/>
              <a:t>apakah</a:t>
            </a:r>
            <a:r>
              <a:rPr lang="en-US" sz="3000" dirty="0"/>
              <a:t> </a:t>
            </a:r>
            <a:r>
              <a:rPr lang="en-US" sz="3000" i="1" dirty="0"/>
              <a:t>f</a:t>
            </a:r>
            <a:r>
              <a:rPr lang="en-US" sz="3000" dirty="0"/>
              <a:t>(</a:t>
            </a:r>
            <a:r>
              <a:rPr lang="en-US" sz="3000" i="1" dirty="0"/>
              <a:t>x</a:t>
            </a:r>
            <a:r>
              <a:rPr lang="en-US" sz="3000" dirty="0"/>
              <a:t>) = </a:t>
            </a:r>
            <a:r>
              <a:rPr lang="en-US" sz="3000" i="1" dirty="0"/>
              <a:t>x</a:t>
            </a:r>
            <a:r>
              <a:rPr lang="en-US" sz="3000" i="1" baseline="30000" dirty="0"/>
              <a:t>2</a:t>
            </a:r>
            <a:r>
              <a:rPr lang="en-US" sz="3000" dirty="0"/>
              <a:t>+1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id-ID" sz="3000" dirty="0"/>
              <a:t> </a:t>
            </a:r>
            <a:r>
              <a:rPr lang="en-US" sz="3000" i="1" dirty="0"/>
              <a:t>f</a:t>
            </a:r>
            <a:r>
              <a:rPr lang="en-US" sz="3000" dirty="0"/>
              <a:t>(</a:t>
            </a:r>
            <a:r>
              <a:rPr lang="en-US" sz="3000" i="1" dirty="0"/>
              <a:t>x</a:t>
            </a:r>
            <a:r>
              <a:rPr lang="en-US" sz="3000" dirty="0"/>
              <a:t>) = </a:t>
            </a:r>
            <a:r>
              <a:rPr lang="en-US" sz="3000" i="1" dirty="0"/>
              <a:t>x</a:t>
            </a:r>
            <a:r>
              <a:rPr lang="en-US" sz="3000" dirty="0"/>
              <a:t> – 1 </a:t>
            </a:r>
            <a:r>
              <a:rPr lang="en-US" sz="3000" dirty="0" err="1"/>
              <a:t>merupakan</a:t>
            </a:r>
            <a:r>
              <a:rPr lang="en-US" sz="3000" dirty="0"/>
              <a:t> </a:t>
            </a:r>
            <a:r>
              <a:rPr lang="en-US" sz="3000" dirty="0" err="1"/>
              <a:t>fungsi</a:t>
            </a:r>
            <a:r>
              <a:rPr lang="en-US" sz="3000" dirty="0"/>
              <a:t> </a:t>
            </a:r>
            <a:r>
              <a:rPr lang="en-US" sz="3000" dirty="0" err="1"/>
              <a:t>satu-ke-satu</a:t>
            </a:r>
            <a:r>
              <a:rPr lang="en-US" sz="3000" dirty="0"/>
              <a:t>?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3000" u="sng" dirty="0" err="1"/>
              <a:t>Penyelesaian</a:t>
            </a:r>
            <a:r>
              <a:rPr lang="en-US" sz="3000" dirty="0"/>
              <a:t>: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3000" dirty="0"/>
              <a:t>(</a:t>
            </a:r>
            <a:r>
              <a:rPr lang="en-US" sz="3000" dirty="0" err="1"/>
              <a:t>i</a:t>
            </a:r>
            <a:r>
              <a:rPr lang="en-US" sz="3000" dirty="0"/>
              <a:t>)  </a:t>
            </a:r>
            <a:r>
              <a:rPr lang="en-US" sz="3000" i="1" dirty="0"/>
              <a:t>f</a:t>
            </a:r>
            <a:r>
              <a:rPr lang="en-US" sz="3000" dirty="0"/>
              <a:t>(</a:t>
            </a:r>
            <a:r>
              <a:rPr lang="en-US" sz="3000" i="1" dirty="0"/>
              <a:t>x</a:t>
            </a:r>
            <a:r>
              <a:rPr lang="en-US" sz="3000" dirty="0"/>
              <a:t>) = </a:t>
            </a:r>
            <a:r>
              <a:rPr lang="en-US" sz="3000" i="1" dirty="0"/>
              <a:t>x</a:t>
            </a:r>
            <a:r>
              <a:rPr lang="en-US" sz="3000" i="1" baseline="30000" dirty="0"/>
              <a:t>2</a:t>
            </a:r>
            <a:r>
              <a:rPr lang="en-US" sz="3000" dirty="0"/>
              <a:t> + 1 </a:t>
            </a:r>
            <a:r>
              <a:rPr lang="en-US" sz="3000" dirty="0" err="1"/>
              <a:t>bukan</a:t>
            </a:r>
            <a:r>
              <a:rPr lang="en-US" sz="3000" dirty="0"/>
              <a:t> </a:t>
            </a:r>
            <a:r>
              <a:rPr lang="en-US" sz="3000" dirty="0" err="1"/>
              <a:t>fungsi</a:t>
            </a:r>
            <a:r>
              <a:rPr lang="en-US" sz="3000" dirty="0"/>
              <a:t> </a:t>
            </a:r>
            <a:r>
              <a:rPr lang="en-US" sz="3000" dirty="0" err="1"/>
              <a:t>satu-ke-satu</a:t>
            </a:r>
            <a:r>
              <a:rPr lang="en-US" sz="3000" dirty="0"/>
              <a:t>, </a:t>
            </a:r>
            <a:r>
              <a:rPr lang="en-US" sz="3000" dirty="0" err="1"/>
              <a:t>karena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dua</a:t>
            </a:r>
            <a:r>
              <a:rPr lang="en-US" sz="3000" dirty="0"/>
              <a:t> </a:t>
            </a:r>
            <a:r>
              <a:rPr lang="en-US" sz="3000" i="1" dirty="0"/>
              <a:t>x</a:t>
            </a:r>
            <a:r>
              <a:rPr lang="en-US" sz="3000" dirty="0"/>
              <a:t> yang </a:t>
            </a:r>
            <a:r>
              <a:rPr lang="en-US" sz="3000" dirty="0" err="1"/>
              <a:t>bernilai</a:t>
            </a:r>
            <a:r>
              <a:rPr lang="en-US" sz="3000" dirty="0"/>
              <a:t> </a:t>
            </a:r>
            <a:r>
              <a:rPr lang="en-US" sz="3000" dirty="0" err="1"/>
              <a:t>mutlak</a:t>
            </a:r>
            <a:r>
              <a:rPr lang="en-US" sz="3000" dirty="0"/>
              <a:t> </a:t>
            </a:r>
            <a:r>
              <a:rPr lang="en-US" sz="3000" dirty="0" err="1"/>
              <a:t>sama</a:t>
            </a:r>
            <a:r>
              <a:rPr lang="en-US" sz="3000" dirty="0"/>
              <a:t> </a:t>
            </a:r>
            <a:r>
              <a:rPr lang="en-US" sz="3000" dirty="0" err="1"/>
              <a:t>tetapi</a:t>
            </a:r>
            <a:r>
              <a:rPr lang="en-US" sz="3000" dirty="0"/>
              <a:t> </a:t>
            </a:r>
            <a:r>
              <a:rPr lang="en-US" sz="3000" dirty="0" err="1"/>
              <a:t>tandanya</a:t>
            </a:r>
            <a:r>
              <a:rPr lang="en-US" sz="3000" dirty="0"/>
              <a:t> </a:t>
            </a:r>
            <a:r>
              <a:rPr lang="en-US" sz="3000" dirty="0" err="1"/>
              <a:t>berbeda</a:t>
            </a:r>
            <a:r>
              <a:rPr lang="en-US" sz="3000" dirty="0"/>
              <a:t> </a:t>
            </a:r>
            <a:r>
              <a:rPr lang="en-US" sz="3000" dirty="0" err="1"/>
              <a:t>nilai</a:t>
            </a:r>
            <a:r>
              <a:rPr lang="en-US" sz="3000" dirty="0"/>
              <a:t> </a:t>
            </a:r>
            <a:r>
              <a:rPr lang="en-US" sz="3000" dirty="0" err="1"/>
              <a:t>fungsinya</a:t>
            </a:r>
            <a:r>
              <a:rPr lang="en-US" sz="3000" dirty="0"/>
              <a:t> </a:t>
            </a:r>
            <a:r>
              <a:rPr lang="en-US" sz="3000" dirty="0" err="1"/>
              <a:t>sama</a:t>
            </a:r>
            <a:r>
              <a:rPr lang="en-US" sz="3000" dirty="0"/>
              <a:t>, </a:t>
            </a:r>
            <a:r>
              <a:rPr lang="en-US" sz="3000" dirty="0" err="1"/>
              <a:t>misalnya</a:t>
            </a:r>
            <a:r>
              <a:rPr lang="en-US" sz="3000" dirty="0"/>
              <a:t> </a:t>
            </a:r>
            <a:r>
              <a:rPr lang="en-US" sz="3000" i="1" dirty="0"/>
              <a:t>f</a:t>
            </a:r>
            <a:r>
              <a:rPr lang="en-US" sz="3000" dirty="0"/>
              <a:t>(2) = </a:t>
            </a:r>
            <a:r>
              <a:rPr lang="en-US" sz="3000" i="1" dirty="0"/>
              <a:t>f</a:t>
            </a:r>
            <a:r>
              <a:rPr lang="en-US" sz="3000" dirty="0"/>
              <a:t>(-2) = 5 </a:t>
            </a:r>
            <a:r>
              <a:rPr lang="en-US" sz="3000" dirty="0" err="1"/>
              <a:t>padahal</a:t>
            </a:r>
            <a:r>
              <a:rPr lang="en-US" sz="3000" dirty="0"/>
              <a:t> –2 </a:t>
            </a:r>
            <a:r>
              <a:rPr lang="en-US" sz="3000" dirty="0">
                <a:sym typeface="Symbol" pitchFamily="18" charset="2"/>
              </a:rPr>
              <a:t></a:t>
            </a:r>
            <a:r>
              <a:rPr lang="en-US" sz="3000" dirty="0"/>
              <a:t> 2.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3000" dirty="0"/>
              <a:t>(ii) </a:t>
            </a:r>
            <a:r>
              <a:rPr lang="en-US" sz="3000" i="1" dirty="0"/>
              <a:t>f</a:t>
            </a:r>
            <a:r>
              <a:rPr lang="en-US" sz="3000" dirty="0"/>
              <a:t>(</a:t>
            </a:r>
            <a:r>
              <a:rPr lang="en-US" sz="3000" i="1" dirty="0"/>
              <a:t>x</a:t>
            </a:r>
            <a:r>
              <a:rPr lang="en-US" sz="3000" dirty="0"/>
              <a:t>) = </a:t>
            </a:r>
            <a:r>
              <a:rPr lang="en-US" sz="3000" i="1" dirty="0"/>
              <a:t>x</a:t>
            </a:r>
            <a:r>
              <a:rPr lang="en-US" sz="3000" dirty="0"/>
              <a:t> – 1 </a:t>
            </a:r>
            <a:r>
              <a:rPr lang="en-US" sz="3000" dirty="0" err="1"/>
              <a:t>adalah</a:t>
            </a:r>
            <a:r>
              <a:rPr lang="en-US" sz="3000" dirty="0"/>
              <a:t> </a:t>
            </a:r>
            <a:r>
              <a:rPr lang="en-US" sz="3000" dirty="0" err="1"/>
              <a:t>fungsi</a:t>
            </a:r>
            <a:r>
              <a:rPr lang="en-US" sz="3000" dirty="0"/>
              <a:t> </a:t>
            </a:r>
            <a:r>
              <a:rPr lang="en-US" sz="3000" dirty="0" err="1"/>
              <a:t>satu-ke-satu</a:t>
            </a:r>
            <a:r>
              <a:rPr lang="en-US" sz="3000" dirty="0"/>
              <a:t> </a:t>
            </a:r>
            <a:r>
              <a:rPr lang="en-US" sz="3000" dirty="0" err="1"/>
              <a:t>karena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i="1" dirty="0"/>
              <a:t>a</a:t>
            </a:r>
            <a:r>
              <a:rPr lang="en-US" sz="3000" dirty="0"/>
              <a:t> </a:t>
            </a:r>
            <a:r>
              <a:rPr lang="en-US" sz="3000" dirty="0">
                <a:sym typeface="Symbol" pitchFamily="18" charset="2"/>
              </a:rPr>
              <a:t></a:t>
            </a:r>
            <a:r>
              <a:rPr lang="en-US" sz="3000" dirty="0"/>
              <a:t> </a:t>
            </a:r>
            <a:r>
              <a:rPr lang="en-US" sz="3000" i="1" dirty="0"/>
              <a:t>b</a:t>
            </a:r>
            <a:r>
              <a:rPr lang="en-US" sz="3000" dirty="0"/>
              <a:t>,   </a:t>
            </a:r>
            <a:r>
              <a:rPr lang="en-US" sz="3000" i="1" dirty="0"/>
              <a:t>a</a:t>
            </a:r>
            <a:r>
              <a:rPr lang="en-US" sz="3000" dirty="0"/>
              <a:t> – 1 </a:t>
            </a:r>
            <a:r>
              <a:rPr lang="en-US" sz="3000" dirty="0">
                <a:sym typeface="Symbol" pitchFamily="18" charset="2"/>
              </a:rPr>
              <a:t></a:t>
            </a:r>
            <a:r>
              <a:rPr lang="en-US" sz="3000" dirty="0"/>
              <a:t> </a:t>
            </a:r>
            <a:r>
              <a:rPr lang="en-US" sz="3000" i="1" dirty="0"/>
              <a:t>b</a:t>
            </a:r>
            <a:r>
              <a:rPr lang="en-US" sz="3000" dirty="0"/>
              <a:t> – 1. </a:t>
            </a:r>
            <a:r>
              <a:rPr lang="en-US" sz="3000" dirty="0" err="1"/>
              <a:t>Misalnya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i="1" dirty="0"/>
              <a:t>x</a:t>
            </a:r>
            <a:r>
              <a:rPr lang="en-US" sz="3000" dirty="0"/>
              <a:t> = 2, </a:t>
            </a:r>
            <a:r>
              <a:rPr lang="en-US" sz="3000" i="1" dirty="0"/>
              <a:t>f</a:t>
            </a:r>
            <a:r>
              <a:rPr lang="en-US" sz="3000" dirty="0"/>
              <a:t>(2) = 1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i="1" dirty="0"/>
              <a:t>x</a:t>
            </a:r>
            <a:r>
              <a:rPr lang="en-US" sz="3000" dirty="0"/>
              <a:t> = -2, </a:t>
            </a:r>
            <a:r>
              <a:rPr lang="en-US" sz="3000" i="1" dirty="0"/>
              <a:t>f</a:t>
            </a:r>
            <a:r>
              <a:rPr lang="en-US" sz="3000" dirty="0"/>
              <a:t>(-2) = -3.</a:t>
            </a:r>
            <a:r>
              <a:rPr lang="en-US" sz="2800" dirty="0"/>
              <a:t>								 </a:t>
            </a:r>
          </a:p>
        </p:txBody>
      </p:sp>
    </p:spTree>
    <p:extLst>
      <p:ext uri="{BB962C8B-B14F-4D97-AF65-F5344CB8AC3E}">
        <p14:creationId xmlns:p14="http://schemas.microsoft.com/office/powerpoint/2010/main" val="61410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Fungsi ‘pada’ (onto)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79AD16-FDAE-5045-AAFE-39A346AD31D0}"/>
              </a:ext>
            </a:extLst>
          </p:cNvPr>
          <p:cNvSpPr txBox="1"/>
          <p:nvPr/>
        </p:nvSpPr>
        <p:spPr>
          <a:xfrm>
            <a:off x="1752600" y="4546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5E07148-386F-2A4F-93EC-719ACA8000B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981200"/>
            <a:ext cx="483552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Fungsi </a:t>
            </a:r>
            <a:r>
              <a:rPr lang="en-US" i="1"/>
              <a:t>f</a:t>
            </a:r>
            <a:r>
              <a:rPr lang="en-US"/>
              <a:t> dikatakan dipetakan </a:t>
            </a:r>
            <a:r>
              <a:rPr lang="en-US" b="1"/>
              <a:t>pada</a:t>
            </a:r>
            <a:r>
              <a:rPr lang="en-US"/>
              <a:t> (</a:t>
            </a:r>
            <a:r>
              <a:rPr lang="en-US" i="1"/>
              <a:t>onto</a:t>
            </a:r>
            <a:r>
              <a:rPr lang="en-US"/>
              <a:t>) atau </a:t>
            </a:r>
            <a:r>
              <a:rPr lang="en-US" b="1"/>
              <a:t>surjektif </a:t>
            </a:r>
            <a:r>
              <a:rPr lang="en-US"/>
              <a:t>jika setiap anggota B punya pasangan di A</a:t>
            </a:r>
            <a:endParaRPr lang="en-US" dirty="0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0A1071AB-CB7A-8E44-8ECC-7475F5B4259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286916"/>
              </p:ext>
            </p:extLst>
          </p:nvPr>
        </p:nvGraphicFramePr>
        <p:xfrm>
          <a:off x="4699755" y="1981200"/>
          <a:ext cx="4120717" cy="2343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Visio" r:id="rId3" imgW="3220560" imgH="1832400" progId="Visio.Drawing.11">
                  <p:embed/>
                </p:oleObj>
              </mc:Choice>
              <mc:Fallback>
                <p:oleObj name="Visio" r:id="rId3" imgW="3220560" imgH="1832400" progId="Visio.Drawing.11">
                  <p:embed/>
                  <p:pic>
                    <p:nvPicPr>
                      <p:cNvPr id="307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755" y="1981200"/>
                        <a:ext cx="4120717" cy="23436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959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45134</TotalTime>
  <Words>1969</Words>
  <Application>Microsoft Office PowerPoint</Application>
  <PresentationFormat>On-screen Show (4:3)</PresentationFormat>
  <Paragraphs>155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Symbol</vt:lpstr>
      <vt:lpstr>Wingdings</vt:lpstr>
      <vt:lpstr>Larissa</vt:lpstr>
      <vt:lpstr>Diseño predeterminado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sabarima</dc:creator>
  <cp:lastModifiedBy>Sabariman</cp:lastModifiedBy>
  <cp:revision>302</cp:revision>
  <cp:lastPrinted>2019-06-27T10:17:26Z</cp:lastPrinted>
  <dcterms:created xsi:type="dcterms:W3CDTF">2013-11-06T17:05:34Z</dcterms:created>
  <dcterms:modified xsi:type="dcterms:W3CDTF">2024-09-12T14:41:56Z</dcterms:modified>
</cp:coreProperties>
</file>