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handoutMasterIdLst>
    <p:handoutMasterId r:id="rId33"/>
  </p:handoutMasterIdLst>
  <p:sldIdLst>
    <p:sldId id="311" r:id="rId3"/>
    <p:sldId id="397" r:id="rId4"/>
    <p:sldId id="398" r:id="rId5"/>
    <p:sldId id="399" r:id="rId6"/>
    <p:sldId id="424" r:id="rId7"/>
    <p:sldId id="425" r:id="rId8"/>
    <p:sldId id="400" r:id="rId9"/>
    <p:sldId id="437" r:id="rId10"/>
    <p:sldId id="436" r:id="rId11"/>
    <p:sldId id="401" r:id="rId12"/>
    <p:sldId id="433" r:id="rId13"/>
    <p:sldId id="426" r:id="rId14"/>
    <p:sldId id="438" r:id="rId15"/>
    <p:sldId id="434" r:id="rId16"/>
    <p:sldId id="435" r:id="rId17"/>
    <p:sldId id="427" r:id="rId18"/>
    <p:sldId id="402" r:id="rId19"/>
    <p:sldId id="403" r:id="rId20"/>
    <p:sldId id="428" r:id="rId21"/>
    <p:sldId id="439" r:id="rId22"/>
    <p:sldId id="440" r:id="rId23"/>
    <p:sldId id="443" r:id="rId24"/>
    <p:sldId id="441" r:id="rId25"/>
    <p:sldId id="442" r:id="rId26"/>
    <p:sldId id="444" r:id="rId27"/>
    <p:sldId id="412" r:id="rId28"/>
    <p:sldId id="445" r:id="rId29"/>
    <p:sldId id="413" r:id="rId30"/>
    <p:sldId id="393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1D7"/>
    <a:srgbClr val="AFE0E4"/>
    <a:srgbClr val="00FF00"/>
    <a:srgbClr val="0000FF"/>
    <a:srgbClr val="98C5C9"/>
    <a:srgbClr val="ADD4D7"/>
    <a:srgbClr val="FF0066"/>
    <a:srgbClr val="33CCCC"/>
    <a:srgbClr val="83A4A6"/>
    <a:srgbClr val="86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5" autoAdjust="0"/>
    <p:restoredTop sz="86328" autoAdjust="0"/>
  </p:normalViewPr>
  <p:slideViewPr>
    <p:cSldViewPr>
      <p:cViewPr varScale="1">
        <p:scale>
          <a:sx n="57" d="100"/>
          <a:sy n="57" d="100"/>
        </p:scale>
        <p:origin x="9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50C3-983B-4F45-A92C-EA840F10E168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6A49-CA41-4C1E-99E9-7FDA724EBE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4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7DE9-5DCB-4E3C-9EC2-E06C705FB898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CFE4-FF1D-459A-BD21-6850F036F1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9CFE4-FF1D-459A-BD21-6850F036F19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F08-9192-4422-AC63-985085014554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7BE-9027-41F7-B5A4-BE860DAED9F1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2D66-87FB-4D88-AB67-FF1BC70B073C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6785-2A8F-4813-A29F-2295A643BB4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6F34-1FB3-4054-A54C-7549FF37CD0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0B-12BF-4858-9BE5-EB88CD5E46E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E560-2532-4E3F-AA2D-5841FB7C71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6B89-CFBF-4396-8A44-70EFE86A54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2B91-3311-4C1B-81A6-5583A5F7C0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8E09-372E-469E-B85A-FA0D8146A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B8E4-1A26-468E-AA0F-13A088CC76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7BAD-CB2F-42AF-A04B-05287DEBD6BA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0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69A3-4D54-447B-9881-3CEDB56C03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5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258-2A5D-480C-8FAB-69F1B8FD84E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7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BD817-58E6-459D-925C-F683694E60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2F0-21EF-4121-92E5-E17C4D63A0BC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38F6-474A-4692-B930-24909BDA1E5F}" type="datetime1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7014-2D8F-4B74-A1F5-66BD6209F10C}" type="datetime1">
              <a:rPr lang="de-DE" smtClean="0"/>
              <a:t>12.09.2024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814D-F0BC-408C-AC34-3FB70296CE30}" type="datetime1">
              <a:rPr lang="de-DE" smtClean="0"/>
              <a:t>12.09.2024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ED7-B164-47F9-A526-5F2A2425EE74}" type="datetime1">
              <a:rPr lang="de-DE" smtClean="0"/>
              <a:t>12.09.2024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BA9-D4DA-4294-A718-DAAC52758A94}" type="datetime1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BF26-D08A-4E54-9AC8-3A25882F0CDD}" type="datetime1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66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BBBA-DF61-425D-A7F4-AAEB2F153053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9BA3D-5DAA-4093-8BD5-C2BF8F4BF07E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01013" y="6669088"/>
            <a:ext cx="1042987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1844824"/>
            <a:ext cx="9147944" cy="553998"/>
          </a:xfrm>
          <a:prstGeom prst="rect">
            <a:avLst/>
          </a:prstGeom>
          <a:gradFill rotWithShape="1"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3000" b="1" kern="0" cap="all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MATRIKS</a:t>
            </a:r>
            <a:r>
              <a:rPr kumimoji="0" lang="es-UY" sz="3000" b="1" i="0" u="none" strike="noStrike" kern="0" cap="all" spc="0" normalizeH="0" baseline="0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de-DE" sz="3000" b="1" i="0" u="none" strike="noStrike" kern="0" cap="all" spc="0" normalizeH="0" baseline="0" noProof="0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Untertitel 2"/>
          <p:cNvSpPr txBox="1">
            <a:spLocks/>
          </p:cNvSpPr>
          <p:nvPr/>
        </p:nvSpPr>
        <p:spPr>
          <a:xfrm>
            <a:off x="1371600" y="5947048"/>
            <a:ext cx="6400800" cy="816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Ganjil 2023/2024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3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setangkup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symmetry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simetri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</a:t>
            </a:r>
            <a:r>
              <a:rPr lang="en-US" baseline="30000" dirty="0"/>
              <a:t>T</a:t>
            </a:r>
            <a:r>
              <a:rPr lang="en-US" dirty="0"/>
              <a:t> = A.</a:t>
            </a:r>
          </a:p>
          <a:p>
            <a:pPr eaLnBrk="1" hangingPunct="1"/>
            <a:r>
              <a:rPr lang="en-US" dirty="0" err="1"/>
              <a:t>Contoh</a:t>
            </a:r>
            <a:r>
              <a:rPr lang="en-US" dirty="0"/>
              <a:t> :</a:t>
            </a:r>
            <a:endParaRPr lang="en-GB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203575" y="3141663"/>
          <a:ext cx="384810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1219200" imgH="914400" progId="Equation.3">
                  <p:embed/>
                </p:oleObj>
              </mc:Choice>
              <mc:Fallback>
                <p:oleObj name="Equation" r:id="rId3" imgW="1219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41663"/>
                        <a:ext cx="3848100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0/1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zero-one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/>
              <a:t>Matriks</a:t>
            </a:r>
            <a:r>
              <a:rPr lang="en-US" dirty="0"/>
              <a:t> 0 / 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0 </a:t>
            </a:r>
            <a:r>
              <a:rPr lang="en-US" dirty="0" err="1"/>
              <a:t>atau</a:t>
            </a:r>
            <a:r>
              <a:rPr lang="en-US" dirty="0"/>
              <a:t> 1.</a:t>
            </a:r>
          </a:p>
          <a:p>
            <a:pPr eaLnBrk="1" hangingPunct="1"/>
            <a:r>
              <a:rPr lang="en-US" dirty="0" err="1"/>
              <a:t>Contoh</a:t>
            </a:r>
            <a:r>
              <a:rPr lang="en-US" dirty="0"/>
              <a:t> :</a:t>
            </a:r>
            <a:endParaRPr lang="en-GB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5647"/>
              </p:ext>
            </p:extLst>
          </p:nvPr>
        </p:nvGraphicFramePr>
        <p:xfrm>
          <a:off x="3492500" y="3241576"/>
          <a:ext cx="33909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685800" imgH="711200" progId="Equation.3">
                  <p:embed/>
                </p:oleObj>
              </mc:Choice>
              <mc:Fallback>
                <p:oleObj name="Equation" r:id="rId3" imgW="68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241576"/>
                        <a:ext cx="33909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Operasi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aritmetika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910513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76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13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Penjumlahan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2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buah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886114"/>
              </p:ext>
            </p:extLst>
          </p:nvPr>
        </p:nvGraphicFramePr>
        <p:xfrm>
          <a:off x="539552" y="1955924"/>
          <a:ext cx="82073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4114800" imgH="711200" progId="Equation.3">
                  <p:embed/>
                </p:oleObj>
              </mc:Choice>
              <mc:Fallback>
                <p:oleObj name="Equation" r:id="rId3" imgW="4114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55924"/>
                        <a:ext cx="820737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7544" y="1052513"/>
            <a:ext cx="125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sz="2400" dirty="0">
                <a:solidFill>
                  <a:srgbClr val="009900"/>
                </a:solidFill>
                <a:latin typeface="Tahoma" panose="020B0604030504040204" pitchFamily="34" charset="0"/>
              </a:rPr>
              <a:t>Contoh</a:t>
            </a:r>
            <a:r>
              <a:rPr lang="en-US" sz="2400" dirty="0">
                <a:solidFill>
                  <a:srgbClr val="009900"/>
                </a:solidFill>
                <a:latin typeface="Tahom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5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Perkalian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dua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buah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5288" y="2636838"/>
          <a:ext cx="8424862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3937000" imgH="1422400" progId="Equation.3">
                  <p:embed/>
                </p:oleObj>
              </mc:Choice>
              <mc:Fallback>
                <p:oleObj name="Equation" r:id="rId3" imgW="39370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36838"/>
                        <a:ext cx="8424862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23528" y="1412875"/>
            <a:ext cx="125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sz="2400" dirty="0">
                <a:solidFill>
                  <a:srgbClr val="009900"/>
                </a:solidFill>
                <a:latin typeface="Tahoma" panose="020B0604030504040204" pitchFamily="34" charset="0"/>
              </a:rPr>
              <a:t>Contoh</a:t>
            </a:r>
            <a:r>
              <a:rPr lang="en-US" sz="2400" dirty="0">
                <a:solidFill>
                  <a:srgbClr val="009900"/>
                </a:solidFill>
                <a:latin typeface="Tahom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5470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15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Perkalian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dengan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skalar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476375" y="2205038"/>
          <a:ext cx="5976938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2679700" imgH="1422400" progId="Equation.3">
                  <p:embed/>
                </p:oleObj>
              </mc:Choice>
              <mc:Fallback>
                <p:oleObj name="Equation" r:id="rId3" imgW="26797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05038"/>
                        <a:ext cx="5976938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71550" y="1196752"/>
            <a:ext cx="125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sz="2400" dirty="0">
                <a:solidFill>
                  <a:srgbClr val="009900"/>
                </a:solidFill>
                <a:latin typeface="Tahoma" panose="020B0604030504040204" pitchFamily="34" charset="0"/>
              </a:rPr>
              <a:t>Contoh</a:t>
            </a:r>
            <a:r>
              <a:rPr lang="en-US" sz="2400" dirty="0">
                <a:solidFill>
                  <a:srgbClr val="009900"/>
                </a:solidFill>
                <a:latin typeface="Tahom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066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relasi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dengan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1520" y="764704"/>
            <a:ext cx="125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sz="2400" dirty="0">
                <a:solidFill>
                  <a:srgbClr val="009900"/>
                </a:solidFill>
                <a:latin typeface="Tahoma" panose="020B0604030504040204" pitchFamily="34" charset="0"/>
              </a:rPr>
              <a:t>Contoh</a:t>
            </a:r>
            <a:r>
              <a:rPr lang="en-US" sz="2400" dirty="0">
                <a:solidFill>
                  <a:srgbClr val="009900"/>
                </a:solidFill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51520" y="1268760"/>
            <a:ext cx="8712968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menyatakan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asal</a:t>
            </a:r>
            <a:r>
              <a:rPr lang="en-US" sz="2800" dirty="0"/>
              <a:t>, </a:t>
            </a: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menyatakan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. </a:t>
            </a:r>
            <a:r>
              <a:rPr lang="en-US" sz="2800" dirty="0" err="1"/>
              <a:t>Nyatakan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endParaRPr lang="en-GB" sz="2800" dirty="0"/>
          </a:p>
        </p:txBody>
      </p:sp>
      <p:graphicFrame>
        <p:nvGraphicFramePr>
          <p:cNvPr id="9" name="Group 10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73699912"/>
              </p:ext>
            </p:extLst>
          </p:nvPr>
        </p:nvGraphicFramePr>
        <p:xfrm>
          <a:off x="5219700" y="3284984"/>
          <a:ext cx="2592388" cy="3044825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860"/>
              </p:ext>
            </p:extLst>
          </p:nvPr>
        </p:nvGraphicFramePr>
        <p:xfrm>
          <a:off x="2051050" y="3275358"/>
          <a:ext cx="2260600" cy="273094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Amir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Amir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Budi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Budi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Cecep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 251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 323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 221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 251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 323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1069" y="2823319"/>
            <a:ext cx="1158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err="1">
                <a:solidFill>
                  <a:srgbClr val="009900"/>
                </a:solidFill>
                <a:latin typeface="Tahoma" panose="020B0604030504040204" pitchFamily="34" charset="0"/>
              </a:rPr>
              <a:t>Tabel</a:t>
            </a:r>
            <a:r>
              <a:rPr lang="en-US" sz="2400" dirty="0">
                <a:solidFill>
                  <a:srgbClr val="009900"/>
                </a:solidFill>
                <a:latin typeface="Tahoma" panose="020B0604030504040204" pitchFamily="34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6136" y="2848475"/>
            <a:ext cx="1158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err="1">
                <a:solidFill>
                  <a:srgbClr val="009900"/>
                </a:solidFill>
                <a:latin typeface="Tahoma" panose="020B0604030504040204" pitchFamily="34" charset="0"/>
              </a:rPr>
              <a:t>Tabel</a:t>
            </a:r>
            <a:r>
              <a:rPr lang="en-US" sz="2400" dirty="0">
                <a:solidFill>
                  <a:srgbClr val="009900"/>
                </a:solidFill>
                <a:latin typeface="Tahoma" panose="020B060403050404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86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table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1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dengan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755650" y="1772816"/>
            <a:ext cx="4587875" cy="3311525"/>
            <a:chOff x="897" y="1117"/>
            <a:chExt cx="3720" cy="2812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897" y="1117"/>
              <a:ext cx="3720" cy="28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1066" y="1570"/>
              <a:ext cx="1224" cy="1905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000">
                <a:latin typeface="Tahoma" panose="020B0604030504040204" pitchFamily="34" charset="0"/>
              </a:endParaRPr>
            </a:p>
          </p:txBody>
        </p:sp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2925" y="1298"/>
              <a:ext cx="1452" cy="23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000">
                <a:latin typeface="Tahoma" panose="020B0604030504040204" pitchFamily="34" charset="0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1292" y="1842"/>
              <a:ext cx="63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Amir </a:t>
              </a: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1098" y="2380"/>
              <a:ext cx="61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Budi 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1247" y="2886"/>
              <a:ext cx="76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Cecep </a:t>
              </a: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3424" y="1570"/>
              <a:ext cx="73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IF 221</a:t>
              </a: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3695" y="1978"/>
              <a:ext cx="73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IF 251</a:t>
              </a: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3652" y="2523"/>
              <a:ext cx="73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IF 342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3470" y="3022"/>
              <a:ext cx="73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IF 323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1305" y="1207"/>
              <a:ext cx="29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400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4164" y="1161"/>
              <a:ext cx="295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400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V="1">
              <a:off x="1746" y="2115"/>
              <a:ext cx="186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V="1">
              <a:off x="1746" y="2296"/>
              <a:ext cx="95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>
              <a:off x="1927" y="2024"/>
              <a:ext cx="167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1927" y="2024"/>
              <a:ext cx="90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V="1">
              <a:off x="1746" y="1706"/>
              <a:ext cx="1678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 flipV="1">
              <a:off x="1746" y="1933"/>
              <a:ext cx="1179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1837" y="3067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1927" y="2024"/>
              <a:ext cx="1543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1927" y="2024"/>
              <a:ext cx="862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1837" y="3067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2473" y="3384"/>
              <a:ext cx="46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400" b="0">
                  <a:latin typeface="Tahoma" panose="020B0604030504040204" pitchFamily="34" charset="0"/>
                </a:rPr>
                <a:t>(a)</a:t>
              </a:r>
            </a:p>
          </p:txBody>
        </p:sp>
      </p:grpSp>
      <p:graphicFrame>
        <p:nvGraphicFramePr>
          <p:cNvPr id="32" name="Object 4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57356148"/>
              </p:ext>
            </p:extLst>
          </p:nvPr>
        </p:nvGraphicFramePr>
        <p:xfrm>
          <a:off x="6156325" y="2420888"/>
          <a:ext cx="2663825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901309" imgH="710891" progId="Equation.3">
                  <p:embed/>
                </p:oleObj>
              </mc:Choice>
              <mc:Fallback>
                <p:oleObj name="Equation" r:id="rId3" imgW="901309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20888"/>
                        <a:ext cx="2663825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54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tabel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2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dengan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84213" y="1706670"/>
            <a:ext cx="4679950" cy="3451118"/>
            <a:chOff x="657" y="1013"/>
            <a:chExt cx="4582" cy="30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57" y="1071"/>
              <a:ext cx="4582" cy="29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474" y="1842"/>
              <a:ext cx="726" cy="1361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5E76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515" y="1389"/>
              <a:ext cx="1270" cy="23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000">
                <a:latin typeface="Tahoma" panose="020B0604030504040204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1882" y="1661"/>
              <a:ext cx="222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882" y="2024"/>
              <a:ext cx="222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882" y="2024"/>
              <a:ext cx="2223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37" y="2432"/>
              <a:ext cx="226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837" y="2432"/>
              <a:ext cx="231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837" y="2205"/>
              <a:ext cx="2268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837" y="2614"/>
              <a:ext cx="226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687" y="1927"/>
              <a:ext cx="3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565" y="2341"/>
              <a:ext cx="3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610" y="2794"/>
              <a:ext cx="3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195" y="1570"/>
              <a:ext cx="3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195" y="2070"/>
              <a:ext cx="31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241" y="2479"/>
              <a:ext cx="3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286" y="2886"/>
              <a:ext cx="3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41" y="3250"/>
              <a:ext cx="451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000" b="0">
                  <a:latin typeface="Tahoma" panose="020B0604030504040204" pitchFamily="34" charset="0"/>
                </a:rPr>
                <a:t>15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644" y="1397"/>
              <a:ext cx="345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400" b="0" dirty="0">
                  <a:solidFill>
                    <a:srgbClr val="FF0000"/>
                  </a:solidFill>
                  <a:latin typeface="Tahoma" panose="020B0604030504040204" pitchFamily="34" charset="0"/>
                </a:rPr>
                <a:t>P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912" y="1013"/>
              <a:ext cx="391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400" b="0" dirty="0">
                  <a:solidFill>
                    <a:srgbClr val="FF0000"/>
                  </a:solidFill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1882" y="1842"/>
              <a:ext cx="108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882" y="2024"/>
              <a:ext cx="108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882" y="2024"/>
              <a:ext cx="104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837" y="2432"/>
              <a:ext cx="149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837" y="2432"/>
              <a:ext cx="154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1791" y="2750"/>
              <a:ext cx="113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1791" y="2523"/>
              <a:ext cx="122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51644"/>
              </p:ext>
            </p:extLst>
          </p:nvPr>
        </p:nvGraphicFramePr>
        <p:xfrm>
          <a:off x="5867400" y="2499805"/>
          <a:ext cx="2881313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1117600" imgH="711200" progId="Equation.3">
                  <p:embed/>
                </p:oleObj>
              </mc:Choice>
              <mc:Fallback>
                <p:oleObj name="Equation" r:id="rId3" imgW="1117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99805"/>
                        <a:ext cx="2881313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79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Invers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69B74627-639D-0F4C-A66E-F227FBC3CD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514350" indent="-514350" eaLnBrk="1" hangingPunct="1">
                  <a:buAutoNum type="arabicPeriod"/>
                </a:pPr>
                <a:r>
                  <a:rPr lang="en-US" sz="3400" dirty="0"/>
                  <a:t>Matrik </a:t>
                </a:r>
                <a:r>
                  <a:rPr lang="en-US" sz="3400" dirty="0" err="1"/>
                  <a:t>ordo</a:t>
                </a:r>
                <a:r>
                  <a:rPr lang="en-US" sz="3400" dirty="0"/>
                  <a:t> 2x2</a:t>
                </a:r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  <a:r>
                  <a:rPr lang="en-US" sz="3400" dirty="0" err="1"/>
                  <a:t>Jika</a:t>
                </a:r>
                <a:r>
                  <a:rPr lang="en-US" sz="3400" dirty="0"/>
                  <a:t> 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400" dirty="0"/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  <a:r>
                  <a:rPr lang="en-US" sz="3400" dirty="0" err="1"/>
                  <a:t>maka</a:t>
                </a: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3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3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sz="3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en-US" sz="3400" b="0" i="1" smtClean="0">
                            <a:latin typeface="Cambria Math"/>
                          </a:rPr>
                          <m:t>)−(</m:t>
                        </m:r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3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sz="3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="" xmlns:a16="http://schemas.microsoft.com/office/drawing/2014/main" id="{69B74627-639D-0F4C-A66E-F227FBC3C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2074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4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388424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32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pendahuluan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dirty="0"/>
              <a:t>MATRIKS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,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diskrit</a:t>
            </a:r>
            <a:endParaRPr lang="en-US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yang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relasi</a:t>
            </a:r>
            <a:r>
              <a:rPr lang="en-US" dirty="0"/>
              <a:t>,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88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Invers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69B74627-639D-0F4C-A66E-F227FBC3CD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sz="3400" dirty="0"/>
                  <a:t>2. </a:t>
                </a:r>
                <a:r>
                  <a:rPr lang="en-US" sz="3400" dirty="0" err="1"/>
                  <a:t>Matrik</a:t>
                </a:r>
                <a:r>
                  <a:rPr lang="en-US" sz="3400" dirty="0"/>
                  <a:t> </a:t>
                </a:r>
                <a:r>
                  <a:rPr lang="en-US" sz="3400" dirty="0" err="1"/>
                  <a:t>ordo</a:t>
                </a:r>
                <a:r>
                  <a:rPr lang="en-US" sz="3400" dirty="0"/>
                  <a:t> 3x3</a:t>
                </a:r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  <a:r>
                  <a:rPr lang="en-US" sz="3400" dirty="0" err="1"/>
                  <a:t>Jika</a:t>
                </a:r>
                <a:r>
                  <a:rPr lang="en-US" sz="3400" dirty="0"/>
                  <a:t> 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400" dirty="0"/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  <a:r>
                  <a:rPr lang="en-US" sz="3400" dirty="0" err="1"/>
                  <a:t>maka</a:t>
                </a: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3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3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400" b="0" i="1" smtClean="0">
                            <a:latin typeface="Cambria Math"/>
                          </a:rPr>
                          <m:t>𝑑𝑒𝑡𝑒𝑟𝑚𝑖𝑛𝑎𝑛</m:t>
                        </m:r>
                        <m:r>
                          <a:rPr lang="en-US" sz="3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𝐴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/>
                          </a:rPr>
                          <m:t>𝑎𝑑𝑗𝑜𝑖𝑛</m:t>
                        </m:r>
                        <m:r>
                          <a:rPr lang="en-US" sz="3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="" xmlns:a16="http://schemas.microsoft.com/office/drawing/2014/main" id="{69B74627-639D-0F4C-A66E-F227FBC3C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200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1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Invers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69B74627-639D-0F4C-A66E-F227FBC3CD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980728"/>
                <a:ext cx="8507288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 eaLnBrk="1" hangingPunct="1">
                  <a:buNone/>
                </a:pPr>
                <a:r>
                  <a:rPr lang="en-US" sz="3400" dirty="0"/>
                  <a:t>2. </a:t>
                </a:r>
                <a:r>
                  <a:rPr lang="en-US" sz="3400" dirty="0" err="1"/>
                  <a:t>Matrik</a:t>
                </a:r>
                <a:r>
                  <a:rPr lang="en-US" sz="3400" dirty="0"/>
                  <a:t> </a:t>
                </a:r>
                <a:r>
                  <a:rPr lang="en-US" sz="3400" dirty="0" err="1"/>
                  <a:t>ordo</a:t>
                </a:r>
                <a:r>
                  <a:rPr lang="en-US" sz="3400" dirty="0"/>
                  <a:t> 3x3</a:t>
                </a:r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  <a:r>
                  <a:rPr lang="en-US" sz="3400" dirty="0" err="1"/>
                  <a:t>Determinan</a:t>
                </a:r>
                <a:r>
                  <a:rPr lang="en-US" sz="3400" dirty="0"/>
                  <a:t> 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3400" dirty="0"/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</a:p>
              <a:p>
                <a:pPr marL="0" indent="0">
                  <a:buNone/>
                </a:pPr>
                <a:r>
                  <a:rPr lang="en-US" sz="3400" dirty="0"/>
                  <a:t>     </a:t>
                </a:r>
                <a:r>
                  <a:rPr lang="en-US" sz="3400" dirty="0" err="1"/>
                  <a:t>Determinan</a:t>
                </a:r>
                <a:r>
                  <a:rPr lang="en-US" sz="3400" dirty="0"/>
                  <a:t> 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3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</a:rPr>
                          <m:t>1</m:t>
                        </m:r>
                        <m:r>
                          <a:rPr lang="en-US" sz="3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3400" dirty="0"/>
                  <a:t> +</a:t>
                </a:r>
              </a:p>
              <a:p>
                <a:pPr marL="0" indent="0">
                  <a:buNone/>
                </a:pPr>
                <a:r>
                  <a:rPr lang="en-US" sz="34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3400" dirty="0"/>
                  <a:t>)-(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3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3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1</m:t>
                        </m:r>
                        <m:r>
                          <a:rPr lang="en-US" sz="3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3400" dirty="0"/>
                  <a:t>)</a:t>
                </a:r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xmlns="" id="{69B74627-639D-0F4C-A66E-F227FBC3C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507288" cy="4525963"/>
              </a:xfrm>
              <a:blipFill rotWithShape="1">
                <a:blip r:embed="rId2"/>
                <a:stretch>
                  <a:fillRect l="-1934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4355976" y="2060848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64088" y="256490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00092" y="2060848"/>
            <a:ext cx="3240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72200" y="256490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2200" y="2060848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08304" y="256490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64088" y="2060848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83968" y="2564904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72200" y="2060848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46086" y="2564904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282095" y="2110485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336196" y="2564904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Invers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69B74627-639D-0F4C-A66E-F227FBC3CD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980728"/>
                <a:ext cx="850728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2. </a:t>
                </a:r>
                <a:r>
                  <a:rPr lang="en-US" sz="3400" dirty="0" err="1"/>
                  <a:t>Matrik</a:t>
                </a:r>
                <a:r>
                  <a:rPr lang="en-US" sz="3400" dirty="0"/>
                  <a:t> </a:t>
                </a:r>
                <a:r>
                  <a:rPr lang="en-US" sz="3400" dirty="0" err="1"/>
                  <a:t>ordo</a:t>
                </a:r>
                <a:r>
                  <a:rPr lang="en-US" sz="3400" dirty="0"/>
                  <a:t> 3x3</a:t>
                </a:r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/>
                          </a:rPr>
                          <m:t>𝑎𝑑𝑗𝑜𝑖𝑛</m:t>
                        </m:r>
                        <m:r>
                          <a:rPr lang="en-US" sz="3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3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i="1">
                                <a:latin typeface="Cambria Math"/>
                              </a:rPr>
                              <m:t>𝑐𝑜</m:t>
                            </m:r>
                            <m:r>
                              <a:rPr lang="en-US" sz="34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3400" i="1">
                                <a:latin typeface="Cambria Math"/>
                              </a:rPr>
                              <m:t>𝑎𝑐𝑡𝑜𝑟</m:t>
                            </m:r>
                            <m:r>
                              <a:rPr lang="en-US" sz="3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34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3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xmlns="" id="{69B74627-639D-0F4C-A66E-F227FBC3C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507288" cy="4525963"/>
              </a:xfrm>
              <a:blipFill rotWithShape="1">
                <a:blip r:embed="rId2"/>
                <a:stretch>
                  <a:fillRect l="-193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2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Invers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69B74627-639D-0F4C-A66E-F227FBC3CD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980728"/>
                <a:ext cx="8507288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2. </a:t>
                </a:r>
                <a:r>
                  <a:rPr lang="en-US" sz="3400" dirty="0" err="1"/>
                  <a:t>Matrik</a:t>
                </a:r>
                <a:r>
                  <a:rPr lang="en-US" sz="3400" dirty="0"/>
                  <a:t> </a:t>
                </a:r>
                <a:r>
                  <a:rPr lang="en-US" sz="3400" dirty="0" err="1"/>
                  <a:t>ordo</a:t>
                </a:r>
                <a:r>
                  <a:rPr lang="en-US" sz="3400" dirty="0"/>
                  <a:t> 3x3</a:t>
                </a:r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</a:rPr>
                          <m:t>                             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endParaRPr lang="en-US" sz="3400" dirty="0"/>
              </a:p>
              <a:p>
                <a:pPr marL="0" indent="0" eaLnBrk="1" hangingPunct="1">
                  <a:buNone/>
                </a:pPr>
                <a:r>
                  <a:rPr lang="en-US" sz="3400" dirty="0"/>
                  <a:t>Cofactor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3400" dirty="0"/>
              </a:p>
              <a:p>
                <a:pPr marL="0" indent="0" eaLnBrk="1" hangingPunct="1">
                  <a:buNone/>
                </a:pPr>
                <a:r>
                  <a:rPr lang="en-US" sz="3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                           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</a:rPr>
                          <m:t>3</m:t>
                        </m:r>
                        <m:r>
                          <a:rPr lang="en-US" sz="3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</a:rPr>
                          <m:t>3</m:t>
                        </m:r>
                        <m:r>
                          <a:rPr lang="en-US" sz="3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4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</a:rPr>
                          <m:t>3</m:t>
                        </m:r>
                        <m:r>
                          <a:rPr lang="en-US" sz="3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xmlns="" id="{69B74627-639D-0F4C-A66E-F227FBC3C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507288" cy="4525963"/>
              </a:xfrm>
              <a:blipFill rotWithShape="1">
                <a:blip r:embed="rId2"/>
                <a:stretch>
                  <a:fillRect l="-1719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691680" y="2708920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600" y="2276872"/>
                <a:ext cx="8640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76872"/>
                <a:ext cx="86409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80112" y="908720"/>
                <a:ext cx="8640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908720"/>
                <a:ext cx="86409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28384" y="2718389"/>
                <a:ext cx="8640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718389"/>
                <a:ext cx="864096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5724128" y="1493495"/>
            <a:ext cx="288032" cy="180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52320" y="3284984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Invers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69B74627-639D-0F4C-A66E-F227FBC3CD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980728"/>
                <a:ext cx="4248472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eaLnBrk="1" hangingPunct="1">
                  <a:buNone/>
                </a:pPr>
                <a:r>
                  <a:rPr lang="en-US" sz="3400" dirty="0"/>
                  <a:t>2. </a:t>
                </a:r>
                <a:r>
                  <a:rPr lang="en-US" sz="3400" dirty="0" err="1"/>
                  <a:t>Matrik</a:t>
                </a:r>
                <a:r>
                  <a:rPr lang="en-US" sz="3400" dirty="0"/>
                  <a:t> </a:t>
                </a:r>
                <a:r>
                  <a:rPr lang="en-US" sz="3400" dirty="0" err="1"/>
                  <a:t>ordo</a:t>
                </a:r>
                <a:r>
                  <a:rPr lang="en-US" sz="3400" dirty="0"/>
                  <a:t> 3x3</a:t>
                </a:r>
              </a:p>
              <a:p>
                <a:pPr marL="0" indent="0" eaLnBrk="1" hangingPunct="1">
                  <a:buNone/>
                </a:pPr>
                <a:endParaRPr lang="en-US" sz="3400" dirty="0"/>
              </a:p>
              <a:p>
                <a:pPr marL="0" indent="0" eaLnBrk="1" hangingPunct="1">
                  <a:buNone/>
                </a:pPr>
                <a:endParaRPr lang="en-US" sz="3400" dirty="0"/>
              </a:p>
              <a:p>
                <a:pPr marL="0" indent="0" eaLnBrk="1" hangingPunct="1">
                  <a:buNone/>
                </a:pPr>
                <a:endParaRPr lang="en-US" sz="3400" dirty="0"/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400" dirty="0"/>
              </a:p>
              <a:p>
                <a:pPr marL="0" indent="0" eaLnBrk="1" hangingPunct="1">
                  <a:buNone/>
                </a:pPr>
                <a:r>
                  <a:rPr lang="en-US" sz="3400" dirty="0"/>
                  <a:t>     </a:t>
                </a:r>
              </a:p>
              <a:p>
                <a:pPr marL="0" indent="0">
                  <a:buNone/>
                </a:pPr>
                <a:r>
                  <a:rPr lang="en-US" sz="34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xmlns="" id="{69B74627-639D-0F4C-A66E-F227FBC3C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4248472" cy="4525963"/>
              </a:xfrm>
              <a:blipFill rotWithShape="1">
                <a:blip r:embed="rId2"/>
                <a:stretch>
                  <a:fillRect l="-3013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547664" y="2708920"/>
            <a:ext cx="0" cy="1366795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259632" y="2924944"/>
            <a:ext cx="237626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9992" y="1844824"/>
                <a:ext cx="4248472" cy="5469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9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/>
                              <a:ea typeface="Cambria Math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/>
                              <a:ea typeface="Cambria Math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900" b="0" i="1" smtClean="0">
                          <a:latin typeface="Cambria Math"/>
                          <a:ea typeface="Cambria Math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b="0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844824"/>
                <a:ext cx="4248472" cy="5469061"/>
              </a:xfrm>
              <a:prstGeom prst="rect">
                <a:avLst/>
              </a:prstGeom>
              <a:blipFill rotWithShape="1">
                <a:blip r:embed="rId3"/>
                <a:stretch>
                  <a:fillRect l="-3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5292080" y="2060848"/>
            <a:ext cx="237626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3889" y="1844824"/>
            <a:ext cx="0" cy="1366795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1560" y="5949280"/>
                <a:ext cx="7560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Dan </a:t>
                </a:r>
                <a:r>
                  <a:rPr lang="en-US" dirty="0" err="1"/>
                  <a:t>seterusnya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Minor </a:t>
                </a:r>
                <a:r>
                  <a:rPr lang="en-US" dirty="0" err="1"/>
                  <a:t>matriks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949280"/>
                <a:ext cx="756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7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Invers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69B74627-639D-0F4C-A66E-F227FBC3CD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1207293"/>
                <a:ext cx="8507288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2. </a:t>
                </a:r>
                <a:r>
                  <a:rPr lang="en-US" sz="3400" dirty="0" err="1"/>
                  <a:t>Matrik</a:t>
                </a:r>
                <a:r>
                  <a:rPr lang="en-US" sz="3400" dirty="0"/>
                  <a:t> </a:t>
                </a:r>
                <a:r>
                  <a:rPr lang="en-US" sz="3400" dirty="0" err="1"/>
                  <a:t>ordo</a:t>
                </a:r>
                <a:r>
                  <a:rPr lang="en-US" sz="3400" dirty="0"/>
                  <a:t> 3x3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465138" indent="-465138"/>
                <a:r>
                  <a:rPr lang="en-US" sz="3400" dirty="0" err="1"/>
                  <a:t>Setelah</a:t>
                </a:r>
                <a:r>
                  <a:rPr lang="en-US" sz="3400" dirty="0"/>
                  <a:t> </a:t>
                </a:r>
                <a:r>
                  <a:rPr lang="en-US" sz="3400" dirty="0" err="1"/>
                  <a:t>diperoleh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semua</a:t>
                </a:r>
                <a:r>
                  <a:rPr lang="en-US" sz="3400" dirty="0"/>
                  <a:t> Minor </a:t>
                </a:r>
                <a:r>
                  <a:rPr lang="en-US" sz="3400" dirty="0" err="1"/>
                  <a:t>Matriks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nya</a:t>
                </a:r>
                <a:r>
                  <a:rPr lang="en-US" sz="3400" dirty="0"/>
                  <a:t>, </a:t>
                </a:r>
                <a:r>
                  <a:rPr lang="en-US" sz="3400" dirty="0" err="1"/>
                  <a:t>lalu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tambahkan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tanda</a:t>
                </a:r>
                <a:r>
                  <a:rPr lang="en-US" sz="3400" dirty="0"/>
                  <a:t> +/- </a:t>
                </a:r>
                <a:r>
                  <a:rPr lang="en-US" sz="3400" dirty="0" err="1"/>
                  <a:t>dengan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pola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sbb</a:t>
                </a:r>
                <a:r>
                  <a:rPr lang="en-US" sz="3400" dirty="0"/>
                  <a:t>:</a:t>
                </a:r>
              </a:p>
              <a:p>
                <a:pPr marL="0" indent="0">
                  <a:buNone/>
                </a:pPr>
                <a:r>
                  <a:rPr lang="en-US" sz="340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4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</m:mr>
                          <m:m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400" dirty="0"/>
              </a:p>
              <a:p>
                <a:pPr marL="465138" indent="-465138"/>
                <a:endParaRPr lang="en-US" sz="3400" dirty="0"/>
              </a:p>
              <a:p>
                <a:r>
                  <a:rPr lang="en-US" sz="3400" dirty="0" err="1"/>
                  <a:t>Untuk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setiap</a:t>
                </a:r>
                <a:r>
                  <a:rPr lang="en-US" sz="3400" dirty="0"/>
                  <a:t> Minor </a:t>
                </a:r>
                <a:r>
                  <a:rPr lang="en-US" sz="3400" dirty="0" err="1"/>
                  <a:t>Matriks</a:t>
                </a:r>
                <a:r>
                  <a:rPr lang="en-US" sz="3400" dirty="0"/>
                  <a:t> </a:t>
                </a:r>
                <a:r>
                  <a:rPr lang="en-US" sz="3400" dirty="0" err="1"/>
                  <a:t>hitung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nilai</a:t>
                </a:r>
                <a:r>
                  <a:rPr lang="en-US" sz="3400" dirty="0"/>
                  <a:t> </a:t>
                </a:r>
                <a:r>
                  <a:rPr lang="en-US" sz="3400" dirty="0" err="1"/>
                  <a:t>determinan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nya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masing-masing</a:t>
                </a:r>
                <a:endParaRPr lang="en-US" sz="3400" dirty="0"/>
              </a:p>
              <a:p>
                <a:r>
                  <a:rPr lang="en-US" sz="3400" dirty="0" err="1"/>
                  <a:t>Sampai</a:t>
                </a:r>
                <a:r>
                  <a:rPr lang="en-US" sz="3400" dirty="0"/>
                  <a:t> </a:t>
                </a:r>
                <a:r>
                  <a:rPr lang="en-US" sz="3400" dirty="0" err="1"/>
                  <a:t>disini</a:t>
                </a:r>
                <a:r>
                  <a:rPr lang="en-US" sz="3400" dirty="0"/>
                  <a:t> </a:t>
                </a:r>
                <a:r>
                  <a:rPr lang="en-US" sz="3400" dirty="0" err="1"/>
                  <a:t>maka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matriks</a:t>
                </a:r>
                <a:r>
                  <a:rPr lang="en-US" sz="3400" dirty="0"/>
                  <a:t> Cofactor </a:t>
                </a:r>
                <a:r>
                  <a:rPr lang="en-US" sz="3400" dirty="0" err="1"/>
                  <a:t>terbentuk</a:t>
                </a:r>
                <a:endParaRPr lang="en-US" sz="3400" dirty="0"/>
              </a:p>
              <a:p>
                <a:r>
                  <a:rPr lang="en-US" sz="3400" dirty="0" err="1"/>
                  <a:t>Matriks</a:t>
                </a:r>
                <a:r>
                  <a:rPr lang="en-US" sz="3400" dirty="0"/>
                  <a:t> Adjoin </a:t>
                </a:r>
                <a:r>
                  <a:rPr lang="en-US" sz="3400" dirty="0" err="1"/>
                  <a:t>tinggal</a:t>
                </a:r>
                <a:r>
                  <a:rPr lang="en-US" sz="3400" dirty="0"/>
                  <a:t> men-transpose </a:t>
                </a:r>
                <a:r>
                  <a:rPr lang="en-US" sz="3400" dirty="0" err="1"/>
                  <a:t>matriks</a:t>
                </a:r>
                <a:r>
                  <a:rPr lang="en-US" sz="3400" dirty="0"/>
                  <a:t> cofactor </a:t>
                </a:r>
                <a:r>
                  <a:rPr lang="en-US" sz="3400" dirty="0" err="1"/>
                  <a:t>tsb</a:t>
                </a:r>
                <a:endParaRPr lang="en-US" sz="3400" dirty="0"/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xmlns="" id="{69B74627-639D-0F4C-A66E-F227FBC3C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07293"/>
                <a:ext cx="8507288" cy="4525963"/>
              </a:xfrm>
              <a:blipFill rotWithShape="1">
                <a:blip r:embed="rId2"/>
                <a:stretch>
                  <a:fillRect l="-1218" t="-2695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7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Kegunaan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lainnya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cramer’s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rule)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6DA1A0C6-FDC3-B744-8406-B03291ABA09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764704"/>
                <a:ext cx="8229600" cy="4525963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sz="1800" dirty="0"/>
                  <a:t>Salah </a:t>
                </a:r>
                <a:r>
                  <a:rPr lang="en-US" sz="1800" dirty="0" err="1"/>
                  <a:t>satu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kegunaan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lainnya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untuk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menentukan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variable-variable di </a:t>
                </a:r>
                <a:r>
                  <a:rPr lang="en-US" sz="1800" dirty="0" err="1"/>
                  <a:t>dalam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persamaan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simultan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umumnya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dipecahkan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cara</a:t>
                </a:r>
                <a:r>
                  <a:rPr lang="en-US" sz="1800" dirty="0"/>
                  <a:t> </a:t>
                </a:r>
                <a:r>
                  <a:rPr lang="en-US" sz="1800" u="sng" dirty="0" err="1"/>
                  <a:t>eliminasi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maupun</a:t>
                </a:r>
                <a:r>
                  <a:rPr lang="en-US" sz="1800" dirty="0"/>
                  <a:t> </a:t>
                </a:r>
                <a:r>
                  <a:rPr lang="en-US" sz="1800" u="sng" dirty="0" err="1"/>
                  <a:t>substitusi</a:t>
                </a:r>
                <a:r>
                  <a:rPr lang="en-US" sz="1800" dirty="0"/>
                  <a:t>.							 </a:t>
                </a:r>
              </a:p>
              <a:p>
                <a:pPr eaLnBrk="1" hangingPunct="1"/>
                <a:r>
                  <a:rPr lang="en-US" sz="1800" dirty="0" err="1"/>
                  <a:t>Misal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ada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persamaan-persamaan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simultan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sbb</a:t>
                </a:r>
                <a:r>
                  <a:rPr lang="en-US" sz="1800" dirty="0"/>
                  <a:t>:</a:t>
                </a:r>
              </a:p>
              <a:p>
                <a:pPr marL="0" indent="0" eaLnBrk="1" hangingPunct="1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- 2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= 5</a:t>
                </a:r>
              </a:p>
              <a:p>
                <a:pPr marL="0" indent="0" eaLnBrk="1" hangingPunct="1">
                  <a:buNone/>
                </a:pPr>
                <a:r>
                  <a:rPr lang="en-US" sz="1800" dirty="0"/>
                  <a:t>	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= 4</a:t>
                </a:r>
              </a:p>
              <a:p>
                <a:pPr marL="0" indent="0" eaLnBrk="1" hangingPunct="1">
                  <a:buNone/>
                </a:pPr>
                <a:r>
                  <a:rPr lang="en-US" sz="1800" dirty="0" err="1"/>
                  <a:t>Maka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dapat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dibentuk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menjadi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 eaLnBrk="1" hangingPunct="1">
                  <a:buNone/>
                </a:pPr>
                <a:r>
                  <a:rPr lang="en-US" sz="1800" dirty="0" err="1"/>
                  <a:t>Deteriman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−12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=13</m:t>
                    </m:r>
                  </m:oMath>
                </a14:m>
                <a:endParaRPr lang="en-US" sz="1800" dirty="0"/>
              </a:p>
              <a:p>
                <a:pPr marL="0" indent="0" eaLnBrk="1" hangingPunct="1">
                  <a:buNone/>
                </a:pPr>
                <a:r>
                  <a:rPr lang="en-US" sz="1800" dirty="0" err="1"/>
                  <a:t>Selanjutnya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tentukan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determinan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 eaLnBrk="1" hangingPunct="1">
                  <a:buNone/>
                </a:pPr>
                <a:r>
                  <a:rPr lang="en-US" sz="1800" dirty="0" err="1"/>
                  <a:t>Maka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 (5-(-8)) = 13</a:t>
                </a:r>
              </a:p>
              <a:p>
                <a:pPr marL="0" indent="0">
                  <a:buNone/>
                </a:pPr>
                <a:r>
                  <a:rPr lang="en-US" sz="1800" dirty="0"/>
                  <a:t>Dan </a:t>
                </a:r>
                <a:r>
                  <a:rPr lang="en-US" sz="1800" dirty="0" err="1"/>
                  <a:t>tentukan</a:t>
                </a:r>
                <a:r>
                  <a:rPr lang="en-US" sz="1800" dirty="0"/>
                  <a:t> pula </a:t>
                </a:r>
                <a:r>
                  <a:rPr lang="en-US" sz="1800" dirty="0" err="1"/>
                  <a:t>determinan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/>
                  <a:t>Maka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= (4-30) = -26</a:t>
                </a:r>
              </a:p>
              <a:p>
                <a:pPr marL="0" indent="0">
                  <a:buNone/>
                </a:pPr>
                <a:r>
                  <a:rPr lang="en-US" sz="1800" dirty="0" err="1"/>
                  <a:t>Jadi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den>
                    </m:f>
                  </m:oMath>
                </a14:m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/>
                          </a:rPr>
                          <m:t>13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/>
                          </a:rPr>
                          <m:t>13</m:t>
                        </m:r>
                      </m:den>
                    </m:f>
                    <m:r>
                      <a:rPr lang="en-US" sz="1800" b="0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−26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13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=-2</a:t>
                </a: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xmlns="" id="{6DA1A0C6-FDC3-B744-8406-B03291ABA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4525963"/>
              </a:xfrm>
              <a:blipFill rotWithShape="1">
                <a:blip r:embed="rId2"/>
                <a:stretch>
                  <a:fillRect l="-593" t="-673" b="-29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7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Kegunaan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lainnya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6DA1A0C6-FDC3-B744-8406-B03291ABA09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20" y="764704"/>
                <a:ext cx="8784976" cy="5760640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sz="2200" dirty="0"/>
                  <a:t>Misal </a:t>
                </a:r>
                <a:r>
                  <a:rPr lang="en-US" sz="2200" dirty="0" err="1"/>
                  <a:t>jika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persamaan-persamaan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simultan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sbb</a:t>
                </a:r>
                <a:r>
                  <a:rPr lang="en-US" sz="2200" dirty="0"/>
                  <a:t>: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= 6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        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= 3</a:t>
                </a:r>
              </a:p>
              <a:p>
                <a:pPr marL="0" indent="0">
                  <a:buNone/>
                </a:pPr>
                <a:r>
                  <a:rPr lang="en-US" sz="2200" dirty="0"/>
                  <a:t>	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= 7</a:t>
                </a:r>
              </a:p>
              <a:p>
                <a:pPr marL="0" indent="0">
                  <a:buNone/>
                </a:pPr>
                <a:r>
                  <a:rPr lang="en-US" sz="2200" dirty="0" err="1"/>
                  <a:t>Maka</a:t>
                </a:r>
                <a:r>
                  <a:rPr lang="en-US" sz="22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 dirty="0" smtClean="0">
                                <a:latin typeface="Cambria Math"/>
                              </a:rPr>
                              <m:t>𝑑𝑒𝑡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200" b="0" i="1" dirty="0" smtClean="0">
                            <a:latin typeface="Cambria Math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/>
                          </a:rPr>
                          <m:t>−7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/>
                          </a:rPr>
                          <m:t>−7</m:t>
                        </m:r>
                      </m:den>
                    </m:f>
                    <m:r>
                      <a:rPr lang="en-US" sz="2200" b="0" i="0" dirty="0" smtClean="0">
                        <a:latin typeface="Cambria Math"/>
                      </a:rPr>
                      <m:t>=1 ;   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i="1" dirty="0">
                                <a:latin typeface="Cambria Math"/>
                              </a:rPr>
                              <m:t>𝑑𝑒𝑡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−14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−7</m:t>
                        </m:r>
                      </m:den>
                    </m:f>
                  </m:oMath>
                </a14:m>
                <a:r>
                  <a:rPr lang="en-US" sz="2200" dirty="0"/>
                  <a:t> = 2  ; 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i="1" dirty="0">
                                <a:latin typeface="Cambria Math"/>
                              </a:rPr>
                              <m:t>𝑑𝑒𝑡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−21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−7</m:t>
                        </m:r>
                      </m:den>
                    </m:f>
                  </m:oMath>
                </a14:m>
                <a:r>
                  <a:rPr lang="en-US" sz="2200" dirty="0"/>
                  <a:t> = 3</a:t>
                </a: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xmlns="" id="{6DA1A0C6-FDC3-B744-8406-B03291ABA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4"/>
                <a:ext cx="8784976" cy="5760640"/>
              </a:xfrm>
              <a:blipFill rotWithShape="1">
                <a:blip r:embed="rId2"/>
                <a:stretch>
                  <a:fillRect l="-833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6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tugas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588955B-AFE7-4F44-8763-B812BD61B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persamaan-persamaan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slide 27 di </a:t>
            </a:r>
            <a:r>
              <a:rPr lang="en-US" dirty="0" err="1"/>
              <a:t>atas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Hints: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slide 21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ordo</a:t>
            </a:r>
            <a:r>
              <a:rPr lang="en-US" dirty="0"/>
              <a:t> 3x3  			 </a:t>
            </a:r>
          </a:p>
        </p:txBody>
      </p:sp>
    </p:spTree>
    <p:extLst>
      <p:ext uri="{BB962C8B-B14F-4D97-AF65-F5344CB8AC3E}">
        <p14:creationId xmlns:p14="http://schemas.microsoft.com/office/powerpoint/2010/main" val="15839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29</a:t>
            </a:fld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27AD16B-D085-D14A-AA3E-16B36B3924E3}"/>
              </a:ext>
            </a:extLst>
          </p:cNvPr>
          <p:cNvSpPr/>
          <p:nvPr/>
        </p:nvSpPr>
        <p:spPr>
          <a:xfrm>
            <a:off x="-1" y="3060249"/>
            <a:ext cx="9135035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3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604448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definisi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>
                <a:solidFill>
                  <a:srgbClr val="FF3399"/>
                </a:solidFill>
              </a:rPr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kolom</a:t>
            </a:r>
            <a:r>
              <a:rPr lang="en-US" dirty="0"/>
              <a:t>.</a:t>
            </a:r>
            <a:endParaRPr lang="en-GB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295400" y="3073400"/>
          <a:ext cx="377825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1002865" imgH="710891" progId="Equation.3">
                  <p:embed/>
                </p:oleObj>
              </mc:Choice>
              <mc:Fallback>
                <p:oleObj name="Equation" r:id="rId3" imgW="1002865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73400"/>
                        <a:ext cx="377825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61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66813" y="1425575"/>
            <a:ext cx="720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0">
                <a:latin typeface="Tahoma" panose="020B0604030504040204" pitchFamily="34" charset="0"/>
              </a:rPr>
              <a:t>Di bawah ini adalah sebuah matriks berukuran 3 x 4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547813" y="2133600"/>
          <a:ext cx="3167062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155700" imgH="711200" progId="Equation.3">
                  <p:embed/>
                </p:oleObj>
              </mc:Choice>
              <mc:Fallback>
                <p:oleObj name="Equation" r:id="rId3" imgW="1155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3600"/>
                        <a:ext cx="3167062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4932363" y="24209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2555875" y="40767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135688" y="2144713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0">
                <a:solidFill>
                  <a:srgbClr val="FF3399"/>
                </a:solidFill>
                <a:latin typeface="Tahoma" panose="020B0604030504040204" pitchFamily="34" charset="0"/>
              </a:rPr>
              <a:t>baris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032000" y="4737100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0">
                <a:solidFill>
                  <a:srgbClr val="0000FF"/>
                </a:solidFill>
                <a:latin typeface="Tahoma" panose="020B0604030504040204" pitchFamily="34" charset="0"/>
              </a:rPr>
              <a:t>kolom</a:t>
            </a:r>
          </a:p>
        </p:txBody>
      </p:sp>
    </p:spTree>
    <p:extLst>
      <p:ext uri="{BB962C8B-B14F-4D97-AF65-F5344CB8AC3E}">
        <p14:creationId xmlns:p14="http://schemas.microsoft.com/office/powerpoint/2010/main" val="35688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Beberapa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khusus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412776"/>
            <a:ext cx="7772400" cy="433228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 yang </a:t>
            </a:r>
            <a:r>
              <a:rPr lang="en-US" sz="2800" dirty="0" err="1"/>
              <a:t>ditemukan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pembahasan</a:t>
            </a:r>
            <a:r>
              <a:rPr lang="en-US" sz="2800" dirty="0"/>
              <a:t> </a:t>
            </a:r>
            <a:r>
              <a:rPr lang="en-US" sz="2800" dirty="0" err="1"/>
              <a:t>matematika</a:t>
            </a:r>
            <a:r>
              <a:rPr lang="en-US" sz="2800" dirty="0"/>
              <a:t>, </a:t>
            </a:r>
            <a:r>
              <a:rPr lang="en-US" sz="2800" dirty="0" err="1"/>
              <a:t>antara</a:t>
            </a:r>
            <a:r>
              <a:rPr lang="en-US" sz="2800" dirty="0"/>
              <a:t> lain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Matriks</a:t>
            </a:r>
            <a:r>
              <a:rPr lang="en-US" sz="2800" dirty="0"/>
              <a:t> diagonal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identitas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segitiga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/ </a:t>
            </a:r>
            <a:r>
              <a:rPr lang="en-US" sz="2800" dirty="0" err="1"/>
              <a:t>bawah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i="1" dirty="0"/>
              <a:t>transpose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setangkup</a:t>
            </a:r>
            <a:r>
              <a:rPr lang="en-US" sz="2800" dirty="0"/>
              <a:t> (</a:t>
            </a:r>
            <a:r>
              <a:rPr lang="en-US" sz="2800" i="1" dirty="0"/>
              <a:t>symmetry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Matriks</a:t>
            </a:r>
            <a:r>
              <a:rPr lang="en-US" sz="2800" dirty="0"/>
              <a:t> 0/1 ( </a:t>
            </a:r>
            <a:r>
              <a:rPr lang="en-US" sz="2800" i="1" dirty="0"/>
              <a:t>zero/one</a:t>
            </a:r>
            <a:r>
              <a:rPr lang="en-US" sz="2800" dirty="0"/>
              <a:t> 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51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diagonal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 eaLnBrk="1" hangingPunct="1"/>
            <a:r>
              <a:rPr lang="id-ID" dirty="0">
                <a:latin typeface="Verdana" panose="020B0604030504040204" pitchFamily="34" charset="0"/>
                <a:cs typeface="Times New Roman" panose="02020603050405020304" pitchFamily="18" charset="0"/>
              </a:rPr>
              <a:t>adalah matriks bujur sangkar yang semua elemennya sama dengan nol, </a:t>
            </a:r>
            <a:r>
              <a:rPr lang="id-ID" dirty="0">
                <a:solidFill>
                  <a:srgbClr val="FF33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kecuali</a:t>
            </a:r>
            <a:r>
              <a:rPr lang="id-ID" dirty="0">
                <a:latin typeface="Verdana" panose="020B0604030504040204" pitchFamily="34" charset="0"/>
                <a:cs typeface="Times New Roman" panose="02020603050405020304" pitchFamily="18" charset="0"/>
              </a:rPr>
              <a:t> elemen pada </a:t>
            </a:r>
            <a:r>
              <a:rPr lang="id-ID" dirty="0">
                <a:solidFill>
                  <a:srgbClr val="FF33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diagonal</a:t>
            </a:r>
            <a:r>
              <a:rPr lang="id-ID" dirty="0">
                <a:latin typeface="Verdana" panose="020B0604030504040204" pitchFamily="34" charset="0"/>
                <a:cs typeface="Times New Roman" panose="02020603050405020304" pitchFamily="18" charset="0"/>
              </a:rPr>
              <a:t> utamanya.</a:t>
            </a:r>
            <a:endParaRPr lang="id-ID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id-ID" sz="2800" b="1" dirty="0">
                <a:solidFill>
                  <a:srgbClr val="0099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Contoh</a:t>
            </a:r>
            <a:r>
              <a:rPr lang="id-ID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 :</a:t>
            </a:r>
            <a:r>
              <a:rPr lang="id-ID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500563" y="4076700"/>
          <a:ext cx="2519362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685800" imgH="711200" progId="Equation.3">
                  <p:embed/>
                </p:oleObj>
              </mc:Choice>
              <mc:Fallback>
                <p:oleObj name="Equation" r:id="rId3" imgW="68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76700"/>
                        <a:ext cx="2519362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63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identitas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1556792"/>
            <a:ext cx="8496300" cy="4114800"/>
          </a:xfrm>
        </p:spPr>
        <p:txBody>
          <a:bodyPr/>
          <a:lstStyle/>
          <a:p>
            <a:pPr eaLnBrk="1" hangingPunct="1"/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,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I 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diagonal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>
                <a:solidFill>
                  <a:srgbClr val="FF3399"/>
                </a:solidFill>
              </a:rPr>
              <a:t>elemen</a:t>
            </a:r>
            <a:r>
              <a:rPr lang="en-US" dirty="0">
                <a:solidFill>
                  <a:srgbClr val="FF3399"/>
                </a:solidFill>
              </a:rPr>
              <a:t> diagonal = 1</a:t>
            </a:r>
          </a:p>
          <a:p>
            <a:pPr eaLnBrk="1" hangingPunct="1"/>
            <a:r>
              <a:rPr lang="en-US" dirty="0" err="1">
                <a:solidFill>
                  <a:srgbClr val="009900"/>
                </a:solidFill>
              </a:rPr>
              <a:t>Contoh</a:t>
            </a:r>
            <a:r>
              <a:rPr lang="en-US" dirty="0"/>
              <a:t> :</a:t>
            </a:r>
            <a:endParaRPr lang="en-GB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277935"/>
              </p:ext>
            </p:extLst>
          </p:nvPr>
        </p:nvGraphicFramePr>
        <p:xfrm>
          <a:off x="3635375" y="3296692"/>
          <a:ext cx="259238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3" imgW="901700" imgH="914400" progId="Equation.3">
                  <p:embed/>
                </p:oleObj>
              </mc:Choice>
              <mc:Fallback>
                <p:oleObj name="Equation" r:id="rId3" imgW="901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96692"/>
                        <a:ext cx="2592388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7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segitiga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atas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bawah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9AD16-FDAE-5045-AAFE-39A346AD31D0}"/>
              </a:ext>
            </a:extLst>
          </p:cNvPr>
          <p:cNvSpPr txBox="1"/>
          <p:nvPr/>
        </p:nvSpPr>
        <p:spPr>
          <a:xfrm>
            <a:off x="1752600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5616575" cy="5159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:</a:t>
            </a:r>
            <a:endParaRPr lang="en-GB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011863" y="1773238"/>
          <a:ext cx="295275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685800" imgH="711200" progId="Equation.3">
                  <p:embed/>
                </p:oleObj>
              </mc:Choice>
              <mc:Fallback>
                <p:oleObj name="Equation" r:id="rId3" imgW="68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773238"/>
                        <a:ext cx="295275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3789363"/>
            <a:ext cx="5989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0">
                <a:latin typeface="Tahoma" panose="020B0604030504040204" pitchFamily="34" charset="0"/>
              </a:rPr>
              <a:t>Contoh matriks segitiga bawah :</a:t>
            </a:r>
            <a:endParaRPr lang="en-GB" b="0">
              <a:latin typeface="Tahoma" panose="020B0604030504040204" pitchFamily="34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295400" y="4535488"/>
          <a:ext cx="2700338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698500" imgH="711200" progId="Equation.3">
                  <p:embed/>
                </p:oleObj>
              </mc:Choice>
              <mc:Fallback>
                <p:oleObj name="Equation" r:id="rId5" imgW="69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35488"/>
                        <a:ext cx="2700338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10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Matriks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transpose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9AD16-FDAE-5045-AAFE-39A346AD31D0}"/>
              </a:ext>
            </a:extLst>
          </p:cNvPr>
          <p:cNvSpPr txBox="1"/>
          <p:nvPr/>
        </p:nvSpPr>
        <p:spPr>
          <a:xfrm>
            <a:off x="1752600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412875"/>
            <a:ext cx="7772400" cy="4114800"/>
          </a:xfrm>
        </p:spPr>
        <p:txBody>
          <a:bodyPr/>
          <a:lstStyle/>
          <a:p>
            <a:pPr eaLnBrk="1" hangingPunct="1"/>
            <a:r>
              <a:rPr lang="id-ID" dirty="0">
                <a:latin typeface="Verdana" panose="020B0604030504040204" pitchFamily="34" charset="0"/>
                <a:cs typeface="Times New Roman" panose="02020603050405020304" pitchFamily="18" charset="0"/>
              </a:rPr>
              <a:t>Jika </a:t>
            </a:r>
            <a:r>
              <a:rPr lang="id-ID" dirty="0">
                <a:solidFill>
                  <a:srgbClr val="FF33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baris</a:t>
            </a:r>
            <a:r>
              <a:rPr lang="id-ID" dirty="0">
                <a:latin typeface="Verdan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id-ID" dirty="0">
                <a:solidFill>
                  <a:srgbClr val="0000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kolom</a:t>
            </a:r>
            <a:r>
              <a:rPr lang="id-ID" dirty="0">
                <a:latin typeface="Verdana" panose="020B0604030504040204" pitchFamily="34" charset="0"/>
                <a:cs typeface="Times New Roman" panose="02020603050405020304" pitchFamily="18" charset="0"/>
              </a:rPr>
              <a:t> suatu matriks </a:t>
            </a:r>
            <a:r>
              <a:rPr lang="id-ID" dirty="0">
                <a:solidFill>
                  <a:srgbClr val="FF33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dipertukarkan</a:t>
            </a:r>
            <a:r>
              <a:rPr lang="id-ID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id-ID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Baris pertama menjadi kolom pertama</a:t>
            </a:r>
            <a:endParaRPr lang="id-ID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id-ID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Baris kedua menjadi kolom kedua</a:t>
            </a:r>
            <a:endParaRPr lang="id-ID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id-ID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Baris ketiga menjadi kolom ketiga, dst</a:t>
            </a:r>
            <a:r>
              <a:rPr lang="en-GB" sz="2800" dirty="0"/>
              <a:t> 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371600" y="4275138"/>
          <a:ext cx="5792788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2171700" imgH="711200" progId="Equation.3">
                  <p:embed/>
                </p:oleObj>
              </mc:Choice>
              <mc:Fallback>
                <p:oleObj name="Equation" r:id="rId3" imgW="2171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75138"/>
                        <a:ext cx="5792788" cy="204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59477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45704</TotalTime>
  <Words>851</Words>
  <Application>Microsoft Office PowerPoint</Application>
  <PresentationFormat>On-screen Show (4:3)</PresentationFormat>
  <Paragraphs>221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Tahoma</vt:lpstr>
      <vt:lpstr>Verdana</vt:lpstr>
      <vt:lpstr>Wingdings</vt:lpstr>
      <vt:lpstr>Larissa</vt:lpstr>
      <vt:lpstr>Diseño predeterminado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sabarima</dc:creator>
  <cp:lastModifiedBy>Sabariman</cp:lastModifiedBy>
  <cp:revision>322</cp:revision>
  <cp:lastPrinted>2019-06-27T10:17:26Z</cp:lastPrinted>
  <dcterms:created xsi:type="dcterms:W3CDTF">2013-11-06T17:05:34Z</dcterms:created>
  <dcterms:modified xsi:type="dcterms:W3CDTF">2024-09-12T15:23:20Z</dcterms:modified>
</cp:coreProperties>
</file>