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8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6C4BF6A-C909-45E1-ACE8-A2F7F59F49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8181D8-9946-4CD2-8940-091D71C8C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941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27210AA-AAA4-436E-8A41-638FF7699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35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11A17F3-30FA-4279-B697-E7D417D1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5978524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10/11/2019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1257F3A-D45A-42FD-8297-19C9B208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78524"/>
            <a:ext cx="4114800" cy="36512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1B8E42B-3FAD-4703-8807-7C9443E0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978524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3848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02D9F81-77AF-4883-9ACA-DE18BB8B17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3529AB-9B30-40A6-8EE8-501E2F26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3456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ABA1970-55B6-47D4-875D-6FDCF2082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421082"/>
            <a:ext cx="10515600" cy="355369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01C8026-1BC2-40D0-80FA-0FD667AE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86837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10/11/2019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05B1BA-C332-402F-B7EB-B3B65804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86837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221DBE-8C2E-46FF-8606-74F567EF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86837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6997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2EF27D1-E464-4E5D-A1F7-DF0B32DFFD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5D72D8B-BE93-4C44-AAD1-0224585BE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039091"/>
            <a:ext cx="2628900" cy="4946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45E7454-6605-4FC3-9743-9550A9C79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39089"/>
            <a:ext cx="7734300" cy="49460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909C7DF-388E-47EA-A075-7C9BAA28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48532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10/11/2019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863792C-EC41-4AF2-8998-424B5BF0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48532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536FF75-51A7-4671-9B63-47C3AF80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8532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8304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074EE7F-FDC6-443C-8F65-F53FFF5708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FA26CC-BF3A-41C3-92B4-616EA05B2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6318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7F13EC-9F6E-41C3-B6F4-5F70FEC86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3944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628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5F4F920-0A1B-413E-8C8D-2A90B58017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84B0E8-8FE6-435C-A27A-BD628A32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525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CAB61E7-BFC9-47DF-B353-2F96AC688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1322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B8924A-8159-4393-89BA-BCAE4E6D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5899150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10/11/2019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9E7CC4-B517-4E8D-8CC5-B001F3C2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899150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7D0DF6-821C-4E7E-B5C7-027AE1E6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899150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072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9AB7154-A6D5-4D9B-B7E0-46B5918E60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28C910-15EB-4B0D-9805-486ED4D72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143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F4E374-5DEE-4BCF-837E-0C91F240B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1184"/>
            <a:ext cx="5181600" cy="3959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108389B-892C-4AB7-92D3-1A64E93A8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31184"/>
            <a:ext cx="5181600" cy="3959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254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2518AF5-9AFC-4E54-BF8F-AA980B56FA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464E1C-1A8D-42F0-96F4-4C2B8722E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4535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9EB0070-FC98-40A7-863F-8B5B9D65E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392364"/>
            <a:ext cx="5157787" cy="8305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769880A-ABE6-4AD9-BD36-CBA2C2AD3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16277"/>
            <a:ext cx="5157787" cy="3163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F30C13B-83D1-4D1D-B61B-85248B02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92364"/>
            <a:ext cx="5183188" cy="8305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5E5C66E-D6D4-4E19-91E5-A197C0F8D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216277"/>
            <a:ext cx="5183188" cy="3163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825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86BA571-8BAE-4863-98AF-D806DF56A8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1D6C32-4556-4248-8E3A-C3BDC2D2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9831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BF02817-8E9E-4241-B5C6-953E18BB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8E58-A300-40EB-A5E7-A67043162A4A}" type="datetimeFigureOut">
              <a:rPr lang="en-ID" smtClean="0"/>
              <a:t>10/11/2019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D9D1B7E-37D0-4106-B155-A6AA04A4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D6FC05B-71F7-437D-8A9E-D19E4135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815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062CA04-41DD-4C62-88EB-830F5955F1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00F48B2-CCB4-4DA6-8F0A-DECE2DA1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8E58-A300-40EB-A5E7-A67043162A4A}" type="datetimeFigureOut">
              <a:rPr lang="en-ID" smtClean="0"/>
              <a:t>10/11/2019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8DF3EC1-F8A8-4B08-8D42-C6DFE26E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8C48E4D-6CC9-4788-AF65-1AFF2BE4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770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B1C5BEA-C193-4E36-9F14-F6801CC1F3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3BC5FC-F3D2-4326-9A66-AF278B6A8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09650"/>
            <a:ext cx="3932237" cy="10477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1DF5B0-08C9-4BCF-8DDB-A454F422D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98547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D1050CB-CC7C-4603-8F25-5938B1781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1309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2913CB7-1F6C-4A57-8476-7E78A2A2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76806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10/11/2019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5B970AB-E0DB-4411-AF10-F1212F307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6806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80F70E3-9791-4ED4-8506-52603346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6806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36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0FD5E5E-962E-4BCA-9604-65B713CA4B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E7B0C5-D4BE-421B-8CB8-3428E4AB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E8080EA-C1F1-42AF-A13F-993E6568B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985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CF13B1B-1185-44EA-AB5E-3E4EEE313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1309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C7191DE-FE79-4762-AC44-45A204E5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76807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10/11/2019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ABA635F-3381-4085-B4FD-3D6A9812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6807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4B895B3-1397-4081-99AE-7717B399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6807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2321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F0A1295-E915-4E84-8EE1-0B5DEC4D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3CEDBD3-C45B-4DF4-88ED-E2B790E7A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27624B-8C86-4388-8477-A5D14E2E5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F8E58-A300-40EB-A5E7-A67043162A4A}" type="datetimeFigureOut">
              <a:rPr lang="en-ID" smtClean="0"/>
              <a:t>10/11/2019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B547FE1-C069-4B70-A551-144448FA4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BAE2786-FF2C-4C22-8B63-288A2E0F3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AE045-B820-4685-9401-6FCCFB9EAE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218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id.wikipedia.org/w/index.php?title=DMZ&amp;action=edit&amp;redlink=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IDS" TargetMode="External"/><Relationship Id="rId2" Type="http://schemas.openxmlformats.org/officeDocument/2006/relationships/hyperlink" Target="https://id.wikipedia.org/wiki/Jaringan_komput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8938DA-7941-4DEA-92E2-298BDAA4A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dirty="0" smtClean="0"/>
              <a:t>Keamanan Jaringan</a:t>
            </a:r>
            <a:r>
              <a:rPr lang="ko-KR" altLang="en-US" b="1" dirty="0">
                <a:cs typeface="Arial" pitchFamily="34" charset="0"/>
              </a:rPr>
              <a:t/>
            </a:r>
            <a:br>
              <a:rPr lang="ko-KR" altLang="en-US" b="1" dirty="0">
                <a:cs typeface="Arial" pitchFamily="34" charset="0"/>
              </a:rPr>
            </a:br>
            <a:endParaRPr lang="en-ID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-163773" y="5541268"/>
            <a:ext cx="4450844" cy="576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smtClean="0">
                <a:latin typeface="Brush Script Std" panose="03060802040607070404" pitchFamily="66" charset="0"/>
              </a:rPr>
              <a:t>Nafisatul Hasanah, </a:t>
            </a:r>
            <a:r>
              <a:rPr lang="en-US" altLang="ko-KR" sz="1600" b="1" dirty="0" err="1" smtClean="0">
                <a:latin typeface="Brush Script Std" panose="03060802040607070404" pitchFamily="66" charset="0"/>
              </a:rPr>
              <a:t>S.Kom</a:t>
            </a:r>
            <a:r>
              <a:rPr lang="en-US" altLang="ko-KR" sz="1600" b="1" dirty="0" smtClean="0">
                <a:latin typeface="Brush Script Std" panose="03060802040607070404" pitchFamily="66" charset="0"/>
              </a:rPr>
              <a:t>., M.M.</a:t>
            </a:r>
            <a:endParaRPr lang="en-US" altLang="ko-KR" sz="1600" b="1" dirty="0">
              <a:latin typeface="Brush Script Std" panose="03060802040607070404" pitchFamily="66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32231" y="6093171"/>
            <a:ext cx="4999496" cy="50405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 smtClean="0">
                <a:solidFill>
                  <a:srgbClr val="002060"/>
                </a:solidFill>
                <a:ea typeface="맑은 고딕" pitchFamily="50" charset="-127"/>
              </a:rPr>
              <a:t>FAKULTAS ILMU KOMPUTER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  <a:ea typeface="맑은 고딕" pitchFamily="50" charset="-127"/>
              </a:rPr>
              <a:t>PROGRAM SARJANA TEKNOLOGI INFORMASI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5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802624-46B6-4D4B-9218-955499061A76}"/>
              </a:ext>
            </a:extLst>
          </p:cNvPr>
          <p:cNvSpPr txBox="1">
            <a:spLocks/>
          </p:cNvSpPr>
          <p:nvPr/>
        </p:nvSpPr>
        <p:spPr>
          <a:xfrm>
            <a:off x="990600" y="11787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 err="1"/>
              <a:t>Piramida</a:t>
            </a:r>
            <a:r>
              <a:rPr lang="en-US" b="1" u="sng" dirty="0"/>
              <a:t> </a:t>
            </a:r>
            <a:r>
              <a:rPr lang="en-US" b="1" u="sng" dirty="0" err="1"/>
              <a:t>Metodologi</a:t>
            </a:r>
            <a:r>
              <a:rPr lang="en-US" b="1" u="sng" dirty="0"/>
              <a:t> </a:t>
            </a:r>
            <a:r>
              <a:rPr lang="en-US" b="1" u="sng" dirty="0" err="1"/>
              <a:t>Keamanan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22947" y="2504281"/>
            <a:ext cx="1004235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400" b="1" dirty="0"/>
              <a:t>Administrator System (</a:t>
            </a:r>
            <a:r>
              <a:rPr lang="en-US" sz="2400" b="1" dirty="0" err="1"/>
              <a:t>SysAdmin</a:t>
            </a:r>
            <a:r>
              <a:rPr lang="en-US" sz="2400" b="1" dirty="0"/>
              <a:t>), </a:t>
            </a:r>
            <a:r>
              <a:rPr lang="en-US" sz="2400" dirty="0"/>
              <a:t>Network Admin, stakeholder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b="1" dirty="0" err="1"/>
              <a:t>Phreaker</a:t>
            </a:r>
            <a:r>
              <a:rPr lang="en-US" sz="2400" b="1" dirty="0"/>
              <a:t>,</a:t>
            </a:r>
            <a:r>
              <a:rPr lang="en-US" sz="2400" dirty="0"/>
              <a:t> Orang yang </a:t>
            </a:r>
            <a:r>
              <a:rPr lang="en-US" sz="2400" dirty="0" err="1"/>
              <a:t>mengetahui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telekomunikasi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memanfaatkan</a:t>
            </a:r>
            <a:r>
              <a:rPr lang="en-US" sz="2400" dirty="0"/>
              <a:t> </a:t>
            </a:r>
            <a:r>
              <a:rPr lang="en-US" sz="2400" dirty="0" err="1"/>
              <a:t>kelemahan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 </a:t>
            </a:r>
            <a:r>
              <a:rPr lang="en-US" sz="2400" dirty="0" err="1"/>
              <a:t>pengamanan</a:t>
            </a:r>
            <a:r>
              <a:rPr lang="en-US" sz="2400" dirty="0"/>
              <a:t> </a:t>
            </a:r>
            <a:r>
              <a:rPr lang="en-US" sz="2400" dirty="0" err="1"/>
              <a:t>telepon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endParaRPr lang="en-US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2400" b="1" dirty="0"/>
              <a:t>Hacker, </a:t>
            </a:r>
            <a:r>
              <a:rPr lang="en-US" sz="2400" dirty="0"/>
              <a:t>Orang yang </a:t>
            </a:r>
            <a:r>
              <a:rPr lang="en-US" sz="2400" dirty="0" err="1"/>
              <a:t>mempelajari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yang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sukar</a:t>
            </a:r>
            <a:r>
              <a:rPr lang="en-US" sz="2400" dirty="0"/>
              <a:t> </a:t>
            </a:r>
            <a:r>
              <a:rPr lang="en-US" sz="2400" dirty="0" err="1"/>
              <a:t>dimengerti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mengelolanya</a:t>
            </a:r>
            <a:r>
              <a:rPr lang="en-US" sz="2400" dirty="0"/>
              <a:t>  </a:t>
            </a:r>
            <a:r>
              <a:rPr lang="en-US" sz="2400" dirty="0" err="1"/>
              <a:t>dan</a:t>
            </a:r>
            <a:r>
              <a:rPr lang="en-US" sz="2400" dirty="0"/>
              <a:t> men-share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ujicoba</a:t>
            </a:r>
            <a:r>
              <a:rPr lang="en-US" sz="2400" dirty="0"/>
              <a:t> yang </a:t>
            </a:r>
            <a:r>
              <a:rPr lang="en-US" sz="2400" dirty="0" err="1"/>
              <a:t>dilakukannya</a:t>
            </a:r>
            <a:r>
              <a:rPr lang="en-US" sz="2400" dirty="0"/>
              <a:t>. Hacker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merusak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endParaRPr lang="en-US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2400" b="1" dirty="0" err="1" smtClean="0"/>
              <a:t>Craker</a:t>
            </a:r>
            <a:r>
              <a:rPr lang="en-US" sz="2400" b="1" dirty="0" smtClean="0"/>
              <a:t>,</a:t>
            </a:r>
            <a:r>
              <a:rPr lang="en-US" sz="2400" b="1" dirty="0"/>
              <a:t> </a:t>
            </a:r>
            <a:r>
              <a:rPr lang="en-US" sz="2400" dirty="0"/>
              <a:t>Orang yang </a:t>
            </a:r>
            <a:r>
              <a:rPr lang="en-US" sz="2400" dirty="0" err="1"/>
              <a:t>mempelajari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maksud</a:t>
            </a:r>
            <a:r>
              <a:rPr lang="en-US" sz="2400" dirty="0"/>
              <a:t> </a:t>
            </a:r>
            <a:r>
              <a:rPr lang="en-US" sz="2400" dirty="0" err="1"/>
              <a:t>jahat</a:t>
            </a:r>
            <a:r>
              <a:rPr lang="en-US" sz="2400" dirty="0"/>
              <a:t> – </a:t>
            </a:r>
            <a:r>
              <a:rPr lang="en-US" sz="2400" dirty="0" err="1"/>
              <a:t>Muncul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sifat</a:t>
            </a:r>
            <a:r>
              <a:rPr lang="en-US" sz="2400" dirty="0"/>
              <a:t> </a:t>
            </a:r>
            <a:r>
              <a:rPr lang="en-US" sz="2400" dirty="0" err="1"/>
              <a:t>dasar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    (</a:t>
            </a:r>
            <a:r>
              <a:rPr lang="en-US" sz="2400" dirty="0" err="1"/>
              <a:t>salah</a:t>
            </a:r>
            <a:r>
              <a:rPr lang="en-US" sz="2400" dirty="0"/>
              <a:t> </a:t>
            </a:r>
            <a:r>
              <a:rPr lang="en-US" sz="2400" dirty="0" err="1"/>
              <a:t>satunya</a:t>
            </a:r>
            <a:r>
              <a:rPr lang="en-US" sz="2400" dirty="0"/>
              <a:t> </a:t>
            </a:r>
            <a:r>
              <a:rPr lang="en-US" sz="2400" dirty="0" err="1"/>
              <a:t>merusak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3808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802624-46B6-4D4B-9218-955499061A76}"/>
              </a:ext>
            </a:extLst>
          </p:cNvPr>
          <p:cNvSpPr txBox="1">
            <a:spLocks/>
          </p:cNvSpPr>
          <p:nvPr/>
        </p:nvSpPr>
        <p:spPr>
          <a:xfrm>
            <a:off x="990600" y="11787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 err="1" smtClean="0"/>
              <a:t>Ancaman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Keamanan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Jaringan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90600" y="2504281"/>
            <a:ext cx="10287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400" dirty="0" err="1"/>
              <a:t>Serangan</a:t>
            </a:r>
            <a:r>
              <a:rPr lang="en-US" sz="2400" dirty="0"/>
              <a:t> (</a:t>
            </a:r>
            <a:r>
              <a:rPr lang="en-US" sz="2400" dirty="0" err="1"/>
              <a:t>gangguan</a:t>
            </a:r>
            <a:r>
              <a:rPr lang="en-US" sz="2400" dirty="0"/>
              <a:t>)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keamanan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dikategorikan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empat</a:t>
            </a:r>
            <a:r>
              <a:rPr lang="en-US" sz="2400" dirty="0"/>
              <a:t> </a:t>
            </a:r>
            <a:r>
              <a:rPr lang="en-US" sz="2400" dirty="0" err="1"/>
              <a:t>kategori</a:t>
            </a:r>
            <a:r>
              <a:rPr lang="en-US" sz="2400" dirty="0"/>
              <a:t> </a:t>
            </a:r>
            <a:r>
              <a:rPr lang="en-US" sz="2400" dirty="0" err="1"/>
              <a:t>utama</a:t>
            </a:r>
            <a:r>
              <a:rPr lang="en-US" sz="2400" dirty="0"/>
              <a:t> :</a:t>
            </a:r>
          </a:p>
          <a:p>
            <a:pPr algn="just" fontAlgn="base"/>
            <a:r>
              <a:rPr lang="en-US" sz="2400" b="1" dirty="0"/>
              <a:t>a. Interruption</a:t>
            </a:r>
            <a:endParaRPr lang="en-US" sz="2400" dirty="0"/>
          </a:p>
          <a:p>
            <a:pPr algn="just" fontAlgn="base"/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aset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diserang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tersedia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dipakai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yang </a:t>
            </a:r>
            <a:r>
              <a:rPr lang="en-US" sz="2400" dirty="0" err="1"/>
              <a:t>berwenang</a:t>
            </a:r>
            <a:r>
              <a:rPr lang="en-US" sz="2400" dirty="0"/>
              <a:t>. </a:t>
            </a:r>
            <a:r>
              <a:rPr lang="en-US" sz="2400" dirty="0" err="1"/>
              <a:t>Contohnya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perusakan</a:t>
            </a:r>
            <a:r>
              <a:rPr lang="en-US" sz="2400" dirty="0"/>
              <a:t>/</a:t>
            </a:r>
            <a:r>
              <a:rPr lang="en-US" sz="2400" dirty="0" err="1"/>
              <a:t>modifikasi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piranti</a:t>
            </a:r>
            <a:r>
              <a:rPr lang="en-US" sz="2400" dirty="0"/>
              <a:t> </a:t>
            </a:r>
            <a:r>
              <a:rPr lang="en-US" sz="2400" dirty="0" err="1"/>
              <a:t>keras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saluran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 smtClean="0"/>
              <a:t>.</a:t>
            </a:r>
          </a:p>
          <a:p>
            <a:pPr algn="just" fontAlgn="base"/>
            <a:endParaRPr lang="en-US" sz="2400" dirty="0"/>
          </a:p>
          <a:p>
            <a:pPr algn="just" fontAlgn="base"/>
            <a:r>
              <a:rPr lang="en-US" sz="2400" b="1" dirty="0"/>
              <a:t>b. Interception</a:t>
            </a:r>
            <a:endParaRPr lang="en-US" sz="2400" dirty="0"/>
          </a:p>
          <a:p>
            <a:pPr algn="just" fontAlgn="base"/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pihak</a:t>
            </a:r>
            <a:r>
              <a:rPr lang="en-US" sz="2400" dirty="0"/>
              <a:t>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berwenang</a:t>
            </a:r>
            <a:r>
              <a:rPr lang="en-US" sz="2400" dirty="0"/>
              <a:t> </a:t>
            </a:r>
            <a:r>
              <a:rPr lang="en-US" sz="2400" dirty="0" err="1"/>
              <a:t>mendapatkan</a:t>
            </a:r>
            <a:r>
              <a:rPr lang="en-US" sz="2400" dirty="0"/>
              <a:t> </a:t>
            </a:r>
            <a:r>
              <a:rPr lang="en-US" sz="2400" dirty="0" err="1"/>
              <a:t>akses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aset</a:t>
            </a:r>
            <a:r>
              <a:rPr lang="en-US" sz="2400" dirty="0"/>
              <a:t>. </a:t>
            </a:r>
            <a:r>
              <a:rPr lang="en-US" sz="2400" dirty="0" err="1"/>
              <a:t>Pihak</a:t>
            </a:r>
            <a:r>
              <a:rPr lang="en-US" sz="2400" dirty="0"/>
              <a:t> yang </a:t>
            </a:r>
            <a:r>
              <a:rPr lang="en-US" sz="2400" dirty="0" err="1"/>
              <a:t>dimaksud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orang, program,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yang lain. </a:t>
            </a:r>
            <a:r>
              <a:rPr lang="en-US" sz="2400" dirty="0" err="1"/>
              <a:t>Contohnya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penyadapan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data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7864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802624-46B6-4D4B-9218-955499061A76}"/>
              </a:ext>
            </a:extLst>
          </p:cNvPr>
          <p:cNvSpPr txBox="1">
            <a:spLocks/>
          </p:cNvSpPr>
          <p:nvPr/>
        </p:nvSpPr>
        <p:spPr>
          <a:xfrm>
            <a:off x="990600" y="11787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 err="1" smtClean="0"/>
              <a:t>Ancaman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Keamanan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Jaringan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90600" y="2504281"/>
            <a:ext cx="10287000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100" b="1" dirty="0" smtClean="0"/>
              <a:t>c</a:t>
            </a:r>
            <a:r>
              <a:rPr lang="en-US" sz="2100" b="1" dirty="0"/>
              <a:t>. Modification</a:t>
            </a:r>
            <a:endParaRPr lang="en-US" sz="2100" dirty="0"/>
          </a:p>
          <a:p>
            <a:pPr algn="just" fontAlgn="base"/>
            <a:r>
              <a:rPr lang="en-US" sz="2100" dirty="0" err="1"/>
              <a:t>Suatu</a:t>
            </a:r>
            <a:r>
              <a:rPr lang="en-US" sz="2100" dirty="0"/>
              <a:t> </a:t>
            </a:r>
            <a:r>
              <a:rPr lang="en-US" sz="2100" dirty="0" err="1"/>
              <a:t>pihak</a:t>
            </a:r>
            <a:r>
              <a:rPr lang="en-US" sz="2100" dirty="0"/>
              <a:t> yang </a:t>
            </a:r>
            <a:r>
              <a:rPr lang="en-US" sz="2100" dirty="0" err="1"/>
              <a:t>tidak</a:t>
            </a:r>
            <a:r>
              <a:rPr lang="en-US" sz="2100" dirty="0"/>
              <a:t> </a:t>
            </a:r>
            <a:r>
              <a:rPr lang="en-US" sz="2100" dirty="0" err="1"/>
              <a:t>berwenang</a:t>
            </a:r>
            <a:r>
              <a:rPr lang="en-US" sz="2100" dirty="0"/>
              <a:t> </a:t>
            </a:r>
            <a:r>
              <a:rPr lang="en-US" sz="2100" dirty="0" err="1"/>
              <a:t>dapat</a:t>
            </a:r>
            <a:r>
              <a:rPr lang="en-US" sz="2100" dirty="0"/>
              <a:t> </a:t>
            </a:r>
            <a:r>
              <a:rPr lang="en-US" sz="2100" dirty="0" err="1"/>
              <a:t>melakukan</a:t>
            </a:r>
            <a:r>
              <a:rPr lang="en-US" sz="2100" dirty="0"/>
              <a:t> </a:t>
            </a:r>
            <a:r>
              <a:rPr lang="en-US" sz="2100" dirty="0" err="1"/>
              <a:t>perubahan</a:t>
            </a:r>
            <a:r>
              <a:rPr lang="en-US" sz="2100" dirty="0"/>
              <a:t> </a:t>
            </a:r>
            <a:r>
              <a:rPr lang="en-US" sz="2100" dirty="0" err="1"/>
              <a:t>terhadap</a:t>
            </a:r>
            <a:r>
              <a:rPr lang="en-US" sz="2100" dirty="0"/>
              <a:t> </a:t>
            </a:r>
            <a:r>
              <a:rPr lang="en-US" sz="2100" dirty="0" err="1"/>
              <a:t>suatu</a:t>
            </a:r>
            <a:r>
              <a:rPr lang="en-US" sz="2100" dirty="0"/>
              <a:t> </a:t>
            </a:r>
            <a:r>
              <a:rPr lang="en-US" sz="2100" dirty="0" err="1"/>
              <a:t>aset</a:t>
            </a:r>
            <a:r>
              <a:rPr lang="en-US" sz="2100" dirty="0"/>
              <a:t>. </a:t>
            </a:r>
            <a:r>
              <a:rPr lang="en-US" sz="2100" dirty="0" err="1"/>
              <a:t>Contohnya</a:t>
            </a:r>
            <a:r>
              <a:rPr lang="en-US" sz="2100" dirty="0"/>
              <a:t> </a:t>
            </a:r>
            <a:r>
              <a:rPr lang="en-US" sz="2100" dirty="0" err="1"/>
              <a:t>adalah</a:t>
            </a:r>
            <a:r>
              <a:rPr lang="en-US" sz="2100" dirty="0"/>
              <a:t> </a:t>
            </a:r>
            <a:r>
              <a:rPr lang="en-US" sz="2100" dirty="0" err="1"/>
              <a:t>perubahan</a:t>
            </a:r>
            <a:r>
              <a:rPr lang="en-US" sz="2100" dirty="0"/>
              <a:t> </a:t>
            </a:r>
            <a:r>
              <a:rPr lang="en-US" sz="2100" dirty="0" err="1"/>
              <a:t>nilai</a:t>
            </a:r>
            <a:r>
              <a:rPr lang="en-US" sz="2100" dirty="0"/>
              <a:t> </a:t>
            </a:r>
            <a:r>
              <a:rPr lang="en-US" sz="2100" dirty="0" err="1"/>
              <a:t>pada</a:t>
            </a:r>
            <a:r>
              <a:rPr lang="en-US" sz="2100" dirty="0"/>
              <a:t> file data, </a:t>
            </a:r>
            <a:r>
              <a:rPr lang="en-US" sz="2100" dirty="0" err="1"/>
              <a:t>modifikasi</a:t>
            </a:r>
            <a:r>
              <a:rPr lang="en-US" sz="2100" dirty="0"/>
              <a:t> program </a:t>
            </a:r>
            <a:r>
              <a:rPr lang="en-US" sz="2100" dirty="0" err="1"/>
              <a:t>sehingga</a:t>
            </a:r>
            <a:r>
              <a:rPr lang="en-US" sz="2100" dirty="0"/>
              <a:t> </a:t>
            </a:r>
            <a:r>
              <a:rPr lang="en-US" sz="2100" dirty="0" err="1"/>
              <a:t>berjalan</a:t>
            </a:r>
            <a:r>
              <a:rPr lang="en-US" sz="2100" dirty="0"/>
              <a:t> </a:t>
            </a:r>
            <a:r>
              <a:rPr lang="en-US" sz="2100" dirty="0" err="1"/>
              <a:t>dengan</a:t>
            </a:r>
            <a:r>
              <a:rPr lang="en-US" sz="2100" dirty="0"/>
              <a:t> </a:t>
            </a:r>
            <a:r>
              <a:rPr lang="en-US" sz="2100" dirty="0" err="1"/>
              <a:t>tidak</a:t>
            </a:r>
            <a:r>
              <a:rPr lang="en-US" sz="2100" dirty="0"/>
              <a:t> </a:t>
            </a:r>
            <a:r>
              <a:rPr lang="en-US" sz="2100" dirty="0" err="1"/>
              <a:t>semestinya</a:t>
            </a:r>
            <a:r>
              <a:rPr lang="en-US" sz="2100" dirty="0"/>
              <a:t>, </a:t>
            </a:r>
            <a:r>
              <a:rPr lang="en-US" sz="2100" dirty="0" err="1"/>
              <a:t>dan</a:t>
            </a:r>
            <a:r>
              <a:rPr lang="en-US" sz="2100" dirty="0"/>
              <a:t> </a:t>
            </a:r>
            <a:r>
              <a:rPr lang="en-US" sz="2100" dirty="0" err="1"/>
              <a:t>modifikasi</a:t>
            </a:r>
            <a:r>
              <a:rPr lang="en-US" sz="2100" dirty="0"/>
              <a:t> </a:t>
            </a:r>
            <a:r>
              <a:rPr lang="en-US" sz="2100" dirty="0" err="1"/>
              <a:t>pesan</a:t>
            </a:r>
            <a:r>
              <a:rPr lang="en-US" sz="2100" dirty="0"/>
              <a:t> yang </a:t>
            </a:r>
            <a:r>
              <a:rPr lang="en-US" sz="2100" dirty="0" err="1"/>
              <a:t>sedang</a:t>
            </a:r>
            <a:r>
              <a:rPr lang="en-US" sz="2100" dirty="0"/>
              <a:t> </a:t>
            </a:r>
            <a:r>
              <a:rPr lang="en-US" sz="2100" dirty="0" err="1"/>
              <a:t>ditransmisikan</a:t>
            </a:r>
            <a:r>
              <a:rPr lang="en-US" sz="2100" dirty="0"/>
              <a:t> </a:t>
            </a:r>
            <a:r>
              <a:rPr lang="en-US" sz="2100" dirty="0" err="1"/>
              <a:t>dalam</a:t>
            </a:r>
            <a:r>
              <a:rPr lang="en-US" sz="2100" dirty="0"/>
              <a:t> </a:t>
            </a:r>
            <a:r>
              <a:rPr lang="en-US" sz="2100" dirty="0" err="1"/>
              <a:t>jaringan</a:t>
            </a:r>
            <a:r>
              <a:rPr lang="en-US" sz="2100" dirty="0" smtClean="0"/>
              <a:t>.</a:t>
            </a:r>
          </a:p>
          <a:p>
            <a:pPr algn="just" fontAlgn="base"/>
            <a:endParaRPr lang="en-US" sz="2100" dirty="0"/>
          </a:p>
          <a:p>
            <a:pPr algn="just" fontAlgn="base"/>
            <a:r>
              <a:rPr lang="en-US" sz="2100" b="1" dirty="0"/>
              <a:t>d. Fabrication</a:t>
            </a:r>
            <a:endParaRPr lang="en-US" sz="2100" dirty="0"/>
          </a:p>
          <a:p>
            <a:pPr algn="just" fontAlgn="base"/>
            <a:r>
              <a:rPr lang="en-US" sz="2100" dirty="0" err="1"/>
              <a:t>Suatu</a:t>
            </a:r>
            <a:r>
              <a:rPr lang="en-US" sz="2100" dirty="0"/>
              <a:t> </a:t>
            </a:r>
            <a:r>
              <a:rPr lang="en-US" sz="2100" dirty="0" err="1"/>
              <a:t>pihak</a:t>
            </a:r>
            <a:r>
              <a:rPr lang="en-US" sz="2100" dirty="0"/>
              <a:t> yang </a:t>
            </a:r>
            <a:r>
              <a:rPr lang="en-US" sz="2100" dirty="0" err="1"/>
              <a:t>tidak</a:t>
            </a:r>
            <a:r>
              <a:rPr lang="en-US" sz="2100" dirty="0"/>
              <a:t> </a:t>
            </a:r>
            <a:r>
              <a:rPr lang="en-US" sz="2100" dirty="0" err="1"/>
              <a:t>berwenang</a:t>
            </a:r>
            <a:r>
              <a:rPr lang="en-US" sz="2100" dirty="0"/>
              <a:t> </a:t>
            </a:r>
            <a:r>
              <a:rPr lang="en-US" sz="2100" dirty="0" err="1"/>
              <a:t>menyisipkan</a:t>
            </a:r>
            <a:r>
              <a:rPr lang="en-US" sz="2100" dirty="0"/>
              <a:t> </a:t>
            </a:r>
            <a:r>
              <a:rPr lang="en-US" sz="2100" dirty="0" err="1"/>
              <a:t>objek</a:t>
            </a:r>
            <a:r>
              <a:rPr lang="en-US" sz="2100" dirty="0"/>
              <a:t> </a:t>
            </a:r>
            <a:r>
              <a:rPr lang="en-US" sz="2100" dirty="0" err="1"/>
              <a:t>palsu</a:t>
            </a:r>
            <a:r>
              <a:rPr lang="en-US" sz="2100" dirty="0"/>
              <a:t> </a:t>
            </a:r>
            <a:r>
              <a:rPr lang="en-US" sz="2100" dirty="0" err="1"/>
              <a:t>ke</a:t>
            </a:r>
            <a:r>
              <a:rPr lang="en-US" sz="2100" dirty="0"/>
              <a:t> </a:t>
            </a:r>
            <a:r>
              <a:rPr lang="en-US" sz="2100" dirty="0" err="1"/>
              <a:t>dalam</a:t>
            </a:r>
            <a:r>
              <a:rPr lang="en-US" sz="2100" dirty="0"/>
              <a:t> </a:t>
            </a:r>
            <a:r>
              <a:rPr lang="en-US" sz="2100" dirty="0" err="1"/>
              <a:t>sistem</a:t>
            </a:r>
            <a:r>
              <a:rPr lang="en-US" sz="2100" dirty="0"/>
              <a:t>. </a:t>
            </a:r>
            <a:r>
              <a:rPr lang="en-US" sz="2100" dirty="0" err="1"/>
              <a:t>Contohnya</a:t>
            </a:r>
            <a:r>
              <a:rPr lang="en-US" sz="2100" dirty="0"/>
              <a:t> </a:t>
            </a:r>
            <a:r>
              <a:rPr lang="en-US" sz="2100" dirty="0" err="1"/>
              <a:t>adalah</a:t>
            </a:r>
            <a:r>
              <a:rPr lang="en-US" sz="2100" dirty="0"/>
              <a:t> </a:t>
            </a:r>
            <a:r>
              <a:rPr lang="en-US" sz="2100" dirty="0" err="1"/>
              <a:t>pengiriman</a:t>
            </a:r>
            <a:r>
              <a:rPr lang="en-US" sz="2100" dirty="0"/>
              <a:t> </a:t>
            </a:r>
            <a:r>
              <a:rPr lang="en-US" sz="2100" dirty="0" err="1"/>
              <a:t>pesan</a:t>
            </a:r>
            <a:r>
              <a:rPr lang="en-US" sz="2100" dirty="0"/>
              <a:t> </a:t>
            </a:r>
            <a:r>
              <a:rPr lang="en-US" sz="2100" dirty="0" err="1"/>
              <a:t>palsu</a:t>
            </a:r>
            <a:r>
              <a:rPr lang="en-US" sz="2100" dirty="0"/>
              <a:t> </a:t>
            </a:r>
            <a:r>
              <a:rPr lang="en-US" sz="2100" dirty="0" err="1"/>
              <a:t>kepada</a:t>
            </a:r>
            <a:r>
              <a:rPr lang="en-US" sz="2100" dirty="0"/>
              <a:t> orang lain.</a:t>
            </a:r>
          </a:p>
          <a:p>
            <a:pPr algn="just" fontAlgn="base"/>
            <a:r>
              <a:rPr lang="en-US" sz="2100" dirty="0"/>
              <a:t>Ada </a:t>
            </a:r>
            <a:r>
              <a:rPr lang="en-US" sz="2100" dirty="0" err="1"/>
              <a:t>beberapa</a:t>
            </a:r>
            <a:r>
              <a:rPr lang="en-US" sz="2100" dirty="0"/>
              <a:t> </a:t>
            </a:r>
            <a:r>
              <a:rPr lang="en-US" sz="2100" dirty="0" err="1"/>
              <a:t>prinsip</a:t>
            </a:r>
            <a:r>
              <a:rPr lang="en-US" sz="2100" dirty="0"/>
              <a:t> yang </a:t>
            </a:r>
            <a:r>
              <a:rPr lang="en-US" sz="2100" dirty="0" err="1"/>
              <a:t>perlu</a:t>
            </a:r>
            <a:r>
              <a:rPr lang="en-US" sz="2100" dirty="0"/>
              <a:t> </a:t>
            </a:r>
            <a:r>
              <a:rPr lang="en-US" sz="2100" dirty="0" err="1"/>
              <a:t>dihindari</a:t>
            </a:r>
            <a:r>
              <a:rPr lang="en-US" sz="2100" dirty="0"/>
              <a:t> </a:t>
            </a:r>
            <a:r>
              <a:rPr lang="en-US" sz="2100" dirty="0" err="1"/>
              <a:t>dalam</a:t>
            </a:r>
            <a:r>
              <a:rPr lang="en-US" sz="2100" dirty="0"/>
              <a:t> </a:t>
            </a:r>
            <a:r>
              <a:rPr lang="en-US" sz="2100" dirty="0" err="1"/>
              <a:t>menangani</a:t>
            </a:r>
            <a:r>
              <a:rPr lang="en-US" sz="2100" dirty="0"/>
              <a:t> </a:t>
            </a:r>
            <a:r>
              <a:rPr lang="en-US" sz="2100" dirty="0" err="1"/>
              <a:t>masalah</a:t>
            </a:r>
            <a:r>
              <a:rPr lang="en-US" sz="2100" dirty="0"/>
              <a:t> </a:t>
            </a:r>
            <a:r>
              <a:rPr lang="en-US" sz="2100" dirty="0" err="1"/>
              <a:t>keamanan</a:t>
            </a:r>
            <a:r>
              <a:rPr lang="en-US" sz="2100" dirty="0"/>
              <a:t> :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2100" dirty="0" err="1"/>
              <a:t>D</a:t>
            </a:r>
            <a:r>
              <a:rPr lang="en-US" sz="2100" dirty="0" err="1" smtClean="0"/>
              <a:t>iam</a:t>
            </a:r>
            <a:r>
              <a:rPr lang="en-US" sz="2100" dirty="0" smtClean="0"/>
              <a:t> </a:t>
            </a:r>
            <a:r>
              <a:rPr lang="en-US" sz="2100" dirty="0" err="1"/>
              <a:t>dan</a:t>
            </a:r>
            <a:r>
              <a:rPr lang="en-US" sz="2100" dirty="0"/>
              <a:t> </a:t>
            </a:r>
            <a:r>
              <a:rPr lang="en-US" sz="2100" dirty="0" err="1"/>
              <a:t>semua</a:t>
            </a:r>
            <a:r>
              <a:rPr lang="en-US" sz="2100" dirty="0"/>
              <a:t> </a:t>
            </a:r>
            <a:r>
              <a:rPr lang="en-US" sz="2100" dirty="0" err="1"/>
              <a:t>akan</a:t>
            </a:r>
            <a:r>
              <a:rPr lang="en-US" sz="2100" dirty="0"/>
              <a:t> </a:t>
            </a:r>
            <a:r>
              <a:rPr lang="en-US" sz="2100" dirty="0" err="1"/>
              <a:t>baik-baik</a:t>
            </a:r>
            <a:r>
              <a:rPr lang="en-US" sz="2100" dirty="0"/>
              <a:t> </a:t>
            </a:r>
            <a:r>
              <a:rPr lang="en-US" sz="2100" dirty="0" err="1"/>
              <a:t>saja</a:t>
            </a:r>
            <a:endParaRPr lang="en-US" sz="2100" dirty="0"/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2100" dirty="0" err="1"/>
              <a:t>S</a:t>
            </a:r>
            <a:r>
              <a:rPr lang="en-US" sz="2100" dirty="0" err="1" smtClean="0"/>
              <a:t>embunyi</a:t>
            </a:r>
            <a:r>
              <a:rPr lang="en-US" sz="2100" dirty="0" smtClean="0"/>
              <a:t> </a:t>
            </a:r>
            <a:r>
              <a:rPr lang="en-US" sz="2100" dirty="0" err="1"/>
              <a:t>dan</a:t>
            </a:r>
            <a:r>
              <a:rPr lang="en-US" sz="2100" dirty="0"/>
              <a:t> </a:t>
            </a:r>
            <a:r>
              <a:rPr lang="en-US" sz="2100" dirty="0" err="1"/>
              <a:t>mereka</a:t>
            </a:r>
            <a:r>
              <a:rPr lang="en-US" sz="2100" dirty="0"/>
              <a:t> </a:t>
            </a:r>
            <a:r>
              <a:rPr lang="en-US" sz="2100" dirty="0" err="1"/>
              <a:t>tidak</a:t>
            </a:r>
            <a:r>
              <a:rPr lang="en-US" sz="2100" dirty="0"/>
              <a:t> </a:t>
            </a:r>
            <a:r>
              <a:rPr lang="en-US" sz="2100" dirty="0" err="1"/>
              <a:t>akan</a:t>
            </a:r>
            <a:r>
              <a:rPr lang="en-US" sz="2100" dirty="0"/>
              <a:t> </a:t>
            </a:r>
            <a:r>
              <a:rPr lang="en-US" sz="2100" dirty="0" err="1"/>
              <a:t>dapat</a:t>
            </a:r>
            <a:r>
              <a:rPr lang="en-US" sz="2100" dirty="0"/>
              <a:t> </a:t>
            </a:r>
            <a:r>
              <a:rPr lang="en-US" sz="2100" dirty="0" err="1"/>
              <a:t>menemukan</a:t>
            </a:r>
            <a:r>
              <a:rPr lang="en-US" sz="2100" dirty="0"/>
              <a:t> </a:t>
            </a:r>
            <a:r>
              <a:rPr lang="en-US" sz="2100" dirty="0" err="1"/>
              <a:t>anda</a:t>
            </a:r>
            <a:endParaRPr lang="en-US" sz="2100" dirty="0"/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2100" dirty="0" err="1" smtClean="0"/>
              <a:t>Teknologi</a:t>
            </a:r>
            <a:r>
              <a:rPr lang="en-US" sz="2100" dirty="0" smtClean="0"/>
              <a:t> </a:t>
            </a:r>
            <a:r>
              <a:rPr lang="en-US" sz="2100" dirty="0"/>
              <a:t>yang </a:t>
            </a:r>
            <a:r>
              <a:rPr lang="en-US" sz="2100" dirty="0" err="1"/>
              <a:t>digunakan</a:t>
            </a:r>
            <a:r>
              <a:rPr lang="en-US" sz="2100" dirty="0"/>
              <a:t> </a:t>
            </a:r>
            <a:r>
              <a:rPr lang="en-US" sz="2100" dirty="0" err="1"/>
              <a:t>kompleks</a:t>
            </a:r>
            <a:r>
              <a:rPr lang="en-US" sz="2100" dirty="0"/>
              <a:t>/</a:t>
            </a:r>
            <a:r>
              <a:rPr lang="en-US" sz="2100" dirty="0" err="1"/>
              <a:t>rumit</a:t>
            </a:r>
            <a:r>
              <a:rPr lang="en-US" sz="2100" dirty="0"/>
              <a:t>, </a:t>
            </a:r>
            <a:r>
              <a:rPr lang="en-US" sz="2100" dirty="0" err="1"/>
              <a:t>artinya</a:t>
            </a:r>
            <a:r>
              <a:rPr lang="en-US" sz="2100" dirty="0"/>
              <a:t> </a:t>
            </a:r>
            <a:r>
              <a:rPr lang="en-US" sz="2100" dirty="0" err="1"/>
              <a:t>aman</a:t>
            </a:r>
            <a:endParaRPr lang="en-US" sz="2100" dirty="0"/>
          </a:p>
          <a:p>
            <a:pPr algn="just" fontAlgn="base"/>
            <a:r>
              <a:rPr lang="en-US" sz="2100" b="1" dirty="0"/>
              <a:t> 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687389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802624-46B6-4D4B-9218-955499061A76}"/>
              </a:ext>
            </a:extLst>
          </p:cNvPr>
          <p:cNvSpPr txBox="1">
            <a:spLocks/>
          </p:cNvSpPr>
          <p:nvPr/>
        </p:nvSpPr>
        <p:spPr>
          <a:xfrm>
            <a:off x="990600" y="11787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 err="1" smtClean="0"/>
              <a:t>Metode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Peng</a:t>
            </a:r>
            <a:r>
              <a:rPr lang="en-US" b="1" u="sng" dirty="0" err="1" smtClean="0"/>
              <a:t>amanan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Jaringan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60833" y="2504281"/>
            <a:ext cx="905320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Network Topology</a:t>
            </a:r>
            <a:endParaRPr lang="en-US" sz="2400" b="1" dirty="0" smtClean="0"/>
          </a:p>
          <a:p>
            <a:pPr algn="just"/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dibagi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kelompok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eksternal</a:t>
            </a:r>
            <a:r>
              <a:rPr lang="en-US" sz="2400" dirty="0"/>
              <a:t> (Internet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pihak</a:t>
            </a:r>
            <a:r>
              <a:rPr lang="en-US" sz="2400" dirty="0"/>
              <a:t> </a:t>
            </a:r>
            <a:r>
              <a:rPr lang="en-US" sz="2400" dirty="0" err="1"/>
              <a:t>luar</a:t>
            </a:r>
            <a:r>
              <a:rPr lang="en-US" sz="2400" dirty="0"/>
              <a:t>) </a:t>
            </a:r>
            <a:r>
              <a:rPr lang="en-US" sz="2400" dirty="0" err="1"/>
              <a:t>kelompok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internal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kelompok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eksternal</a:t>
            </a:r>
            <a:r>
              <a:rPr lang="en-US" sz="2400" dirty="0"/>
              <a:t> </a:t>
            </a:r>
            <a:r>
              <a:rPr lang="en-US" sz="2400" dirty="0" err="1"/>
              <a:t>diantaranya</a:t>
            </a:r>
            <a:r>
              <a:rPr lang="en-US" sz="2400" dirty="0"/>
              <a:t>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DeMilitarized</a:t>
            </a:r>
            <a:r>
              <a:rPr lang="en-US" sz="2400" dirty="0"/>
              <a:t> Zone (DMZ). - </a:t>
            </a:r>
            <a:r>
              <a:rPr lang="en-US" sz="2400" dirty="0" err="1"/>
              <a:t>Pihak</a:t>
            </a:r>
            <a:r>
              <a:rPr lang="en-US" sz="2400" dirty="0"/>
              <a:t> </a:t>
            </a:r>
            <a:r>
              <a:rPr lang="en-US" sz="2400" dirty="0" err="1"/>
              <a:t>luar</a:t>
            </a:r>
            <a:r>
              <a:rPr lang="en-US" sz="2400" dirty="0"/>
              <a:t>: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berhubungan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host-host yang </a:t>
            </a:r>
            <a:r>
              <a:rPr lang="en-US" sz="2400" dirty="0" err="1"/>
              <a:t>berada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 </a:t>
            </a:r>
            <a:r>
              <a:rPr lang="en-US" sz="2400" dirty="0">
                <a:hlinkClick r:id="rId2" tooltip="DMZ (halaman belum tersedia)"/>
              </a:rPr>
              <a:t>DMZ</a:t>
            </a:r>
            <a:r>
              <a:rPr lang="en-US" sz="2400" dirty="0"/>
              <a:t>,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 yang </a:t>
            </a:r>
            <a:r>
              <a:rPr lang="en-US" sz="2400" dirty="0" err="1"/>
              <a:t>ada</a:t>
            </a:r>
            <a:r>
              <a:rPr lang="en-US" sz="2400" dirty="0"/>
              <a:t>. - Host-host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DMZ: </a:t>
            </a:r>
            <a:r>
              <a:rPr lang="en-US" sz="2400" dirty="0" err="1"/>
              <a:t>Secara</a:t>
            </a:r>
            <a:r>
              <a:rPr lang="en-US" sz="2400" dirty="0"/>
              <a:t> default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host-host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internal. </a:t>
            </a:r>
            <a:r>
              <a:rPr lang="en-US" sz="2400" dirty="0" err="1"/>
              <a:t>Koneksi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terbatas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 smtClean="0"/>
              <a:t>kebutuhan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4917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802624-46B6-4D4B-9218-955499061A76}"/>
              </a:ext>
            </a:extLst>
          </p:cNvPr>
          <p:cNvSpPr txBox="1">
            <a:spLocks/>
          </p:cNvSpPr>
          <p:nvPr/>
        </p:nvSpPr>
        <p:spPr>
          <a:xfrm>
            <a:off x="990600" y="11787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 err="1" smtClean="0"/>
              <a:t>Metode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Peng</a:t>
            </a:r>
            <a:r>
              <a:rPr lang="en-US" b="1" u="sng" dirty="0" err="1" smtClean="0"/>
              <a:t>amanan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Jaringan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60833" y="2504281"/>
            <a:ext cx="905320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Security Information </a:t>
            </a:r>
            <a:r>
              <a:rPr lang="en-US" sz="2400" b="1" dirty="0" smtClean="0"/>
              <a:t>Management</a:t>
            </a:r>
          </a:p>
          <a:p>
            <a:pPr algn="just"/>
            <a:r>
              <a:rPr lang="en-US" sz="2400" dirty="0"/>
              <a:t>Salah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alat</a:t>
            </a:r>
            <a:r>
              <a:rPr lang="en-US" sz="2400" dirty="0"/>
              <a:t> bantu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pengelola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Security Information Management (SIM). SIM </a:t>
            </a:r>
            <a:r>
              <a:rPr lang="en-US" sz="2400" dirty="0" err="1"/>
              <a:t>berfungsi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menyediakan</a:t>
            </a:r>
            <a:r>
              <a:rPr lang="en-US" sz="2400" dirty="0"/>
              <a:t> </a:t>
            </a:r>
            <a:r>
              <a:rPr lang="en-US" sz="2400" dirty="0" err="1"/>
              <a:t>seluruh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yang </a:t>
            </a:r>
            <a:r>
              <a:rPr lang="en-US" sz="2400" dirty="0" err="1"/>
              <a:t>terkait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pengamanan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terpusat</a:t>
            </a:r>
            <a:r>
              <a:rPr lang="en-US" sz="2400" dirty="0"/>
              <a:t>.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perkembangannya</a:t>
            </a:r>
            <a:r>
              <a:rPr lang="en-US" sz="2400" dirty="0"/>
              <a:t> SIM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berfungsi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mengumpulkan</a:t>
            </a:r>
            <a:r>
              <a:rPr lang="en-US" sz="2400" dirty="0"/>
              <a:t> data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peralatan</a:t>
            </a:r>
            <a:r>
              <a:rPr lang="en-US" sz="2400" dirty="0"/>
              <a:t> </a:t>
            </a:r>
            <a:r>
              <a:rPr lang="en-US" sz="2400" dirty="0" err="1"/>
              <a:t>keamanan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kemampuan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analisis</a:t>
            </a:r>
            <a:r>
              <a:rPr lang="en-US" sz="2400" dirty="0"/>
              <a:t> data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teknik</a:t>
            </a:r>
            <a:r>
              <a:rPr lang="en-US" sz="2400" dirty="0"/>
              <a:t> </a:t>
            </a:r>
            <a:r>
              <a:rPr lang="en-US" sz="2400" dirty="0" err="1"/>
              <a:t>korelasi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query data </a:t>
            </a:r>
            <a:r>
              <a:rPr lang="en-US" sz="2400" dirty="0" err="1"/>
              <a:t>terbatas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dirty="0" err="1"/>
              <a:t>peringatan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laporan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lengkap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masing-masing</a:t>
            </a:r>
            <a:r>
              <a:rPr lang="en-US" sz="2400" dirty="0"/>
              <a:t> </a:t>
            </a:r>
            <a:r>
              <a:rPr lang="en-US" sz="2400" dirty="0" err="1"/>
              <a:t>serangan</a:t>
            </a:r>
            <a:r>
              <a:rPr lang="en-US" sz="2400" dirty="0"/>
              <a:t>. 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48455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802624-46B6-4D4B-9218-955499061A76}"/>
              </a:ext>
            </a:extLst>
          </p:cNvPr>
          <p:cNvSpPr txBox="1">
            <a:spLocks/>
          </p:cNvSpPr>
          <p:nvPr/>
        </p:nvSpPr>
        <p:spPr>
          <a:xfrm>
            <a:off x="990600" y="11787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 err="1" smtClean="0"/>
              <a:t>Metode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Peng</a:t>
            </a:r>
            <a:r>
              <a:rPr lang="en-US" b="1" u="sng" dirty="0" err="1" smtClean="0"/>
              <a:t>amanan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Jaringan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60833" y="2504281"/>
            <a:ext cx="905320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IDS / </a:t>
            </a:r>
            <a:r>
              <a:rPr lang="en-US" sz="2400" b="1" dirty="0" smtClean="0"/>
              <a:t>IPS</a:t>
            </a:r>
          </a:p>
          <a:p>
            <a:pPr algn="just"/>
            <a:r>
              <a:rPr lang="en-US" sz="2400" dirty="0"/>
              <a:t>Intrusion detection system (IDS) </a:t>
            </a:r>
            <a:r>
              <a:rPr lang="en-US" sz="2400" dirty="0" err="1"/>
              <a:t>dan</a:t>
            </a:r>
            <a:r>
              <a:rPr lang="en-US" sz="2400" dirty="0"/>
              <a:t> Intrusion Prevention system (IPS)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mendeteksi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melindungi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keamanan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serangan</a:t>
            </a:r>
            <a:r>
              <a:rPr lang="en-US" sz="2400" dirty="0"/>
              <a:t> </a:t>
            </a:r>
            <a:r>
              <a:rPr lang="en-US" sz="2400" dirty="0" err="1"/>
              <a:t>pihak</a:t>
            </a:r>
            <a:r>
              <a:rPr lang="en-US" sz="2400" dirty="0"/>
              <a:t> </a:t>
            </a:r>
            <a:r>
              <a:rPr lang="en-US" sz="2400" dirty="0" err="1"/>
              <a:t>luar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. </a:t>
            </a:r>
            <a:r>
              <a:rPr lang="en-US" sz="2400" dirty="0" err="1"/>
              <a:t>Pada</a:t>
            </a:r>
            <a:r>
              <a:rPr lang="en-US" sz="2400" dirty="0"/>
              <a:t> IDS </a:t>
            </a:r>
            <a:r>
              <a:rPr lang="en-US" sz="2400" dirty="0" err="1"/>
              <a:t>berbasiskan</a:t>
            </a:r>
            <a:r>
              <a:rPr lang="en-US" sz="2400" dirty="0"/>
              <a:t> </a:t>
            </a:r>
            <a:r>
              <a:rPr lang="en-US" sz="2400" dirty="0" err="1">
                <a:hlinkClick r:id="rId2" tooltip="Jaringan komputer"/>
              </a:rPr>
              <a:t>jaringan</a:t>
            </a:r>
            <a:r>
              <a:rPr lang="en-US" sz="2400" dirty="0">
                <a:hlinkClick r:id="rId2" tooltip="Jaringan komputer"/>
              </a:rPr>
              <a:t> </a:t>
            </a:r>
            <a:r>
              <a:rPr lang="en-US" sz="2400" dirty="0" err="1">
                <a:hlinkClick r:id="rId2" tooltip="Jaringan komputer"/>
              </a:rPr>
              <a:t>komputer</a:t>
            </a:r>
            <a:r>
              <a:rPr lang="en-US" sz="2400" dirty="0"/>
              <a:t>, </a:t>
            </a:r>
            <a:r>
              <a:rPr lang="en-US" sz="2400" dirty="0">
                <a:hlinkClick r:id="rId3" tooltip="IDS"/>
              </a:rPr>
              <a:t>IDS</a:t>
            </a:r>
            <a:r>
              <a:rPr lang="en-US" sz="2400" dirty="0"/>
              <a:t> 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menerima</a:t>
            </a:r>
            <a:r>
              <a:rPr lang="en-US" sz="2400" dirty="0"/>
              <a:t> kopi </a:t>
            </a:r>
            <a:r>
              <a:rPr lang="en-US" sz="2400" dirty="0" err="1"/>
              <a:t>paket</a:t>
            </a:r>
            <a:r>
              <a:rPr lang="en-US" sz="2400" dirty="0"/>
              <a:t> yang </a:t>
            </a:r>
            <a:r>
              <a:rPr lang="en-US" sz="2400" dirty="0" err="1"/>
              <a:t>ditujukan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host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selanjutnya</a:t>
            </a:r>
            <a:r>
              <a:rPr lang="en-US" sz="2400" dirty="0"/>
              <a:t> </a:t>
            </a:r>
            <a:r>
              <a:rPr lang="en-US" sz="2400" dirty="0" err="1"/>
              <a:t>memeriksa</a:t>
            </a:r>
            <a:r>
              <a:rPr lang="en-US" sz="2400" dirty="0"/>
              <a:t> </a:t>
            </a:r>
            <a:r>
              <a:rPr lang="en-US" sz="2400" dirty="0" err="1"/>
              <a:t>paket-paket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.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ditemukan</a:t>
            </a:r>
            <a:r>
              <a:rPr lang="en-US" sz="2400" dirty="0"/>
              <a:t> </a:t>
            </a:r>
            <a:r>
              <a:rPr lang="en-US" sz="2400" dirty="0" err="1"/>
              <a:t>paket</a:t>
            </a:r>
            <a:r>
              <a:rPr lang="en-US" sz="2400" dirty="0"/>
              <a:t> yang </a:t>
            </a:r>
            <a:r>
              <a:rPr lang="en-US" sz="2400" dirty="0" err="1"/>
              <a:t>berbahaya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IDS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peringatan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pengelola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3411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E66D1E-9DCB-7D40-AF23-74C1480A5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dirty="0" smtClean="0"/>
              <a:t>Konsep </a:t>
            </a:r>
            <a:r>
              <a:rPr lang="id-ID" dirty="0"/>
              <a:t>penggunaan keamanan jaringan pada kehidupan sehari-hari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Keamanan </a:t>
            </a:r>
            <a:r>
              <a:rPr lang="id-ID" dirty="0"/>
              <a:t>pada komputer, email account, social media account, aplikasi yang digunakan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802624-46B6-4D4B-9218-955499061A76}"/>
              </a:ext>
            </a:extLst>
          </p:cNvPr>
          <p:cNvSpPr txBox="1">
            <a:spLocks/>
          </p:cNvSpPr>
          <p:nvPr/>
        </p:nvSpPr>
        <p:spPr>
          <a:xfrm>
            <a:off x="990600" y="11787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 err="1" smtClean="0"/>
              <a:t>Capaian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Pembelajaran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E66D1E-9DCB-7D40-AF23-74C1480A5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mengamankan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menghalangi</a:t>
            </a:r>
            <a:r>
              <a:rPr lang="en-US" dirty="0"/>
              <a:t> </a:t>
            </a:r>
            <a:r>
              <a:rPr lang="en-US" dirty="0" err="1"/>
              <a:t>penggunaannya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menempatkan</a:t>
            </a:r>
            <a:r>
              <a:rPr lang="en-US" dirty="0"/>
              <a:t> </a:t>
            </a:r>
            <a:r>
              <a:rPr lang="en-US" dirty="0" err="1"/>
              <a:t>antisipasi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ditembus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sz="1100" dirty="0" smtClean="0"/>
          </a:p>
          <a:p>
            <a:pPr marL="0" indent="0" algn="just" fontAlgn="base">
              <a:buNone/>
            </a:pPr>
            <a:r>
              <a:rPr lang="en-US" dirty="0"/>
              <a:t>Ada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pembentuk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:</a:t>
            </a:r>
          </a:p>
          <a:p>
            <a:pPr marL="514350" indent="-514350" algn="just" fontAlgn="base">
              <a:buFont typeface="+mj-lt"/>
              <a:buAutoNum type="alphaUcPeriod"/>
            </a:pPr>
            <a:r>
              <a:rPr lang="en-US" b="1" dirty="0" err="1"/>
              <a:t>Tembok</a:t>
            </a:r>
            <a:r>
              <a:rPr lang="en-US" b="1" dirty="0"/>
              <a:t> </a:t>
            </a:r>
            <a:r>
              <a:rPr lang="en-US" b="1" dirty="0" err="1"/>
              <a:t>pengamanan</a:t>
            </a:r>
            <a:r>
              <a:rPr lang="en-US" b="1" dirty="0"/>
              <a:t> (Firewall)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maya</a:t>
            </a:r>
            <a:r>
              <a:rPr lang="en-US" dirty="0"/>
              <a:t>, yang </a:t>
            </a:r>
            <a:r>
              <a:rPr lang="en-US" dirty="0" err="1"/>
              <a:t>ditaruh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piranti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orang-orang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berbuat</a:t>
            </a:r>
            <a:r>
              <a:rPr lang="en-US" dirty="0"/>
              <a:t> </a:t>
            </a:r>
            <a:r>
              <a:rPr lang="en-US" dirty="0" err="1"/>
              <a:t>jahat</a:t>
            </a:r>
            <a:r>
              <a:rPr lang="en-US" dirty="0"/>
              <a:t>.</a:t>
            </a:r>
          </a:p>
          <a:p>
            <a:pPr marL="514350" indent="-514350" algn="just" fontAlgn="base">
              <a:buFont typeface="+mj-lt"/>
              <a:buAutoNum type="alphaUcPeriod"/>
            </a:pPr>
            <a:r>
              <a:rPr lang="en-US" b="1" dirty="0" err="1"/>
              <a:t>Rencana</a:t>
            </a:r>
            <a:r>
              <a:rPr lang="en-US" b="1" dirty="0"/>
              <a:t> </a:t>
            </a:r>
            <a:r>
              <a:rPr lang="en-US" b="1" dirty="0" err="1"/>
              <a:t>pengamanan</a:t>
            </a:r>
            <a:r>
              <a:rPr lang="en-US" dirty="0"/>
              <a:t>,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user </a:t>
            </a:r>
            <a:r>
              <a:rPr lang="en-US" dirty="0" err="1"/>
              <a:t>lainnya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agar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ditembus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 smtClean="0"/>
              <a:t>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802624-46B6-4D4B-9218-955499061A76}"/>
              </a:ext>
            </a:extLst>
          </p:cNvPr>
          <p:cNvSpPr txBox="1">
            <a:spLocks/>
          </p:cNvSpPr>
          <p:nvPr/>
        </p:nvSpPr>
        <p:spPr>
          <a:xfrm>
            <a:off x="990600" y="11787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 err="1" smtClean="0"/>
              <a:t>Definisi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Keamanan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Jaringan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2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E66D1E-9DCB-7D40-AF23-74C1480A5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dirty="0"/>
              <a:t>1.     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melindungi</a:t>
            </a:r>
            <a:r>
              <a:rPr lang="en-US" dirty="0"/>
              <a:t> asset </a:t>
            </a:r>
            <a:r>
              <a:rPr lang="en-US" dirty="0" err="1"/>
              <a:t>perusahaan</a:t>
            </a:r>
            <a:endParaRPr lang="en-US" dirty="0"/>
          </a:p>
          <a:p>
            <a:pPr marL="0" indent="0" algn="just" fontAlgn="base">
              <a:buNone/>
            </a:pPr>
            <a:r>
              <a:rPr lang="en-US" dirty="0" smtClean="0"/>
              <a:t>2</a:t>
            </a:r>
            <a:r>
              <a:rPr lang="en-US" dirty="0"/>
              <a:t>.     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kompetitif</a:t>
            </a:r>
            <a:endParaRPr lang="en-US" dirty="0"/>
          </a:p>
          <a:p>
            <a:pPr marL="0" indent="0" algn="just" fontAlgn="base">
              <a:buNone/>
            </a:pPr>
            <a:r>
              <a:rPr lang="en-US" dirty="0" smtClean="0"/>
              <a:t>3.     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melayani</a:t>
            </a:r>
            <a:r>
              <a:rPr lang="en-US" dirty="0" smtClean="0"/>
              <a:t> </a:t>
            </a:r>
            <a:r>
              <a:rPr lang="en-US" dirty="0" err="1" smtClean="0"/>
              <a:t>nasabah</a:t>
            </a:r>
            <a:endParaRPr lang="en-US" dirty="0" smtClean="0"/>
          </a:p>
          <a:p>
            <a:pPr marL="0" indent="0" algn="just" fontAlgn="base">
              <a:buNone/>
            </a:pPr>
            <a:r>
              <a:rPr lang="en-US" dirty="0" smtClean="0"/>
              <a:t>4</a:t>
            </a:r>
            <a:r>
              <a:rPr lang="en-US" dirty="0"/>
              <a:t>.     </a:t>
            </a:r>
            <a:r>
              <a:rPr lang="en-US" dirty="0" err="1"/>
              <a:t>Melindungi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 smtClean="0"/>
              <a:t>kita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802624-46B6-4D4B-9218-955499061A76}"/>
              </a:ext>
            </a:extLst>
          </p:cNvPr>
          <p:cNvSpPr txBox="1">
            <a:spLocks/>
          </p:cNvSpPr>
          <p:nvPr/>
        </p:nvSpPr>
        <p:spPr>
          <a:xfrm>
            <a:off x="990600" y="11787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 err="1" smtClean="0"/>
              <a:t>Manfaat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Keamanan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Jaringan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5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E66D1E-9DCB-7D40-AF23-74C1480A5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 fontAlgn="base">
              <a:buNone/>
            </a:pPr>
            <a:r>
              <a:rPr lang="en-US" b="1" dirty="0"/>
              <a:t>1.     Prevention (</a:t>
            </a:r>
            <a:r>
              <a:rPr lang="en-US" b="1" dirty="0" err="1"/>
              <a:t>Perlindungan</a:t>
            </a:r>
            <a:r>
              <a:rPr lang="en-US" b="1" dirty="0"/>
              <a:t>)</a:t>
            </a:r>
            <a:endParaRPr lang="en-US" dirty="0"/>
          </a:p>
          <a:p>
            <a:pPr marL="0" indent="0" algn="just" fontAlgn="base">
              <a:buNone/>
            </a:pP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the Security Trinity </a:t>
            </a:r>
            <a:r>
              <a:rPr lang="en-US" dirty="0" err="1"/>
              <a:t>adalah</a:t>
            </a:r>
            <a:r>
              <a:rPr lang="en-US" dirty="0"/>
              <a:t> prevention (</a:t>
            </a:r>
            <a:r>
              <a:rPr lang="en-US" dirty="0" err="1"/>
              <a:t>perlindungan</a:t>
            </a:r>
            <a:r>
              <a:rPr lang="en-US" dirty="0"/>
              <a:t>).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perlindungan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eksploitasi</a:t>
            </a:r>
            <a:r>
              <a:rPr lang="en-US" dirty="0"/>
              <a:t> </a:t>
            </a:r>
            <a:r>
              <a:rPr lang="en-US" dirty="0" err="1"/>
              <a:t>celah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(vulnerability) yang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detection </a:t>
            </a:r>
            <a:r>
              <a:rPr lang="en-US" dirty="0" err="1"/>
              <a:t>dan</a:t>
            </a:r>
            <a:r>
              <a:rPr lang="en-US" dirty="0"/>
              <a:t> response.</a:t>
            </a:r>
          </a:p>
          <a:p>
            <a:pPr marL="0" indent="0" algn="just" fontAlgn="base">
              <a:buNone/>
            </a:pPr>
            <a:r>
              <a:rPr lang="en-US" b="1" dirty="0"/>
              <a:t>2.     Detection (</a:t>
            </a:r>
            <a:r>
              <a:rPr lang="en-US" b="1" dirty="0" err="1"/>
              <a:t>Deteksi</a:t>
            </a:r>
            <a:r>
              <a:rPr lang="en-US" b="1" dirty="0"/>
              <a:t>)</a:t>
            </a:r>
            <a:endParaRPr lang="en-US" dirty="0"/>
          </a:p>
          <a:p>
            <a:pPr marL="0" indent="0" algn="just" fontAlgn="base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perlindungan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yang </a:t>
            </a:r>
            <a:r>
              <a:rPr lang="en-US" dirty="0" err="1"/>
              <a:t>potensial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.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dideteksi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pula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memperbaiki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membersihkan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yang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.</a:t>
            </a:r>
          </a:p>
          <a:p>
            <a:pPr marL="0" indent="0" algn="just" fontAlgn="base">
              <a:buNone/>
            </a:pPr>
            <a:r>
              <a:rPr lang="en-US" b="1" dirty="0"/>
              <a:t>3.     Response (</a:t>
            </a:r>
            <a:r>
              <a:rPr lang="en-US" b="1" dirty="0" err="1"/>
              <a:t>Tanggapan</a:t>
            </a:r>
            <a:r>
              <a:rPr lang="en-US" b="1" dirty="0"/>
              <a:t>)</a:t>
            </a:r>
            <a:endParaRPr lang="en-US" dirty="0"/>
          </a:p>
          <a:p>
            <a:pPr marL="0" indent="0" algn="just" fontAlgn="base">
              <a:buNone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/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timbul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, </a:t>
            </a:r>
            <a:r>
              <a:rPr lang="en-US" dirty="0" err="1"/>
              <a:t>siapa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bertanggungjawab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timbul</a:t>
            </a:r>
            <a:r>
              <a:rPr lang="en-US" dirty="0"/>
              <a:t>. </a:t>
            </a:r>
            <a:r>
              <a:rPr lang="en-US" dirty="0" err="1"/>
              <a:t>Singkatnya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response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, response yang </a:t>
            </a:r>
            <a:r>
              <a:rPr lang="en-US" dirty="0" err="1"/>
              <a:t>tentunya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802624-46B6-4D4B-9218-955499061A76}"/>
              </a:ext>
            </a:extLst>
          </p:cNvPr>
          <p:cNvSpPr txBox="1">
            <a:spLocks/>
          </p:cNvSpPr>
          <p:nvPr/>
        </p:nvSpPr>
        <p:spPr>
          <a:xfrm>
            <a:off x="990600" y="11787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 err="1" smtClean="0"/>
              <a:t>Dasar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Keamanan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Jaringan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1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E66D1E-9DCB-7D40-AF23-74C1480A5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 fontAlgn="base">
              <a:buNone/>
            </a:pPr>
            <a:r>
              <a:rPr lang="en-US" dirty="0" err="1"/>
              <a:t>Segi-segi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kelima</a:t>
            </a:r>
            <a:r>
              <a:rPr lang="en-US" dirty="0"/>
              <a:t> point </a:t>
            </a:r>
            <a:r>
              <a:rPr lang="en-US" dirty="0" err="1"/>
              <a:t>ini</a:t>
            </a:r>
            <a:r>
              <a:rPr lang="en-US" dirty="0" smtClean="0"/>
              <a:t>.</a:t>
            </a:r>
          </a:p>
          <a:p>
            <a:pPr marL="0" indent="0" algn="just" fontAlgn="base">
              <a:buNone/>
            </a:pPr>
            <a:endParaRPr lang="en-US" dirty="0"/>
          </a:p>
          <a:p>
            <a:pPr marL="0" indent="0" algn="just" fontAlgn="base">
              <a:buNone/>
            </a:pPr>
            <a:r>
              <a:rPr lang="en-US" b="1" dirty="0"/>
              <a:t>a.   </a:t>
            </a:r>
            <a:r>
              <a:rPr lang="en-US" b="1" dirty="0" err="1"/>
              <a:t>Privasi</a:t>
            </a:r>
            <a:r>
              <a:rPr lang="en-US" b="1" dirty="0"/>
              <a:t>/Confidentiality (</a:t>
            </a:r>
            <a:r>
              <a:rPr lang="en-US" b="1" dirty="0" err="1"/>
              <a:t>Kerahasiaan</a:t>
            </a:r>
            <a:r>
              <a:rPr lang="en-US" b="1" dirty="0"/>
              <a:t>) </a:t>
            </a:r>
            <a:r>
              <a:rPr lang="en-US" dirty="0" err="1"/>
              <a:t>Mensyaratkan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(data)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wewenang</a:t>
            </a:r>
            <a:r>
              <a:rPr lang="en-US" dirty="0"/>
              <a:t>.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di </a:t>
            </a:r>
            <a:r>
              <a:rPr lang="en-US" dirty="0" err="1"/>
              <a:t>umbar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dibocorkan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subject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dirty="0" err="1"/>
              <a:t>berhak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lazim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authorize.</a:t>
            </a:r>
          </a:p>
          <a:p>
            <a:pPr marL="0" indent="0" algn="just" fontAlgn="base">
              <a:buNone/>
            </a:pPr>
            <a:r>
              <a:rPr lang="en-US" b="1" dirty="0"/>
              <a:t>b.   Integrity (</a:t>
            </a:r>
            <a:r>
              <a:rPr lang="en-US" b="1" dirty="0" err="1"/>
              <a:t>Integritas</a:t>
            </a:r>
            <a:r>
              <a:rPr lang="en-US" b="1" dirty="0"/>
              <a:t>) </a:t>
            </a:r>
            <a:r>
              <a:rPr lang="en-US" dirty="0" err="1"/>
              <a:t>Mensyaratkan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wewenang</a:t>
            </a:r>
            <a:r>
              <a:rPr lang="en-US" dirty="0"/>
              <a:t>.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orisinil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diragukan</a:t>
            </a:r>
            <a:r>
              <a:rPr lang="en-US" dirty="0"/>
              <a:t> </a:t>
            </a:r>
            <a:r>
              <a:rPr lang="en-US" dirty="0" err="1"/>
              <a:t>keasliannya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dimodifikasi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perjalanan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penerimanya</a:t>
            </a:r>
            <a:r>
              <a:rPr lang="en-US" dirty="0"/>
              <a:t>.</a:t>
            </a:r>
          </a:p>
          <a:p>
            <a:pPr marL="0" indent="0" algn="just" fontAlgn="base">
              <a:buNone/>
            </a:pPr>
            <a:r>
              <a:rPr lang="en-US" b="1" dirty="0"/>
              <a:t>c.    Availability (</a:t>
            </a:r>
            <a:r>
              <a:rPr lang="en-US" b="1" dirty="0" err="1"/>
              <a:t>Ketersediaan</a:t>
            </a:r>
            <a:r>
              <a:rPr lang="en-US" b="1" dirty="0"/>
              <a:t>) </a:t>
            </a:r>
            <a:r>
              <a:rPr lang="en-US" dirty="0" err="1"/>
              <a:t>Mensyaratkan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wewenang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. User yang </a:t>
            </a:r>
            <a:r>
              <a:rPr lang="en-US" dirty="0" err="1"/>
              <a:t>mempun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802624-46B6-4D4B-9218-955499061A76}"/>
              </a:ext>
            </a:extLst>
          </p:cNvPr>
          <p:cNvSpPr txBox="1">
            <a:spLocks/>
          </p:cNvSpPr>
          <p:nvPr/>
        </p:nvSpPr>
        <p:spPr>
          <a:xfrm>
            <a:off x="990600" y="11787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 err="1" smtClean="0"/>
              <a:t>Aspek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Keamanan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Jaringan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E66D1E-9DCB-7D40-AF23-74C1480A5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sz="2400" b="1" dirty="0"/>
              <a:t>d.   Authentication </a:t>
            </a:r>
            <a:r>
              <a:rPr lang="en-US" sz="2400" dirty="0" err="1"/>
              <a:t>Mensyaratkan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pengirim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diidentifikasi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benar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jaminan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identitas</a:t>
            </a:r>
            <a:r>
              <a:rPr lang="en-US" sz="2400" dirty="0"/>
              <a:t> yang </a:t>
            </a:r>
            <a:r>
              <a:rPr lang="en-US" sz="2400" dirty="0" err="1"/>
              <a:t>didapat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palsu</a:t>
            </a:r>
            <a:r>
              <a:rPr lang="en-US" sz="2400" dirty="0"/>
              <a:t>.</a:t>
            </a:r>
          </a:p>
          <a:p>
            <a:pPr marL="0" indent="0" algn="just" fontAlgn="base">
              <a:buNone/>
            </a:pPr>
            <a:r>
              <a:rPr lang="en-US" sz="2400" b="1" dirty="0"/>
              <a:t>e.   Nonrepudiation </a:t>
            </a:r>
            <a:r>
              <a:rPr lang="en-US" sz="2400" dirty="0" err="1"/>
              <a:t>Mensyaratkan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baik</a:t>
            </a:r>
            <a:r>
              <a:rPr lang="en-US" sz="2400" dirty="0"/>
              <a:t> </a:t>
            </a:r>
            <a:r>
              <a:rPr lang="en-US" sz="2400" dirty="0" err="1"/>
              <a:t>pengirim</a:t>
            </a:r>
            <a:r>
              <a:rPr lang="en-US" sz="2400" dirty="0"/>
              <a:t> </a:t>
            </a:r>
            <a:r>
              <a:rPr lang="en-US" sz="2400" dirty="0" err="1"/>
              <a:t>maupun</a:t>
            </a:r>
            <a:r>
              <a:rPr lang="en-US" sz="2400" dirty="0"/>
              <a:t> </a:t>
            </a:r>
            <a:r>
              <a:rPr lang="en-US" sz="2400" dirty="0" err="1"/>
              <a:t>penerima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menyangkal</a:t>
            </a:r>
            <a:r>
              <a:rPr lang="en-US" sz="2400" dirty="0"/>
              <a:t> </a:t>
            </a:r>
            <a:r>
              <a:rPr lang="en-US" sz="2400" dirty="0" err="1"/>
              <a:t>pengiriman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penerimaan</a:t>
            </a:r>
            <a:r>
              <a:rPr lang="en-US" sz="2400" dirty="0"/>
              <a:t> </a:t>
            </a:r>
            <a:r>
              <a:rPr lang="en-US" sz="2400" dirty="0" err="1"/>
              <a:t>pesan</a:t>
            </a:r>
            <a:r>
              <a:rPr lang="en-US" sz="2400" dirty="0"/>
              <a:t>.</a:t>
            </a:r>
          </a:p>
          <a:p>
            <a:pPr marL="0" indent="0" algn="just" fontAlgn="base">
              <a:buNone/>
            </a:pPr>
            <a:r>
              <a:rPr lang="en-US" sz="2400" b="1" dirty="0"/>
              <a:t>f.    Access Control : </a:t>
            </a:r>
            <a:r>
              <a:rPr lang="en-US" sz="2400" dirty="0" err="1"/>
              <a:t>aspek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berhubungan</a:t>
            </a:r>
            <a:r>
              <a:rPr lang="en-US" sz="2400" dirty="0"/>
              <a:t> </a:t>
            </a:r>
            <a:r>
              <a:rPr lang="en-US" sz="2400" dirty="0" err="1"/>
              <a:t>dnegan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pengatuarna</a:t>
            </a:r>
            <a:r>
              <a:rPr lang="en-US" sz="2400" dirty="0"/>
              <a:t> </a:t>
            </a:r>
            <a:r>
              <a:rPr lang="en-US" sz="2400" dirty="0" err="1"/>
              <a:t>akses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. Hal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berhubungan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klasifikasi</a:t>
            </a:r>
            <a:r>
              <a:rPr lang="en-US" sz="2400" dirty="0"/>
              <a:t> data (public, private, confidential, top secret) </a:t>
            </a:r>
            <a:r>
              <a:rPr lang="en-US" sz="2400" dirty="0" err="1"/>
              <a:t>dan</a:t>
            </a:r>
            <a:r>
              <a:rPr lang="en-US" sz="2400" dirty="0"/>
              <a:t> user (guest, admin, top manager, </a:t>
            </a:r>
            <a:r>
              <a:rPr lang="en-US" sz="2400" dirty="0" err="1"/>
              <a:t>dsb</a:t>
            </a:r>
            <a:r>
              <a:rPr lang="en-US" sz="2400" dirty="0"/>
              <a:t>), </a:t>
            </a:r>
            <a:r>
              <a:rPr lang="en-US" sz="2400" dirty="0" err="1"/>
              <a:t>mekanisme</a:t>
            </a:r>
            <a:r>
              <a:rPr lang="en-US" sz="2400" dirty="0"/>
              <a:t> authentication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privacy.</a:t>
            </a:r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802624-46B6-4D4B-9218-955499061A76}"/>
              </a:ext>
            </a:extLst>
          </p:cNvPr>
          <p:cNvSpPr txBox="1">
            <a:spLocks/>
          </p:cNvSpPr>
          <p:nvPr/>
        </p:nvSpPr>
        <p:spPr>
          <a:xfrm>
            <a:off x="990600" y="11787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 err="1" smtClean="0"/>
              <a:t>Aspek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Keamanan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Jaringan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89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802624-46B6-4D4B-9218-955499061A76}"/>
              </a:ext>
            </a:extLst>
          </p:cNvPr>
          <p:cNvSpPr txBox="1">
            <a:spLocks/>
          </p:cNvSpPr>
          <p:nvPr/>
        </p:nvSpPr>
        <p:spPr>
          <a:xfrm>
            <a:off x="990600" y="11787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 err="1" smtClean="0"/>
              <a:t>Konsep</a:t>
            </a:r>
            <a:r>
              <a:rPr lang="en-US" b="1" u="sng" dirty="0" smtClean="0"/>
              <a:t> 4R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90600" y="2504281"/>
            <a:ext cx="99441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/>
              <a:t>Konsep</a:t>
            </a:r>
            <a:r>
              <a:rPr lang="en-US" sz="2400" dirty="0"/>
              <a:t> </a:t>
            </a:r>
            <a:r>
              <a:rPr lang="en-US" sz="2400" dirty="0" err="1"/>
              <a:t>pengaturan</a:t>
            </a:r>
            <a:r>
              <a:rPr lang="en-US" sz="2400" dirty="0"/>
              <a:t> 4R </a:t>
            </a:r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paling </a:t>
            </a:r>
            <a:r>
              <a:rPr lang="en-US" sz="2400" dirty="0" err="1"/>
              <a:t>efisien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memelihara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 </a:t>
            </a:r>
            <a:r>
              <a:rPr lang="en-US" sz="2400" dirty="0" err="1"/>
              <a:t>mengontrol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i="1" dirty="0" smtClean="0"/>
              <a:t>Right Information </a:t>
            </a:r>
            <a:r>
              <a:rPr lang="en-US" sz="2400" dirty="0" err="1"/>
              <a:t>mengacu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ketepatan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kelengkapan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, yang </a:t>
            </a:r>
            <a:r>
              <a:rPr lang="en-US" sz="2400" dirty="0" err="1"/>
              <a:t>menjamin</a:t>
            </a:r>
            <a:r>
              <a:rPr lang="en-US" sz="2400" dirty="0"/>
              <a:t> </a:t>
            </a:r>
            <a:r>
              <a:rPr lang="en-US" sz="2400" dirty="0" err="1"/>
              <a:t>integritas</a:t>
            </a:r>
            <a:r>
              <a:rPr lang="en-US" sz="2400" dirty="0"/>
              <a:t>   </a:t>
            </a:r>
            <a:r>
              <a:rPr lang="en-US" sz="2400" dirty="0" err="1"/>
              <a:t>informasi</a:t>
            </a:r>
            <a:r>
              <a:rPr lang="en-US" sz="240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i="1" dirty="0"/>
              <a:t>Right People </a:t>
            </a:r>
            <a:r>
              <a:rPr lang="en-US" sz="2400" dirty="0" err="1"/>
              <a:t>berarti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tersedia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individu</a:t>
            </a:r>
            <a:r>
              <a:rPr lang="en-US" sz="2400" dirty="0"/>
              <a:t> yang </a:t>
            </a:r>
            <a:r>
              <a:rPr lang="en-US" sz="2400" dirty="0" err="1"/>
              <a:t>berhak</a:t>
            </a:r>
            <a:r>
              <a:rPr lang="en-US" sz="2400" dirty="0"/>
              <a:t>, yang </a:t>
            </a:r>
            <a:r>
              <a:rPr lang="en-US" sz="2400" dirty="0" err="1"/>
              <a:t>menjamin</a:t>
            </a:r>
            <a:r>
              <a:rPr lang="en-US" sz="2400" dirty="0"/>
              <a:t> </a:t>
            </a:r>
            <a:r>
              <a:rPr lang="en-US" sz="2400" dirty="0" err="1"/>
              <a:t>kerahasiaan</a:t>
            </a:r>
            <a:r>
              <a:rPr lang="en-US" sz="240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i="1" dirty="0"/>
              <a:t>Right Time </a:t>
            </a:r>
            <a:r>
              <a:rPr lang="en-US" sz="2400" dirty="0" err="1"/>
              <a:t>mengacu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aksesibilitas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penggunaannya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permintaan</a:t>
            </a:r>
            <a:r>
              <a:rPr lang="en-US" sz="2400" dirty="0"/>
              <a:t> </a:t>
            </a:r>
            <a:r>
              <a:rPr lang="en-US" sz="2400" dirty="0" err="1"/>
              <a:t>entitas</a:t>
            </a:r>
            <a:r>
              <a:rPr lang="en-US" sz="2400" dirty="0"/>
              <a:t> yang </a:t>
            </a:r>
            <a:r>
              <a:rPr lang="en-US" sz="2400" dirty="0" err="1"/>
              <a:t>berhak</a:t>
            </a:r>
            <a:r>
              <a:rPr lang="en-US" sz="2400" dirty="0"/>
              <a:t>. 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menjamin</a:t>
            </a:r>
            <a:r>
              <a:rPr lang="en-US" sz="2400" dirty="0"/>
              <a:t> </a:t>
            </a:r>
            <a:r>
              <a:rPr lang="en-US" sz="2400" dirty="0" err="1"/>
              <a:t>ketersediaan</a:t>
            </a:r>
            <a:r>
              <a:rPr lang="en-US" sz="240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i="1" dirty="0"/>
              <a:t>Right Form </a:t>
            </a:r>
            <a:r>
              <a:rPr lang="en-US" sz="2400" dirty="0" err="1"/>
              <a:t>mengacu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penyediaan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format yang </a:t>
            </a:r>
            <a:r>
              <a:rPr lang="en-US" sz="2400" dirty="0" err="1"/>
              <a:t>tepat</a:t>
            </a:r>
            <a:r>
              <a:rPr lang="en-US" sz="2400" dirty="0"/>
              <a:t>. </a:t>
            </a:r>
            <a:r>
              <a:rPr lang="en-US" sz="2400" dirty="0" err="1"/>
              <a:t>Piramida</a:t>
            </a:r>
            <a:r>
              <a:rPr lang="en-US" sz="2400" dirty="0"/>
              <a:t> </a:t>
            </a:r>
            <a:r>
              <a:rPr lang="en-US" sz="2400" dirty="0" err="1" smtClean="0"/>
              <a:t>Metodologi</a:t>
            </a:r>
            <a:r>
              <a:rPr lang="en-US" sz="2400" dirty="0"/>
              <a:t>  </a:t>
            </a:r>
            <a:r>
              <a:rPr lang="en-US" sz="2400" dirty="0" err="1"/>
              <a:t>Kemananan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360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802624-46B6-4D4B-9218-955499061A76}"/>
              </a:ext>
            </a:extLst>
          </p:cNvPr>
          <p:cNvSpPr txBox="1">
            <a:spLocks/>
          </p:cNvSpPr>
          <p:nvPr/>
        </p:nvSpPr>
        <p:spPr>
          <a:xfrm>
            <a:off x="990600" y="11787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 err="1" smtClean="0"/>
              <a:t>Piramida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Metodologi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Keamanan</a:t>
            </a:r>
            <a:endParaRPr lang="en-US" dirty="0"/>
          </a:p>
        </p:txBody>
      </p:sp>
      <p:pic>
        <p:nvPicPr>
          <p:cNvPr id="1026" name="Picture 2" descr="Image result for Piramida Metodologi Keaman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249" y="2156660"/>
            <a:ext cx="5972175" cy="42862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753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523</Words>
  <Application>Microsoft Office PowerPoint</Application>
  <PresentationFormat>Custom</PresentationFormat>
  <Paragraphs>75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Keamanan Jaringan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Hendy</dc:creator>
  <cp:lastModifiedBy>IT</cp:lastModifiedBy>
  <cp:revision>180</cp:revision>
  <dcterms:created xsi:type="dcterms:W3CDTF">2019-10-17T04:58:05Z</dcterms:created>
  <dcterms:modified xsi:type="dcterms:W3CDTF">2019-11-10T13:21:33Z</dcterms:modified>
</cp:coreProperties>
</file>