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23234" y="1710004"/>
            <a:ext cx="614553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2957" y="859993"/>
            <a:ext cx="34925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8418" y="1554556"/>
            <a:ext cx="10475163" cy="274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Tipe</a:t>
            </a:r>
            <a:r>
              <a:rPr dirty="0" spc="-120"/>
              <a:t> </a:t>
            </a:r>
            <a:r>
              <a:rPr dirty="0" spc="-70"/>
              <a:t>Data</a:t>
            </a:r>
            <a:r>
              <a:rPr dirty="0" spc="-120"/>
              <a:t> </a:t>
            </a:r>
            <a:r>
              <a:rPr dirty="0"/>
              <a:t>&amp;</a:t>
            </a:r>
            <a:r>
              <a:rPr dirty="0" spc="-114"/>
              <a:t> </a:t>
            </a:r>
            <a:r>
              <a:rPr dirty="0" spc="-85"/>
              <a:t>Variabel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9178" y="3712845"/>
            <a:ext cx="347345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" marR="5080" indent="-21590">
              <a:lnSpc>
                <a:spcPct val="114599"/>
              </a:lnSpc>
              <a:spcBef>
                <a:spcPts val="100"/>
              </a:spcBef>
            </a:pPr>
            <a:r>
              <a:rPr dirty="0" sz="2400" spc="-40">
                <a:latin typeface="Calibri"/>
                <a:cs typeface="Calibri"/>
              </a:rPr>
              <a:t>Teknik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Pemprograman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Syaeful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Aklani,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M.Kom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957" y="859993"/>
            <a:ext cx="44589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Contoh</a:t>
            </a:r>
            <a:r>
              <a:rPr dirty="0" spc="-105"/>
              <a:t> </a:t>
            </a:r>
            <a:r>
              <a:rPr dirty="0" spc="-25"/>
              <a:t>Tipe</a:t>
            </a:r>
            <a:r>
              <a:rPr dirty="0" spc="-105"/>
              <a:t> </a:t>
            </a:r>
            <a:r>
              <a:rPr dirty="0" spc="-50"/>
              <a:t>Data</a:t>
            </a:r>
            <a:r>
              <a:rPr dirty="0" spc="-80"/>
              <a:t> </a:t>
            </a:r>
            <a:r>
              <a:rPr dirty="0" spc="-125"/>
              <a:t>Teks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107" y="1946148"/>
            <a:ext cx="6614159" cy="42199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42593"/>
            <a:ext cx="1925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Tipe</a:t>
            </a:r>
            <a:r>
              <a:rPr dirty="0" spc="-170"/>
              <a:t> </a:t>
            </a:r>
            <a:r>
              <a:rPr dirty="0" spc="-4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888" y="1758442"/>
            <a:ext cx="10118725" cy="30111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241300">
              <a:lnSpc>
                <a:spcPct val="90000"/>
              </a:lnSpc>
              <a:spcBef>
                <a:spcPts val="430"/>
              </a:spcBef>
            </a:pPr>
            <a:r>
              <a:rPr dirty="0" sz="2800" spc="-5">
                <a:latin typeface="Times New Roman"/>
                <a:cs typeface="Times New Roman"/>
              </a:rPr>
              <a:t>Sebuah</a:t>
            </a:r>
            <a:r>
              <a:rPr dirty="0" sz="2800">
                <a:latin typeface="Times New Roman"/>
                <a:cs typeface="Times New Roman"/>
              </a:rPr>
              <a:t> Program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yang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 jalankan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akan</a:t>
            </a:r>
            <a:r>
              <a:rPr dirty="0" sz="2800">
                <a:latin typeface="Times New Roman"/>
                <a:cs typeface="Times New Roman"/>
              </a:rPr>
              <a:t> di </a:t>
            </a:r>
            <a:r>
              <a:rPr dirty="0" sz="2800" spc="-5">
                <a:latin typeface="Times New Roman"/>
                <a:cs typeface="Times New Roman"/>
              </a:rPr>
              <a:t>jalankan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dalam</a:t>
            </a:r>
            <a:r>
              <a:rPr dirty="0" sz="2800" spc="-10">
                <a:latin typeface="Times New Roman"/>
                <a:cs typeface="Times New Roman"/>
              </a:rPr>
              <a:t> memory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yang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sedang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 proses,</a:t>
            </a:r>
            <a:r>
              <a:rPr dirty="0" sz="2800">
                <a:latin typeface="Times New Roman"/>
                <a:cs typeface="Times New Roman"/>
              </a:rPr>
              <a:t> untuk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mempermudah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pengambilan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 di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memory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maka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</a:t>
            </a:r>
            <a:r>
              <a:rPr dirty="0" sz="2800">
                <a:latin typeface="Times New Roman"/>
                <a:cs typeface="Times New Roman"/>
              </a:rPr>
              <a:t> butuhkan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variabel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untuk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pemanggilannya.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dirty="0" sz="2800" spc="-5">
                <a:latin typeface="Times New Roman"/>
                <a:cs typeface="Times New Roman"/>
              </a:rPr>
              <a:t>Masing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masing</a:t>
            </a:r>
            <a:r>
              <a:rPr dirty="0" sz="2800" spc="-45">
                <a:latin typeface="Times New Roman"/>
                <a:cs typeface="Times New Roman"/>
              </a:rPr>
              <a:t> Variabel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mempunyai</a:t>
            </a:r>
            <a:r>
              <a:rPr dirty="0" sz="2800">
                <a:latin typeface="Times New Roman"/>
                <a:cs typeface="Times New Roman"/>
              </a:rPr>
              <a:t> alokasi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memory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tersendiri.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45">
                <a:latin typeface="Times New Roman"/>
                <a:cs typeface="Times New Roman"/>
              </a:rPr>
              <a:t>Variabel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yang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berbentuk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bliangan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Bulat,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bilangan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pecahan,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karakter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dll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sering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sebut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dengan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Tipe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957" y="859993"/>
            <a:ext cx="192341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Tipe</a:t>
            </a:r>
            <a:r>
              <a:rPr dirty="0" spc="-150"/>
              <a:t> </a:t>
            </a:r>
            <a:r>
              <a:rPr dirty="0" spc="-5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418" y="1464266"/>
            <a:ext cx="9977755" cy="50114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400" spc="-15" b="1">
                <a:latin typeface="Times New Roman"/>
                <a:cs typeface="Times New Roman"/>
              </a:rPr>
              <a:t>Tiga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Bentuk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5" b="1">
                <a:latin typeface="Times New Roman"/>
                <a:cs typeface="Times New Roman"/>
              </a:rPr>
              <a:t>A.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Numerik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420"/>
              </a:spcBef>
            </a:pPr>
            <a:r>
              <a:rPr dirty="0" sz="2400" spc="-5">
                <a:latin typeface="Calibri"/>
                <a:cs typeface="Calibri"/>
              </a:rPr>
              <a:t>Berbentuk</a:t>
            </a:r>
            <a:r>
              <a:rPr dirty="0" sz="2400" spc="-10">
                <a:latin typeface="Calibri"/>
                <a:cs typeface="Calibri"/>
              </a:rPr>
              <a:t> angka </a:t>
            </a:r>
            <a:r>
              <a:rPr dirty="0" sz="2400" spc="-15">
                <a:latin typeface="Calibri"/>
                <a:cs typeface="Calibri"/>
              </a:rPr>
              <a:t>atau </a:t>
            </a:r>
            <a:r>
              <a:rPr dirty="0" sz="2400" spc="-10">
                <a:latin typeface="Calibri"/>
                <a:cs typeface="Calibri"/>
              </a:rPr>
              <a:t>bilangan.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Terdiri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atas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dua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kategori:</a:t>
            </a:r>
            <a:endParaRPr sz="2400">
              <a:latin typeface="Calibri"/>
              <a:cs typeface="Calibri"/>
            </a:endParaRPr>
          </a:p>
          <a:p>
            <a:pPr marL="311785" indent="-299720">
              <a:lnSpc>
                <a:spcPts val="2305"/>
              </a:lnSpc>
              <a:buAutoNum type="arabicPeriod"/>
              <a:tabLst>
                <a:tab pos="312420" algn="l"/>
              </a:tabLst>
            </a:pPr>
            <a:r>
              <a:rPr dirty="0" sz="2400" spc="-15">
                <a:latin typeface="Calibri"/>
                <a:cs typeface="Calibri"/>
              </a:rPr>
              <a:t>Integer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(Bil.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Bulat),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bilangan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yang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tidak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mengandung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angka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pecahan.</a:t>
            </a:r>
            <a:endParaRPr sz="2400">
              <a:latin typeface="Calibri"/>
              <a:cs typeface="Calibri"/>
            </a:endParaRPr>
          </a:p>
          <a:p>
            <a:pPr marL="311785" indent="-299720">
              <a:lnSpc>
                <a:spcPts val="2590"/>
              </a:lnSpc>
              <a:buAutoNum type="arabicPeriod"/>
              <a:tabLst>
                <a:tab pos="312420" algn="l"/>
              </a:tabLst>
            </a:pPr>
            <a:r>
              <a:rPr dirty="0" sz="2400">
                <a:latin typeface="Calibri"/>
                <a:cs typeface="Calibri"/>
              </a:rPr>
              <a:t>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loat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(Bil.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Pecahan), bilangan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yang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mengandung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angka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pecahan.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B.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Karakter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  <a:spcBef>
                <a:spcPts val="405"/>
              </a:spcBef>
            </a:pPr>
            <a:r>
              <a:rPr dirty="0" sz="2400" spc="-5">
                <a:latin typeface="Calibri"/>
                <a:cs typeface="Calibri"/>
              </a:rPr>
              <a:t>Berbentuk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karakter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atau deretan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karakter. Terdiri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atas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dua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kategori: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ts val="2305"/>
              </a:lnSpc>
              <a:buAutoNum type="arabicPeriod"/>
              <a:tabLst>
                <a:tab pos="311785" algn="l"/>
              </a:tabLst>
            </a:pPr>
            <a:r>
              <a:rPr dirty="0" sz="2400" spc="-15">
                <a:latin typeface="Calibri"/>
                <a:cs typeface="Calibri"/>
              </a:rPr>
              <a:t>Karakter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tunggal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(char).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ts val="2590"/>
              </a:lnSpc>
              <a:buAutoNum type="arabicPeriod"/>
              <a:tabLst>
                <a:tab pos="311785" algn="l"/>
              </a:tabLst>
            </a:pPr>
            <a:r>
              <a:rPr dirty="0" sz="2400" spc="-15">
                <a:latin typeface="Calibri"/>
                <a:cs typeface="Calibri"/>
              </a:rPr>
              <a:t>Deretan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karakter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(String).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C.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Logika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300"/>
              </a:lnSpc>
              <a:spcBef>
                <a:spcPts val="969"/>
              </a:spcBef>
            </a:pPr>
            <a:r>
              <a:rPr dirty="0" sz="2400" spc="-5">
                <a:latin typeface="Calibri"/>
                <a:cs typeface="Calibri"/>
              </a:rPr>
              <a:t>Tipe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dengan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nilai benar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(true)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atau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salah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(false),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biasanya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banyak</a:t>
            </a:r>
            <a:r>
              <a:rPr dirty="0" sz="2400" spc="-10">
                <a:latin typeface="Calibri"/>
                <a:cs typeface="Calibri"/>
              </a:rPr>
              <a:t> digunakan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dalam</a:t>
            </a:r>
            <a:r>
              <a:rPr dirty="0" sz="2400" spc="-10">
                <a:latin typeface="Calibri"/>
                <a:cs typeface="Calibri"/>
              </a:rPr>
              <a:t> kondisional.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Tipe</a:t>
            </a:r>
            <a:r>
              <a:rPr dirty="0" spc="-120"/>
              <a:t> </a:t>
            </a:r>
            <a:r>
              <a:rPr dirty="0" spc="-50"/>
              <a:t>Data</a:t>
            </a:r>
            <a:r>
              <a:rPr dirty="0" spc="-100"/>
              <a:t> </a:t>
            </a:r>
            <a:r>
              <a:rPr dirty="0" spc="-30"/>
              <a:t>Primitif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418" y="1479880"/>
            <a:ext cx="9838690" cy="4814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655"/>
              </a:lnSpc>
              <a:spcBef>
                <a:spcPts val="105"/>
              </a:spcBef>
            </a:pPr>
            <a:r>
              <a:rPr dirty="0" sz="2600" spc="-10" b="1">
                <a:latin typeface="Calibri"/>
                <a:cs typeface="Calibri"/>
              </a:rPr>
              <a:t>logika</a:t>
            </a:r>
            <a:r>
              <a:rPr dirty="0" sz="2600" spc="-5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-</a:t>
            </a:r>
            <a:r>
              <a:rPr dirty="0" sz="2600" spc="-20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boolean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655"/>
              </a:lnSpc>
            </a:pPr>
            <a:r>
              <a:rPr dirty="0" sz="2600" spc="-5">
                <a:latin typeface="Calibri"/>
                <a:cs typeface="Calibri"/>
              </a:rPr>
              <a:t>Tipe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data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boolean diwakili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oleh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dua</a:t>
            </a:r>
            <a:r>
              <a:rPr dirty="0" sz="2600" spc="-15">
                <a:latin typeface="Calibri"/>
                <a:cs typeface="Calibri"/>
              </a:rPr>
              <a:t> pernyataan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: true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dan</a:t>
            </a:r>
            <a:r>
              <a:rPr dirty="0" sz="2600" spc="-10">
                <a:latin typeface="Calibri"/>
                <a:cs typeface="Calibri"/>
              </a:rPr>
              <a:t> false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600" spc="-40" b="1">
                <a:latin typeface="Calibri"/>
                <a:cs typeface="Calibri"/>
              </a:rPr>
              <a:t>Teksual</a:t>
            </a:r>
            <a:r>
              <a:rPr dirty="0" sz="2600" spc="-5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–</a:t>
            </a:r>
            <a:r>
              <a:rPr dirty="0" sz="2600" spc="-20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char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650"/>
              </a:lnSpc>
              <a:spcBef>
                <a:spcPts val="75"/>
              </a:spcBef>
            </a:pPr>
            <a:r>
              <a:rPr dirty="0" sz="2600" spc="-5">
                <a:latin typeface="Calibri"/>
                <a:cs typeface="Calibri"/>
              </a:rPr>
              <a:t>Tipe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data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character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(char)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diwakili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oleh </a:t>
            </a:r>
            <a:r>
              <a:rPr dirty="0" sz="2600" spc="-15">
                <a:latin typeface="Calibri"/>
                <a:cs typeface="Calibri"/>
              </a:rPr>
              <a:t>karakter</a:t>
            </a:r>
            <a:r>
              <a:rPr dirty="0" sz="2600" spc="-5">
                <a:latin typeface="Calibri"/>
                <a:cs typeface="Calibri"/>
              </a:rPr>
              <a:t> single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Unicode.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650"/>
              </a:lnSpc>
            </a:pPr>
            <a:r>
              <a:rPr dirty="0" sz="2600" spc="-5">
                <a:latin typeface="Calibri"/>
                <a:cs typeface="Calibri"/>
              </a:rPr>
              <a:t>Tipe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data</a:t>
            </a:r>
            <a:r>
              <a:rPr dirty="0" sz="2600">
                <a:latin typeface="Calibri"/>
                <a:cs typeface="Calibri"/>
              </a:rPr>
              <a:t> ini </a:t>
            </a:r>
            <a:r>
              <a:rPr dirty="0" sz="2600" spc="-5">
                <a:latin typeface="Calibri"/>
                <a:cs typeface="Calibri"/>
              </a:rPr>
              <a:t>harus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memiliki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ciri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berada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dalam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tanda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single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quotes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(’</a:t>
            </a:r>
            <a:r>
              <a:rPr dirty="0" sz="2600">
                <a:latin typeface="Calibri"/>
                <a:cs typeface="Calibri"/>
              </a:rPr>
              <a:t> ’)</a:t>
            </a:r>
            <a:endParaRPr sz="2600">
              <a:latin typeface="Calibri"/>
              <a:cs typeface="Calibri"/>
            </a:endParaRPr>
          </a:p>
          <a:p>
            <a:pPr marL="12700" marR="487045">
              <a:lnSpc>
                <a:spcPct val="70000"/>
              </a:lnSpc>
              <a:spcBef>
                <a:spcPts val="2185"/>
              </a:spcBef>
              <a:buAutoNum type="alphaLcPeriod"/>
              <a:tabLst>
                <a:tab pos="330200" algn="l"/>
              </a:tabLst>
            </a:pPr>
            <a:r>
              <a:rPr dirty="0" sz="2600" spc="-5">
                <a:latin typeface="Calibri"/>
                <a:cs typeface="Calibri"/>
              </a:rPr>
              <a:t>Tipe </a:t>
            </a:r>
            <a:r>
              <a:rPr dirty="0" sz="2600" spc="-15">
                <a:latin typeface="Calibri"/>
                <a:cs typeface="Calibri"/>
              </a:rPr>
              <a:t>data </a:t>
            </a:r>
            <a:r>
              <a:rPr dirty="0" sz="2600" spc="-5">
                <a:latin typeface="Calibri"/>
                <a:cs typeface="Calibri"/>
              </a:rPr>
              <a:t>primitif </a:t>
            </a:r>
            <a:r>
              <a:rPr dirty="0" sz="2600" spc="-10">
                <a:latin typeface="Calibri"/>
                <a:cs typeface="Calibri"/>
              </a:rPr>
              <a:t>yang digunakan </a:t>
            </a:r>
            <a:r>
              <a:rPr dirty="0" sz="2600" spc="-5">
                <a:latin typeface="Calibri"/>
                <a:cs typeface="Calibri"/>
              </a:rPr>
              <a:t>untuk </a:t>
            </a:r>
            <a:r>
              <a:rPr dirty="0" sz="2600" spc="-10">
                <a:latin typeface="Calibri"/>
                <a:cs typeface="Calibri"/>
              </a:rPr>
              <a:t>merepresentasikan </a:t>
            </a:r>
            <a:r>
              <a:rPr dirty="0" sz="2600" spc="-5">
                <a:latin typeface="Calibri"/>
                <a:cs typeface="Calibri"/>
              </a:rPr>
              <a:t>sebuah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karakter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16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bit</a:t>
            </a:r>
            <a:endParaRPr sz="2600">
              <a:latin typeface="Calibri"/>
              <a:cs typeface="Calibri"/>
            </a:endParaRPr>
          </a:p>
          <a:p>
            <a:pPr marL="344805" indent="-332740">
              <a:lnSpc>
                <a:spcPts val="2185"/>
              </a:lnSpc>
              <a:buAutoNum type="alphaLcPeriod"/>
              <a:tabLst>
                <a:tab pos="345440" algn="l"/>
              </a:tabLst>
            </a:pPr>
            <a:r>
              <a:rPr dirty="0" sz="2600" spc="-5">
                <a:latin typeface="Calibri"/>
                <a:cs typeface="Calibri"/>
              </a:rPr>
              <a:t>Huruf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besar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dan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kecil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adalah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karakter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yang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berbeda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</a:pPr>
            <a:r>
              <a:rPr dirty="0" sz="2600">
                <a:latin typeface="Calibri"/>
                <a:cs typeface="Calibri"/>
              </a:rPr>
              <a:t>Meskipun, String </a:t>
            </a:r>
            <a:r>
              <a:rPr dirty="0" sz="2600" spc="-10">
                <a:latin typeface="Calibri"/>
                <a:cs typeface="Calibri"/>
              </a:rPr>
              <a:t>bukan </a:t>
            </a:r>
            <a:r>
              <a:rPr dirty="0" sz="2600" spc="-5">
                <a:latin typeface="Calibri"/>
                <a:cs typeface="Calibri"/>
              </a:rPr>
              <a:t>merupakan </a:t>
            </a:r>
            <a:r>
              <a:rPr dirty="0" sz="2600">
                <a:latin typeface="Calibri"/>
                <a:cs typeface="Calibri"/>
              </a:rPr>
              <a:t>tipe </a:t>
            </a:r>
            <a:r>
              <a:rPr dirty="0" sz="2600" spc="-15">
                <a:latin typeface="Calibri"/>
                <a:cs typeface="Calibri"/>
              </a:rPr>
              <a:t>data </a:t>
            </a:r>
            <a:r>
              <a:rPr dirty="0" sz="2600" spc="-5">
                <a:latin typeface="Calibri"/>
                <a:cs typeface="Calibri"/>
              </a:rPr>
              <a:t>primitif (namun merupakan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suatu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1714"/>
              </a:lnSpc>
            </a:pPr>
            <a:r>
              <a:rPr dirty="0" sz="2600" spc="-5">
                <a:latin typeface="Calibri"/>
                <a:cs typeface="Calibri"/>
              </a:rPr>
              <a:t>Class).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String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mewakili</a:t>
            </a:r>
            <a:r>
              <a:rPr dirty="0" sz="2600">
                <a:latin typeface="Calibri"/>
                <a:cs typeface="Calibri"/>
              </a:rPr>
              <a:t> tipe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data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yang terdiri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atas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beberapa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45">
                <a:latin typeface="Calibri"/>
                <a:cs typeface="Calibri"/>
              </a:rPr>
              <a:t>karakter.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655"/>
              </a:lnSpc>
            </a:pPr>
            <a:r>
              <a:rPr dirty="0" sz="2600">
                <a:latin typeface="Calibri"/>
                <a:cs typeface="Calibri"/>
              </a:rPr>
              <a:t>String</a:t>
            </a:r>
            <a:r>
              <a:rPr dirty="0" sz="2600" spc="-5">
                <a:latin typeface="Calibri"/>
                <a:cs typeface="Calibri"/>
              </a:rPr>
              <a:t> message=“Hello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world!”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957" y="718180"/>
            <a:ext cx="10229215" cy="1886585"/>
          </a:xfrm>
          <a:prstGeom prst="rect"/>
        </p:spPr>
        <p:txBody>
          <a:bodyPr wrap="square" lIns="0" tIns="1543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15"/>
              </a:spcBef>
            </a:pPr>
            <a:r>
              <a:rPr dirty="0" spc="-25"/>
              <a:t>Tipe</a:t>
            </a:r>
            <a:r>
              <a:rPr dirty="0" spc="-120"/>
              <a:t> </a:t>
            </a:r>
            <a:r>
              <a:rPr dirty="0" spc="-65"/>
              <a:t>DataTurunan</a:t>
            </a:r>
          </a:p>
          <a:p>
            <a:pPr algn="just" marL="118110" marR="5080">
              <a:lnSpc>
                <a:spcPct val="90100"/>
              </a:lnSpc>
              <a:spcBef>
                <a:spcPts val="955"/>
              </a:spcBef>
            </a:pPr>
            <a:r>
              <a:rPr dirty="0" sz="2400" spc="-25">
                <a:latin typeface="Times New Roman"/>
                <a:cs typeface="Times New Roman"/>
              </a:rPr>
              <a:t>Tipe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turunan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yaitu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tipe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yang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dari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satu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atau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lebih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tipe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primitif,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pada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umumnya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tipe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berbentuk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biasanya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gunakan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pada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konsep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pemprograman</a:t>
            </a:r>
            <a:r>
              <a:rPr dirty="0" sz="2400">
                <a:latin typeface="Times New Roman"/>
                <a:cs typeface="Times New Roman"/>
              </a:rPr>
              <a:t> berorientasi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957" y="859993"/>
            <a:ext cx="34925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Tipe</a:t>
            </a:r>
            <a:r>
              <a:rPr dirty="0" spc="-120"/>
              <a:t> </a:t>
            </a:r>
            <a:r>
              <a:rPr dirty="0" spc="-50"/>
              <a:t>Data</a:t>
            </a:r>
            <a:r>
              <a:rPr dirty="0" spc="-100"/>
              <a:t> </a:t>
            </a:r>
            <a:r>
              <a:rPr dirty="0" spc="-30"/>
              <a:t>Primitif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418" y="1545412"/>
            <a:ext cx="9861550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dirty="0" sz="2400" spc="-15" b="1">
                <a:latin typeface="Calibri"/>
                <a:cs typeface="Calibri"/>
              </a:rPr>
              <a:t>Integral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–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byte,</a:t>
            </a:r>
            <a:r>
              <a:rPr dirty="0" sz="2400" spc="-5" b="1">
                <a:latin typeface="Calibri"/>
                <a:cs typeface="Calibri"/>
              </a:rPr>
              <a:t> short, </a:t>
            </a:r>
            <a:r>
              <a:rPr dirty="0" sz="2400" spc="-15" b="1">
                <a:latin typeface="Calibri"/>
                <a:cs typeface="Calibri"/>
              </a:rPr>
              <a:t>int</a:t>
            </a:r>
            <a:r>
              <a:rPr dirty="0" sz="2400" b="1">
                <a:latin typeface="Calibri"/>
                <a:cs typeface="Calibri"/>
              </a:rPr>
              <a:t> &amp;</a:t>
            </a:r>
            <a:r>
              <a:rPr dirty="0" sz="2400" spc="-5" b="1">
                <a:latin typeface="Calibri"/>
                <a:cs typeface="Calibri"/>
              </a:rPr>
              <a:t> long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185"/>
              </a:spcBef>
            </a:pPr>
            <a:r>
              <a:rPr dirty="0" sz="2400" spc="-5">
                <a:latin typeface="Calibri"/>
                <a:cs typeface="Calibri"/>
              </a:rPr>
              <a:t>Tipe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10">
                <a:latin typeface="Calibri"/>
                <a:cs typeface="Calibri"/>
              </a:rPr>
              <a:t>yang terintegrasi </a:t>
            </a:r>
            <a:r>
              <a:rPr dirty="0" sz="2400" spc="-5">
                <a:latin typeface="Calibri"/>
                <a:cs typeface="Calibri"/>
              </a:rPr>
              <a:t>dalam </a:t>
            </a:r>
            <a:r>
              <a:rPr dirty="0" sz="2400" spc="-20">
                <a:latin typeface="Calibri"/>
                <a:cs typeface="Calibri"/>
              </a:rPr>
              <a:t>java </a:t>
            </a:r>
            <a:r>
              <a:rPr dirty="0" sz="2400" spc="-5">
                <a:latin typeface="Calibri"/>
                <a:cs typeface="Calibri"/>
              </a:rPr>
              <a:t>menggunakan </a:t>
            </a:r>
            <a:r>
              <a:rPr dirty="0" sz="2400" spc="-15">
                <a:latin typeface="Calibri"/>
                <a:cs typeface="Calibri"/>
              </a:rPr>
              <a:t>tiga </a:t>
            </a:r>
            <a:r>
              <a:rPr dirty="0" sz="2400" spc="-5">
                <a:latin typeface="Calibri"/>
                <a:cs typeface="Calibri"/>
              </a:rPr>
              <a:t>bentuk- </a:t>
            </a:r>
            <a:r>
              <a:rPr dirty="0" sz="2400" spc="-10">
                <a:latin typeface="Calibri"/>
                <a:cs typeface="Calibri"/>
              </a:rPr>
              <a:t>yaitu </a:t>
            </a:r>
            <a:r>
              <a:rPr dirty="0" sz="2400" spc="-5">
                <a:latin typeface="Calibri"/>
                <a:cs typeface="Calibri"/>
              </a:rPr>
              <a:t>desimal,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oktal</a:t>
            </a:r>
            <a:r>
              <a:rPr dirty="0" sz="2400" spc="-15">
                <a:latin typeface="Calibri"/>
                <a:cs typeface="Calibri"/>
              </a:rPr>
              <a:t> atau </a:t>
            </a:r>
            <a:r>
              <a:rPr dirty="0" sz="2400" spc="-5">
                <a:latin typeface="Calibri"/>
                <a:cs typeface="Calibri"/>
              </a:rPr>
              <a:t>heksadesimal.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2708148"/>
            <a:ext cx="7267956" cy="35524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Tipe</a:t>
            </a:r>
            <a:r>
              <a:rPr dirty="0" spc="-120"/>
              <a:t> </a:t>
            </a:r>
            <a:r>
              <a:rPr dirty="0" spc="-50"/>
              <a:t>Data</a:t>
            </a:r>
            <a:r>
              <a:rPr dirty="0" spc="-100"/>
              <a:t> </a:t>
            </a:r>
            <a:r>
              <a:rPr dirty="0" spc="-30"/>
              <a:t>Primitif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418" y="1453560"/>
            <a:ext cx="7934325" cy="127063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400" spc="-5" b="1">
                <a:latin typeface="Calibri"/>
                <a:cs typeface="Calibri"/>
              </a:rPr>
              <a:t>Floating</a:t>
            </a:r>
            <a:r>
              <a:rPr dirty="0" sz="2400" spc="-15" b="1">
                <a:latin typeface="Calibri"/>
                <a:cs typeface="Calibri"/>
              </a:rPr>
              <a:t> Point </a:t>
            </a:r>
            <a:r>
              <a:rPr dirty="0" sz="2400" b="1">
                <a:latin typeface="Calibri"/>
                <a:cs typeface="Calibri"/>
              </a:rPr>
              <a:t>–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float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dan</a:t>
            </a:r>
            <a:r>
              <a:rPr dirty="0" sz="2400" spc="-5" b="1">
                <a:latin typeface="Calibri"/>
                <a:cs typeface="Calibri"/>
              </a:rPr>
              <a:t> double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1050"/>
              </a:spcBef>
            </a:pPr>
            <a:r>
              <a:rPr dirty="0" sz="2400" spc="-5">
                <a:latin typeface="Calibri"/>
                <a:cs typeface="Calibri"/>
              </a:rPr>
              <a:t>Tipe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Floating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point</a:t>
            </a:r>
            <a:r>
              <a:rPr dirty="0" sz="2400">
                <a:latin typeface="Calibri"/>
                <a:cs typeface="Calibri"/>
              </a:rPr>
              <a:t> memiliki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double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sebagai </a:t>
            </a:r>
            <a:r>
              <a:rPr dirty="0" sz="2400" spc="-15">
                <a:latin typeface="Calibri"/>
                <a:cs typeface="Calibri"/>
              </a:rPr>
              <a:t>default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tipe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datanya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Contoh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3.14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6.02E45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252" y="3060192"/>
            <a:ext cx="7705344" cy="1914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957" y="859993"/>
            <a:ext cx="59709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Contoh</a:t>
            </a:r>
            <a:r>
              <a:rPr dirty="0" spc="-114"/>
              <a:t> </a:t>
            </a:r>
            <a:r>
              <a:rPr dirty="0" spc="-30"/>
              <a:t>penggunaan</a:t>
            </a:r>
            <a:r>
              <a:rPr dirty="0" spc="-110"/>
              <a:t> </a:t>
            </a:r>
            <a:r>
              <a:rPr dirty="0" spc="-15"/>
              <a:t>tipe</a:t>
            </a:r>
            <a:r>
              <a:rPr dirty="0" spc="-110"/>
              <a:t> </a:t>
            </a:r>
            <a:r>
              <a:rPr dirty="0" spc="-45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812035"/>
            <a:ext cx="6748272" cy="4459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957" y="859993"/>
            <a:ext cx="28873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Tipe</a:t>
            </a:r>
            <a:r>
              <a:rPr dirty="0" spc="-114"/>
              <a:t> </a:t>
            </a:r>
            <a:r>
              <a:rPr dirty="0" spc="-50"/>
              <a:t>Data</a:t>
            </a:r>
            <a:r>
              <a:rPr dirty="0" spc="-85"/>
              <a:t> </a:t>
            </a:r>
            <a:r>
              <a:rPr dirty="0" spc="-125"/>
              <a:t>Teks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418" y="1554556"/>
            <a:ext cx="9894570" cy="27482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12700" marR="19050">
              <a:lnSpc>
                <a:spcPct val="90100"/>
              </a:lnSpc>
              <a:spcBef>
                <a:spcPts val="385"/>
              </a:spcBef>
            </a:pPr>
            <a:r>
              <a:rPr dirty="0" sz="2400" spc="-25">
                <a:latin typeface="Times New Roman"/>
                <a:cs typeface="Times New Roman"/>
              </a:rPr>
              <a:t>Tipe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teks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merupakan </a:t>
            </a:r>
            <a:r>
              <a:rPr dirty="0" sz="2400">
                <a:latin typeface="Times New Roman"/>
                <a:cs typeface="Times New Roman"/>
              </a:rPr>
              <a:t>tipe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 </a:t>
            </a:r>
            <a:r>
              <a:rPr dirty="0" sz="2400" spc="-5">
                <a:latin typeface="Times New Roman"/>
                <a:cs typeface="Times New Roman"/>
              </a:rPr>
              <a:t>yang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menyinpan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dalam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bentuk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teks,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teks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tidak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terdiri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huruf,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angka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yang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 </a:t>
            </a:r>
            <a:r>
              <a:rPr dirty="0" sz="2400" spc="-5">
                <a:latin typeface="Times New Roman"/>
                <a:cs typeface="Times New Roman"/>
              </a:rPr>
              <a:t>simpan</a:t>
            </a:r>
            <a:r>
              <a:rPr dirty="0" sz="2400">
                <a:latin typeface="Times New Roman"/>
                <a:cs typeface="Times New Roman"/>
              </a:rPr>
              <a:t> dalam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dianggap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teks,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sehingga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tidak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bisa digunakan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untuk</a:t>
            </a:r>
            <a:r>
              <a:rPr dirty="0" sz="2400" spc="-5">
                <a:latin typeface="Times New Roman"/>
                <a:cs typeface="Times New Roman"/>
              </a:rPr>
              <a:t> menghitung.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2400">
                <a:latin typeface="Times New Roman"/>
                <a:cs typeface="Times New Roman"/>
              </a:rPr>
              <a:t>Contoh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tipe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teks</a:t>
            </a:r>
            <a:endParaRPr sz="2400">
              <a:latin typeface="Times New Roman"/>
              <a:cs typeface="Times New Roman"/>
            </a:endParaRPr>
          </a:p>
          <a:p>
            <a:pPr algn="just" marL="469265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</a:tabLst>
            </a:pPr>
            <a:r>
              <a:rPr dirty="0" sz="2400" spc="-20">
                <a:latin typeface="Times New Roman"/>
                <a:cs typeface="Times New Roman"/>
              </a:rPr>
              <a:t>char, </a:t>
            </a:r>
            <a:r>
              <a:rPr dirty="0" sz="2400">
                <a:latin typeface="Times New Roman"/>
                <a:cs typeface="Times New Roman"/>
              </a:rPr>
              <a:t>tipe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yang hanya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menyimpan </a:t>
            </a:r>
            <a:r>
              <a:rPr dirty="0" sz="2400">
                <a:latin typeface="Times New Roman"/>
                <a:cs typeface="Times New Roman"/>
              </a:rPr>
              <a:t>satu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karakter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teks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saja</a:t>
            </a:r>
            <a:endParaRPr sz="2400">
              <a:latin typeface="Times New Roman"/>
              <a:cs typeface="Times New Roman"/>
            </a:endParaRPr>
          </a:p>
          <a:p>
            <a:pPr algn="just" marL="469265" marR="5080" indent="-457200">
              <a:lnSpc>
                <a:spcPts val="2590"/>
              </a:lnSpc>
              <a:spcBef>
                <a:spcPts val="1035"/>
              </a:spcBef>
              <a:buAutoNum type="arabicPeriod"/>
              <a:tabLst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String,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tipe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yang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menyimpan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rangkaian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teks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paling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banyak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karakter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atau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sekitare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2GB teks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Hendy</dc:creator>
  <dc:title>PowerPoint Presentation</dc:title>
  <dcterms:created xsi:type="dcterms:W3CDTF">2024-09-11T13:24:16Z</dcterms:created>
  <dcterms:modified xsi:type="dcterms:W3CDTF">2024-09-11T13:24:16Z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2024-09-11T00:00:00Z</vt:filetime>
  </property>
</Properties>
</file>