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8" y="0"/>
            <a:ext cx="12185903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164" y="838580"/>
            <a:ext cx="194437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164" y="1550923"/>
            <a:ext cx="11132185" cy="2104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0"/>
            <a:ext cx="12185903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9498" y="1946859"/>
            <a:ext cx="8055609" cy="1929130"/>
          </a:xfrm>
          <a:prstGeom prst="rect"/>
        </p:spPr>
        <p:txBody>
          <a:bodyPr wrap="square" lIns="0" tIns="109220" rIns="0" bIns="0" rtlCol="0" vert="horz">
            <a:spAutoFit/>
          </a:bodyPr>
          <a:lstStyle/>
          <a:p>
            <a:pPr algn="ctr" marL="12700" marR="5080">
              <a:lnSpc>
                <a:spcPts val="5800"/>
              </a:lnSpc>
              <a:spcBef>
                <a:spcPts val="860"/>
              </a:spcBef>
            </a:pPr>
            <a:r>
              <a:rPr dirty="0" sz="5400" spc="-65"/>
              <a:t>Variable,</a:t>
            </a:r>
            <a:r>
              <a:rPr dirty="0" sz="5400" spc="-225"/>
              <a:t> </a:t>
            </a:r>
            <a:r>
              <a:rPr dirty="0" sz="5400"/>
              <a:t>Tipe</a:t>
            </a:r>
            <a:r>
              <a:rPr dirty="0" sz="5400" spc="-210"/>
              <a:t> </a:t>
            </a:r>
            <a:r>
              <a:rPr dirty="0" sz="5400" spc="-35"/>
              <a:t>Data</a:t>
            </a:r>
            <a:r>
              <a:rPr dirty="0" sz="5400" spc="-250"/>
              <a:t> </a:t>
            </a:r>
            <a:r>
              <a:rPr dirty="0" sz="5400"/>
              <a:t>&amp;</a:t>
            </a:r>
            <a:r>
              <a:rPr dirty="0" sz="5400" spc="-150"/>
              <a:t> </a:t>
            </a:r>
            <a:r>
              <a:rPr dirty="0" sz="5400" spc="-40"/>
              <a:t>Opeator </a:t>
            </a:r>
            <a:r>
              <a:rPr dirty="0" sz="5400" spc="-10"/>
              <a:t>Python</a:t>
            </a:r>
            <a:endParaRPr sz="5400"/>
          </a:p>
          <a:p>
            <a:pPr algn="ctr" marR="8255">
              <a:lnSpc>
                <a:spcPts val="2625"/>
              </a:lnSpc>
            </a:pPr>
            <a:r>
              <a:rPr dirty="0" sz="2200" spc="-30"/>
              <a:t>Chapter</a:t>
            </a:r>
            <a:r>
              <a:rPr dirty="0" sz="2200" spc="-70"/>
              <a:t> </a:t>
            </a:r>
            <a:r>
              <a:rPr dirty="0" sz="2200" spc="-50"/>
              <a:t>3</a:t>
            </a:r>
            <a:endParaRPr sz="2200"/>
          </a:p>
        </p:txBody>
      </p:sp>
      <p:sp>
        <p:nvSpPr>
          <p:cNvPr id="4" name="object 4" descr=""/>
          <p:cNvSpPr txBox="1"/>
          <p:nvPr/>
        </p:nvSpPr>
        <p:spPr>
          <a:xfrm>
            <a:off x="7764526" y="5534659"/>
            <a:ext cx="3570604" cy="93726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400" spc="-75">
                <a:latin typeface="Calibri"/>
                <a:cs typeface="Calibri"/>
              </a:rPr>
              <a:t>Teknik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Pemrograman</a:t>
            </a:r>
            <a:endParaRPr sz="2400">
              <a:latin typeface="Calibri"/>
              <a:cs typeface="Calibri"/>
            </a:endParaRPr>
          </a:p>
          <a:p>
            <a:pPr marL="48895">
              <a:lnSpc>
                <a:spcPct val="100000"/>
              </a:lnSpc>
              <a:spcBef>
                <a:spcPts val="710"/>
              </a:spcBef>
            </a:pPr>
            <a:r>
              <a:rPr dirty="0" sz="2400" spc="-30" b="1">
                <a:latin typeface="Calibri"/>
                <a:cs typeface="Calibri"/>
              </a:rPr>
              <a:t>Syaeful</a:t>
            </a:r>
            <a:r>
              <a:rPr dirty="0" sz="2400" spc="-8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Anas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Aklani,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M.Kom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Operator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5854" rIns="0" bIns="0" rtlCol="0" vert="horz">
            <a:spAutoFit/>
          </a:bodyPr>
          <a:lstStyle/>
          <a:p>
            <a:pPr marL="142240">
              <a:lnSpc>
                <a:spcPct val="100000"/>
              </a:lnSpc>
              <a:spcBef>
                <a:spcPts val="844"/>
              </a:spcBef>
            </a:pPr>
            <a:r>
              <a:rPr dirty="0" spc="-30"/>
              <a:t>Operator</a:t>
            </a:r>
            <a:r>
              <a:rPr dirty="0" spc="-105"/>
              <a:t> </a:t>
            </a:r>
            <a:r>
              <a:rPr dirty="0" spc="-10"/>
              <a:t>Logika</a:t>
            </a:r>
          </a:p>
          <a:p>
            <a:pPr marL="142240" marR="5080">
              <a:lnSpc>
                <a:spcPts val="3000"/>
              </a:lnSpc>
              <a:spcBef>
                <a:spcPts val="1145"/>
              </a:spcBef>
            </a:pPr>
            <a:r>
              <a:rPr dirty="0" spc="-25" b="0">
                <a:latin typeface="Calibri"/>
                <a:cs typeface="Calibri"/>
              </a:rPr>
              <a:t>Operator</a:t>
            </a:r>
            <a:r>
              <a:rPr dirty="0" spc="-10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logika</a:t>
            </a:r>
            <a:r>
              <a:rPr dirty="0" spc="-14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digunakan</a:t>
            </a:r>
            <a:r>
              <a:rPr dirty="0" spc="-8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untuk</a:t>
            </a:r>
            <a:r>
              <a:rPr dirty="0" spc="-50" b="0">
                <a:latin typeface="Calibri"/>
                <a:cs typeface="Calibri"/>
              </a:rPr>
              <a:t> </a:t>
            </a:r>
            <a:r>
              <a:rPr dirty="0" spc="-20" b="0">
                <a:latin typeface="Calibri"/>
                <a:cs typeface="Calibri"/>
              </a:rPr>
              <a:t>menggabungkan</a:t>
            </a:r>
            <a:r>
              <a:rPr dirty="0" spc="-8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dua</a:t>
            </a:r>
            <a:r>
              <a:rPr dirty="0" spc="-8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buah</a:t>
            </a:r>
            <a:r>
              <a:rPr dirty="0" spc="-9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ungkapan </a:t>
            </a:r>
            <a:r>
              <a:rPr dirty="0" spc="-25" b="0">
                <a:latin typeface="Calibri"/>
                <a:cs typeface="Calibri"/>
              </a:rPr>
              <a:t>kondisi</a:t>
            </a:r>
            <a:r>
              <a:rPr dirty="0" spc="-9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menjadi</a:t>
            </a:r>
            <a:r>
              <a:rPr dirty="0" spc="-1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sebuah</a:t>
            </a:r>
            <a:r>
              <a:rPr dirty="0" spc="-7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ungkapan</a:t>
            </a:r>
            <a:r>
              <a:rPr dirty="0" spc="-95" b="0">
                <a:latin typeface="Calibri"/>
                <a:cs typeface="Calibri"/>
              </a:rPr>
              <a:t> </a:t>
            </a:r>
            <a:r>
              <a:rPr dirty="0" spc="-20" b="0">
                <a:latin typeface="Calibri"/>
                <a:cs typeface="Calibri"/>
              </a:rPr>
              <a:t>kondisi.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Oleh</a:t>
            </a:r>
            <a:r>
              <a:rPr dirty="0" spc="-110" b="0">
                <a:latin typeface="Calibri"/>
                <a:cs typeface="Calibri"/>
              </a:rPr>
              <a:t> </a:t>
            </a:r>
            <a:r>
              <a:rPr dirty="0" spc="-20" b="0">
                <a:latin typeface="Calibri"/>
                <a:cs typeface="Calibri"/>
              </a:rPr>
              <a:t>karena</a:t>
            </a:r>
            <a:r>
              <a:rPr dirty="0" spc="-10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itu</a:t>
            </a:r>
            <a:r>
              <a:rPr dirty="0" spc="-130" b="0">
                <a:latin typeface="Calibri"/>
                <a:cs typeface="Calibri"/>
              </a:rPr>
              <a:t> </a:t>
            </a:r>
            <a:r>
              <a:rPr dirty="0" spc="-20" b="0">
                <a:latin typeface="Calibri"/>
                <a:cs typeface="Calibri"/>
              </a:rPr>
              <a:t>biasanya</a:t>
            </a:r>
            <a:r>
              <a:rPr dirty="0" spc="-7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operator logika</a:t>
            </a:r>
            <a:r>
              <a:rPr dirty="0" spc="-13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digunakan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spc="-20" b="0">
                <a:latin typeface="Calibri"/>
                <a:cs typeface="Calibri"/>
              </a:rPr>
              <a:t>bersamaan</a:t>
            </a:r>
            <a:r>
              <a:rPr dirty="0" spc="-11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dengan</a:t>
            </a:r>
            <a:r>
              <a:rPr dirty="0" spc="-100" b="0">
                <a:latin typeface="Calibri"/>
                <a:cs typeface="Calibri"/>
              </a:rPr>
              <a:t> </a:t>
            </a:r>
            <a:r>
              <a:rPr dirty="0" spc="-30" b="0">
                <a:latin typeface="Calibri"/>
                <a:cs typeface="Calibri"/>
              </a:rPr>
              <a:t>percabangan</a:t>
            </a:r>
            <a:r>
              <a:rPr dirty="0" spc="-114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(IF).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Sample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944" y="1872995"/>
            <a:ext cx="6928104" cy="35204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Sample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612" y="2174748"/>
            <a:ext cx="7025640" cy="29961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2100" y="805941"/>
            <a:ext cx="1145794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 Light"/>
                <a:cs typeface="Calibri Light"/>
              </a:rPr>
              <a:t>Latihan</a:t>
            </a:r>
            <a:endParaRPr sz="2400">
              <a:latin typeface="Calibri Light"/>
              <a:cs typeface="Calibri Light"/>
            </a:endParaRPr>
          </a:p>
          <a:p>
            <a:pPr marL="305435" indent="-292735">
              <a:lnSpc>
                <a:spcPct val="100000"/>
              </a:lnSpc>
              <a:buAutoNum type="arabicPeriod"/>
              <a:tabLst>
                <a:tab pos="305435" algn="l"/>
                <a:tab pos="5408295" algn="l"/>
              </a:tabLst>
            </a:pPr>
            <a:r>
              <a:rPr dirty="0" sz="2400" spc="-10">
                <a:latin typeface="Calibri Light"/>
                <a:cs typeface="Calibri Light"/>
              </a:rPr>
              <a:t>buatlah</a:t>
            </a:r>
            <a:r>
              <a:rPr dirty="0" sz="2400" spc="-90">
                <a:latin typeface="Calibri Light"/>
                <a:cs typeface="Calibri Light"/>
              </a:rPr>
              <a:t> </a:t>
            </a:r>
            <a:r>
              <a:rPr dirty="0" sz="2400" spc="-20">
                <a:latin typeface="Calibri Light"/>
                <a:cs typeface="Calibri Light"/>
              </a:rPr>
              <a:t>flowchart</a:t>
            </a:r>
            <a:r>
              <a:rPr dirty="0" sz="2400" spc="-80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dan</a:t>
            </a:r>
            <a:r>
              <a:rPr dirty="0" sz="2400" spc="-70">
                <a:latin typeface="Calibri Light"/>
                <a:cs typeface="Calibri Light"/>
              </a:rPr>
              <a:t> </a:t>
            </a:r>
            <a:r>
              <a:rPr dirty="0" sz="2400" spc="-20">
                <a:latin typeface="Calibri Light"/>
                <a:cs typeface="Calibri Light"/>
              </a:rPr>
              <a:t>program</a:t>
            </a:r>
            <a:r>
              <a:rPr dirty="0" sz="2400" spc="-95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di</a:t>
            </a:r>
            <a:r>
              <a:rPr dirty="0" sz="2400" spc="-35">
                <a:latin typeface="Calibri Light"/>
                <a:cs typeface="Calibri Light"/>
              </a:rPr>
              <a:t> </a:t>
            </a:r>
            <a:r>
              <a:rPr dirty="0" sz="2400" spc="-10">
                <a:latin typeface="Calibri Light"/>
                <a:cs typeface="Calibri Light"/>
              </a:rPr>
              <a:t>python</a:t>
            </a:r>
            <a:r>
              <a:rPr dirty="0" sz="2400">
                <a:latin typeface="Calibri Light"/>
                <a:cs typeface="Calibri Light"/>
              </a:rPr>
              <a:t>	Luas</a:t>
            </a:r>
            <a:r>
              <a:rPr dirty="0" sz="2400" spc="-85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&amp;</a:t>
            </a:r>
            <a:r>
              <a:rPr dirty="0" sz="2400" spc="-60">
                <a:latin typeface="Calibri Light"/>
                <a:cs typeface="Calibri Light"/>
              </a:rPr>
              <a:t> </a:t>
            </a:r>
            <a:r>
              <a:rPr dirty="0" sz="2400" spc="-10">
                <a:latin typeface="Calibri Light"/>
                <a:cs typeface="Calibri Light"/>
              </a:rPr>
              <a:t>Keliling</a:t>
            </a:r>
            <a:r>
              <a:rPr dirty="0" sz="2400" spc="-90">
                <a:latin typeface="Calibri Light"/>
                <a:cs typeface="Calibri Light"/>
              </a:rPr>
              <a:t> </a:t>
            </a:r>
            <a:r>
              <a:rPr dirty="0" sz="2400" spc="-10">
                <a:latin typeface="Calibri Light"/>
                <a:cs typeface="Calibri Light"/>
              </a:rPr>
              <a:t>lingkaran</a:t>
            </a:r>
            <a:endParaRPr sz="2400">
              <a:latin typeface="Calibri Light"/>
              <a:cs typeface="Calibri Light"/>
            </a:endParaRPr>
          </a:p>
          <a:p>
            <a:pPr marL="12700" marR="5080" indent="292735">
              <a:lnSpc>
                <a:spcPct val="100000"/>
              </a:lnSpc>
              <a:buAutoNum type="arabicPeriod"/>
              <a:tabLst>
                <a:tab pos="305435" algn="l"/>
              </a:tabLst>
            </a:pPr>
            <a:r>
              <a:rPr dirty="0" sz="2400" spc="-10">
                <a:latin typeface="Calibri Light"/>
                <a:cs typeface="Calibri Light"/>
              </a:rPr>
              <a:t>buatlah</a:t>
            </a:r>
            <a:r>
              <a:rPr dirty="0" sz="2400" spc="-90">
                <a:latin typeface="Calibri Light"/>
                <a:cs typeface="Calibri Light"/>
              </a:rPr>
              <a:t> </a:t>
            </a:r>
            <a:r>
              <a:rPr dirty="0" sz="2400" spc="-20">
                <a:latin typeface="Calibri Light"/>
                <a:cs typeface="Calibri Light"/>
              </a:rPr>
              <a:t>flowchart</a:t>
            </a:r>
            <a:r>
              <a:rPr dirty="0" sz="2400" spc="-75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dan</a:t>
            </a:r>
            <a:r>
              <a:rPr dirty="0" sz="2400" spc="-65">
                <a:latin typeface="Calibri Light"/>
                <a:cs typeface="Calibri Light"/>
              </a:rPr>
              <a:t> </a:t>
            </a:r>
            <a:r>
              <a:rPr dirty="0" sz="2400" spc="-20">
                <a:latin typeface="Calibri Light"/>
                <a:cs typeface="Calibri Light"/>
              </a:rPr>
              <a:t>program</a:t>
            </a:r>
            <a:r>
              <a:rPr dirty="0" sz="2400" spc="-95">
                <a:latin typeface="Calibri Light"/>
                <a:cs typeface="Calibri Light"/>
              </a:rPr>
              <a:t> </a:t>
            </a:r>
            <a:r>
              <a:rPr dirty="0" sz="2400" spc="-20">
                <a:latin typeface="Calibri Light"/>
                <a:cs typeface="Calibri Light"/>
              </a:rPr>
              <a:t>Python</a:t>
            </a:r>
            <a:r>
              <a:rPr dirty="0" sz="2400" spc="-65">
                <a:latin typeface="Calibri Light"/>
                <a:cs typeface="Calibri Light"/>
              </a:rPr>
              <a:t> </a:t>
            </a:r>
            <a:r>
              <a:rPr dirty="0" sz="2400" spc="-20">
                <a:latin typeface="Calibri Light"/>
                <a:cs typeface="Calibri Light"/>
              </a:rPr>
              <a:t>untuk</a:t>
            </a:r>
            <a:r>
              <a:rPr dirty="0" sz="2400" spc="-80">
                <a:latin typeface="Calibri Light"/>
                <a:cs typeface="Calibri Light"/>
              </a:rPr>
              <a:t> </a:t>
            </a:r>
            <a:r>
              <a:rPr dirty="0" sz="2400" spc="-25">
                <a:latin typeface="Calibri Light"/>
                <a:cs typeface="Calibri Light"/>
              </a:rPr>
              <a:t>menghitung</a:t>
            </a:r>
            <a:r>
              <a:rPr dirty="0" sz="2400" spc="-90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luas</a:t>
            </a:r>
            <a:r>
              <a:rPr dirty="0" sz="2400" spc="-70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dan</a:t>
            </a:r>
            <a:r>
              <a:rPr dirty="0" sz="2400" spc="-70">
                <a:latin typeface="Calibri Light"/>
                <a:cs typeface="Calibri Light"/>
              </a:rPr>
              <a:t> </a:t>
            </a:r>
            <a:r>
              <a:rPr dirty="0" sz="2400" spc="-10">
                <a:latin typeface="Calibri Light"/>
                <a:cs typeface="Calibri Light"/>
              </a:rPr>
              <a:t>keliling</a:t>
            </a:r>
            <a:r>
              <a:rPr dirty="0" sz="2400" spc="-75">
                <a:latin typeface="Calibri Light"/>
                <a:cs typeface="Calibri Light"/>
              </a:rPr>
              <a:t> </a:t>
            </a:r>
            <a:r>
              <a:rPr dirty="0" sz="2400" spc="-20">
                <a:latin typeface="Calibri Light"/>
                <a:cs typeface="Calibri Light"/>
              </a:rPr>
              <a:t>trapesium,</a:t>
            </a:r>
            <a:r>
              <a:rPr dirty="0" sz="2400" spc="-60">
                <a:latin typeface="Calibri Light"/>
                <a:cs typeface="Calibri Light"/>
              </a:rPr>
              <a:t> </a:t>
            </a:r>
            <a:r>
              <a:rPr dirty="0" sz="2400" spc="-10">
                <a:latin typeface="Calibri Light"/>
                <a:cs typeface="Calibri Light"/>
              </a:rPr>
              <a:t>rumus keliling</a:t>
            </a:r>
            <a:r>
              <a:rPr dirty="0" sz="2400" spc="-75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=</a:t>
            </a:r>
            <a:r>
              <a:rPr dirty="0" sz="2400" spc="-40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sisi</a:t>
            </a:r>
            <a:r>
              <a:rPr dirty="0" sz="2400" spc="-65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alas</a:t>
            </a:r>
            <a:r>
              <a:rPr dirty="0" sz="2400" spc="-65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+</a:t>
            </a:r>
            <a:r>
              <a:rPr dirty="0" sz="2400" spc="-40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sisi</a:t>
            </a:r>
            <a:r>
              <a:rPr dirty="0" sz="2400" spc="-65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atas</a:t>
            </a:r>
            <a:r>
              <a:rPr dirty="0" sz="2400" spc="-70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+</a:t>
            </a:r>
            <a:r>
              <a:rPr dirty="0" sz="2400" spc="-40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garis</a:t>
            </a:r>
            <a:r>
              <a:rPr dirty="0" sz="2400" spc="-65">
                <a:latin typeface="Calibri Light"/>
                <a:cs typeface="Calibri Light"/>
              </a:rPr>
              <a:t> </a:t>
            </a:r>
            <a:r>
              <a:rPr dirty="0" sz="2400" spc="-10">
                <a:latin typeface="Calibri Light"/>
                <a:cs typeface="Calibri Light"/>
              </a:rPr>
              <a:t>miring</a:t>
            </a:r>
            <a:r>
              <a:rPr dirty="0" sz="2400" spc="-90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1</a:t>
            </a:r>
            <a:r>
              <a:rPr dirty="0" sz="2400" spc="-35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+</a:t>
            </a:r>
            <a:r>
              <a:rPr dirty="0" sz="2400" spc="-40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garis</a:t>
            </a:r>
            <a:r>
              <a:rPr dirty="0" sz="2400" spc="-80">
                <a:latin typeface="Calibri Light"/>
                <a:cs typeface="Calibri Light"/>
              </a:rPr>
              <a:t> </a:t>
            </a:r>
            <a:r>
              <a:rPr dirty="0" sz="2400" spc="-10">
                <a:latin typeface="Calibri Light"/>
                <a:cs typeface="Calibri Light"/>
              </a:rPr>
              <a:t>miring</a:t>
            </a:r>
            <a:r>
              <a:rPr dirty="0" sz="2400" spc="-90">
                <a:latin typeface="Calibri Light"/>
                <a:cs typeface="Calibri Light"/>
              </a:rPr>
              <a:t> </a:t>
            </a:r>
            <a:r>
              <a:rPr dirty="0" sz="2400" spc="-50">
                <a:latin typeface="Calibri Light"/>
                <a:cs typeface="Calibri Light"/>
              </a:rPr>
              <a:t>2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92100" y="5196078"/>
            <a:ext cx="1097280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Calibri Light"/>
                <a:cs typeface="Calibri Light"/>
              </a:rPr>
              <a:t>Pertanyaan,</a:t>
            </a:r>
            <a:r>
              <a:rPr dirty="0" sz="2400" spc="-70">
                <a:latin typeface="Calibri Light"/>
                <a:cs typeface="Calibri Light"/>
              </a:rPr>
              <a:t> </a:t>
            </a:r>
            <a:r>
              <a:rPr dirty="0" sz="2400" spc="-20">
                <a:latin typeface="Calibri Light"/>
                <a:cs typeface="Calibri Light"/>
              </a:rPr>
              <a:t>berapakah</a:t>
            </a:r>
            <a:r>
              <a:rPr dirty="0" sz="2400" spc="-80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luas</a:t>
            </a:r>
            <a:r>
              <a:rPr dirty="0" sz="2400" spc="-80">
                <a:latin typeface="Calibri Light"/>
                <a:cs typeface="Calibri Light"/>
              </a:rPr>
              <a:t> </a:t>
            </a:r>
            <a:r>
              <a:rPr dirty="0" sz="2400" spc="-20">
                <a:latin typeface="Calibri Light"/>
                <a:cs typeface="Calibri Light"/>
              </a:rPr>
              <a:t>trapesium</a:t>
            </a:r>
            <a:r>
              <a:rPr dirty="0" sz="2400" spc="-95">
                <a:latin typeface="Calibri Light"/>
                <a:cs typeface="Calibri Light"/>
              </a:rPr>
              <a:t> </a:t>
            </a:r>
            <a:r>
              <a:rPr dirty="0" sz="2400" spc="-10">
                <a:latin typeface="Calibri Light"/>
                <a:cs typeface="Calibri Light"/>
              </a:rPr>
              <a:t>berikut</a:t>
            </a:r>
            <a:r>
              <a:rPr dirty="0" sz="2400" spc="-75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ini</a:t>
            </a:r>
            <a:r>
              <a:rPr dirty="0" sz="2400" spc="-40">
                <a:latin typeface="Calibri Light"/>
                <a:cs typeface="Calibri Light"/>
              </a:rPr>
              <a:t> </a:t>
            </a:r>
            <a:r>
              <a:rPr dirty="0" sz="2400" spc="-50">
                <a:latin typeface="Calibri Light"/>
                <a:cs typeface="Calibri Light"/>
              </a:rPr>
              <a:t>:</a:t>
            </a:r>
            <a:endParaRPr sz="2400">
              <a:latin typeface="Calibri Light"/>
              <a:cs typeface="Calibri Light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spc="-20">
                <a:latin typeface="Calibri Light"/>
                <a:cs typeface="Calibri Light"/>
              </a:rPr>
              <a:t>diketahui</a:t>
            </a:r>
            <a:r>
              <a:rPr dirty="0" sz="2400" spc="-70">
                <a:latin typeface="Calibri Light"/>
                <a:cs typeface="Calibri Light"/>
              </a:rPr>
              <a:t> </a:t>
            </a:r>
            <a:r>
              <a:rPr dirty="0" sz="2400" spc="-10">
                <a:latin typeface="Calibri Light"/>
                <a:cs typeface="Calibri Light"/>
              </a:rPr>
              <a:t>sebuah</a:t>
            </a:r>
            <a:r>
              <a:rPr dirty="0" sz="2400" spc="-80">
                <a:latin typeface="Calibri Light"/>
                <a:cs typeface="Calibri Light"/>
              </a:rPr>
              <a:t> </a:t>
            </a:r>
            <a:r>
              <a:rPr dirty="0" sz="2400" spc="-20">
                <a:latin typeface="Calibri Light"/>
                <a:cs typeface="Calibri Light"/>
              </a:rPr>
              <a:t>trapesium</a:t>
            </a:r>
            <a:r>
              <a:rPr dirty="0" sz="2400" spc="-90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siku</a:t>
            </a:r>
            <a:r>
              <a:rPr dirty="0" sz="2400" spc="-80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siku</a:t>
            </a:r>
            <a:r>
              <a:rPr dirty="0" sz="2400" spc="-80">
                <a:latin typeface="Calibri Light"/>
                <a:cs typeface="Calibri Light"/>
              </a:rPr>
              <a:t> </a:t>
            </a:r>
            <a:r>
              <a:rPr dirty="0" sz="2400" spc="-20">
                <a:latin typeface="Calibri Light"/>
                <a:cs typeface="Calibri Light"/>
              </a:rPr>
              <a:t>dengan</a:t>
            </a:r>
            <a:r>
              <a:rPr dirty="0" sz="2400" spc="-75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sisi</a:t>
            </a:r>
            <a:r>
              <a:rPr dirty="0" sz="2400" spc="-55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alas</a:t>
            </a:r>
            <a:r>
              <a:rPr dirty="0" sz="2400" spc="-70">
                <a:latin typeface="Calibri Light"/>
                <a:cs typeface="Calibri Light"/>
              </a:rPr>
              <a:t> </a:t>
            </a:r>
            <a:r>
              <a:rPr dirty="0" sz="2400" spc="-25">
                <a:latin typeface="Calibri Light"/>
                <a:cs typeface="Calibri Light"/>
              </a:rPr>
              <a:t>berukuran</a:t>
            </a:r>
            <a:r>
              <a:rPr dirty="0" sz="2400" spc="-75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=</a:t>
            </a:r>
            <a:r>
              <a:rPr dirty="0" sz="2400" spc="-40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12</a:t>
            </a:r>
            <a:r>
              <a:rPr dirty="0" sz="2400" spc="-55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cm</a:t>
            </a:r>
            <a:r>
              <a:rPr dirty="0" sz="2400" spc="-80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dan</a:t>
            </a:r>
            <a:r>
              <a:rPr dirty="0" sz="2400" spc="-70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sisi</a:t>
            </a:r>
            <a:r>
              <a:rPr dirty="0" sz="2400" spc="-60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atas</a:t>
            </a:r>
            <a:r>
              <a:rPr dirty="0" sz="2400" spc="-75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9</a:t>
            </a:r>
            <a:r>
              <a:rPr dirty="0" sz="2400" spc="-35">
                <a:latin typeface="Calibri Light"/>
                <a:cs typeface="Calibri Light"/>
              </a:rPr>
              <a:t> </a:t>
            </a:r>
            <a:r>
              <a:rPr dirty="0" sz="2400" spc="-25">
                <a:latin typeface="Calibri Light"/>
                <a:cs typeface="Calibri Light"/>
              </a:rPr>
              <a:t>cm. </a:t>
            </a:r>
            <a:r>
              <a:rPr dirty="0" sz="2400">
                <a:latin typeface="Calibri Light"/>
                <a:cs typeface="Calibri Light"/>
              </a:rPr>
              <a:t>tinggi</a:t>
            </a:r>
            <a:r>
              <a:rPr dirty="0" sz="2400" spc="-80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dari</a:t>
            </a:r>
            <a:r>
              <a:rPr dirty="0" sz="2400" spc="-85">
                <a:latin typeface="Calibri Light"/>
                <a:cs typeface="Calibri Light"/>
              </a:rPr>
              <a:t> </a:t>
            </a:r>
            <a:r>
              <a:rPr dirty="0" sz="2400" spc="-20">
                <a:latin typeface="Calibri Light"/>
                <a:cs typeface="Calibri Light"/>
              </a:rPr>
              <a:t>trapesium</a:t>
            </a:r>
            <a:r>
              <a:rPr dirty="0" sz="2400" spc="-105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adalah</a:t>
            </a:r>
            <a:r>
              <a:rPr dirty="0" sz="2400" spc="-80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=</a:t>
            </a:r>
            <a:r>
              <a:rPr dirty="0" sz="2400" spc="-50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7</a:t>
            </a:r>
            <a:r>
              <a:rPr dirty="0" sz="2400" spc="-50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cm</a:t>
            </a:r>
            <a:r>
              <a:rPr dirty="0" sz="2400" spc="-85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dan</a:t>
            </a:r>
            <a:r>
              <a:rPr dirty="0" sz="2400" spc="-80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garis</a:t>
            </a:r>
            <a:r>
              <a:rPr dirty="0" sz="2400" spc="-80">
                <a:latin typeface="Calibri Light"/>
                <a:cs typeface="Calibri Light"/>
              </a:rPr>
              <a:t> </a:t>
            </a:r>
            <a:r>
              <a:rPr dirty="0" sz="2400" spc="-10">
                <a:latin typeface="Calibri Light"/>
                <a:cs typeface="Calibri Light"/>
              </a:rPr>
              <a:t>miring</a:t>
            </a:r>
            <a:r>
              <a:rPr dirty="0" sz="2400" spc="-95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=</a:t>
            </a:r>
            <a:r>
              <a:rPr dirty="0" sz="2400" spc="-55">
                <a:latin typeface="Calibri Light"/>
                <a:cs typeface="Calibri Light"/>
              </a:rPr>
              <a:t> </a:t>
            </a:r>
            <a:r>
              <a:rPr dirty="0" sz="2400" spc="-10">
                <a:latin typeface="Calibri Light"/>
                <a:cs typeface="Calibri Light"/>
              </a:rPr>
              <a:t>8cm,</a:t>
            </a:r>
            <a:r>
              <a:rPr dirty="0" sz="2400" spc="-70">
                <a:latin typeface="Calibri Light"/>
                <a:cs typeface="Calibri Light"/>
              </a:rPr>
              <a:t> </a:t>
            </a:r>
            <a:r>
              <a:rPr dirty="0" sz="2400" spc="-20">
                <a:latin typeface="Calibri Light"/>
                <a:cs typeface="Calibri Light"/>
              </a:rPr>
              <a:t>berapakah</a:t>
            </a:r>
            <a:r>
              <a:rPr dirty="0" sz="2400" spc="-85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luas</a:t>
            </a:r>
            <a:r>
              <a:rPr dirty="0" sz="2400" spc="-75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dan</a:t>
            </a:r>
            <a:r>
              <a:rPr dirty="0" sz="2400" spc="-90">
                <a:latin typeface="Calibri Light"/>
                <a:cs typeface="Calibri Light"/>
              </a:rPr>
              <a:t> </a:t>
            </a:r>
            <a:r>
              <a:rPr dirty="0" sz="2400" spc="-10">
                <a:latin typeface="Calibri Light"/>
                <a:cs typeface="Calibri Light"/>
              </a:rPr>
              <a:t>keliling trapesium</a:t>
            </a:r>
            <a:endParaRPr sz="2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0" y="2438400"/>
            <a:ext cx="3962400" cy="24780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631" y="929767"/>
            <a:ext cx="167258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Variable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3631" y="1767331"/>
            <a:ext cx="6670675" cy="286639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algn="just" marL="12700" marR="132080">
              <a:lnSpc>
                <a:spcPts val="3000"/>
              </a:lnSpc>
              <a:spcBef>
                <a:spcPts val="495"/>
              </a:spcBef>
            </a:pPr>
            <a:r>
              <a:rPr dirty="0" sz="2800" spc="-20">
                <a:latin typeface="Calibri"/>
                <a:cs typeface="Calibri"/>
              </a:rPr>
              <a:t>Variable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adalah tempat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utuk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penyimpanan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di </a:t>
            </a:r>
            <a:r>
              <a:rPr dirty="0" sz="2800">
                <a:latin typeface="Calibri"/>
                <a:cs typeface="Calibri"/>
              </a:rPr>
              <a:t>dalam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sebuah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program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yang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akan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gunakan </a:t>
            </a:r>
            <a:r>
              <a:rPr dirty="0" sz="2800">
                <a:latin typeface="Calibri"/>
                <a:cs typeface="Calibri"/>
              </a:rPr>
              <a:t>di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dalam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pemrograman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(penampung data).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00"/>
              </a:lnSpc>
              <a:spcBef>
                <a:spcPts val="1010"/>
              </a:spcBef>
            </a:pPr>
            <a:r>
              <a:rPr dirty="0" sz="2800" spc="-10">
                <a:latin typeface="Calibri"/>
                <a:cs typeface="Calibri"/>
              </a:rPr>
              <a:t>Data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atau</a:t>
            </a:r>
            <a:r>
              <a:rPr dirty="0" sz="2800" spc="-1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nilai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yang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kita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simpan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dalam variabel,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akan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disimpan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dalam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memori</a:t>
            </a:r>
            <a:r>
              <a:rPr dirty="0" sz="2800" spc="-1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(RAM). </a:t>
            </a:r>
            <a:r>
              <a:rPr dirty="0" sz="2800">
                <a:latin typeface="Calibri"/>
                <a:cs typeface="Calibri"/>
              </a:rPr>
              <a:t>Semakin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banyak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variabel</a:t>
            </a:r>
            <a:r>
              <a:rPr dirty="0" sz="2800" spc="-1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yang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dibuat,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semakin </a:t>
            </a:r>
            <a:r>
              <a:rPr dirty="0" sz="2800" spc="-25">
                <a:latin typeface="Calibri"/>
                <a:cs typeface="Calibri"/>
              </a:rPr>
              <a:t>banyak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pula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ruang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memori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yang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dibutuhkan.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7264" y="2633472"/>
            <a:ext cx="2406396" cy="14310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631" y="929767"/>
            <a:ext cx="167258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Variable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1267" y="1822704"/>
            <a:ext cx="6019800" cy="4511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Tipe</a:t>
            </a:r>
            <a:r>
              <a:rPr dirty="0" spc="-125"/>
              <a:t> </a:t>
            </a:r>
            <a:r>
              <a:rPr dirty="0" spc="-20"/>
              <a:t>Data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2865" rIns="0" bIns="0" rtlCol="0" vert="horz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495"/>
              </a:spcBef>
            </a:pPr>
            <a:r>
              <a:rPr dirty="0" b="0">
                <a:latin typeface="Calibri"/>
                <a:cs typeface="Calibri"/>
              </a:rPr>
              <a:t>Tipe</a:t>
            </a:r>
            <a:r>
              <a:rPr dirty="0" spc="-1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data</a:t>
            </a:r>
            <a:r>
              <a:rPr dirty="0" spc="-11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adalah</a:t>
            </a:r>
            <a:r>
              <a:rPr dirty="0" spc="-114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sebuah</a:t>
            </a:r>
            <a:r>
              <a:rPr dirty="0" spc="-7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data</a:t>
            </a:r>
            <a:r>
              <a:rPr dirty="0" spc="-11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yang</a:t>
            </a:r>
            <a:r>
              <a:rPr dirty="0" spc="-10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dapat</a:t>
            </a:r>
            <a:r>
              <a:rPr dirty="0" spc="-9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di</a:t>
            </a:r>
            <a:r>
              <a:rPr dirty="0" spc="-12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gunakan</a:t>
            </a:r>
            <a:r>
              <a:rPr dirty="0" spc="-8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pada</a:t>
            </a:r>
            <a:r>
              <a:rPr dirty="0" spc="-10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setiap</a:t>
            </a:r>
            <a:r>
              <a:rPr dirty="0" spc="-12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Bahasa </a:t>
            </a:r>
            <a:r>
              <a:rPr dirty="0" spc="-30" b="0">
                <a:latin typeface="Calibri"/>
                <a:cs typeface="Calibri"/>
              </a:rPr>
              <a:t>pemrograman</a:t>
            </a:r>
            <a:r>
              <a:rPr dirty="0" spc="-5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untuk</a:t>
            </a:r>
            <a:r>
              <a:rPr dirty="0" spc="-3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di</a:t>
            </a:r>
            <a:r>
              <a:rPr dirty="0" spc="-90" b="0">
                <a:latin typeface="Calibri"/>
                <a:cs typeface="Calibri"/>
              </a:rPr>
              <a:t> </a:t>
            </a:r>
            <a:r>
              <a:rPr dirty="0" spc="-25" b="0">
                <a:latin typeface="Calibri"/>
                <a:cs typeface="Calibri"/>
              </a:rPr>
              <a:t>operasikan,</a:t>
            </a:r>
            <a:r>
              <a:rPr dirty="0" spc="-85" b="0">
                <a:latin typeface="Calibri"/>
                <a:cs typeface="Calibri"/>
              </a:rPr>
              <a:t> </a:t>
            </a:r>
            <a:r>
              <a:rPr dirty="0" spc="-20" b="0">
                <a:latin typeface="Calibri"/>
                <a:cs typeface="Calibri"/>
              </a:rPr>
              <a:t>misalnya</a:t>
            </a:r>
            <a:r>
              <a:rPr dirty="0" spc="-3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pada</a:t>
            </a:r>
            <a:r>
              <a:rPr dirty="0" spc="-6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saat</a:t>
            </a:r>
            <a:r>
              <a:rPr dirty="0" spc="-10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anda</a:t>
            </a:r>
            <a:r>
              <a:rPr dirty="0" spc="-10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mendeklarasikan variable,</a:t>
            </a:r>
            <a:r>
              <a:rPr dirty="0" spc="-11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pasti</a:t>
            </a:r>
            <a:r>
              <a:rPr dirty="0" spc="-10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akan</a:t>
            </a:r>
            <a:r>
              <a:rPr dirty="0" spc="-14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menggunakan</a:t>
            </a:r>
            <a:r>
              <a:rPr dirty="0" spc="-6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salah</a:t>
            </a:r>
            <a:r>
              <a:rPr dirty="0" spc="-1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satu</a:t>
            </a:r>
            <a:r>
              <a:rPr dirty="0" spc="-10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tipe</a:t>
            </a:r>
            <a:r>
              <a:rPr dirty="0" spc="-10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data</a:t>
            </a:r>
            <a:r>
              <a:rPr dirty="0" spc="-10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tersebut.</a:t>
            </a:r>
          </a:p>
          <a:p>
            <a:pPr marL="12700" marR="556895">
              <a:lnSpc>
                <a:spcPts val="3000"/>
              </a:lnSpc>
              <a:spcBef>
                <a:spcPts val="1010"/>
              </a:spcBef>
            </a:pPr>
            <a:r>
              <a:rPr dirty="0" b="0">
                <a:latin typeface="Calibri"/>
                <a:cs typeface="Calibri"/>
              </a:rPr>
              <a:t>Python</a:t>
            </a:r>
            <a:r>
              <a:rPr dirty="0" spc="-8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sendiri</a:t>
            </a:r>
            <a:r>
              <a:rPr dirty="0" spc="-75" b="0">
                <a:latin typeface="Calibri"/>
                <a:cs typeface="Calibri"/>
              </a:rPr>
              <a:t> </a:t>
            </a:r>
            <a:r>
              <a:rPr dirty="0" spc="-25" b="0">
                <a:latin typeface="Calibri"/>
                <a:cs typeface="Calibri"/>
              </a:rPr>
              <a:t>mempunyai</a:t>
            </a:r>
            <a:r>
              <a:rPr dirty="0" spc="-4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tipe</a:t>
            </a:r>
            <a:r>
              <a:rPr dirty="0" spc="-10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data</a:t>
            </a:r>
            <a:r>
              <a:rPr dirty="0" spc="-114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yang</a:t>
            </a:r>
            <a:r>
              <a:rPr dirty="0" spc="-10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cukup</a:t>
            </a:r>
            <a:r>
              <a:rPr dirty="0" spc="-6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unik</a:t>
            </a:r>
            <a:r>
              <a:rPr dirty="0" spc="-6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bila</a:t>
            </a:r>
            <a:r>
              <a:rPr dirty="0" spc="-10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kita</a:t>
            </a:r>
            <a:r>
              <a:rPr dirty="0" spc="-114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bandingkan dengan</a:t>
            </a:r>
            <a:r>
              <a:rPr dirty="0" spc="-14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bahasa</a:t>
            </a:r>
            <a:r>
              <a:rPr dirty="0" spc="-90" b="0">
                <a:latin typeface="Calibri"/>
                <a:cs typeface="Calibri"/>
              </a:rPr>
              <a:t> </a:t>
            </a:r>
            <a:r>
              <a:rPr dirty="0" spc="-30" b="0">
                <a:latin typeface="Calibri"/>
                <a:cs typeface="Calibri"/>
              </a:rPr>
              <a:t>pemrograman</a:t>
            </a:r>
            <a:r>
              <a:rPr dirty="0" spc="-6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yang</a:t>
            </a:r>
            <a:r>
              <a:rPr dirty="0" spc="-14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lain.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Tipe</a:t>
            </a:r>
            <a:r>
              <a:rPr dirty="0" spc="-125"/>
              <a:t> </a:t>
            </a:r>
            <a:r>
              <a:rPr dirty="0" spc="-20"/>
              <a:t>Data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2658" y="1632669"/>
            <a:ext cx="10574655" cy="296672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2800">
                <a:latin typeface="Calibri"/>
                <a:cs typeface="Calibri"/>
              </a:rPr>
              <a:t>Berikut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ini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beberapa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jenis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tipe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yang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sering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digunakan: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string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adalah</a:t>
            </a:r>
            <a:r>
              <a:rPr dirty="0" sz="2800" spc="-1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tipe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yang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berupa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teks,</a:t>
            </a:r>
            <a:r>
              <a:rPr dirty="0" sz="2800" spc="-13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contoh: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"Saya</a:t>
            </a:r>
            <a:r>
              <a:rPr dirty="0" sz="2800" spc="-1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hebat!";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int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adalah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tipe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data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yang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berupa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angka,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Contoh: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3,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9,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0;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0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float</a:t>
            </a:r>
            <a:r>
              <a:rPr dirty="0" sz="2800" spc="-1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adalah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tipe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yang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berupa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angka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pecahan,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contoh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60">
                <a:latin typeface="Calibri"/>
                <a:cs typeface="Calibri"/>
              </a:rPr>
              <a:t>1.2f,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60">
                <a:latin typeface="Calibri"/>
                <a:cs typeface="Calibri"/>
              </a:rPr>
              <a:t>2.4f,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5.5f </a:t>
            </a:r>
            <a:r>
              <a:rPr dirty="0" sz="2800" spc="-2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(huruf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artinya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float);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bool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adalah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tipe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boolean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yang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hanya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berisi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true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dan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false.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Tipe</a:t>
            </a:r>
            <a:r>
              <a:rPr dirty="0" spc="-125"/>
              <a:t> </a:t>
            </a:r>
            <a:r>
              <a:rPr dirty="0" spc="-20"/>
              <a:t>Data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8548" y="1661160"/>
            <a:ext cx="6051804" cy="49438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Tipe</a:t>
            </a:r>
            <a:r>
              <a:rPr dirty="0" spc="-125"/>
              <a:t> </a:t>
            </a:r>
            <a:r>
              <a:rPr dirty="0" spc="-20"/>
              <a:t>Data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5483" y="1819655"/>
            <a:ext cx="6036564" cy="32186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Operator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4720" y="1560728"/>
            <a:ext cx="9615170" cy="1449070"/>
          </a:xfrm>
          <a:prstGeom prst="rect">
            <a:avLst/>
          </a:prstGeom>
        </p:spPr>
        <p:txBody>
          <a:bodyPr wrap="square" lIns="0" tIns="1073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dirty="0" sz="2800" spc="-30" b="1">
                <a:latin typeface="Calibri"/>
                <a:cs typeface="Calibri"/>
              </a:rPr>
              <a:t>Operator</a:t>
            </a:r>
            <a:r>
              <a:rPr dirty="0" sz="2800" spc="-11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Aritmatika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00"/>
              </a:lnSpc>
              <a:spcBef>
                <a:spcPts val="1140"/>
              </a:spcBef>
            </a:pPr>
            <a:r>
              <a:rPr dirty="0" sz="2800" spc="-10">
                <a:latin typeface="Calibri"/>
                <a:cs typeface="Calibri"/>
              </a:rPr>
              <a:t>Digunakan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untuk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perhitungan,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pembagian,</a:t>
            </a:r>
            <a:r>
              <a:rPr dirty="0" sz="2800" spc="-1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perkalian,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penjumlahan </a:t>
            </a:r>
            <a:r>
              <a:rPr dirty="0" sz="2800">
                <a:latin typeface="Calibri"/>
                <a:cs typeface="Calibri"/>
              </a:rPr>
              <a:t>dan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lainnya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644014" y="3263519"/>
          <a:ext cx="6184900" cy="2593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Simbol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Keterangan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Penjumlahan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Pengurangan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Perkalian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Pembagian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Sisa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bagi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Operator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315" rIns="0" bIns="0" rtlCol="0" vert="horz">
            <a:spAutoFit/>
          </a:bodyPr>
          <a:lstStyle/>
          <a:p>
            <a:pPr marL="328930">
              <a:lnSpc>
                <a:spcPct val="100000"/>
              </a:lnSpc>
              <a:spcBef>
                <a:spcPts val="845"/>
              </a:spcBef>
            </a:pPr>
            <a:r>
              <a:rPr dirty="0" spc="-30"/>
              <a:t>Operator</a:t>
            </a:r>
            <a:r>
              <a:rPr dirty="0" spc="-110"/>
              <a:t> </a:t>
            </a:r>
            <a:r>
              <a:rPr dirty="0" spc="-10"/>
              <a:t>Relasi</a:t>
            </a:r>
          </a:p>
          <a:p>
            <a:pPr marL="328930" marR="5080">
              <a:lnSpc>
                <a:spcPts val="3000"/>
              </a:lnSpc>
              <a:spcBef>
                <a:spcPts val="1140"/>
              </a:spcBef>
            </a:pPr>
            <a:r>
              <a:rPr dirty="0" spc="-25" b="0">
                <a:latin typeface="Calibri"/>
                <a:cs typeface="Calibri"/>
              </a:rPr>
              <a:t>Operator</a:t>
            </a:r>
            <a:r>
              <a:rPr dirty="0" spc="-9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relasi</a:t>
            </a:r>
            <a:r>
              <a:rPr dirty="0" spc="-13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dalam</a:t>
            </a:r>
            <a:r>
              <a:rPr dirty="0" spc="-1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sebuah</a:t>
            </a:r>
            <a:r>
              <a:rPr dirty="0" spc="-75" b="0">
                <a:latin typeface="Calibri"/>
                <a:cs typeface="Calibri"/>
              </a:rPr>
              <a:t> </a:t>
            </a:r>
            <a:r>
              <a:rPr dirty="0" spc="-30" b="0">
                <a:latin typeface="Calibri"/>
                <a:cs typeface="Calibri"/>
              </a:rPr>
              <a:t>program</a:t>
            </a:r>
            <a:r>
              <a:rPr dirty="0" spc="-11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biasa</a:t>
            </a:r>
            <a:r>
              <a:rPr dirty="0" spc="-9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digunakan</a:t>
            </a:r>
            <a:r>
              <a:rPr dirty="0" spc="-8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untuk </a:t>
            </a:r>
            <a:r>
              <a:rPr dirty="0" spc="-20" b="0">
                <a:latin typeface="Calibri"/>
                <a:cs typeface="Calibri"/>
              </a:rPr>
              <a:t>membandingkan</a:t>
            </a:r>
            <a:r>
              <a:rPr dirty="0" spc="-3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dua</a:t>
            </a:r>
            <a:r>
              <a:rPr dirty="0" spc="-8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buah</a:t>
            </a:r>
            <a:r>
              <a:rPr dirty="0" spc="-7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nilai,</a:t>
            </a:r>
            <a:r>
              <a:rPr dirty="0" spc="-9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dan</a:t>
            </a:r>
            <a:r>
              <a:rPr dirty="0" spc="-100" b="0">
                <a:latin typeface="Calibri"/>
                <a:cs typeface="Calibri"/>
              </a:rPr>
              <a:t> </a:t>
            </a:r>
            <a:r>
              <a:rPr dirty="0" spc="-30" b="0">
                <a:latin typeface="Calibri"/>
                <a:cs typeface="Calibri"/>
              </a:rPr>
              <a:t>operator</a:t>
            </a:r>
            <a:r>
              <a:rPr dirty="0" spc="-8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relasi</a:t>
            </a:r>
            <a:r>
              <a:rPr dirty="0" spc="-1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akan</a:t>
            </a:r>
            <a:r>
              <a:rPr dirty="0" spc="-13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memberikan</a:t>
            </a:r>
            <a:r>
              <a:rPr dirty="0" spc="-6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nilai </a:t>
            </a:r>
            <a:r>
              <a:rPr dirty="0" b="0">
                <a:latin typeface="Calibri"/>
                <a:cs typeface="Calibri"/>
              </a:rPr>
              <a:t>benar</a:t>
            </a:r>
            <a:r>
              <a:rPr dirty="0" spc="-6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atau</a:t>
            </a:r>
            <a:r>
              <a:rPr dirty="0" spc="-9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salah</a:t>
            </a:r>
            <a:r>
              <a:rPr dirty="0" spc="-9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(true,</a:t>
            </a:r>
            <a:r>
              <a:rPr dirty="0" spc="-8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false)</a:t>
            </a: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919351" y="3680459"/>
          <a:ext cx="6184900" cy="2593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Simbol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Keterangan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&lt;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Kurang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dari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&lt;=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Kurang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dari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sama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dengan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Lebih</a:t>
                      </a:r>
                      <a:r>
                        <a:rPr dirty="0" sz="18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dari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=&gt;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Lebih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dari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sama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dengan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==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Sisama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dengan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!=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Tidak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sama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dengan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Hendy</dc:creator>
  <dc:title>PowerPoint Presentation</dc:title>
  <dcterms:created xsi:type="dcterms:W3CDTF">2024-09-11T15:27:34Z</dcterms:created>
  <dcterms:modified xsi:type="dcterms:W3CDTF">2024-09-11T15:27:34Z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2024-09-11T00:00:00Z</vt:filetime>
  </property>
  <property fmtid="{D5CDD505-2E9C-101B-9397-08002B2CF9AE}" pid="5" name="Producer">
    <vt:lpwstr>Microsoft® PowerPoint® for Microsoft 365</vt:lpwstr>
  </property>
</Properties>
</file>