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0"/>
            <a:ext cx="12185903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38980" y="1799082"/>
            <a:ext cx="4114038" cy="1584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48" y="0"/>
            <a:ext cx="12185903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6828" y="973277"/>
            <a:ext cx="10918342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2447" y="3002660"/>
            <a:ext cx="10132060" cy="2351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980" y="1799082"/>
            <a:ext cx="3724275" cy="158496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12700" marR="5080" indent="126364">
              <a:lnSpc>
                <a:spcPts val="5800"/>
              </a:lnSpc>
              <a:spcBef>
                <a:spcPts val="860"/>
              </a:spcBef>
            </a:pPr>
            <a:r>
              <a:rPr dirty="0" sz="5400" spc="-70">
                <a:latin typeface="Calibri Light"/>
                <a:cs typeface="Calibri Light"/>
              </a:rPr>
              <a:t>Percabangan </a:t>
            </a:r>
            <a:r>
              <a:rPr dirty="0" sz="5400" spc="-1210">
                <a:latin typeface="Calibri Light"/>
                <a:cs typeface="Calibri Light"/>
              </a:rPr>
              <a:t> </a:t>
            </a:r>
            <a:r>
              <a:rPr dirty="0" sz="5400" spc="-85">
                <a:latin typeface="Calibri Light"/>
                <a:cs typeface="Calibri Light"/>
              </a:rPr>
              <a:t>(</a:t>
            </a:r>
            <a:r>
              <a:rPr dirty="0" sz="5400" spc="-70">
                <a:latin typeface="Calibri Light"/>
                <a:cs typeface="Calibri Light"/>
              </a:rPr>
              <a:t>Stat</a:t>
            </a:r>
            <a:r>
              <a:rPr dirty="0" sz="5400" spc="-80">
                <a:latin typeface="Calibri Light"/>
                <a:cs typeface="Calibri Light"/>
              </a:rPr>
              <a:t>e</a:t>
            </a:r>
            <a:r>
              <a:rPr dirty="0" sz="5400" spc="-75">
                <a:latin typeface="Calibri Light"/>
                <a:cs typeface="Calibri Light"/>
              </a:rPr>
              <a:t>m</a:t>
            </a:r>
            <a:r>
              <a:rPr dirty="0" sz="5400" spc="-80">
                <a:latin typeface="Calibri Light"/>
                <a:cs typeface="Calibri Light"/>
              </a:rPr>
              <a:t>e</a:t>
            </a:r>
            <a:r>
              <a:rPr dirty="0" sz="5400" spc="-70">
                <a:latin typeface="Calibri Light"/>
                <a:cs typeface="Calibri Light"/>
              </a:rPr>
              <a:t>n</a:t>
            </a:r>
            <a:r>
              <a:rPr dirty="0" sz="5400">
                <a:latin typeface="Calibri Light"/>
                <a:cs typeface="Calibri Light"/>
              </a:rPr>
              <a:t>t</a:t>
            </a:r>
            <a:r>
              <a:rPr dirty="0" sz="5400" spc="-215">
                <a:latin typeface="Calibri Light"/>
                <a:cs typeface="Calibri Light"/>
              </a:rPr>
              <a:t> </a:t>
            </a:r>
            <a:r>
              <a:rPr dirty="0" sz="5400">
                <a:latin typeface="Calibri Light"/>
                <a:cs typeface="Calibri Light"/>
              </a:rPr>
              <a:t>if)</a:t>
            </a:r>
            <a:endParaRPr sz="5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01457" y="4837582"/>
            <a:ext cx="3136265" cy="751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" marR="5080" indent="-1905">
              <a:lnSpc>
                <a:spcPct val="108200"/>
              </a:lnSpc>
              <a:spcBef>
                <a:spcPts val="100"/>
              </a:spcBef>
            </a:pPr>
            <a:r>
              <a:rPr dirty="0" sz="2200" spc="-70">
                <a:latin typeface="Calibri"/>
                <a:cs typeface="Calibri"/>
              </a:rPr>
              <a:t>Teknik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Pemprograman 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 spc="-35">
                <a:latin typeface="Calibri"/>
                <a:cs typeface="Calibri"/>
              </a:rPr>
              <a:t>Syaeful</a:t>
            </a:r>
            <a:r>
              <a:rPr dirty="0" sz="2200" spc="-5">
                <a:latin typeface="Calibri"/>
                <a:cs typeface="Calibri"/>
              </a:rPr>
              <a:t> Anas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Aklani,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M.Kom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0" y="207262"/>
            <a:ext cx="6257544" cy="66293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6828" y="973277"/>
            <a:ext cx="14979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L</a:t>
            </a:r>
            <a:r>
              <a:rPr dirty="0" spc="-65"/>
              <a:t>a</a:t>
            </a:r>
            <a:r>
              <a:rPr dirty="0" spc="-35"/>
              <a:t>t</a:t>
            </a:r>
            <a:r>
              <a:rPr dirty="0" spc="-25"/>
              <a:t>i</a:t>
            </a:r>
            <a:r>
              <a:rPr dirty="0" spc="-45"/>
              <a:t>h</a:t>
            </a:r>
            <a:r>
              <a:rPr dirty="0" spc="-40"/>
              <a:t>a</a:t>
            </a:r>
            <a:r>
              <a:rPr dirty="0" spc="-5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6556" y="1947625"/>
            <a:ext cx="10136505" cy="3100705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2800" spc="-5">
                <a:latin typeface="Times New Roman"/>
                <a:cs typeface="Times New Roman"/>
              </a:rPr>
              <a:t>Buatlah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Program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untuk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menampilkan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527685" marR="450215" indent="-515620">
              <a:lnSpc>
                <a:spcPts val="3000"/>
              </a:lnSpc>
              <a:spcBef>
                <a:spcPts val="114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800">
                <a:latin typeface="Times New Roman"/>
                <a:cs typeface="Times New Roman"/>
              </a:rPr>
              <a:t>Jika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input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NPM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=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130029,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maka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nama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=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“Dinda”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atau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jika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input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NPM </a:t>
            </a:r>
            <a:r>
              <a:rPr dirty="0" sz="2800" spc="-5">
                <a:latin typeface="Times New Roman"/>
                <a:cs typeface="Times New Roman"/>
              </a:rPr>
              <a:t>= </a:t>
            </a:r>
            <a:r>
              <a:rPr dirty="0" sz="2800">
                <a:latin typeface="Times New Roman"/>
                <a:cs typeface="Times New Roman"/>
              </a:rPr>
              <a:t>130102, </a:t>
            </a:r>
            <a:r>
              <a:rPr dirty="0" sz="2800" spc="-15">
                <a:latin typeface="Times New Roman"/>
                <a:cs typeface="Times New Roman"/>
              </a:rPr>
              <a:t>maka </a:t>
            </a:r>
            <a:r>
              <a:rPr dirty="0" sz="2800" spc="-20">
                <a:latin typeface="Times New Roman"/>
                <a:cs typeface="Times New Roman"/>
              </a:rPr>
              <a:t>nama </a:t>
            </a:r>
            <a:r>
              <a:rPr dirty="0" sz="2800" spc="-5">
                <a:latin typeface="Times New Roman"/>
                <a:cs typeface="Times New Roman"/>
              </a:rPr>
              <a:t>= “Rino” </a:t>
            </a:r>
            <a:r>
              <a:rPr dirty="0" sz="2800" spc="-15">
                <a:latin typeface="Times New Roman"/>
                <a:cs typeface="Times New Roman"/>
              </a:rPr>
              <a:t>selain </a:t>
            </a:r>
            <a:r>
              <a:rPr dirty="0" sz="2800" spc="-5">
                <a:latin typeface="Times New Roman"/>
                <a:cs typeface="Times New Roman"/>
              </a:rPr>
              <a:t>itu terdapat </a:t>
            </a:r>
            <a:r>
              <a:rPr dirty="0" sz="2800" spc="-10">
                <a:latin typeface="Times New Roman"/>
                <a:cs typeface="Times New Roman"/>
              </a:rPr>
              <a:t>ada 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notifikasi”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tidak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terdaftar”</a:t>
            </a:r>
            <a:endParaRPr sz="2800">
              <a:latin typeface="Times New Roman"/>
              <a:cs typeface="Times New Roman"/>
            </a:endParaRPr>
          </a:p>
          <a:p>
            <a:pPr marL="527685" marR="5080" indent="-515620">
              <a:lnSpc>
                <a:spcPts val="3000"/>
              </a:lnSpc>
              <a:spcBef>
                <a:spcPts val="1000"/>
              </a:spcBef>
              <a:buAutoNum type="arabicPeriod"/>
              <a:tabLst>
                <a:tab pos="527685" algn="l"/>
                <a:tab pos="528320" algn="l"/>
                <a:tab pos="6424930" algn="l"/>
              </a:tabLst>
            </a:pPr>
            <a:r>
              <a:rPr dirty="0" sz="2800" spc="-5">
                <a:latin typeface="Times New Roman"/>
                <a:cs typeface="Times New Roman"/>
              </a:rPr>
              <a:t>Buatlah aplikasi </a:t>
            </a:r>
            <a:r>
              <a:rPr dirty="0" sz="2800">
                <a:latin typeface="Times New Roman"/>
                <a:cs typeface="Times New Roman"/>
              </a:rPr>
              <a:t>untuk </a:t>
            </a:r>
            <a:r>
              <a:rPr dirty="0" sz="2800" spc="-5">
                <a:latin typeface="Times New Roman"/>
                <a:cs typeface="Times New Roman"/>
              </a:rPr>
              <a:t>menampilkan nilai </a:t>
            </a:r>
            <a:r>
              <a:rPr dirty="0" sz="2800">
                <a:latin typeface="Times New Roman"/>
                <a:cs typeface="Times New Roman"/>
              </a:rPr>
              <a:t>jika </a:t>
            </a:r>
            <a:r>
              <a:rPr dirty="0" sz="2800" spc="-5">
                <a:latin typeface="Times New Roman"/>
                <a:cs typeface="Times New Roman"/>
              </a:rPr>
              <a:t>nilai A = </a:t>
            </a:r>
            <a:r>
              <a:rPr dirty="0" sz="2800">
                <a:latin typeface="Times New Roman"/>
                <a:cs typeface="Times New Roman"/>
              </a:rPr>
              <a:t>100-86 </a:t>
            </a:r>
            <a:r>
              <a:rPr dirty="0" sz="2800" spc="-5">
                <a:latin typeface="Times New Roman"/>
                <a:cs typeface="Times New Roman"/>
              </a:rPr>
              <a:t>ket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sangat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baik,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jika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Nilai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= </a:t>
            </a:r>
            <a:r>
              <a:rPr dirty="0" sz="2800">
                <a:latin typeface="Times New Roman"/>
                <a:cs typeface="Times New Roman"/>
              </a:rPr>
              <a:t>85-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76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ket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: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baik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jika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Nila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C=75-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66 </a:t>
            </a:r>
            <a:r>
              <a:rPr dirty="0" sz="2800" spc="-5">
                <a:latin typeface="Times New Roman"/>
                <a:cs typeface="Times New Roman"/>
              </a:rPr>
              <a:t>ket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: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cukup,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jika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Nilai </a:t>
            </a:r>
            <a:r>
              <a:rPr dirty="0" sz="2800" spc="-10">
                <a:latin typeface="Times New Roman"/>
                <a:cs typeface="Times New Roman"/>
              </a:rPr>
              <a:t>D=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65-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56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ket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: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kurang	sisanya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Nilai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ket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: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gagal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6828" y="973277"/>
            <a:ext cx="14979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L</a:t>
            </a:r>
            <a:r>
              <a:rPr dirty="0" spc="-65"/>
              <a:t>a</a:t>
            </a:r>
            <a:r>
              <a:rPr dirty="0" spc="-35"/>
              <a:t>t</a:t>
            </a:r>
            <a:r>
              <a:rPr dirty="0" spc="-25"/>
              <a:t>i</a:t>
            </a:r>
            <a:r>
              <a:rPr dirty="0" spc="-45"/>
              <a:t>h</a:t>
            </a:r>
            <a:r>
              <a:rPr dirty="0" spc="-40"/>
              <a:t>a</a:t>
            </a:r>
            <a:r>
              <a:rPr dirty="0" spc="-5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6556" y="1971558"/>
            <a:ext cx="6061075" cy="356171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2800" spc="-5">
                <a:latin typeface="Times New Roman"/>
                <a:cs typeface="Times New Roman"/>
              </a:rPr>
              <a:t>Buatlah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Program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untuk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menampilkan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12700" marR="30480">
              <a:lnSpc>
                <a:spcPts val="3000"/>
              </a:lnSpc>
              <a:spcBef>
                <a:spcPts val="965"/>
              </a:spcBef>
            </a:pPr>
            <a:r>
              <a:rPr dirty="0" sz="2800" spc="-10">
                <a:latin typeface="Calibri"/>
                <a:cs typeface="Calibri"/>
              </a:rPr>
              <a:t>3</a:t>
            </a:r>
            <a:r>
              <a:rPr dirty="0" sz="2800" spc="-5">
                <a:latin typeface="Calibri"/>
                <a:cs typeface="Calibri"/>
              </a:rPr>
              <a:t>.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Ji</a:t>
            </a:r>
            <a:r>
              <a:rPr dirty="0" sz="2800" spc="-80">
                <a:latin typeface="Calibri"/>
                <a:cs typeface="Calibri"/>
              </a:rPr>
              <a:t>k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315">
                <a:latin typeface="Calibri"/>
                <a:cs typeface="Calibri"/>
              </a:rPr>
              <a:t>T</a:t>
            </a:r>
            <a:r>
              <a:rPr dirty="0" sz="2800" spc="-65">
                <a:latin typeface="Calibri"/>
                <a:cs typeface="Calibri"/>
              </a:rPr>
              <a:t>o</a:t>
            </a:r>
            <a:r>
              <a:rPr dirty="0" sz="2800" spc="-105">
                <a:latin typeface="Calibri"/>
                <a:cs typeface="Calibri"/>
              </a:rPr>
              <a:t>t</a:t>
            </a:r>
            <a:r>
              <a:rPr dirty="0" sz="2800" spc="-65">
                <a:latin typeface="Calibri"/>
                <a:cs typeface="Calibri"/>
              </a:rPr>
              <a:t>a</a:t>
            </a:r>
            <a:r>
              <a:rPr dirty="0" sz="2800" spc="-5">
                <a:latin typeface="Calibri"/>
                <a:cs typeface="Calibri"/>
              </a:rPr>
              <a:t>l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Belanja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di</a:t>
            </a:r>
            <a:r>
              <a:rPr dirty="0" sz="2800" spc="-40">
                <a:latin typeface="Calibri"/>
                <a:cs typeface="Calibri"/>
              </a:rPr>
              <a:t>a</a:t>
            </a:r>
            <a:r>
              <a:rPr dirty="0" sz="2800" spc="-60">
                <a:latin typeface="Calibri"/>
                <a:cs typeface="Calibri"/>
              </a:rPr>
              <a:t>t</a:t>
            </a:r>
            <a:r>
              <a:rPr dirty="0" sz="2800" spc="-15">
                <a:latin typeface="Calibri"/>
                <a:cs typeface="Calibri"/>
              </a:rPr>
              <a:t>a</a:t>
            </a:r>
            <a:r>
              <a:rPr dirty="0" sz="2800" spc="-5">
                <a:latin typeface="Calibri"/>
                <a:cs typeface="Calibri"/>
              </a:rPr>
              <a:t>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500.0</a:t>
            </a:r>
            <a:r>
              <a:rPr dirty="0" sz="2800" spc="-20">
                <a:latin typeface="Calibri"/>
                <a:cs typeface="Calibri"/>
              </a:rPr>
              <a:t>0</a:t>
            </a:r>
            <a:r>
              <a:rPr dirty="0" sz="2800" spc="-5">
                <a:latin typeface="Calibri"/>
                <a:cs typeface="Calibri"/>
              </a:rPr>
              <a:t>0,</a:t>
            </a:r>
            <a:r>
              <a:rPr dirty="0" sz="2800" spc="70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dis</a:t>
            </a:r>
            <a:r>
              <a:rPr dirty="0" sz="2800" spc="-125">
                <a:latin typeface="Calibri"/>
                <a:cs typeface="Calibri"/>
              </a:rPr>
              <a:t>k</a:t>
            </a:r>
            <a:r>
              <a:rPr dirty="0" sz="2800" spc="-30">
                <a:latin typeface="Calibri"/>
                <a:cs typeface="Calibri"/>
              </a:rPr>
              <a:t>o</a:t>
            </a:r>
            <a:r>
              <a:rPr dirty="0" sz="2800" spc="-5">
                <a:latin typeface="Calibri"/>
                <a:cs typeface="Calibri"/>
              </a:rPr>
              <a:t>n  </a:t>
            </a:r>
            <a:r>
              <a:rPr dirty="0" sz="2800" spc="-5">
                <a:latin typeface="Calibri"/>
                <a:cs typeface="Calibri"/>
              </a:rPr>
              <a:t>7%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dan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bonus</a:t>
            </a:r>
            <a:r>
              <a:rPr dirty="0" sz="2800" spc="7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Mug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Cantik,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000"/>
              </a:lnSpc>
              <a:spcBef>
                <a:spcPts val="1000"/>
              </a:spcBef>
            </a:pPr>
            <a:r>
              <a:rPr dirty="0" sz="2800" spc="-35">
                <a:latin typeface="Calibri"/>
                <a:cs typeface="Calibri"/>
              </a:rPr>
              <a:t>jika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total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Belanja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40">
                <a:latin typeface="Calibri"/>
                <a:cs typeface="Calibri"/>
              </a:rPr>
              <a:t>range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100.000</a:t>
            </a:r>
            <a:r>
              <a:rPr dirty="0" sz="2800" spc="8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-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499.000,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45">
                <a:latin typeface="Calibri"/>
                <a:cs typeface="Calibri"/>
              </a:rPr>
              <a:t>diskon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5%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dan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bonus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coca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cola,</a:t>
            </a:r>
            <a:endParaRPr sz="2800">
              <a:latin typeface="Calibri"/>
              <a:cs typeface="Calibri"/>
            </a:endParaRPr>
          </a:p>
          <a:p>
            <a:pPr marL="12700" marR="500380">
              <a:lnSpc>
                <a:spcPts val="3000"/>
              </a:lnSpc>
              <a:spcBef>
                <a:spcPts val="994"/>
              </a:spcBef>
            </a:pPr>
            <a:r>
              <a:rPr dirty="0" sz="2800" spc="-10">
                <a:latin typeface="Calibri"/>
                <a:cs typeface="Calibri"/>
              </a:rPr>
              <a:t>dan </a:t>
            </a:r>
            <a:r>
              <a:rPr dirty="0" sz="2800" spc="-15">
                <a:latin typeface="Calibri"/>
                <a:cs typeface="Calibri"/>
              </a:rPr>
              <a:t>pembelian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di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bawah</a:t>
            </a:r>
            <a:r>
              <a:rPr dirty="0" sz="2800" spc="-5">
                <a:latin typeface="Calibri"/>
                <a:cs typeface="Calibri"/>
              </a:rPr>
              <a:t> 100.00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tidak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mendapatkan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45">
                <a:latin typeface="Calibri"/>
                <a:cs typeface="Calibri"/>
              </a:rPr>
              <a:t>diskon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dan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bonus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kupon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potongan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belanja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62443" y="3139439"/>
            <a:ext cx="4500372" cy="15971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657" y="822705"/>
            <a:ext cx="83356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Struktur</a:t>
            </a:r>
            <a:r>
              <a:rPr dirty="0" spc="-50"/>
              <a:t> </a:t>
            </a:r>
            <a:r>
              <a:rPr dirty="0" spc="-25"/>
              <a:t>Kontrol</a:t>
            </a:r>
            <a:r>
              <a:rPr dirty="0" spc="-90"/>
              <a:t> </a:t>
            </a:r>
            <a:r>
              <a:rPr dirty="0" spc="-5"/>
              <a:t>di</a:t>
            </a:r>
            <a:r>
              <a:rPr dirty="0" spc="-10"/>
              <a:t> </a:t>
            </a:r>
            <a:r>
              <a:rPr dirty="0" spc="-15"/>
              <a:t>Python</a:t>
            </a:r>
            <a:r>
              <a:rPr dirty="0" spc="-10"/>
              <a:t> </a:t>
            </a:r>
            <a:r>
              <a:rPr dirty="0" spc="-25"/>
              <a:t>(Percabangan)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7657" y="1657604"/>
            <a:ext cx="11255375" cy="311023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12700" marR="660400">
              <a:lnSpc>
                <a:spcPts val="3000"/>
              </a:lnSpc>
              <a:spcBef>
                <a:spcPts val="495"/>
              </a:spcBef>
            </a:pPr>
            <a:r>
              <a:rPr dirty="0" sz="2800" spc="-5">
                <a:latin typeface="Calibri"/>
                <a:cs typeface="Calibri"/>
              </a:rPr>
              <a:t>Di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bahasa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pemprograman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Python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terdapat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struktur</a:t>
            </a:r>
            <a:r>
              <a:rPr dirty="0" sz="2800" spc="90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kontrol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di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mana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dapat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mengubah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45">
                <a:latin typeface="Calibri"/>
                <a:cs typeface="Calibri"/>
              </a:rPr>
              <a:t>statement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45">
                <a:latin typeface="Calibri"/>
                <a:cs typeface="Calibri"/>
              </a:rPr>
              <a:t>pernyataan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dalam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40">
                <a:latin typeface="Calibri"/>
                <a:cs typeface="Calibri"/>
              </a:rPr>
              <a:t>program.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800" spc="-40">
                <a:latin typeface="Calibri"/>
                <a:cs typeface="Calibri"/>
              </a:rPr>
              <a:t>Statement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if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000"/>
              </a:lnSpc>
              <a:spcBef>
                <a:spcPts val="1050"/>
              </a:spcBef>
            </a:pPr>
            <a:r>
              <a:rPr dirty="0" sz="2800" spc="-50">
                <a:latin typeface="Calibri"/>
                <a:cs typeface="Calibri"/>
              </a:rPr>
              <a:t>Pernyataan</a:t>
            </a:r>
            <a:r>
              <a:rPr dirty="0" sz="2800" spc="-5">
                <a:latin typeface="Calibri"/>
                <a:cs typeface="Calibri"/>
              </a:rPr>
              <a:t> if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akan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menentukan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sebuah</a:t>
            </a:r>
            <a:r>
              <a:rPr dirty="0" sz="2800" spc="65">
                <a:latin typeface="Calibri"/>
                <a:cs typeface="Calibri"/>
              </a:rPr>
              <a:t> </a:t>
            </a:r>
            <a:r>
              <a:rPr dirty="0" sz="2800" spc="-45">
                <a:latin typeface="Calibri"/>
                <a:cs typeface="Calibri"/>
              </a:rPr>
              <a:t>pernyataan</a:t>
            </a:r>
            <a:r>
              <a:rPr dirty="0" sz="2800" spc="6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(atau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blok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 spc="-45">
                <a:latin typeface="Calibri"/>
                <a:cs typeface="Calibri"/>
              </a:rPr>
              <a:t>kode)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yang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akan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eksekusi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jika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dan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45">
                <a:latin typeface="Calibri"/>
                <a:cs typeface="Calibri"/>
              </a:rPr>
              <a:t>hanya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2965"/>
              </a:lnSpc>
            </a:pPr>
            <a:r>
              <a:rPr dirty="0" sz="2800" spc="-35">
                <a:latin typeface="Calibri"/>
                <a:cs typeface="Calibri"/>
              </a:rPr>
              <a:t>jika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5">
                <a:latin typeface="Calibri"/>
                <a:cs typeface="Calibri"/>
              </a:rPr>
              <a:t>persyaratan</a:t>
            </a:r>
            <a:r>
              <a:rPr dirty="0" sz="2800" spc="-20">
                <a:latin typeface="Calibri"/>
                <a:cs typeface="Calibri"/>
              </a:rPr>
              <a:t> bernilai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benar(true).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657" y="822705"/>
            <a:ext cx="83356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Struktur</a:t>
            </a:r>
            <a:r>
              <a:rPr dirty="0" spc="-50"/>
              <a:t> </a:t>
            </a:r>
            <a:r>
              <a:rPr dirty="0" spc="-25"/>
              <a:t>Kontrol</a:t>
            </a:r>
            <a:r>
              <a:rPr dirty="0" spc="-90"/>
              <a:t> </a:t>
            </a:r>
            <a:r>
              <a:rPr dirty="0" spc="-5"/>
              <a:t>di</a:t>
            </a:r>
            <a:r>
              <a:rPr dirty="0" spc="-10"/>
              <a:t> </a:t>
            </a:r>
            <a:r>
              <a:rPr dirty="0" spc="-15"/>
              <a:t>Python</a:t>
            </a:r>
            <a:r>
              <a:rPr dirty="0" spc="-10"/>
              <a:t> </a:t>
            </a:r>
            <a:r>
              <a:rPr dirty="0" spc="-25"/>
              <a:t>(Percabangan)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7657" y="1657604"/>
            <a:ext cx="10776585" cy="833119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495"/>
              </a:spcBef>
            </a:pPr>
            <a:r>
              <a:rPr dirty="0" sz="2800" spc="-5">
                <a:latin typeface="Calibri"/>
                <a:cs typeface="Calibri"/>
              </a:rPr>
              <a:t>Di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Python</a:t>
            </a:r>
            <a:r>
              <a:rPr dirty="0" sz="2800" spc="6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ada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3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jenis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 spc="-45">
                <a:latin typeface="Calibri"/>
                <a:cs typeface="Calibri"/>
              </a:rPr>
              <a:t>pernyataan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yang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digunakan</a:t>
            </a:r>
            <a:r>
              <a:rPr dirty="0" sz="2800" spc="8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untuk</a:t>
            </a:r>
            <a:r>
              <a:rPr dirty="0" sz="2800" spc="8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percabangan, yaitu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sebagai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berikut: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2447" y="3002660"/>
          <a:ext cx="10132060" cy="2351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4365"/>
                <a:gridCol w="1976755"/>
                <a:gridCol w="7501255"/>
              </a:tblGrid>
              <a:tr h="327533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600" spc="-5" b="1">
                          <a:latin typeface="Calibri"/>
                          <a:cs typeface="Calibri"/>
                        </a:rPr>
                        <a:t>No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600" spc="-15" b="1">
                          <a:latin typeface="Calibri"/>
                          <a:cs typeface="Calibri"/>
                        </a:rPr>
                        <a:t>Pernyataan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600" spc="-15" b="1">
                          <a:latin typeface="Calibri"/>
                          <a:cs typeface="Calibri"/>
                        </a:rPr>
                        <a:t>Deskripsi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0897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44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if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44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dirty="0" sz="1600" spc="-15">
                          <a:latin typeface="Calibri"/>
                          <a:cs typeface="Calibri"/>
                        </a:rPr>
                        <a:t>Pernyataan</a:t>
                      </a:r>
                      <a:r>
                        <a:rPr dirty="0" sz="16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 b="1">
                          <a:latin typeface="Calibri"/>
                          <a:cs typeface="Calibri"/>
                        </a:rPr>
                        <a:t>if</a:t>
                      </a:r>
                      <a:r>
                        <a:rPr dirty="0" sz="16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terdiri</a:t>
                      </a:r>
                      <a:r>
                        <a:rPr dirty="0" sz="16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dari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ekspresi</a:t>
                      </a:r>
                      <a:r>
                        <a:rPr dirty="0" sz="1600" spc="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boolean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diikuti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oleh</a:t>
                      </a:r>
                      <a:r>
                        <a:rPr dirty="0" sz="16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satu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baris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atau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lebih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pernyataan.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44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148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if…else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 marR="73088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Bila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pernyataan </a:t>
                      </a:r>
                      <a:r>
                        <a:rPr dirty="0" sz="1600" spc="-5" b="1">
                          <a:latin typeface="Calibri"/>
                          <a:cs typeface="Calibri"/>
                        </a:rPr>
                        <a:t>if 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benar,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maka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blok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pernyataan </a:t>
                      </a:r>
                      <a:r>
                        <a:rPr dirty="0" sz="1600" spc="-5" b="1">
                          <a:latin typeface="Calibri"/>
                          <a:cs typeface="Calibri"/>
                        </a:rPr>
                        <a:t>if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dieksekusi.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Bila salah,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maka blok </a:t>
                      </a:r>
                      <a:r>
                        <a:rPr dirty="0" sz="1600" spc="-3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pernyataan</a:t>
                      </a:r>
                      <a:r>
                        <a:rPr dirty="0" sz="16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5" b="1">
                          <a:latin typeface="Calibri"/>
                          <a:cs typeface="Calibri"/>
                        </a:rPr>
                        <a:t>else</a:t>
                      </a:r>
                      <a:r>
                        <a:rPr dirty="0" sz="16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yang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dieksekusi.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150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if…elif…else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 marR="63563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Disebut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juga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if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bercabang.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Bila ada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kemungkinan beberapa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kondisi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bisa benar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maka </a:t>
                      </a:r>
                      <a:r>
                        <a:rPr dirty="0" sz="1600" spc="-3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digunakan</a:t>
                      </a:r>
                      <a:r>
                        <a:rPr dirty="0" sz="16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pernyataan</a:t>
                      </a:r>
                      <a:r>
                        <a:rPr dirty="0" sz="16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 b="1">
                          <a:latin typeface="Calibri"/>
                          <a:cs typeface="Calibri"/>
                        </a:rPr>
                        <a:t>if…elif</a:t>
                      </a:r>
                      <a:r>
                        <a:rPr dirty="0" sz="1600" spc="-5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atau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 b="1">
                          <a:latin typeface="Calibri"/>
                          <a:cs typeface="Calibri"/>
                        </a:rPr>
                        <a:t>if…elif…else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895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163" y="805053"/>
            <a:ext cx="53016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Struktur</a:t>
            </a:r>
            <a:r>
              <a:rPr dirty="0" spc="-55"/>
              <a:t> </a:t>
            </a:r>
            <a:r>
              <a:rPr dirty="0" spc="-25"/>
              <a:t>Kontrol</a:t>
            </a:r>
            <a:r>
              <a:rPr dirty="0" spc="-114"/>
              <a:t> </a:t>
            </a:r>
            <a:r>
              <a:rPr dirty="0" spc="-5"/>
              <a:t>di</a:t>
            </a:r>
            <a:r>
              <a:rPr dirty="0" spc="-40"/>
              <a:t> </a:t>
            </a:r>
            <a:r>
              <a:rPr dirty="0" spc="-15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6821" y="1628089"/>
            <a:ext cx="17653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40">
                <a:latin typeface="Calibri"/>
                <a:cs typeface="Calibri"/>
              </a:rPr>
              <a:t>Statement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if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56282" y="2651505"/>
            <a:ext cx="36703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97835" algn="l"/>
              </a:tabLst>
            </a:pPr>
            <a:r>
              <a:rPr dirty="0" sz="2800" spc="-5">
                <a:latin typeface="Calibri"/>
                <a:cs typeface="Calibri"/>
              </a:rPr>
              <a:t>true</a:t>
            </a:r>
            <a:r>
              <a:rPr dirty="0" sz="2800" spc="-5">
                <a:latin typeface="Calibri"/>
                <a:cs typeface="Calibri"/>
              </a:rPr>
              <a:t>	</a:t>
            </a:r>
            <a:r>
              <a:rPr dirty="0" sz="2800" spc="-140">
                <a:latin typeface="Calibri"/>
                <a:cs typeface="Calibri"/>
              </a:rPr>
              <a:t>f</a:t>
            </a:r>
            <a:r>
              <a:rPr dirty="0" sz="2800" spc="-5">
                <a:latin typeface="Calibri"/>
                <a:cs typeface="Calibri"/>
              </a:rPr>
              <a:t>alse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72714" y="2316226"/>
            <a:ext cx="2059305" cy="1579245"/>
            <a:chOff x="3172714" y="2316226"/>
            <a:chExt cx="2059305" cy="1579245"/>
          </a:xfrm>
        </p:grpSpPr>
        <p:sp>
          <p:nvSpPr>
            <p:cNvPr id="6" name="object 6"/>
            <p:cNvSpPr/>
            <p:nvPr/>
          </p:nvSpPr>
          <p:spPr>
            <a:xfrm>
              <a:off x="3179064" y="2322576"/>
              <a:ext cx="2046605" cy="1566545"/>
            </a:xfrm>
            <a:custGeom>
              <a:avLst/>
              <a:gdLst/>
              <a:ahLst/>
              <a:cxnLst/>
              <a:rect l="l" t="t" r="r" b="b"/>
              <a:pathLst>
                <a:path w="2046604" h="1566545">
                  <a:moveTo>
                    <a:pt x="1023112" y="0"/>
                  </a:moveTo>
                  <a:lnTo>
                    <a:pt x="0" y="783082"/>
                  </a:lnTo>
                  <a:lnTo>
                    <a:pt x="1023112" y="1566164"/>
                  </a:lnTo>
                  <a:lnTo>
                    <a:pt x="2046224" y="783082"/>
                  </a:lnTo>
                  <a:lnTo>
                    <a:pt x="1023112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179064" y="2322576"/>
              <a:ext cx="2046605" cy="1566545"/>
            </a:xfrm>
            <a:custGeom>
              <a:avLst/>
              <a:gdLst/>
              <a:ahLst/>
              <a:cxnLst/>
              <a:rect l="l" t="t" r="r" b="b"/>
              <a:pathLst>
                <a:path w="2046604" h="1566545">
                  <a:moveTo>
                    <a:pt x="0" y="783082"/>
                  </a:moveTo>
                  <a:lnTo>
                    <a:pt x="1023112" y="0"/>
                  </a:lnTo>
                  <a:lnTo>
                    <a:pt x="2046224" y="783082"/>
                  </a:lnTo>
                  <a:lnTo>
                    <a:pt x="1023112" y="1566164"/>
                  </a:lnTo>
                  <a:lnTo>
                    <a:pt x="0" y="783082"/>
                  </a:lnTo>
                  <a:close/>
                </a:path>
              </a:pathLst>
            </a:custGeom>
            <a:ln w="12700">
              <a:solidFill>
                <a:srgbClr val="2D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811015" y="2927096"/>
            <a:ext cx="7823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boolean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81786" y="3882897"/>
            <a:ext cx="1683385" cy="855980"/>
            <a:chOff x="1081786" y="3882897"/>
            <a:chExt cx="1683385" cy="855980"/>
          </a:xfrm>
        </p:grpSpPr>
        <p:sp>
          <p:nvSpPr>
            <p:cNvPr id="10" name="object 10"/>
            <p:cNvSpPr/>
            <p:nvPr/>
          </p:nvSpPr>
          <p:spPr>
            <a:xfrm>
              <a:off x="1088136" y="3889247"/>
              <a:ext cx="1670050" cy="842644"/>
            </a:xfrm>
            <a:custGeom>
              <a:avLst/>
              <a:gdLst/>
              <a:ahLst/>
              <a:cxnLst/>
              <a:rect l="l" t="t" r="r" b="b"/>
              <a:pathLst>
                <a:path w="1670050" h="842645">
                  <a:moveTo>
                    <a:pt x="1669923" y="0"/>
                  </a:moveTo>
                  <a:lnTo>
                    <a:pt x="0" y="0"/>
                  </a:lnTo>
                  <a:lnTo>
                    <a:pt x="0" y="842263"/>
                  </a:lnTo>
                  <a:lnTo>
                    <a:pt x="1669923" y="842263"/>
                  </a:lnTo>
                  <a:lnTo>
                    <a:pt x="1669923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88136" y="3889247"/>
              <a:ext cx="1670685" cy="843280"/>
            </a:xfrm>
            <a:custGeom>
              <a:avLst/>
              <a:gdLst/>
              <a:ahLst/>
              <a:cxnLst/>
              <a:rect l="l" t="t" r="r" b="b"/>
              <a:pathLst>
                <a:path w="1670685" h="843279">
                  <a:moveTo>
                    <a:pt x="0" y="842771"/>
                  </a:moveTo>
                  <a:lnTo>
                    <a:pt x="1670304" y="842771"/>
                  </a:lnTo>
                  <a:lnTo>
                    <a:pt x="1670304" y="0"/>
                  </a:lnTo>
                  <a:lnTo>
                    <a:pt x="0" y="0"/>
                  </a:lnTo>
                  <a:lnTo>
                    <a:pt x="0" y="842771"/>
                  </a:lnTo>
                  <a:close/>
                </a:path>
              </a:pathLst>
            </a:custGeom>
            <a:ln w="12700">
              <a:solidFill>
                <a:srgbClr val="2D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094486" y="4143502"/>
            <a:ext cx="1663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306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71472" y="3099815"/>
            <a:ext cx="4349115" cy="2720340"/>
          </a:xfrm>
          <a:custGeom>
            <a:avLst/>
            <a:gdLst/>
            <a:ahLst/>
            <a:cxnLst/>
            <a:rect l="l" t="t" r="r" b="b"/>
            <a:pathLst>
              <a:path w="4349115" h="2720340">
                <a:moveTo>
                  <a:pt x="1307084" y="0"/>
                </a:moveTo>
                <a:lnTo>
                  <a:pt x="45339" y="0"/>
                </a:lnTo>
                <a:lnTo>
                  <a:pt x="45339" y="753872"/>
                </a:lnTo>
                <a:lnTo>
                  <a:pt x="10922" y="694944"/>
                </a:lnTo>
                <a:lnTo>
                  <a:pt x="7112" y="693928"/>
                </a:lnTo>
                <a:lnTo>
                  <a:pt x="1016" y="697484"/>
                </a:lnTo>
                <a:lnTo>
                  <a:pt x="0" y="701421"/>
                </a:lnTo>
                <a:lnTo>
                  <a:pt x="51689" y="790067"/>
                </a:lnTo>
                <a:lnTo>
                  <a:pt x="103378" y="701421"/>
                </a:lnTo>
                <a:lnTo>
                  <a:pt x="102362" y="697484"/>
                </a:lnTo>
                <a:lnTo>
                  <a:pt x="96266" y="693928"/>
                </a:lnTo>
                <a:lnTo>
                  <a:pt x="92456" y="694944"/>
                </a:lnTo>
                <a:lnTo>
                  <a:pt x="58039" y="753872"/>
                </a:lnTo>
                <a:lnTo>
                  <a:pt x="58039" y="12700"/>
                </a:lnTo>
                <a:lnTo>
                  <a:pt x="1307084" y="12700"/>
                </a:lnTo>
                <a:lnTo>
                  <a:pt x="1307084" y="0"/>
                </a:lnTo>
                <a:close/>
              </a:path>
              <a:path w="4349115" h="2720340">
                <a:moveTo>
                  <a:pt x="4349115" y="2631313"/>
                </a:moveTo>
                <a:lnTo>
                  <a:pt x="4348099" y="2627414"/>
                </a:lnTo>
                <a:lnTo>
                  <a:pt x="4342003" y="2623883"/>
                </a:lnTo>
                <a:lnTo>
                  <a:pt x="4338066" y="2624912"/>
                </a:lnTo>
                <a:lnTo>
                  <a:pt x="4303649" y="2683891"/>
                </a:lnTo>
                <a:lnTo>
                  <a:pt x="4303776" y="0"/>
                </a:lnTo>
                <a:lnTo>
                  <a:pt x="3353943" y="0"/>
                </a:lnTo>
                <a:lnTo>
                  <a:pt x="3353943" y="12700"/>
                </a:lnTo>
                <a:lnTo>
                  <a:pt x="4291076" y="12700"/>
                </a:lnTo>
                <a:lnTo>
                  <a:pt x="4291076" y="2448814"/>
                </a:lnTo>
                <a:lnTo>
                  <a:pt x="4208272" y="2400554"/>
                </a:lnTo>
                <a:lnTo>
                  <a:pt x="4204335" y="2401570"/>
                </a:lnTo>
                <a:lnTo>
                  <a:pt x="4200779" y="2407666"/>
                </a:lnTo>
                <a:lnTo>
                  <a:pt x="4201922" y="2411603"/>
                </a:lnTo>
                <a:lnTo>
                  <a:pt x="4260596" y="2445893"/>
                </a:lnTo>
                <a:lnTo>
                  <a:pt x="58039" y="2445893"/>
                </a:lnTo>
                <a:lnTo>
                  <a:pt x="58039" y="1363853"/>
                </a:lnTo>
                <a:lnTo>
                  <a:pt x="45339" y="1363853"/>
                </a:lnTo>
                <a:lnTo>
                  <a:pt x="45339" y="2458466"/>
                </a:lnTo>
                <a:lnTo>
                  <a:pt x="4260850" y="2458466"/>
                </a:lnTo>
                <a:lnTo>
                  <a:pt x="4271518" y="2452243"/>
                </a:lnTo>
                <a:lnTo>
                  <a:pt x="4201922" y="2492946"/>
                </a:lnTo>
                <a:lnTo>
                  <a:pt x="4200779" y="2496845"/>
                </a:lnTo>
                <a:lnTo>
                  <a:pt x="4204335" y="2502903"/>
                </a:lnTo>
                <a:lnTo>
                  <a:pt x="4208272" y="2503919"/>
                </a:lnTo>
                <a:lnTo>
                  <a:pt x="4291076" y="2455545"/>
                </a:lnTo>
                <a:lnTo>
                  <a:pt x="4291076" y="2707386"/>
                </a:lnTo>
                <a:lnTo>
                  <a:pt x="4290949" y="2683675"/>
                </a:lnTo>
                <a:lnTo>
                  <a:pt x="4256659" y="2624912"/>
                </a:lnTo>
                <a:lnTo>
                  <a:pt x="4252722" y="2623883"/>
                </a:lnTo>
                <a:lnTo>
                  <a:pt x="4246753" y="2627414"/>
                </a:lnTo>
                <a:lnTo>
                  <a:pt x="4245610" y="2631313"/>
                </a:lnTo>
                <a:lnTo>
                  <a:pt x="4297426" y="2719908"/>
                </a:lnTo>
                <a:lnTo>
                  <a:pt x="4349115" y="2631313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7980" y="1911095"/>
            <a:ext cx="3657600" cy="21564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97980" y="4462271"/>
            <a:ext cx="3034283" cy="8991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163" y="805053"/>
            <a:ext cx="53016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Struktur</a:t>
            </a:r>
            <a:r>
              <a:rPr dirty="0" spc="-55"/>
              <a:t> </a:t>
            </a:r>
            <a:r>
              <a:rPr dirty="0" spc="-25"/>
              <a:t>Kontrol</a:t>
            </a:r>
            <a:r>
              <a:rPr dirty="0" spc="-114"/>
              <a:t> </a:t>
            </a:r>
            <a:r>
              <a:rPr dirty="0" spc="-5"/>
              <a:t>di</a:t>
            </a:r>
            <a:r>
              <a:rPr dirty="0" spc="-40"/>
              <a:t> </a:t>
            </a:r>
            <a:r>
              <a:rPr dirty="0" spc="-15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6821" y="1604009"/>
            <a:ext cx="6988809" cy="4154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25" b="1">
                <a:latin typeface="Calibri"/>
                <a:cs typeface="Calibri"/>
              </a:rPr>
              <a:t>Statement</a:t>
            </a:r>
            <a:r>
              <a:rPr dirty="0" sz="2600" spc="-110" b="1">
                <a:latin typeface="Calibri"/>
                <a:cs typeface="Calibri"/>
              </a:rPr>
              <a:t> </a:t>
            </a:r>
            <a:r>
              <a:rPr dirty="0" sz="2600" spc="-5" b="1">
                <a:latin typeface="Calibri"/>
                <a:cs typeface="Calibri"/>
              </a:rPr>
              <a:t>if-else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80000"/>
              </a:lnSpc>
            </a:pPr>
            <a:r>
              <a:rPr dirty="0" sz="2600" spc="-45">
                <a:latin typeface="Calibri"/>
                <a:cs typeface="Calibri"/>
              </a:rPr>
              <a:t>Pernyataan </a:t>
            </a:r>
            <a:r>
              <a:rPr dirty="0" sz="2600" spc="-5">
                <a:latin typeface="Calibri"/>
                <a:cs typeface="Calibri"/>
              </a:rPr>
              <a:t>pada bagian </a:t>
            </a:r>
            <a:r>
              <a:rPr dirty="0" sz="2600" spc="-25">
                <a:latin typeface="Calibri"/>
                <a:cs typeface="Calibri"/>
              </a:rPr>
              <a:t>kondisi </a:t>
            </a:r>
            <a:r>
              <a:rPr dirty="0" sz="2600">
                <a:latin typeface="Calibri"/>
                <a:cs typeface="Calibri"/>
              </a:rPr>
              <a:t>else </a:t>
            </a:r>
            <a:r>
              <a:rPr dirty="0" sz="2600" spc="-5">
                <a:latin typeface="Calibri"/>
                <a:cs typeface="Calibri"/>
              </a:rPr>
              <a:t>dari blok if-else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dapat </a:t>
            </a:r>
            <a:r>
              <a:rPr dirty="0" sz="2600" spc="-5">
                <a:latin typeface="Calibri"/>
                <a:cs typeface="Calibri"/>
              </a:rPr>
              <a:t>menjadi struktur if-else </a:t>
            </a:r>
            <a:r>
              <a:rPr dirty="0" sz="2600" spc="-20">
                <a:latin typeface="Calibri"/>
                <a:cs typeface="Calibri"/>
              </a:rPr>
              <a:t>yang </a:t>
            </a:r>
            <a:r>
              <a:rPr dirty="0" sz="2600">
                <a:latin typeface="Calibri"/>
                <a:cs typeface="Calibri"/>
              </a:rPr>
              <a:t>lain. </a:t>
            </a:r>
            <a:r>
              <a:rPr dirty="0" sz="2600" spc="-20">
                <a:latin typeface="Calibri"/>
                <a:cs typeface="Calibri"/>
              </a:rPr>
              <a:t>Kondisi 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struktur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seperti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ini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mengijinkan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kita </a:t>
            </a:r>
            <a:r>
              <a:rPr dirty="0" sz="2600" spc="-5">
                <a:latin typeface="Calibri"/>
                <a:cs typeface="Calibri"/>
              </a:rPr>
              <a:t>untuk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membuat </a:t>
            </a:r>
            <a:r>
              <a:rPr dirty="0" sz="2600" spc="-57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seleksi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495"/>
              </a:lnSpc>
            </a:pPr>
            <a:r>
              <a:rPr dirty="0" sz="2600" spc="-45">
                <a:latin typeface="Calibri"/>
                <a:cs typeface="Calibri"/>
              </a:rPr>
              <a:t>persyaratan</a:t>
            </a:r>
            <a:r>
              <a:rPr dirty="0" sz="2600" spc="-95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yang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lebih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 spc="-25">
                <a:latin typeface="Calibri"/>
                <a:cs typeface="Calibri"/>
              </a:rPr>
              <a:t>kompleks.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Calibri"/>
              <a:cs typeface="Calibri"/>
            </a:endParaRPr>
          </a:p>
          <a:p>
            <a:pPr algn="just" marL="12700" marR="3556635">
              <a:lnSpc>
                <a:spcPct val="80000"/>
              </a:lnSpc>
            </a:pPr>
            <a:r>
              <a:rPr dirty="0" sz="2600" spc="-15" i="1">
                <a:latin typeface="Calibri"/>
                <a:cs typeface="Calibri"/>
              </a:rPr>
              <a:t>Bentuk </a:t>
            </a:r>
            <a:r>
              <a:rPr dirty="0" sz="2600" spc="-25" i="1">
                <a:latin typeface="Calibri"/>
                <a:cs typeface="Calibri"/>
              </a:rPr>
              <a:t>statement </a:t>
            </a:r>
            <a:r>
              <a:rPr dirty="0" sz="2600" spc="-5" i="1">
                <a:latin typeface="Calibri"/>
                <a:cs typeface="Calibri"/>
              </a:rPr>
              <a:t>if-else </a:t>
            </a:r>
            <a:r>
              <a:rPr dirty="0" sz="2600" i="1">
                <a:latin typeface="Calibri"/>
                <a:cs typeface="Calibri"/>
              </a:rPr>
              <a:t>, </a:t>
            </a:r>
            <a:r>
              <a:rPr dirty="0" sz="2600" spc="-575" i="1">
                <a:latin typeface="Calibri"/>
                <a:cs typeface="Calibri"/>
              </a:rPr>
              <a:t> </a:t>
            </a:r>
            <a:r>
              <a:rPr dirty="0" sz="2600" i="1">
                <a:latin typeface="Calibri"/>
                <a:cs typeface="Calibri"/>
              </a:rPr>
              <a:t>if( </a:t>
            </a:r>
            <a:r>
              <a:rPr dirty="0" sz="2600" spc="-10" i="1">
                <a:latin typeface="Calibri"/>
                <a:cs typeface="Calibri"/>
              </a:rPr>
              <a:t>boolean_expression1 </a:t>
            </a:r>
            <a:r>
              <a:rPr dirty="0" sz="2600" i="1">
                <a:latin typeface="Calibri"/>
                <a:cs typeface="Calibri"/>
              </a:rPr>
              <a:t>) </a:t>
            </a:r>
            <a:r>
              <a:rPr dirty="0" sz="2600" spc="-575" i="1">
                <a:latin typeface="Calibri"/>
                <a:cs typeface="Calibri"/>
              </a:rPr>
              <a:t> </a:t>
            </a:r>
            <a:r>
              <a:rPr dirty="0" sz="2600" spc="-20" i="1">
                <a:latin typeface="Calibri"/>
                <a:cs typeface="Calibri"/>
              </a:rPr>
              <a:t>statement1;</a:t>
            </a:r>
            <a:endParaRPr sz="2600">
              <a:latin typeface="Calibri"/>
              <a:cs typeface="Calibri"/>
            </a:endParaRPr>
          </a:p>
          <a:p>
            <a:pPr algn="just" marL="12700">
              <a:lnSpc>
                <a:spcPts val="2510"/>
              </a:lnSpc>
            </a:pPr>
            <a:r>
              <a:rPr dirty="0" sz="2600" i="1">
                <a:latin typeface="Calibri"/>
                <a:cs typeface="Calibri"/>
              </a:rPr>
              <a:t>else</a:t>
            </a:r>
            <a:r>
              <a:rPr dirty="0" sz="2600" spc="-65" i="1">
                <a:latin typeface="Calibri"/>
                <a:cs typeface="Calibri"/>
              </a:rPr>
              <a:t> </a:t>
            </a:r>
            <a:r>
              <a:rPr dirty="0" sz="2600" i="1">
                <a:latin typeface="Calibri"/>
                <a:cs typeface="Calibri"/>
              </a:rPr>
              <a:t>(</a:t>
            </a:r>
            <a:r>
              <a:rPr dirty="0" sz="2600" spc="-45" i="1">
                <a:latin typeface="Calibri"/>
                <a:cs typeface="Calibri"/>
              </a:rPr>
              <a:t> </a:t>
            </a:r>
            <a:r>
              <a:rPr dirty="0" sz="2600" spc="-10" i="1">
                <a:latin typeface="Calibri"/>
                <a:cs typeface="Calibri"/>
              </a:rPr>
              <a:t>boolean_expression2</a:t>
            </a:r>
            <a:r>
              <a:rPr dirty="0" sz="2600" spc="-120" i="1">
                <a:latin typeface="Calibri"/>
                <a:cs typeface="Calibri"/>
              </a:rPr>
              <a:t> </a:t>
            </a:r>
            <a:r>
              <a:rPr dirty="0" sz="2600" i="1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54296" y="1969007"/>
            <a:ext cx="6205855" cy="4657725"/>
            <a:chOff x="4654296" y="1969007"/>
            <a:chExt cx="6205855" cy="46577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9644" y="1969007"/>
              <a:ext cx="3040379" cy="41970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4296" y="5152643"/>
              <a:ext cx="3454907" cy="14737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163" y="805053"/>
            <a:ext cx="53016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Struktur</a:t>
            </a:r>
            <a:r>
              <a:rPr dirty="0" spc="-55"/>
              <a:t> </a:t>
            </a:r>
            <a:r>
              <a:rPr dirty="0" spc="-25"/>
              <a:t>Kontrol</a:t>
            </a:r>
            <a:r>
              <a:rPr dirty="0" spc="-114"/>
              <a:t> </a:t>
            </a:r>
            <a:r>
              <a:rPr dirty="0" spc="-5"/>
              <a:t>di</a:t>
            </a:r>
            <a:r>
              <a:rPr dirty="0" spc="-40"/>
              <a:t> </a:t>
            </a:r>
            <a:r>
              <a:rPr dirty="0" spc="-15"/>
              <a:t>Python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227" y="2025395"/>
            <a:ext cx="3514344" cy="24917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227" y="5006340"/>
            <a:ext cx="3011424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163" y="805053"/>
            <a:ext cx="53016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Struktur</a:t>
            </a:r>
            <a:r>
              <a:rPr dirty="0" spc="-55"/>
              <a:t> </a:t>
            </a:r>
            <a:r>
              <a:rPr dirty="0" spc="-25"/>
              <a:t>Kontrol</a:t>
            </a:r>
            <a:r>
              <a:rPr dirty="0" spc="-114"/>
              <a:t> </a:t>
            </a:r>
            <a:r>
              <a:rPr dirty="0" spc="-5"/>
              <a:t>di</a:t>
            </a:r>
            <a:r>
              <a:rPr dirty="0" spc="-40"/>
              <a:t> </a:t>
            </a:r>
            <a:r>
              <a:rPr dirty="0" spc="-15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6821" y="1628089"/>
            <a:ext cx="6562725" cy="32600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40" b="1">
                <a:latin typeface="Calibri"/>
                <a:cs typeface="Calibri"/>
              </a:rPr>
              <a:t>Statement</a:t>
            </a:r>
            <a:r>
              <a:rPr dirty="0" sz="2800" spc="50" b="1">
                <a:latin typeface="Calibri"/>
                <a:cs typeface="Calibri"/>
              </a:rPr>
              <a:t> </a:t>
            </a:r>
            <a:r>
              <a:rPr dirty="0" sz="2800" spc="-20" b="1">
                <a:latin typeface="Calibri"/>
                <a:cs typeface="Calibri"/>
              </a:rPr>
              <a:t>if…elif…else…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90000"/>
              </a:lnSpc>
              <a:spcBef>
                <a:spcPts val="5"/>
              </a:spcBef>
            </a:pPr>
            <a:r>
              <a:rPr dirty="0" sz="2800" spc="-50">
                <a:latin typeface="Calibri"/>
                <a:cs typeface="Calibri"/>
              </a:rPr>
              <a:t>Pernyataan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if…elif…else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digunakan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untuk 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menguji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lebih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dari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2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40">
                <a:latin typeface="Calibri"/>
                <a:cs typeface="Calibri"/>
              </a:rPr>
              <a:t>kondisi.</a:t>
            </a:r>
            <a:r>
              <a:rPr dirty="0" sz="2800" spc="8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Bila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40">
                <a:latin typeface="Calibri"/>
                <a:cs typeface="Calibri"/>
              </a:rPr>
              <a:t>kondisi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pada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if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85">
                <a:latin typeface="Calibri"/>
                <a:cs typeface="Calibri"/>
              </a:rPr>
              <a:t>benar,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maka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45">
                <a:latin typeface="Calibri"/>
                <a:cs typeface="Calibri"/>
              </a:rPr>
              <a:t>pernyataan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di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40">
                <a:latin typeface="Calibri"/>
                <a:cs typeface="Calibri"/>
              </a:rPr>
              <a:t>dalamnya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yang 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dieksekusi.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Bila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salah,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maka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masuk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90">
                <a:latin typeface="Calibri"/>
                <a:cs typeface="Calibri"/>
              </a:rPr>
              <a:t>ke 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pengujian</a:t>
            </a:r>
            <a:r>
              <a:rPr dirty="0" sz="2800" spc="65">
                <a:latin typeface="Calibri"/>
                <a:cs typeface="Calibri"/>
              </a:rPr>
              <a:t> </a:t>
            </a:r>
            <a:r>
              <a:rPr dirty="0" sz="2800" spc="-40">
                <a:latin typeface="Calibri"/>
                <a:cs typeface="Calibri"/>
              </a:rPr>
              <a:t>kondisi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80">
                <a:latin typeface="Calibri"/>
                <a:cs typeface="Calibri"/>
              </a:rPr>
              <a:t>elif.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85">
                <a:latin typeface="Calibri"/>
                <a:cs typeface="Calibri"/>
              </a:rPr>
              <a:t>Terakhir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bila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tidak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ada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if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atau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elif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yang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benar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23788" y="1467611"/>
            <a:ext cx="6114415" cy="4753610"/>
            <a:chOff x="5923788" y="1467611"/>
            <a:chExt cx="6114415" cy="47536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55636" y="1467611"/>
              <a:ext cx="4282439" cy="45796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3788" y="4925567"/>
              <a:ext cx="2240280" cy="1295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163" y="805053"/>
            <a:ext cx="53016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Struktur</a:t>
            </a:r>
            <a:r>
              <a:rPr dirty="0" spc="-55"/>
              <a:t> </a:t>
            </a:r>
            <a:r>
              <a:rPr dirty="0" spc="-25"/>
              <a:t>Kontrol</a:t>
            </a:r>
            <a:r>
              <a:rPr dirty="0" spc="-114"/>
              <a:t> </a:t>
            </a:r>
            <a:r>
              <a:rPr dirty="0" spc="-5"/>
              <a:t>di</a:t>
            </a:r>
            <a:r>
              <a:rPr dirty="0" spc="-40"/>
              <a:t> </a:t>
            </a:r>
            <a:r>
              <a:rPr dirty="0" spc="-15"/>
              <a:t>Python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136" y="1900427"/>
            <a:ext cx="10620756" cy="39212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163" y="805053"/>
            <a:ext cx="53016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Struktur</a:t>
            </a:r>
            <a:r>
              <a:rPr dirty="0" spc="-55"/>
              <a:t> </a:t>
            </a:r>
            <a:r>
              <a:rPr dirty="0" spc="-25"/>
              <a:t>Kontrol</a:t>
            </a:r>
            <a:r>
              <a:rPr dirty="0" spc="-114"/>
              <a:t> </a:t>
            </a:r>
            <a:r>
              <a:rPr dirty="0" spc="-5"/>
              <a:t>di</a:t>
            </a:r>
            <a:r>
              <a:rPr dirty="0" spc="-40"/>
              <a:t> </a:t>
            </a:r>
            <a:r>
              <a:rPr dirty="0" spc="-15"/>
              <a:t>Python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0" y="1828800"/>
            <a:ext cx="4355592" cy="36164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8" y="1752600"/>
            <a:ext cx="6969251" cy="3352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Hendy</dc:creator>
  <dc:title>PowerPoint Presentation</dc:title>
  <dcterms:created xsi:type="dcterms:W3CDTF">2024-09-18T13:50:35Z</dcterms:created>
  <dcterms:modified xsi:type="dcterms:W3CDTF">2024-09-18T13:50:35Z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2024-09-18T00:00:00Z</vt:filetime>
  </property>
</Properties>
</file>