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8" y="0"/>
            <a:ext cx="12185903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86705" y="2357450"/>
            <a:ext cx="2424429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06317" y="3264230"/>
            <a:ext cx="7259955" cy="2191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0"/>
            <a:ext cx="12185903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L</a:t>
            </a:r>
            <a:r>
              <a:rPr dirty="0" spc="-45"/>
              <a:t>oo</a:t>
            </a:r>
            <a:r>
              <a:rPr dirty="0" spc="-60"/>
              <a:t>p</a:t>
            </a:r>
            <a:r>
              <a:rPr dirty="0" spc="-30"/>
              <a:t>i</a:t>
            </a:r>
            <a:r>
              <a:rPr dirty="0" spc="-60"/>
              <a:t>n</a:t>
            </a:r>
            <a:r>
              <a:rPr dirty="0"/>
              <a:t>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R="1671320">
              <a:lnSpc>
                <a:spcPts val="2735"/>
              </a:lnSpc>
              <a:spcBef>
                <a:spcPts val="100"/>
              </a:spcBef>
            </a:pPr>
            <a:r>
              <a:rPr dirty="0" spc="-15"/>
              <a:t>Statement</a:t>
            </a:r>
            <a:r>
              <a:rPr dirty="0" spc="-25"/>
              <a:t> </a:t>
            </a:r>
            <a:r>
              <a:rPr dirty="0"/>
              <a:t>while,</a:t>
            </a:r>
            <a:r>
              <a:rPr dirty="0" spc="-30"/>
              <a:t> </a:t>
            </a:r>
            <a:r>
              <a:rPr dirty="0"/>
              <a:t>while</a:t>
            </a:r>
            <a:r>
              <a:rPr dirty="0" spc="-35"/>
              <a:t> </a:t>
            </a:r>
            <a:r>
              <a:rPr dirty="0" spc="-15"/>
              <a:t>bersarangan,</a:t>
            </a:r>
            <a:r>
              <a:rPr dirty="0" spc="-20"/>
              <a:t> </a:t>
            </a:r>
            <a:r>
              <a:rPr dirty="0"/>
              <a:t>do</a:t>
            </a:r>
            <a:r>
              <a:rPr dirty="0" spc="-25"/>
              <a:t> </a:t>
            </a:r>
            <a:r>
              <a:rPr dirty="0"/>
              <a:t>while</a:t>
            </a:r>
          </a:p>
          <a:p>
            <a:pPr algn="ctr" marR="1671955">
              <a:lnSpc>
                <a:spcPts val="2735"/>
              </a:lnSpc>
            </a:pPr>
            <a:r>
              <a:rPr dirty="0" spc="-10"/>
              <a:t>Chapter</a:t>
            </a:r>
            <a:r>
              <a:rPr dirty="0" spc="-45"/>
              <a:t> </a:t>
            </a:r>
            <a:r>
              <a:rPr dirty="0"/>
              <a:t>4</a:t>
            </a: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/>
          </a:p>
          <a:p>
            <a:pPr marL="3696335">
              <a:lnSpc>
                <a:spcPct val="100000"/>
              </a:lnSpc>
            </a:pPr>
            <a:r>
              <a:rPr dirty="0" spc="-40">
                <a:latin typeface="Calibri"/>
                <a:cs typeface="Calibri"/>
              </a:rPr>
              <a:t>Teknik</a:t>
            </a:r>
            <a:r>
              <a:rPr dirty="0" spc="-30">
                <a:latin typeface="Calibri"/>
                <a:cs typeface="Calibri"/>
              </a:rPr>
              <a:t> </a:t>
            </a:r>
            <a:r>
              <a:rPr dirty="0" spc="-15">
                <a:latin typeface="Calibri"/>
                <a:cs typeface="Calibri"/>
              </a:rPr>
              <a:t>Pemprograman</a:t>
            </a:r>
          </a:p>
          <a:p>
            <a:pPr marL="3819525">
              <a:lnSpc>
                <a:spcPct val="100000"/>
              </a:lnSpc>
              <a:spcBef>
                <a:spcPts val="715"/>
              </a:spcBef>
            </a:pPr>
            <a:r>
              <a:rPr dirty="0" spc="-15">
                <a:latin typeface="Calibri"/>
                <a:cs typeface="Calibri"/>
              </a:rPr>
              <a:t>Syaeful</a:t>
            </a:r>
            <a:r>
              <a:rPr dirty="0" spc="-4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Anas</a:t>
            </a:r>
            <a:r>
              <a:rPr dirty="0" spc="-25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Aklani,</a:t>
            </a:r>
            <a:r>
              <a:rPr dirty="0" spc="-35">
                <a:latin typeface="Calibri"/>
                <a:cs typeface="Calibri"/>
              </a:rPr>
              <a:t> </a:t>
            </a:r>
            <a:r>
              <a:rPr dirty="0" spc="-15">
                <a:latin typeface="Calibri"/>
                <a:cs typeface="Calibri"/>
              </a:rPr>
              <a:t>M.Kom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621" y="1114171"/>
            <a:ext cx="9607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L</a:t>
            </a:r>
            <a:r>
              <a:rPr dirty="0" sz="2400" spc="-20" b="1">
                <a:latin typeface="Calibri"/>
                <a:cs typeface="Calibri"/>
              </a:rPr>
              <a:t>a</a:t>
            </a:r>
            <a:r>
              <a:rPr dirty="0" sz="2400" b="1">
                <a:latin typeface="Calibri"/>
                <a:cs typeface="Calibri"/>
              </a:rPr>
              <a:t>t</a:t>
            </a:r>
            <a:r>
              <a:rPr dirty="0" sz="2400" spc="-10" b="1">
                <a:latin typeface="Calibri"/>
                <a:cs typeface="Calibri"/>
              </a:rPr>
              <a:t>i</a:t>
            </a:r>
            <a:r>
              <a:rPr dirty="0" sz="2400" b="1">
                <a:latin typeface="Calibri"/>
                <a:cs typeface="Calibri"/>
              </a:rPr>
              <a:t>han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349" y="1614881"/>
            <a:ext cx="9899015" cy="267716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756285" marR="136525" indent="-744220">
              <a:lnSpc>
                <a:spcPts val="3890"/>
              </a:lnSpc>
              <a:spcBef>
                <a:spcPts val="59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dirty="0" sz="3600" spc="-10" b="1">
                <a:latin typeface="Calibri"/>
                <a:cs typeface="Calibri"/>
              </a:rPr>
              <a:t>Buatlah</a:t>
            </a:r>
            <a:r>
              <a:rPr dirty="0" sz="3600" spc="5" b="1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sebuah</a:t>
            </a:r>
            <a:r>
              <a:rPr dirty="0" sz="3600" spc="-5" b="1">
                <a:latin typeface="Calibri"/>
                <a:cs typeface="Calibri"/>
              </a:rPr>
              <a:t> </a:t>
            </a:r>
            <a:r>
              <a:rPr dirty="0" sz="3600" spc="-25" b="1">
                <a:latin typeface="Calibri"/>
                <a:cs typeface="Calibri"/>
              </a:rPr>
              <a:t>kode</a:t>
            </a:r>
            <a:r>
              <a:rPr dirty="0" sz="3600" spc="-10" b="1">
                <a:latin typeface="Calibri"/>
                <a:cs typeface="Calibri"/>
              </a:rPr>
              <a:t> </a:t>
            </a:r>
            <a:r>
              <a:rPr dirty="0" sz="3600" spc="-20" b="1">
                <a:latin typeface="Calibri"/>
                <a:cs typeface="Calibri"/>
              </a:rPr>
              <a:t>program,</a:t>
            </a:r>
            <a:r>
              <a:rPr dirty="0" sz="3600" spc="-5" b="1">
                <a:latin typeface="Calibri"/>
                <a:cs typeface="Calibri"/>
              </a:rPr>
              <a:t> </a:t>
            </a:r>
            <a:r>
              <a:rPr dirty="0" sz="3600" spc="-10" b="1">
                <a:latin typeface="Calibri"/>
                <a:cs typeface="Calibri"/>
              </a:rPr>
              <a:t>untuk</a:t>
            </a:r>
            <a:r>
              <a:rPr dirty="0" sz="3600" spc="5" b="1">
                <a:latin typeface="Calibri"/>
                <a:cs typeface="Calibri"/>
              </a:rPr>
              <a:t> </a:t>
            </a:r>
            <a:r>
              <a:rPr dirty="0" sz="3600" spc="-10" b="1">
                <a:latin typeface="Calibri"/>
                <a:cs typeface="Calibri"/>
              </a:rPr>
              <a:t>mencetak </a:t>
            </a:r>
            <a:r>
              <a:rPr dirty="0" sz="3600" spc="-800" b="1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Nilai</a:t>
            </a:r>
            <a:r>
              <a:rPr dirty="0" sz="3600" spc="-10" b="1">
                <a:latin typeface="Calibri"/>
                <a:cs typeface="Calibri"/>
              </a:rPr>
              <a:t> bilangan</a:t>
            </a:r>
            <a:r>
              <a:rPr dirty="0" sz="3600" spc="20" b="1">
                <a:latin typeface="Calibri"/>
                <a:cs typeface="Calibri"/>
              </a:rPr>
              <a:t> </a:t>
            </a:r>
            <a:r>
              <a:rPr dirty="0" sz="3600" spc="-15" b="1">
                <a:latin typeface="Calibri"/>
                <a:cs typeface="Calibri"/>
              </a:rPr>
              <a:t>ganjil</a:t>
            </a:r>
            <a:r>
              <a:rPr dirty="0" sz="3600" spc="20" b="1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&lt;</a:t>
            </a:r>
            <a:r>
              <a:rPr dirty="0" sz="3600" spc="-15" b="1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7;</a:t>
            </a:r>
            <a:endParaRPr sz="3600">
              <a:latin typeface="Calibri"/>
              <a:cs typeface="Calibri"/>
            </a:endParaRPr>
          </a:p>
          <a:p>
            <a:pPr marL="756285" marR="5080" indent="-744220">
              <a:lnSpc>
                <a:spcPct val="90000"/>
              </a:lnSpc>
              <a:spcBef>
                <a:spcPts val="940"/>
              </a:spcBef>
              <a:buAutoNum type="arabicPeriod"/>
              <a:tabLst>
                <a:tab pos="756285" algn="l"/>
                <a:tab pos="756920" algn="l"/>
                <a:tab pos="3847465" algn="l"/>
              </a:tabLst>
            </a:pPr>
            <a:r>
              <a:rPr dirty="0" sz="3600" spc="-10" b="1">
                <a:latin typeface="Calibri"/>
                <a:cs typeface="Calibri"/>
              </a:rPr>
              <a:t>Buatlah</a:t>
            </a:r>
            <a:r>
              <a:rPr dirty="0" sz="3600" spc="5" b="1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sebuah</a:t>
            </a:r>
            <a:r>
              <a:rPr dirty="0" sz="3600" spc="-10" b="1">
                <a:latin typeface="Calibri"/>
                <a:cs typeface="Calibri"/>
              </a:rPr>
              <a:t> </a:t>
            </a:r>
            <a:r>
              <a:rPr dirty="0" sz="3600" spc="-25" b="1">
                <a:latin typeface="Calibri"/>
                <a:cs typeface="Calibri"/>
              </a:rPr>
              <a:t>kode</a:t>
            </a:r>
            <a:r>
              <a:rPr dirty="0" sz="3600" spc="-15" b="1">
                <a:latin typeface="Calibri"/>
                <a:cs typeface="Calibri"/>
              </a:rPr>
              <a:t> </a:t>
            </a:r>
            <a:r>
              <a:rPr dirty="0" sz="3600" spc="-20" b="1">
                <a:latin typeface="Calibri"/>
                <a:cs typeface="Calibri"/>
              </a:rPr>
              <a:t>program</a:t>
            </a:r>
            <a:r>
              <a:rPr dirty="0" sz="3600" spc="-5" b="1">
                <a:latin typeface="Calibri"/>
                <a:cs typeface="Calibri"/>
              </a:rPr>
              <a:t> </a:t>
            </a:r>
            <a:r>
              <a:rPr dirty="0" sz="3600" spc="-10" b="1">
                <a:latin typeface="Calibri"/>
                <a:cs typeface="Calibri"/>
              </a:rPr>
              <a:t>untuk</a:t>
            </a:r>
            <a:r>
              <a:rPr dirty="0" sz="3600" b="1">
                <a:latin typeface="Calibri"/>
                <a:cs typeface="Calibri"/>
              </a:rPr>
              <a:t> </a:t>
            </a:r>
            <a:r>
              <a:rPr dirty="0" sz="3600" spc="-10" b="1">
                <a:latin typeface="Calibri"/>
                <a:cs typeface="Calibri"/>
              </a:rPr>
              <a:t>mencetak </a:t>
            </a:r>
            <a:r>
              <a:rPr dirty="0" sz="3600" spc="-5" b="1">
                <a:latin typeface="Calibri"/>
                <a:cs typeface="Calibri"/>
              </a:rPr>
              <a:t> </a:t>
            </a:r>
            <a:r>
              <a:rPr dirty="0" sz="3600" spc="-15" b="1">
                <a:latin typeface="Calibri"/>
                <a:cs typeface="Calibri"/>
              </a:rPr>
              <a:t>Deret</a:t>
            </a:r>
            <a:r>
              <a:rPr dirty="0" sz="3600" spc="-20" b="1">
                <a:latin typeface="Calibri"/>
                <a:cs typeface="Calibri"/>
              </a:rPr>
              <a:t> </a:t>
            </a:r>
            <a:r>
              <a:rPr dirty="0" sz="3600" spc="-10" b="1">
                <a:latin typeface="Calibri"/>
                <a:cs typeface="Calibri"/>
              </a:rPr>
              <a:t>berikut</a:t>
            </a:r>
            <a:r>
              <a:rPr dirty="0" sz="3600" spc="-5" b="1">
                <a:latin typeface="Calibri"/>
                <a:cs typeface="Calibri"/>
              </a:rPr>
              <a:t> 1+2+3+4+...,</a:t>
            </a:r>
            <a:r>
              <a:rPr dirty="0" sz="3600" spc="-20" b="1">
                <a:latin typeface="Calibri"/>
                <a:cs typeface="Calibri"/>
              </a:rPr>
              <a:t> </a:t>
            </a:r>
            <a:r>
              <a:rPr dirty="0" sz="3600" spc="-10" b="1">
                <a:latin typeface="Calibri"/>
                <a:cs typeface="Calibri"/>
              </a:rPr>
              <a:t>dengan</a:t>
            </a:r>
            <a:r>
              <a:rPr dirty="0" sz="3600" b="1">
                <a:latin typeface="Calibri"/>
                <a:cs typeface="Calibri"/>
              </a:rPr>
              <a:t> </a:t>
            </a:r>
            <a:r>
              <a:rPr dirty="0" sz="3600" spc="-40" b="1">
                <a:latin typeface="Calibri"/>
                <a:cs typeface="Calibri"/>
              </a:rPr>
              <a:t>syarat</a:t>
            </a:r>
            <a:r>
              <a:rPr dirty="0" sz="3600" spc="-5" b="1">
                <a:latin typeface="Calibri"/>
                <a:cs typeface="Calibri"/>
              </a:rPr>
              <a:t> jumlah </a:t>
            </a:r>
            <a:r>
              <a:rPr dirty="0" sz="3600" spc="-800" b="1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Nilai </a:t>
            </a:r>
            <a:r>
              <a:rPr dirty="0" sz="3600" spc="-20" b="1">
                <a:latin typeface="Calibri"/>
                <a:cs typeface="Calibri"/>
              </a:rPr>
              <a:t>total</a:t>
            </a:r>
            <a:r>
              <a:rPr dirty="0" sz="3600" spc="15" b="1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&lt;</a:t>
            </a:r>
            <a:r>
              <a:rPr dirty="0" sz="3600" spc="-5" b="1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40;	</a:t>
            </a:r>
            <a:r>
              <a:rPr dirty="0" sz="3600" spc="-10">
                <a:latin typeface="Calibri"/>
                <a:cs typeface="Calibri"/>
              </a:rPr>
              <a:t>(1+2+3+4…..+39)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5118" y="1289431"/>
            <a:ext cx="10188575" cy="3554729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527685" marR="5080" indent="-515620">
              <a:lnSpc>
                <a:spcPct val="90000"/>
              </a:lnSpc>
              <a:spcBef>
                <a:spcPts val="41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600" spc="-5">
                <a:latin typeface="Calibri"/>
                <a:cs typeface="Calibri"/>
              </a:rPr>
              <a:t>Buatlah </a:t>
            </a:r>
            <a:r>
              <a:rPr dirty="0" sz="2600" spc="-15">
                <a:latin typeface="Calibri"/>
                <a:cs typeface="Calibri"/>
              </a:rPr>
              <a:t>program </a:t>
            </a:r>
            <a:r>
              <a:rPr dirty="0" sz="2600" spc="-5">
                <a:latin typeface="Calibri"/>
                <a:cs typeface="Calibri"/>
              </a:rPr>
              <a:t>utk </a:t>
            </a:r>
            <a:r>
              <a:rPr dirty="0" sz="2600">
                <a:latin typeface="Calibri"/>
                <a:cs typeface="Calibri"/>
              </a:rPr>
              <a:t>menghitung </a:t>
            </a:r>
            <a:r>
              <a:rPr dirty="0" sz="2600" spc="-15">
                <a:latin typeface="Calibri"/>
                <a:cs typeface="Calibri"/>
              </a:rPr>
              <a:t>keuntungan </a:t>
            </a:r>
            <a:r>
              <a:rPr dirty="0" sz="2600" spc="-10">
                <a:latin typeface="Calibri"/>
                <a:cs typeface="Calibri"/>
              </a:rPr>
              <a:t>berikut </a:t>
            </a:r>
            <a:r>
              <a:rPr dirty="0" sz="2600">
                <a:latin typeface="Calibri"/>
                <a:cs typeface="Calibri"/>
              </a:rPr>
              <a:t>ini, </a:t>
            </a:r>
            <a:r>
              <a:rPr dirty="0" sz="2600" spc="-15">
                <a:latin typeface="Calibri"/>
                <a:cs typeface="Calibri"/>
              </a:rPr>
              <a:t>jika </a:t>
            </a:r>
            <a:r>
              <a:rPr dirty="0" sz="2600" spc="-5">
                <a:latin typeface="Calibri"/>
                <a:cs typeface="Calibri"/>
              </a:rPr>
              <a:t>budi 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belanja di </a:t>
            </a:r>
            <a:r>
              <a:rPr dirty="0" sz="2600" spc="-30">
                <a:latin typeface="Calibri"/>
                <a:cs typeface="Calibri"/>
              </a:rPr>
              <a:t>toko </a:t>
            </a:r>
            <a:r>
              <a:rPr dirty="0" sz="2600" spc="-10">
                <a:latin typeface="Calibri"/>
                <a:cs typeface="Calibri"/>
              </a:rPr>
              <a:t>alfa </a:t>
            </a:r>
            <a:r>
              <a:rPr dirty="0" sz="2600">
                <a:latin typeface="Calibri"/>
                <a:cs typeface="Calibri"/>
              </a:rPr>
              <a:t>lebih </a:t>
            </a:r>
            <a:r>
              <a:rPr dirty="0" sz="2600" spc="-5">
                <a:latin typeface="Calibri"/>
                <a:cs typeface="Calibri"/>
              </a:rPr>
              <a:t>dari </a:t>
            </a:r>
            <a:r>
              <a:rPr dirty="0" sz="2600">
                <a:latin typeface="Calibri"/>
                <a:cs typeface="Calibri"/>
              </a:rPr>
              <a:t>300 </a:t>
            </a:r>
            <a:r>
              <a:rPr dirty="0" sz="2600" spc="-10">
                <a:latin typeface="Calibri"/>
                <a:cs typeface="Calibri"/>
              </a:rPr>
              <a:t>maka akan </a:t>
            </a:r>
            <a:r>
              <a:rPr dirty="0" sz="2600" spc="-5">
                <a:latin typeface="Calibri"/>
                <a:cs typeface="Calibri"/>
              </a:rPr>
              <a:t>mendapat </a:t>
            </a:r>
            <a:r>
              <a:rPr dirty="0" sz="2600" spc="-15">
                <a:latin typeface="Calibri"/>
                <a:cs typeface="Calibri"/>
              </a:rPr>
              <a:t>diskon </a:t>
            </a:r>
            <a:r>
              <a:rPr dirty="0" sz="2600">
                <a:latin typeface="Calibri"/>
                <a:cs typeface="Calibri"/>
              </a:rPr>
              <a:t>15 % </a:t>
            </a:r>
            <a:r>
              <a:rPr dirty="0" sz="2600" spc="-5">
                <a:latin typeface="Calibri"/>
                <a:cs typeface="Calibri"/>
              </a:rPr>
              <a:t>dan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jika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belanja di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bawah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300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tidak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mendapat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diskon</a:t>
            </a:r>
            <a:endParaRPr sz="26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8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600" spc="-5">
                <a:latin typeface="Calibri"/>
                <a:cs typeface="Calibri"/>
              </a:rPr>
              <a:t>Buatlah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program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utk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menampikan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seperti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di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bawah </a:t>
            </a:r>
            <a:r>
              <a:rPr dirty="0" sz="2600">
                <a:latin typeface="Calibri"/>
                <a:cs typeface="Calibri"/>
              </a:rPr>
              <a:t>ini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: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600" spc="-10">
                <a:latin typeface="Calibri"/>
                <a:cs typeface="Calibri"/>
              </a:rPr>
              <a:t>Aku</a:t>
            </a:r>
            <a:endParaRPr sz="2600">
              <a:latin typeface="Calibri"/>
              <a:cs typeface="Calibri"/>
            </a:endParaRPr>
          </a:p>
          <a:p>
            <a:pPr marL="12700" marR="7534909">
              <a:lnSpc>
                <a:spcPts val="3820"/>
              </a:lnSpc>
              <a:spcBef>
                <a:spcPts val="80"/>
              </a:spcBef>
            </a:pPr>
            <a:r>
              <a:rPr dirty="0" sz="2600" spc="-10">
                <a:latin typeface="Calibri"/>
                <a:cs typeface="Calibri"/>
              </a:rPr>
              <a:t>Aku</a:t>
            </a:r>
            <a:r>
              <a:rPr dirty="0" sz="2600" spc="56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Mahasiswa 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Aku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Mahasiswa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UIB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932" y="834009"/>
            <a:ext cx="164718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Looping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57911" y="1529588"/>
            <a:ext cx="8334375" cy="388747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12700" marR="62230">
              <a:lnSpc>
                <a:spcPct val="90000"/>
              </a:lnSpc>
              <a:spcBef>
                <a:spcPts val="415"/>
              </a:spcBef>
            </a:pPr>
            <a:r>
              <a:rPr dirty="0" sz="2600">
                <a:latin typeface="Calibri"/>
                <a:cs typeface="Calibri"/>
              </a:rPr>
              <a:t>A loop in a </a:t>
            </a:r>
            <a:r>
              <a:rPr dirty="0" sz="2600" spc="-10">
                <a:latin typeface="Calibri"/>
                <a:cs typeface="Calibri"/>
              </a:rPr>
              <a:t>programming </a:t>
            </a:r>
            <a:r>
              <a:rPr dirty="0" sz="2600" spc="-5">
                <a:latin typeface="Calibri"/>
                <a:cs typeface="Calibri"/>
              </a:rPr>
              <a:t>language functions </a:t>
            </a:r>
            <a:r>
              <a:rPr dirty="0" sz="2600" spc="-15">
                <a:latin typeface="Calibri"/>
                <a:cs typeface="Calibri"/>
              </a:rPr>
              <a:t>to </a:t>
            </a:r>
            <a:r>
              <a:rPr dirty="0" sz="2600" spc="-10">
                <a:latin typeface="Calibri"/>
                <a:cs typeface="Calibri"/>
              </a:rPr>
              <a:t>tell </a:t>
            </a:r>
            <a:r>
              <a:rPr dirty="0" sz="2600">
                <a:latin typeface="Calibri"/>
                <a:cs typeface="Calibri"/>
              </a:rPr>
              <a:t>the 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computer </a:t>
            </a:r>
            <a:r>
              <a:rPr dirty="0" sz="2600" spc="-15">
                <a:latin typeface="Calibri"/>
                <a:cs typeface="Calibri"/>
              </a:rPr>
              <a:t>to </a:t>
            </a:r>
            <a:r>
              <a:rPr dirty="0" sz="2600">
                <a:latin typeface="Calibri"/>
                <a:cs typeface="Calibri"/>
              </a:rPr>
              <a:t>do </a:t>
            </a:r>
            <a:r>
              <a:rPr dirty="0" sz="2600" spc="-5">
                <a:latin typeface="Calibri"/>
                <a:cs typeface="Calibri"/>
              </a:rPr>
              <a:t>something </a:t>
            </a:r>
            <a:r>
              <a:rPr dirty="0" sz="2600" spc="-25">
                <a:latin typeface="Calibri"/>
                <a:cs typeface="Calibri"/>
              </a:rPr>
              <a:t>repeatedly. </a:t>
            </a:r>
            <a:r>
              <a:rPr dirty="0" sz="2600" spc="-10">
                <a:latin typeface="Calibri"/>
                <a:cs typeface="Calibri"/>
              </a:rPr>
              <a:t>There are two </a:t>
            </a:r>
            <a:r>
              <a:rPr dirty="0" sz="2600">
                <a:latin typeface="Calibri"/>
                <a:cs typeface="Calibri"/>
              </a:rPr>
              <a:t>types </a:t>
            </a:r>
            <a:r>
              <a:rPr dirty="0" sz="2600" spc="-5">
                <a:latin typeface="Calibri"/>
                <a:cs typeface="Calibri"/>
              </a:rPr>
              <a:t>of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loops </a:t>
            </a:r>
            <a:r>
              <a:rPr dirty="0" sz="2600">
                <a:latin typeface="Calibri"/>
                <a:cs typeface="Calibri"/>
              </a:rPr>
              <a:t>in the Python </a:t>
            </a:r>
            <a:r>
              <a:rPr dirty="0" sz="2600" spc="-10">
                <a:latin typeface="Calibri"/>
                <a:cs typeface="Calibri"/>
              </a:rPr>
              <a:t>programming </a:t>
            </a:r>
            <a:r>
              <a:rPr dirty="0" sz="2600" spc="-5">
                <a:latin typeface="Calibri"/>
                <a:cs typeface="Calibri"/>
              </a:rPr>
              <a:t>language, namely loops </a:t>
            </a:r>
            <a:r>
              <a:rPr dirty="0" sz="2600">
                <a:latin typeface="Calibri"/>
                <a:cs typeface="Calibri"/>
              </a:rPr>
              <a:t> with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25">
                <a:latin typeface="Calibri"/>
                <a:cs typeface="Calibri"/>
              </a:rPr>
              <a:t>for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and while.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 marL="12700" marR="5080">
              <a:lnSpc>
                <a:spcPct val="90000"/>
              </a:lnSpc>
              <a:spcBef>
                <a:spcPts val="1640"/>
              </a:spcBef>
            </a:pPr>
            <a:r>
              <a:rPr dirty="0" sz="2600" spc="-5">
                <a:latin typeface="Calibri"/>
                <a:cs typeface="Calibri"/>
              </a:rPr>
              <a:t>The </a:t>
            </a:r>
            <a:r>
              <a:rPr dirty="0" sz="2600" spc="-25">
                <a:latin typeface="Calibri"/>
                <a:cs typeface="Calibri"/>
              </a:rPr>
              <a:t>for </a:t>
            </a:r>
            <a:r>
              <a:rPr dirty="0" sz="2600" spc="-5">
                <a:latin typeface="Calibri"/>
                <a:cs typeface="Calibri"/>
              </a:rPr>
              <a:t>loop </a:t>
            </a:r>
            <a:r>
              <a:rPr dirty="0" sz="2600">
                <a:latin typeface="Calibri"/>
                <a:cs typeface="Calibri"/>
              </a:rPr>
              <a:t>is </a:t>
            </a:r>
            <a:r>
              <a:rPr dirty="0" sz="2600" spc="-5">
                <a:latin typeface="Calibri"/>
                <a:cs typeface="Calibri"/>
              </a:rPr>
              <a:t>called </a:t>
            </a: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-15">
                <a:latin typeface="Calibri"/>
                <a:cs typeface="Calibri"/>
              </a:rPr>
              <a:t>counted </a:t>
            </a:r>
            <a:r>
              <a:rPr dirty="0" sz="2600" spc="-5">
                <a:latin typeface="Calibri"/>
                <a:cs typeface="Calibri"/>
              </a:rPr>
              <a:t>loop, while </a:t>
            </a:r>
            <a:r>
              <a:rPr dirty="0" sz="2600">
                <a:latin typeface="Calibri"/>
                <a:cs typeface="Calibri"/>
              </a:rPr>
              <a:t>the while loop is 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called </a:t>
            </a:r>
            <a:r>
              <a:rPr dirty="0" sz="2600">
                <a:latin typeface="Calibri"/>
                <a:cs typeface="Calibri"/>
              </a:rPr>
              <a:t>an </a:t>
            </a:r>
            <a:r>
              <a:rPr dirty="0" sz="2600" spc="-10">
                <a:latin typeface="Calibri"/>
                <a:cs typeface="Calibri"/>
              </a:rPr>
              <a:t>uncounted </a:t>
            </a:r>
            <a:r>
              <a:rPr dirty="0" sz="2600">
                <a:latin typeface="Calibri"/>
                <a:cs typeface="Calibri"/>
              </a:rPr>
              <a:t>loop. </a:t>
            </a:r>
            <a:r>
              <a:rPr dirty="0" sz="2600" spc="-5">
                <a:latin typeface="Calibri"/>
                <a:cs typeface="Calibri"/>
              </a:rPr>
              <a:t>The </a:t>
            </a:r>
            <a:r>
              <a:rPr dirty="0" sz="2600" spc="-15">
                <a:latin typeface="Calibri"/>
                <a:cs typeface="Calibri"/>
              </a:rPr>
              <a:t>difference </a:t>
            </a:r>
            <a:r>
              <a:rPr dirty="0" sz="2600">
                <a:latin typeface="Calibri"/>
                <a:cs typeface="Calibri"/>
              </a:rPr>
              <a:t>is </a:t>
            </a:r>
            <a:r>
              <a:rPr dirty="0" sz="2600" spc="-5">
                <a:latin typeface="Calibri"/>
                <a:cs typeface="Calibri"/>
              </a:rPr>
              <a:t>that </a:t>
            </a:r>
            <a:r>
              <a:rPr dirty="0" sz="2600">
                <a:latin typeface="Calibri"/>
                <a:cs typeface="Calibri"/>
              </a:rPr>
              <a:t>the </a:t>
            </a:r>
            <a:r>
              <a:rPr dirty="0" sz="2600" spc="-25">
                <a:latin typeface="Calibri"/>
                <a:cs typeface="Calibri"/>
              </a:rPr>
              <a:t>for </a:t>
            </a:r>
            <a:r>
              <a:rPr dirty="0" sz="2600">
                <a:latin typeface="Calibri"/>
                <a:cs typeface="Calibri"/>
              </a:rPr>
              <a:t>loop is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usually used </a:t>
            </a:r>
            <a:r>
              <a:rPr dirty="0" sz="2600" spc="-15">
                <a:latin typeface="Calibri"/>
                <a:cs typeface="Calibri"/>
              </a:rPr>
              <a:t>to </a:t>
            </a:r>
            <a:r>
              <a:rPr dirty="0" sz="2600" spc="-10">
                <a:latin typeface="Calibri"/>
                <a:cs typeface="Calibri"/>
              </a:rPr>
              <a:t>repeat code </a:t>
            </a:r>
            <a:r>
              <a:rPr dirty="0" sz="2600" spc="-5">
                <a:latin typeface="Calibri"/>
                <a:cs typeface="Calibri"/>
              </a:rPr>
              <a:t>that </a:t>
            </a:r>
            <a:r>
              <a:rPr dirty="0" sz="2600">
                <a:latin typeface="Calibri"/>
                <a:cs typeface="Calibri"/>
              </a:rPr>
              <a:t>is </a:t>
            </a:r>
            <a:r>
              <a:rPr dirty="0" sz="2600" spc="-5">
                <a:latin typeface="Calibri"/>
                <a:cs typeface="Calibri"/>
              </a:rPr>
              <a:t>already known </a:t>
            </a:r>
            <a:r>
              <a:rPr dirty="0" sz="2600" spc="-15">
                <a:latin typeface="Calibri"/>
                <a:cs typeface="Calibri"/>
              </a:rPr>
              <a:t>to </a:t>
            </a:r>
            <a:r>
              <a:rPr dirty="0" sz="2600" spc="-25">
                <a:latin typeface="Calibri"/>
                <a:cs typeface="Calibri"/>
              </a:rPr>
              <a:t>have 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many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repetitions.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While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while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25">
                <a:latin typeface="Calibri"/>
                <a:cs typeface="Calibri"/>
              </a:rPr>
              <a:t>for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loop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that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has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conditions </a:t>
            </a:r>
            <a:r>
              <a:rPr dirty="0" sz="2600" spc="-5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and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is </a:t>
            </a:r>
            <a:r>
              <a:rPr dirty="0" sz="2600" spc="-5">
                <a:latin typeface="Calibri"/>
                <a:cs typeface="Calibri"/>
              </a:rPr>
              <a:t>not certain</a:t>
            </a:r>
            <a:r>
              <a:rPr dirty="0" sz="2600" spc="-10">
                <a:latin typeface="Calibri"/>
                <a:cs typeface="Calibri"/>
              </a:rPr>
              <a:t> how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many </a:t>
            </a:r>
            <a:r>
              <a:rPr dirty="0" sz="2600" spc="-5">
                <a:latin typeface="Calibri"/>
                <a:cs typeface="Calibri"/>
              </a:rPr>
              <a:t>repetitions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it will </a:t>
            </a:r>
            <a:r>
              <a:rPr dirty="0" sz="2600" spc="-15">
                <a:latin typeface="Calibri"/>
                <a:cs typeface="Calibri"/>
              </a:rPr>
              <a:t>have.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455" y="859917"/>
            <a:ext cx="23336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While</a:t>
            </a:r>
            <a:r>
              <a:rPr dirty="0" sz="4000" spc="-60"/>
              <a:t> </a:t>
            </a:r>
            <a:r>
              <a:rPr dirty="0" sz="4000" spc="-5"/>
              <a:t>Loop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568577"/>
            <a:ext cx="10567670" cy="134810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-5">
                <a:latin typeface="Calibri"/>
                <a:cs typeface="Calibri"/>
              </a:rPr>
              <a:t> While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Loop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repetition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Python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programming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language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executes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statements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many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times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long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condition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evaluates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40">
                <a:latin typeface="Calibri"/>
                <a:cs typeface="Calibri"/>
              </a:rPr>
              <a:t>True.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2800" spc="-5">
                <a:latin typeface="Calibri"/>
                <a:cs typeface="Calibri"/>
              </a:rPr>
              <a:t>Below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>
                <a:latin typeface="Calibri"/>
                <a:cs typeface="Calibri"/>
              </a:rPr>
              <a:t> an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example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 spc="-10">
                <a:latin typeface="Calibri"/>
                <a:cs typeface="Calibri"/>
              </a:rPr>
              <a:t>using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10">
                <a:latin typeface="Calibri"/>
                <a:cs typeface="Calibri"/>
              </a:rPr>
              <a:t>While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Loop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repetition.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252" y="2985516"/>
            <a:ext cx="5053584" cy="2667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62600" y="3429000"/>
            <a:ext cx="5856732" cy="24460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863" y="1048334"/>
            <a:ext cx="22987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5"/>
              <a:t>While</a:t>
            </a:r>
            <a:r>
              <a:rPr dirty="0" sz="4000" spc="-180"/>
              <a:t> </a:t>
            </a:r>
            <a:r>
              <a:rPr dirty="0" sz="4000" spc="-20"/>
              <a:t>Loop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072" y="1859279"/>
            <a:ext cx="4779264" cy="29260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90844" y="2324100"/>
            <a:ext cx="5547359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863" y="1048334"/>
            <a:ext cx="23348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While</a:t>
            </a:r>
            <a:r>
              <a:rPr dirty="0" sz="4000" spc="-65"/>
              <a:t> </a:t>
            </a:r>
            <a:r>
              <a:rPr dirty="0" sz="4000"/>
              <a:t>Loop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427" y="2162555"/>
            <a:ext cx="5303520" cy="35250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8023" y="2423160"/>
            <a:ext cx="5684520" cy="2011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586" y="771905"/>
            <a:ext cx="18110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30"/>
              <a:t>For</a:t>
            </a:r>
            <a:r>
              <a:rPr dirty="0" sz="4000" spc="-75"/>
              <a:t> </a:t>
            </a:r>
            <a:r>
              <a:rPr dirty="0" sz="4000" spc="-5"/>
              <a:t>Loop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97586" y="1423542"/>
            <a:ext cx="10870565" cy="134810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loop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Python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has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ability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iterate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over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items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any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sequence,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such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 </a:t>
            </a:r>
            <a:r>
              <a:rPr dirty="0" sz="2800" spc="-15">
                <a:latin typeface="Calibri"/>
                <a:cs typeface="Calibri"/>
              </a:rPr>
              <a:t>lists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or </a:t>
            </a:r>
            <a:r>
              <a:rPr dirty="0" sz="2800" spc="-15">
                <a:latin typeface="Calibri"/>
                <a:cs typeface="Calibri"/>
              </a:rPr>
              <a:t>strings.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2800" spc="-5">
                <a:latin typeface="Calibri"/>
                <a:cs typeface="Calibri"/>
              </a:rPr>
              <a:t>Below is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example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 spc="-10">
                <a:latin typeface="Calibri"/>
                <a:cs typeface="Calibri"/>
              </a:rPr>
              <a:t>using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20">
                <a:latin typeface="Calibri"/>
                <a:cs typeface="Calibri"/>
              </a:rPr>
              <a:t>For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Loop </a:t>
            </a:r>
            <a:r>
              <a:rPr dirty="0" sz="2800" spc="-10">
                <a:latin typeface="Calibri"/>
                <a:cs typeface="Calibri"/>
              </a:rPr>
              <a:t>repetition.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5071" y="2887979"/>
            <a:ext cx="5715000" cy="3477895"/>
            <a:chOff x="195071" y="2887979"/>
            <a:chExt cx="5715000" cy="34778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" y="2887979"/>
              <a:ext cx="5715000" cy="20116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803" y="4437887"/>
              <a:ext cx="5280660" cy="192786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07252" y="3790188"/>
            <a:ext cx="5647944" cy="22204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586" y="837946"/>
            <a:ext cx="17913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40"/>
              <a:t>For</a:t>
            </a:r>
            <a:r>
              <a:rPr dirty="0" sz="4000" spc="-135"/>
              <a:t> </a:t>
            </a:r>
            <a:r>
              <a:rPr dirty="0" sz="4000" spc="-20"/>
              <a:t>Loop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456" y="1732788"/>
            <a:ext cx="5676900" cy="23804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95644" y="2243327"/>
            <a:ext cx="5609844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586" y="837946"/>
            <a:ext cx="18110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30"/>
              <a:t>For</a:t>
            </a:r>
            <a:r>
              <a:rPr dirty="0" sz="4000" spc="-75"/>
              <a:t> </a:t>
            </a:r>
            <a:r>
              <a:rPr dirty="0" sz="4000" spc="-5"/>
              <a:t>Loop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456" y="1674876"/>
            <a:ext cx="7638288" cy="2176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5320" y="4485132"/>
            <a:ext cx="6560820" cy="14599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586" y="837946"/>
            <a:ext cx="18110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30"/>
              <a:t>For</a:t>
            </a:r>
            <a:r>
              <a:rPr dirty="0" sz="4000" spc="-75"/>
              <a:t> </a:t>
            </a:r>
            <a:r>
              <a:rPr dirty="0" sz="4000" spc="-5"/>
              <a:t>Loop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6628" y="1930907"/>
            <a:ext cx="6092952" cy="41544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68" y="1796795"/>
            <a:ext cx="5577840" cy="44226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Hendy</dc:creator>
  <dc:title>PowerPoint Presentation</dc:title>
  <dcterms:created xsi:type="dcterms:W3CDTF">2024-09-25T12:58:10Z</dcterms:created>
  <dcterms:modified xsi:type="dcterms:W3CDTF">2024-09-25T12:58:10Z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2024-09-25T00:00:00Z</vt:filetime>
  </property>
</Properties>
</file>