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7036" y="1233678"/>
            <a:ext cx="9545320" cy="835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6972" y="1763394"/>
            <a:ext cx="9820275" cy="437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5903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63744" y="1868500"/>
            <a:ext cx="162433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75">
                <a:latin typeface="Calibri Light"/>
                <a:cs typeface="Calibri Light"/>
              </a:rPr>
              <a:t>Array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990080" y="4517690"/>
            <a:ext cx="3576320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spc="-25">
                <a:latin typeface="Calibri"/>
                <a:cs typeface="Calibri"/>
              </a:rPr>
              <a:t>Teknik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Pemprograman</a:t>
            </a:r>
            <a:endParaRPr sz="2400">
              <a:latin typeface="Calibri"/>
              <a:cs typeface="Calibri"/>
            </a:endParaRPr>
          </a:p>
          <a:p>
            <a:pPr marL="135890">
              <a:lnSpc>
                <a:spcPct val="100000"/>
              </a:lnSpc>
              <a:spcBef>
                <a:spcPts val="715"/>
              </a:spcBef>
            </a:pPr>
            <a:r>
              <a:rPr dirty="0" sz="2400" spc="-10">
                <a:latin typeface="Calibri"/>
                <a:cs typeface="Calibri"/>
              </a:rPr>
              <a:t>Syaeful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Aklani,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M.Kom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/>
              <a:t>5.</a:t>
            </a:r>
            <a:r>
              <a:rPr dirty="0" spc="-80"/>
              <a:t> </a:t>
            </a:r>
            <a:r>
              <a:rPr dirty="0"/>
              <a:t>Buatlah</a:t>
            </a:r>
            <a:r>
              <a:rPr dirty="0" spc="-75"/>
              <a:t> </a:t>
            </a:r>
            <a:r>
              <a:rPr dirty="0"/>
              <a:t>untuk</a:t>
            </a:r>
            <a:r>
              <a:rPr dirty="0" spc="-65"/>
              <a:t> </a:t>
            </a:r>
            <a:r>
              <a:rPr dirty="0"/>
              <a:t>menghitung</a:t>
            </a:r>
            <a:r>
              <a:rPr dirty="0" spc="-55"/>
              <a:t> </a:t>
            </a:r>
            <a:r>
              <a:rPr dirty="0" spc="-40"/>
              <a:t>Total</a:t>
            </a:r>
            <a:r>
              <a:rPr dirty="0" spc="-90"/>
              <a:t> </a:t>
            </a:r>
            <a:r>
              <a:rPr dirty="0"/>
              <a:t>input</a:t>
            </a:r>
            <a:r>
              <a:rPr dirty="0" spc="-60"/>
              <a:t> </a:t>
            </a:r>
            <a:r>
              <a:rPr dirty="0"/>
              <a:t>nilai</a:t>
            </a:r>
            <a:r>
              <a:rPr dirty="0" spc="-90"/>
              <a:t> </a:t>
            </a:r>
            <a:r>
              <a:rPr dirty="0" spc="-35"/>
              <a:t>array,</a:t>
            </a:r>
            <a:r>
              <a:rPr dirty="0" spc="-90"/>
              <a:t> </a:t>
            </a:r>
            <a:r>
              <a:rPr dirty="0"/>
              <a:t>sample</a:t>
            </a:r>
            <a:r>
              <a:rPr dirty="0" spc="-65"/>
              <a:t> </a:t>
            </a:r>
            <a:r>
              <a:rPr dirty="0"/>
              <a:t>input</a:t>
            </a:r>
            <a:r>
              <a:rPr dirty="0" spc="-65"/>
              <a:t> </a:t>
            </a:r>
            <a:r>
              <a:rPr dirty="0" spc="-50"/>
              <a:t>: </a:t>
            </a:r>
            <a:r>
              <a:rPr dirty="0"/>
              <a:t>3,4,5,6</a:t>
            </a:r>
            <a:r>
              <a:rPr dirty="0" spc="-30"/>
              <a:t> </a:t>
            </a:r>
            <a:r>
              <a:rPr dirty="0"/>
              <a:t>maka</a:t>
            </a:r>
            <a:r>
              <a:rPr dirty="0" spc="-65"/>
              <a:t> </a:t>
            </a:r>
            <a:r>
              <a:rPr dirty="0"/>
              <a:t>akan</a:t>
            </a:r>
            <a:r>
              <a:rPr dirty="0" spc="-65"/>
              <a:t> </a:t>
            </a:r>
            <a:r>
              <a:rPr dirty="0"/>
              <a:t>hasil</a:t>
            </a:r>
            <a:r>
              <a:rPr dirty="0" spc="-60"/>
              <a:t> </a:t>
            </a:r>
            <a:r>
              <a:rPr dirty="0"/>
              <a:t>:</a:t>
            </a:r>
            <a:r>
              <a:rPr dirty="0" spc="-70"/>
              <a:t> </a:t>
            </a:r>
            <a:r>
              <a:rPr dirty="0" spc="-25"/>
              <a:t>18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7036" y="2129485"/>
            <a:ext cx="678560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6.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Buatlah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aplikasi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sederhana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dengan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array.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11074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5">
                <a:latin typeface="Calibri Light"/>
                <a:cs typeface="Calibri Light"/>
              </a:rPr>
              <a:t>Array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5932" y="1744725"/>
            <a:ext cx="10746740" cy="24987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just" marL="12700" marR="9525" indent="103505">
              <a:lnSpc>
                <a:spcPts val="3020"/>
              </a:lnSpc>
              <a:spcBef>
                <a:spcPts val="480"/>
              </a:spcBef>
            </a:pPr>
            <a:r>
              <a:rPr dirty="0" sz="2800" spc="160">
                <a:latin typeface="Cambria"/>
                <a:cs typeface="Cambria"/>
              </a:rPr>
              <a:t>Array</a:t>
            </a:r>
            <a:r>
              <a:rPr dirty="0" sz="2800" spc="215">
                <a:latin typeface="Cambria"/>
                <a:cs typeface="Cambria"/>
              </a:rPr>
              <a:t> 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merupakan</a:t>
            </a:r>
            <a:r>
              <a:rPr dirty="0" sz="2800" spc="23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60">
                <a:solidFill>
                  <a:srgbClr val="212121"/>
                </a:solidFill>
                <a:latin typeface="Cambria"/>
                <a:cs typeface="Cambria"/>
              </a:rPr>
              <a:t>variable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20">
                <a:solidFill>
                  <a:srgbClr val="212121"/>
                </a:solidFill>
                <a:latin typeface="Cambria"/>
                <a:cs typeface="Cambria"/>
              </a:rPr>
              <a:t>khusus </a:t>
            </a:r>
            <a:r>
              <a:rPr dirty="0" sz="2800" spc="240">
                <a:solidFill>
                  <a:srgbClr val="212121"/>
                </a:solidFill>
                <a:latin typeface="Cambria"/>
                <a:cs typeface="Cambria"/>
              </a:rPr>
              <a:t>yang</a:t>
            </a:r>
            <a:r>
              <a:rPr dirty="0" sz="2800" spc="204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300">
                <a:solidFill>
                  <a:srgbClr val="212121"/>
                </a:solidFill>
                <a:latin typeface="Cambria"/>
                <a:cs typeface="Cambria"/>
              </a:rPr>
              <a:t>mampu</a:t>
            </a:r>
            <a:r>
              <a:rPr dirty="0" sz="2800" spc="23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45">
                <a:solidFill>
                  <a:srgbClr val="212121"/>
                </a:solidFill>
                <a:latin typeface="Cambria"/>
                <a:cs typeface="Cambria"/>
              </a:rPr>
              <a:t>menyimpan 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sekumpulan</a:t>
            </a:r>
            <a:r>
              <a:rPr dirty="0" sz="2800" spc="10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95">
                <a:solidFill>
                  <a:srgbClr val="212121"/>
                </a:solidFill>
                <a:latin typeface="Cambria"/>
                <a:cs typeface="Cambria"/>
              </a:rPr>
              <a:t>data</a:t>
            </a:r>
            <a:r>
              <a:rPr dirty="0" sz="2800" spc="6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40">
                <a:solidFill>
                  <a:srgbClr val="212121"/>
                </a:solidFill>
                <a:latin typeface="Cambria"/>
                <a:cs typeface="Cambria"/>
              </a:rPr>
              <a:t>yang</a:t>
            </a:r>
            <a:r>
              <a:rPr dirty="0" sz="2800" spc="8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45">
                <a:solidFill>
                  <a:srgbClr val="212121"/>
                </a:solidFill>
                <a:latin typeface="Cambria"/>
                <a:cs typeface="Cambria"/>
              </a:rPr>
              <a:t>bertipe</a:t>
            </a:r>
            <a:r>
              <a:rPr dirty="0" sz="2800" spc="9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20">
                <a:solidFill>
                  <a:srgbClr val="212121"/>
                </a:solidFill>
                <a:latin typeface="Cambria"/>
                <a:cs typeface="Cambria"/>
              </a:rPr>
              <a:t>sama.</a:t>
            </a:r>
            <a:endParaRPr sz="2800">
              <a:latin typeface="Cambria"/>
              <a:cs typeface="Cambria"/>
            </a:endParaRPr>
          </a:p>
          <a:p>
            <a:pPr algn="just" marL="12700" marR="5080">
              <a:lnSpc>
                <a:spcPct val="89900"/>
              </a:lnSpc>
              <a:spcBef>
                <a:spcPts val="969"/>
              </a:spcBef>
            </a:pPr>
            <a:r>
              <a:rPr dirty="0" sz="2800" spc="155">
                <a:solidFill>
                  <a:srgbClr val="212121"/>
                </a:solidFill>
                <a:latin typeface="Cambria"/>
                <a:cs typeface="Cambria"/>
              </a:rPr>
              <a:t>Array</a:t>
            </a:r>
            <a:r>
              <a:rPr dirty="0" sz="2800" spc="47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95">
                <a:solidFill>
                  <a:srgbClr val="212121"/>
                </a:solidFill>
                <a:latin typeface="Cambria"/>
                <a:cs typeface="Cambria"/>
              </a:rPr>
              <a:t>dapat</a:t>
            </a:r>
            <a:r>
              <a:rPr dirty="0" sz="2800" spc="49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60">
                <a:solidFill>
                  <a:srgbClr val="212121"/>
                </a:solidFill>
                <a:latin typeface="Cambria"/>
                <a:cs typeface="Cambria"/>
              </a:rPr>
              <a:t>menyimpan</a:t>
            </a:r>
            <a:r>
              <a:rPr dirty="0" sz="2800" spc="51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60">
                <a:solidFill>
                  <a:srgbClr val="212121"/>
                </a:solidFill>
                <a:latin typeface="Cambria"/>
                <a:cs typeface="Cambria"/>
              </a:rPr>
              <a:t>beberapa</a:t>
            </a:r>
            <a:r>
              <a:rPr dirty="0" sz="2800" spc="49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90">
                <a:solidFill>
                  <a:srgbClr val="212121"/>
                </a:solidFill>
                <a:latin typeface="Cambria"/>
                <a:cs typeface="Cambria"/>
              </a:rPr>
              <a:t>nilai</a:t>
            </a:r>
            <a:r>
              <a:rPr dirty="0" sz="2800" spc="484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40">
                <a:solidFill>
                  <a:srgbClr val="212121"/>
                </a:solidFill>
                <a:latin typeface="Cambria"/>
                <a:cs typeface="Cambria"/>
              </a:rPr>
              <a:t>dalam</a:t>
            </a:r>
            <a:r>
              <a:rPr dirty="0" sz="2800" spc="49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04">
                <a:solidFill>
                  <a:srgbClr val="212121"/>
                </a:solidFill>
                <a:latin typeface="Cambria"/>
                <a:cs typeface="Cambria"/>
              </a:rPr>
              <a:t>satu</a:t>
            </a:r>
            <a:r>
              <a:rPr dirty="0" sz="2800" spc="484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50">
                <a:solidFill>
                  <a:srgbClr val="212121"/>
                </a:solidFill>
                <a:latin typeface="Cambria"/>
                <a:cs typeface="Cambria"/>
              </a:rPr>
              <a:t>variable </a:t>
            </a:r>
            <a:r>
              <a:rPr dirty="0" sz="2800" spc="220">
                <a:solidFill>
                  <a:srgbClr val="212121"/>
                </a:solidFill>
                <a:latin typeface="Cambria"/>
                <a:cs typeface="Cambria"/>
              </a:rPr>
              <a:t>dan</a:t>
            </a:r>
            <a:r>
              <a:rPr dirty="0" sz="2800" spc="48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10">
                <a:solidFill>
                  <a:srgbClr val="212121"/>
                </a:solidFill>
                <a:latin typeface="Cambria"/>
                <a:cs typeface="Cambria"/>
              </a:rPr>
              <a:t>Anda</a:t>
            </a:r>
            <a:r>
              <a:rPr dirty="0" sz="2800" spc="49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bisa</a:t>
            </a:r>
            <a:r>
              <a:rPr dirty="0" sz="2800" spc="49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35">
                <a:solidFill>
                  <a:srgbClr val="212121"/>
                </a:solidFill>
                <a:latin typeface="Cambria"/>
                <a:cs typeface="Cambria"/>
              </a:rPr>
              <a:t>mengaksesnya</a:t>
            </a:r>
            <a:r>
              <a:rPr dirty="0" sz="2800" spc="49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40">
                <a:solidFill>
                  <a:srgbClr val="212121"/>
                </a:solidFill>
                <a:latin typeface="Cambria"/>
                <a:cs typeface="Cambria"/>
              </a:rPr>
              <a:t>dengan</a:t>
            </a:r>
            <a:r>
              <a:rPr dirty="0" sz="2800" spc="484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54">
                <a:solidFill>
                  <a:srgbClr val="212121"/>
                </a:solidFill>
                <a:latin typeface="Cambria"/>
                <a:cs typeface="Cambria"/>
              </a:rPr>
              <a:t>mengacu</a:t>
            </a:r>
            <a:r>
              <a:rPr dirty="0" sz="2800" spc="484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kepada </a:t>
            </a:r>
            <a:r>
              <a:rPr dirty="0" sz="2800" spc="245">
                <a:solidFill>
                  <a:srgbClr val="212121"/>
                </a:solidFill>
                <a:latin typeface="Cambria"/>
                <a:cs typeface="Cambria"/>
              </a:rPr>
              <a:t>nomor</a:t>
            </a:r>
            <a:r>
              <a:rPr dirty="0" sz="2800" spc="32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95">
                <a:solidFill>
                  <a:srgbClr val="212121"/>
                </a:solidFill>
                <a:latin typeface="Cambria"/>
                <a:cs typeface="Cambria"/>
              </a:rPr>
              <a:t>indeks.</a:t>
            </a:r>
            <a:r>
              <a:rPr dirty="0" sz="2800" spc="31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04">
                <a:solidFill>
                  <a:srgbClr val="212121"/>
                </a:solidFill>
                <a:latin typeface="Cambria"/>
                <a:cs typeface="Cambria"/>
              </a:rPr>
              <a:t>Sebagai</a:t>
            </a:r>
            <a:r>
              <a:rPr dirty="0" sz="2800" spc="33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45">
                <a:solidFill>
                  <a:srgbClr val="212121"/>
                </a:solidFill>
                <a:latin typeface="Cambria"/>
                <a:cs typeface="Cambria"/>
              </a:rPr>
              <a:t>contoh,</a:t>
            </a:r>
            <a:r>
              <a:rPr dirty="0" sz="2800" spc="32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10">
                <a:solidFill>
                  <a:srgbClr val="212121"/>
                </a:solidFill>
                <a:latin typeface="Cambria"/>
                <a:cs typeface="Cambria"/>
              </a:rPr>
              <a:t>Anda</a:t>
            </a:r>
            <a:r>
              <a:rPr dirty="0" sz="2800" spc="33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bisa</a:t>
            </a:r>
            <a:r>
              <a:rPr dirty="0" sz="2800" spc="32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50">
                <a:solidFill>
                  <a:srgbClr val="212121"/>
                </a:solidFill>
                <a:latin typeface="Cambria"/>
                <a:cs typeface="Cambria"/>
              </a:rPr>
              <a:t>menggunakan </a:t>
            </a:r>
            <a:r>
              <a:rPr dirty="0" sz="2800" spc="155">
                <a:solidFill>
                  <a:srgbClr val="212121"/>
                </a:solidFill>
                <a:latin typeface="Cambria"/>
                <a:cs typeface="Cambria"/>
              </a:rPr>
              <a:t>array</a:t>
            </a:r>
            <a:r>
              <a:rPr dirty="0" sz="2800" spc="12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20">
                <a:solidFill>
                  <a:srgbClr val="212121"/>
                </a:solidFill>
                <a:latin typeface="Cambria"/>
                <a:cs typeface="Cambria"/>
              </a:rPr>
              <a:t>untuk</a:t>
            </a:r>
            <a:r>
              <a:rPr dirty="0" sz="2800" spc="114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85">
                <a:solidFill>
                  <a:srgbClr val="212121"/>
                </a:solidFill>
                <a:latin typeface="Cambria"/>
                <a:cs typeface="Cambria"/>
              </a:rPr>
              <a:t>menampung</a:t>
            </a:r>
            <a:r>
              <a:rPr dirty="0" sz="2800" spc="114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95">
                <a:solidFill>
                  <a:srgbClr val="212121"/>
                </a:solidFill>
                <a:latin typeface="Cambria"/>
                <a:cs typeface="Cambria"/>
              </a:rPr>
              <a:t>data</a:t>
            </a:r>
            <a:r>
              <a:rPr dirty="0" sz="2800" spc="12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90">
                <a:solidFill>
                  <a:srgbClr val="212121"/>
                </a:solidFill>
                <a:latin typeface="Cambria"/>
                <a:cs typeface="Cambria"/>
              </a:rPr>
              <a:t>siswa</a:t>
            </a:r>
            <a:r>
              <a:rPr dirty="0" sz="2800" spc="11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45">
                <a:solidFill>
                  <a:srgbClr val="212121"/>
                </a:solidFill>
                <a:latin typeface="Cambria"/>
                <a:cs typeface="Cambria"/>
              </a:rPr>
              <a:t>yang</a:t>
            </a:r>
            <a:r>
              <a:rPr dirty="0" sz="2800" spc="114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lebih</a:t>
            </a:r>
            <a:r>
              <a:rPr dirty="0" sz="2800" spc="12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55">
                <a:solidFill>
                  <a:srgbClr val="212121"/>
                </a:solidFill>
                <a:latin typeface="Cambria"/>
                <a:cs typeface="Cambria"/>
              </a:rPr>
              <a:t>dari</a:t>
            </a:r>
            <a:r>
              <a:rPr dirty="0" sz="2800" spc="114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5">
                <a:solidFill>
                  <a:srgbClr val="212121"/>
                </a:solidFill>
                <a:latin typeface="Cambria"/>
                <a:cs typeface="Cambria"/>
              </a:rPr>
              <a:t>satu.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348" y="4447032"/>
            <a:ext cx="4283964" cy="1950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8235" y="4541520"/>
            <a:ext cx="3250691" cy="19583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32" y="834009"/>
            <a:ext cx="10941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5">
                <a:latin typeface="Calibri Light"/>
                <a:cs typeface="Calibri Light"/>
              </a:rPr>
              <a:t>Array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5932" y="1597279"/>
            <a:ext cx="10744835" cy="173101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12700" marR="5080">
              <a:lnSpc>
                <a:spcPct val="90000"/>
              </a:lnSpc>
              <a:spcBef>
                <a:spcPts val="430"/>
              </a:spcBef>
            </a:pPr>
            <a:r>
              <a:rPr dirty="0" sz="2800" spc="200">
                <a:solidFill>
                  <a:srgbClr val="212121"/>
                </a:solidFill>
                <a:latin typeface="Cambria"/>
                <a:cs typeface="Cambria"/>
              </a:rPr>
              <a:t>Anda</a:t>
            </a:r>
            <a:r>
              <a:rPr dirty="0" sz="2800" spc="51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95">
                <a:solidFill>
                  <a:srgbClr val="212121"/>
                </a:solidFill>
                <a:latin typeface="Cambria"/>
                <a:cs typeface="Cambria"/>
              </a:rPr>
              <a:t>dapat</a:t>
            </a:r>
            <a:r>
              <a:rPr dirty="0" sz="2800" spc="53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40">
                <a:solidFill>
                  <a:srgbClr val="212121"/>
                </a:solidFill>
                <a:latin typeface="Cambria"/>
                <a:cs typeface="Cambria"/>
              </a:rPr>
              <a:t>mengakses</a:t>
            </a:r>
            <a:r>
              <a:rPr dirty="0" sz="2800" spc="53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10">
                <a:solidFill>
                  <a:srgbClr val="212121"/>
                </a:solidFill>
                <a:latin typeface="Cambria"/>
                <a:cs typeface="Cambria"/>
              </a:rPr>
              <a:t>salah</a:t>
            </a:r>
            <a:r>
              <a:rPr dirty="0" sz="2800" spc="52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04">
                <a:solidFill>
                  <a:srgbClr val="212121"/>
                </a:solidFill>
                <a:latin typeface="Cambria"/>
                <a:cs typeface="Cambria"/>
              </a:rPr>
              <a:t>satu</a:t>
            </a:r>
            <a:r>
              <a:rPr dirty="0" sz="2800" spc="52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85">
                <a:solidFill>
                  <a:srgbClr val="212121"/>
                </a:solidFill>
                <a:latin typeface="Cambria"/>
                <a:cs typeface="Cambria"/>
              </a:rPr>
              <a:t>nilai</a:t>
            </a:r>
            <a:r>
              <a:rPr dirty="0" sz="2800" spc="53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70">
                <a:solidFill>
                  <a:srgbClr val="212121"/>
                </a:solidFill>
                <a:latin typeface="Cambria"/>
                <a:cs typeface="Cambria"/>
              </a:rPr>
              <a:t>di</a:t>
            </a:r>
            <a:r>
              <a:rPr dirty="0" sz="2800" spc="51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35">
                <a:solidFill>
                  <a:srgbClr val="212121"/>
                </a:solidFill>
                <a:latin typeface="Cambria"/>
                <a:cs typeface="Cambria"/>
              </a:rPr>
              <a:t>dalam</a:t>
            </a:r>
            <a:r>
              <a:rPr dirty="0" sz="2800" spc="54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kumpulan </a:t>
            </a:r>
            <a:r>
              <a:rPr dirty="0" sz="2800" spc="165">
                <a:solidFill>
                  <a:srgbClr val="212121"/>
                </a:solidFill>
                <a:latin typeface="Cambria"/>
                <a:cs typeface="Cambria"/>
              </a:rPr>
              <a:t>array</a:t>
            </a:r>
            <a:r>
              <a:rPr dirty="0" sz="2800" spc="10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29">
                <a:solidFill>
                  <a:srgbClr val="212121"/>
                </a:solidFill>
                <a:latin typeface="Cambria"/>
                <a:cs typeface="Cambria"/>
              </a:rPr>
              <a:t>dengan</a:t>
            </a:r>
            <a:r>
              <a:rPr dirty="0" sz="2800" spc="11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50">
                <a:solidFill>
                  <a:srgbClr val="212121"/>
                </a:solidFill>
                <a:latin typeface="Cambria"/>
                <a:cs typeface="Cambria"/>
              </a:rPr>
              <a:t>mengacu</a:t>
            </a:r>
            <a:r>
              <a:rPr dirty="0" sz="2800" spc="11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5">
                <a:solidFill>
                  <a:srgbClr val="212121"/>
                </a:solidFill>
                <a:latin typeface="Cambria"/>
                <a:cs typeface="Cambria"/>
              </a:rPr>
              <a:t>kepada</a:t>
            </a:r>
            <a:r>
              <a:rPr dirty="0" sz="2800" spc="10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04">
                <a:solidFill>
                  <a:srgbClr val="212121"/>
                </a:solidFill>
                <a:latin typeface="Cambria"/>
                <a:cs typeface="Cambria"/>
              </a:rPr>
              <a:t>indeks</a:t>
            </a:r>
            <a:r>
              <a:rPr dirty="0" sz="2800" spc="11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55">
                <a:solidFill>
                  <a:srgbClr val="212121"/>
                </a:solidFill>
                <a:latin typeface="Cambria"/>
                <a:cs typeface="Cambria"/>
              </a:rPr>
              <a:t>dari</a:t>
            </a:r>
            <a:r>
              <a:rPr dirty="0" sz="2800" spc="10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setiap</a:t>
            </a:r>
            <a:r>
              <a:rPr dirty="0" sz="2800" spc="10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90">
                <a:solidFill>
                  <a:srgbClr val="212121"/>
                </a:solidFill>
                <a:latin typeface="Cambria"/>
                <a:cs typeface="Cambria"/>
              </a:rPr>
              <a:t>data.</a:t>
            </a:r>
            <a:r>
              <a:rPr dirty="0" sz="2800" spc="11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5">
                <a:solidFill>
                  <a:srgbClr val="212121"/>
                </a:solidFill>
                <a:latin typeface="Cambria"/>
                <a:cs typeface="Cambria"/>
              </a:rPr>
              <a:t>Di </a:t>
            </a:r>
            <a:r>
              <a:rPr dirty="0" sz="2800" spc="235">
                <a:solidFill>
                  <a:srgbClr val="212121"/>
                </a:solidFill>
                <a:latin typeface="Cambria"/>
                <a:cs typeface="Cambria"/>
              </a:rPr>
              <a:t>dalam</a:t>
            </a:r>
            <a:r>
              <a:rPr dirty="0" sz="2800" spc="6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90">
                <a:solidFill>
                  <a:srgbClr val="212121"/>
                </a:solidFill>
                <a:latin typeface="Cambria"/>
                <a:cs typeface="Cambria"/>
              </a:rPr>
              <a:t>array,</a:t>
            </a:r>
            <a:r>
              <a:rPr dirty="0" sz="2800" spc="8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95">
                <a:solidFill>
                  <a:srgbClr val="212121"/>
                </a:solidFill>
                <a:latin typeface="Cambria"/>
                <a:cs typeface="Cambria"/>
              </a:rPr>
              <a:t>indeks</a:t>
            </a:r>
            <a:r>
              <a:rPr dirty="0" sz="2800" spc="5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60">
                <a:solidFill>
                  <a:srgbClr val="212121"/>
                </a:solidFill>
                <a:latin typeface="Cambria"/>
                <a:cs typeface="Cambria"/>
              </a:rPr>
              <a:t>di</a:t>
            </a:r>
            <a:r>
              <a:rPr dirty="0" sz="2800" spc="7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35">
                <a:solidFill>
                  <a:srgbClr val="212121"/>
                </a:solidFill>
                <a:latin typeface="Cambria"/>
                <a:cs typeface="Cambria"/>
              </a:rPr>
              <a:t>mulai</a:t>
            </a:r>
            <a:r>
              <a:rPr dirty="0" sz="2800" spc="7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55">
                <a:solidFill>
                  <a:srgbClr val="212121"/>
                </a:solidFill>
                <a:latin typeface="Cambria"/>
                <a:cs typeface="Cambria"/>
              </a:rPr>
              <a:t>dari</a:t>
            </a:r>
            <a:r>
              <a:rPr dirty="0" sz="2800" spc="6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nol.</a:t>
            </a:r>
            <a:endParaRPr sz="280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660"/>
              </a:spcBef>
            </a:pP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Jadi</a:t>
            </a:r>
            <a:r>
              <a:rPr dirty="0" sz="2800" spc="53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15">
                <a:solidFill>
                  <a:srgbClr val="212121"/>
                </a:solidFill>
                <a:latin typeface="Cambria"/>
                <a:cs typeface="Cambria"/>
              </a:rPr>
              <a:t>untuk</a:t>
            </a:r>
            <a:r>
              <a:rPr dirty="0" sz="2800" spc="53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40">
                <a:solidFill>
                  <a:srgbClr val="212121"/>
                </a:solidFill>
                <a:latin typeface="Cambria"/>
                <a:cs typeface="Cambria"/>
              </a:rPr>
              <a:t>mengakses</a:t>
            </a:r>
            <a:r>
              <a:rPr dirty="0" sz="2800" spc="53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5">
                <a:solidFill>
                  <a:srgbClr val="212121"/>
                </a:solidFill>
                <a:latin typeface="Cambria"/>
                <a:cs typeface="Cambria"/>
              </a:rPr>
              <a:t>nilai</a:t>
            </a:r>
            <a:r>
              <a:rPr dirty="0" sz="2800" spc="53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10">
                <a:solidFill>
                  <a:srgbClr val="212121"/>
                </a:solidFill>
                <a:latin typeface="Cambria"/>
                <a:cs typeface="Cambria"/>
              </a:rPr>
              <a:t>pertama</a:t>
            </a:r>
            <a:r>
              <a:rPr dirty="0" sz="2800" spc="54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15">
                <a:solidFill>
                  <a:srgbClr val="212121"/>
                </a:solidFill>
                <a:latin typeface="Cambria"/>
                <a:cs typeface="Cambria"/>
              </a:rPr>
              <a:t>dimulai</a:t>
            </a:r>
            <a:r>
              <a:rPr dirty="0" sz="2800" spc="53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55">
                <a:solidFill>
                  <a:srgbClr val="212121"/>
                </a:solidFill>
                <a:latin typeface="Cambria"/>
                <a:cs typeface="Cambria"/>
              </a:rPr>
              <a:t>dari</a:t>
            </a:r>
            <a:r>
              <a:rPr dirty="0" sz="2800" spc="53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nol.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3665220"/>
            <a:ext cx="4011167" cy="145999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136" y="5343144"/>
            <a:ext cx="6374892" cy="1010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093" y="1033983"/>
            <a:ext cx="277685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 Light"/>
                <a:cs typeface="Calibri Light"/>
              </a:rPr>
              <a:t>Rubah</a:t>
            </a:r>
            <a:r>
              <a:rPr dirty="0" sz="4400" spc="-15">
                <a:latin typeface="Calibri Light"/>
                <a:cs typeface="Calibri Light"/>
              </a:rPr>
              <a:t> </a:t>
            </a:r>
            <a:r>
              <a:rPr dirty="0" sz="4400" spc="-20">
                <a:latin typeface="Calibri Light"/>
                <a:cs typeface="Calibri Light"/>
              </a:rPr>
              <a:t>Array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4863" y="1886204"/>
            <a:ext cx="10358120" cy="211645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just" marL="240029" marR="6985" indent="-227329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200">
                <a:solidFill>
                  <a:srgbClr val="212121"/>
                </a:solidFill>
                <a:latin typeface="Cambria"/>
                <a:cs typeface="Cambria"/>
              </a:rPr>
              <a:t>Nilai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45">
                <a:solidFill>
                  <a:srgbClr val="212121"/>
                </a:solidFill>
                <a:latin typeface="Cambria"/>
                <a:cs typeface="Cambria"/>
              </a:rPr>
              <a:t>yang</a:t>
            </a:r>
            <a:r>
              <a:rPr dirty="0" sz="2800" spc="215">
                <a:solidFill>
                  <a:srgbClr val="212121"/>
                </a:solidFill>
                <a:latin typeface="Cambria"/>
                <a:cs typeface="Cambria"/>
              </a:rPr>
              <a:t>  sudah</a:t>
            </a:r>
            <a:r>
              <a:rPr dirty="0" sz="2800" spc="22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95">
                <a:solidFill>
                  <a:srgbClr val="212121"/>
                </a:solidFill>
                <a:latin typeface="Cambria"/>
                <a:cs typeface="Cambria"/>
              </a:rPr>
              <a:t>tersusun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90">
                <a:solidFill>
                  <a:srgbClr val="212121"/>
                </a:solidFill>
                <a:latin typeface="Cambria"/>
                <a:cs typeface="Cambria"/>
              </a:rPr>
              <a:t>pada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60">
                <a:solidFill>
                  <a:srgbClr val="212121"/>
                </a:solidFill>
                <a:latin typeface="Cambria"/>
                <a:cs typeface="Cambria"/>
              </a:rPr>
              <a:t>variable</a:t>
            </a:r>
            <a:r>
              <a:rPr dirty="0" sz="2800" spc="22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5">
                <a:solidFill>
                  <a:srgbClr val="212121"/>
                </a:solidFill>
                <a:latin typeface="Cambria"/>
                <a:cs typeface="Cambria"/>
              </a:rPr>
              <a:t>siswa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45">
                <a:solidFill>
                  <a:srgbClr val="212121"/>
                </a:solidFill>
                <a:latin typeface="Cambria"/>
                <a:cs typeface="Cambria"/>
              </a:rPr>
              <a:t>masih </a:t>
            </a:r>
            <a:r>
              <a:rPr dirty="0" sz="2800" spc="245">
                <a:solidFill>
                  <a:srgbClr val="212121"/>
                </a:solidFill>
                <a:latin typeface="Cambria"/>
                <a:cs typeface="Cambria"/>
              </a:rPr>
              <a:t>	</a:t>
            </a:r>
            <a:r>
              <a:rPr dirty="0" sz="2800" spc="190">
                <a:solidFill>
                  <a:srgbClr val="212121"/>
                </a:solidFill>
                <a:latin typeface="Cambria"/>
                <a:cs typeface="Cambria"/>
              </a:rPr>
              <a:t>dapat</a:t>
            </a:r>
            <a:r>
              <a:rPr dirty="0" sz="2800" spc="484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90">
                <a:solidFill>
                  <a:srgbClr val="212121"/>
                </a:solidFill>
                <a:latin typeface="Cambria"/>
                <a:cs typeface="Cambria"/>
              </a:rPr>
              <a:t>diubah.</a:t>
            </a:r>
            <a:r>
              <a:rPr dirty="0" sz="2800" spc="49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10">
                <a:solidFill>
                  <a:srgbClr val="212121"/>
                </a:solidFill>
                <a:latin typeface="Cambria"/>
                <a:cs typeface="Cambria"/>
              </a:rPr>
              <a:t>Caranya</a:t>
            </a:r>
            <a:r>
              <a:rPr dirty="0" sz="2800" spc="49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04">
                <a:solidFill>
                  <a:srgbClr val="212121"/>
                </a:solidFill>
                <a:latin typeface="Cambria"/>
                <a:cs typeface="Cambria"/>
              </a:rPr>
              <a:t>adalah</a:t>
            </a:r>
            <a:r>
              <a:rPr dirty="0" sz="2800" spc="49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35">
                <a:solidFill>
                  <a:srgbClr val="212121"/>
                </a:solidFill>
                <a:latin typeface="Cambria"/>
                <a:cs typeface="Cambria"/>
              </a:rPr>
              <a:t>dengan</a:t>
            </a:r>
            <a:r>
              <a:rPr dirty="0" sz="2800" spc="48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45">
                <a:solidFill>
                  <a:srgbClr val="212121"/>
                </a:solidFill>
                <a:latin typeface="Cambria"/>
                <a:cs typeface="Cambria"/>
              </a:rPr>
              <a:t>mengisi</a:t>
            </a:r>
            <a:r>
              <a:rPr dirty="0" sz="2800" spc="49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75">
                <a:solidFill>
                  <a:srgbClr val="212121"/>
                </a:solidFill>
                <a:latin typeface="Cambria"/>
                <a:cs typeface="Cambria"/>
              </a:rPr>
              <a:t>nilai </a:t>
            </a:r>
            <a:r>
              <a:rPr dirty="0" sz="2800" spc="175">
                <a:solidFill>
                  <a:srgbClr val="212121"/>
                </a:solidFill>
                <a:latin typeface="Cambria"/>
                <a:cs typeface="Cambria"/>
              </a:rPr>
              <a:t>	</a:t>
            </a: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berdasarkan</a:t>
            </a:r>
            <a:r>
              <a:rPr dirty="0" sz="2800" spc="9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95">
                <a:solidFill>
                  <a:srgbClr val="212121"/>
                </a:solidFill>
                <a:latin typeface="Cambria"/>
                <a:cs typeface="Cambria"/>
              </a:rPr>
              <a:t>indeks</a:t>
            </a:r>
            <a:r>
              <a:rPr dirty="0" sz="2800" spc="6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40">
                <a:solidFill>
                  <a:srgbClr val="212121"/>
                </a:solidFill>
                <a:latin typeface="Cambria"/>
                <a:cs typeface="Cambria"/>
              </a:rPr>
              <a:t>yang</a:t>
            </a:r>
            <a:r>
              <a:rPr dirty="0" sz="2800" spc="8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20">
                <a:solidFill>
                  <a:srgbClr val="212121"/>
                </a:solidFill>
                <a:latin typeface="Cambria"/>
                <a:cs typeface="Cambria"/>
              </a:rPr>
              <a:t>hendak</a:t>
            </a:r>
            <a:r>
              <a:rPr dirty="0" sz="2800" spc="6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00">
                <a:solidFill>
                  <a:srgbClr val="212121"/>
                </a:solidFill>
                <a:latin typeface="Cambria"/>
                <a:cs typeface="Cambria"/>
              </a:rPr>
              <a:t>Anda</a:t>
            </a:r>
            <a:r>
              <a:rPr dirty="0" sz="2800" spc="7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65">
                <a:solidFill>
                  <a:srgbClr val="212121"/>
                </a:solidFill>
                <a:latin typeface="Cambria"/>
                <a:cs typeface="Cambria"/>
              </a:rPr>
              <a:t>tuju.</a:t>
            </a:r>
            <a:endParaRPr sz="2800">
              <a:latin typeface="Cambria"/>
              <a:cs typeface="Cambria"/>
            </a:endParaRPr>
          </a:p>
          <a:p>
            <a:pPr algn="just" marL="240029" marR="5080" indent="-227329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229">
                <a:solidFill>
                  <a:srgbClr val="212121"/>
                </a:solidFill>
                <a:latin typeface="Cambria"/>
                <a:cs typeface="Cambria"/>
              </a:rPr>
              <a:t>Misalnya</a:t>
            </a:r>
            <a:r>
              <a:rPr dirty="0" sz="2800" spc="27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00">
                <a:solidFill>
                  <a:srgbClr val="212121"/>
                </a:solidFill>
                <a:latin typeface="Cambria"/>
                <a:cs typeface="Cambria"/>
              </a:rPr>
              <a:t>Anda</a:t>
            </a:r>
            <a:r>
              <a:rPr dirty="0" sz="2800" spc="27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29">
                <a:solidFill>
                  <a:srgbClr val="212121"/>
                </a:solidFill>
                <a:latin typeface="Cambria"/>
                <a:cs typeface="Cambria"/>
              </a:rPr>
              <a:t>ingin</a:t>
            </a:r>
            <a:r>
              <a:rPr dirty="0" sz="2800" spc="27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54">
                <a:solidFill>
                  <a:srgbClr val="212121"/>
                </a:solidFill>
                <a:latin typeface="Cambria"/>
                <a:cs typeface="Cambria"/>
              </a:rPr>
              <a:t>mengubah</a:t>
            </a:r>
            <a:r>
              <a:rPr dirty="0" sz="2800" spc="27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180">
                <a:solidFill>
                  <a:srgbClr val="212121"/>
                </a:solidFill>
                <a:latin typeface="Cambria"/>
                <a:cs typeface="Cambria"/>
              </a:rPr>
              <a:t>Budi</a:t>
            </a:r>
            <a:r>
              <a:rPr dirty="0" sz="2800" spc="265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20">
                <a:solidFill>
                  <a:srgbClr val="212121"/>
                </a:solidFill>
                <a:latin typeface="Cambria"/>
                <a:cs typeface="Cambria"/>
              </a:rPr>
              <a:t>menjadi</a:t>
            </a:r>
            <a:r>
              <a:rPr dirty="0" sz="2800" spc="280">
                <a:solidFill>
                  <a:srgbClr val="212121"/>
                </a:solidFill>
                <a:latin typeface="Cambria"/>
                <a:cs typeface="Cambria"/>
              </a:rPr>
              <a:t>  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Angga. 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	</a:t>
            </a:r>
            <a:r>
              <a:rPr dirty="0" sz="2800" spc="275">
                <a:solidFill>
                  <a:srgbClr val="212121"/>
                </a:solidFill>
                <a:latin typeface="Cambria"/>
                <a:cs typeface="Cambria"/>
              </a:rPr>
              <a:t>Maka</a:t>
            </a:r>
            <a:r>
              <a:rPr dirty="0" sz="2800" spc="7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25">
                <a:solidFill>
                  <a:srgbClr val="212121"/>
                </a:solidFill>
                <a:latin typeface="Cambria"/>
                <a:cs typeface="Cambria"/>
              </a:rPr>
              <a:t>contoh</a:t>
            </a:r>
            <a:r>
              <a:rPr dirty="0" sz="2800" spc="6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00">
                <a:solidFill>
                  <a:srgbClr val="212121"/>
                </a:solidFill>
                <a:latin typeface="Cambria"/>
                <a:cs typeface="Cambria"/>
              </a:rPr>
              <a:t>kodenya</a:t>
            </a:r>
            <a:r>
              <a:rPr dirty="0" sz="2800" spc="6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00">
                <a:solidFill>
                  <a:srgbClr val="212121"/>
                </a:solidFill>
                <a:latin typeface="Cambria"/>
                <a:cs typeface="Cambria"/>
              </a:rPr>
              <a:t>adalah: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4491228"/>
            <a:ext cx="3124200" cy="10820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6652" y="4491228"/>
            <a:ext cx="3901440" cy="7543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 Light"/>
                <a:cs typeface="Calibri Light"/>
              </a:rPr>
              <a:t>Hitung</a:t>
            </a:r>
            <a:r>
              <a:rPr dirty="0" sz="4400" spc="-114">
                <a:latin typeface="Calibri Light"/>
                <a:cs typeface="Calibri Light"/>
              </a:rPr>
              <a:t> </a:t>
            </a:r>
            <a:r>
              <a:rPr dirty="0" sz="4400" spc="-20">
                <a:latin typeface="Calibri Light"/>
                <a:cs typeface="Calibri Light"/>
              </a:rPr>
              <a:t>Array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2476245"/>
            <a:ext cx="9550400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190">
                <a:solidFill>
                  <a:srgbClr val="212121"/>
                </a:solidFill>
                <a:latin typeface="Cambria"/>
                <a:cs typeface="Cambria"/>
              </a:rPr>
              <a:t>Jika</a:t>
            </a:r>
            <a:r>
              <a:rPr dirty="0" sz="2800" spc="5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00">
                <a:solidFill>
                  <a:srgbClr val="212121"/>
                </a:solidFill>
                <a:latin typeface="Cambria"/>
                <a:cs typeface="Cambria"/>
              </a:rPr>
              <a:t>Anda</a:t>
            </a:r>
            <a:r>
              <a:rPr dirty="0" sz="2800" spc="8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29">
                <a:solidFill>
                  <a:srgbClr val="212121"/>
                </a:solidFill>
                <a:latin typeface="Cambria"/>
                <a:cs typeface="Cambria"/>
              </a:rPr>
              <a:t>ingin</a:t>
            </a:r>
            <a:r>
              <a:rPr dirty="0" sz="2800" spc="8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60">
                <a:solidFill>
                  <a:srgbClr val="212121"/>
                </a:solidFill>
                <a:latin typeface="Cambria"/>
                <a:cs typeface="Cambria"/>
              </a:rPr>
              <a:t>menghitung</a:t>
            </a:r>
            <a:r>
              <a:rPr dirty="0" sz="2800" spc="11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29">
                <a:solidFill>
                  <a:srgbClr val="212121"/>
                </a:solidFill>
                <a:latin typeface="Cambria"/>
                <a:cs typeface="Cambria"/>
              </a:rPr>
              <a:t>panjang</a:t>
            </a:r>
            <a:r>
              <a:rPr dirty="0" sz="2800" spc="7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55">
                <a:solidFill>
                  <a:srgbClr val="212121"/>
                </a:solidFill>
                <a:latin typeface="Cambria"/>
                <a:cs typeface="Cambria"/>
              </a:rPr>
              <a:t>dari</a:t>
            </a:r>
            <a:r>
              <a:rPr dirty="0" sz="2800" spc="7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95">
                <a:solidFill>
                  <a:srgbClr val="212121"/>
                </a:solidFill>
                <a:latin typeface="Cambria"/>
                <a:cs typeface="Cambria"/>
              </a:rPr>
              <a:t>suatu</a:t>
            </a:r>
            <a:r>
              <a:rPr dirty="0" sz="2800" spc="8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45">
                <a:solidFill>
                  <a:srgbClr val="212121"/>
                </a:solidFill>
                <a:latin typeface="Cambria"/>
                <a:cs typeface="Cambria"/>
              </a:rPr>
              <a:t>array </a:t>
            </a:r>
            <a:r>
              <a:rPr dirty="0" sz="2800" spc="145">
                <a:solidFill>
                  <a:srgbClr val="212121"/>
                </a:solidFill>
                <a:latin typeface="Cambria"/>
                <a:cs typeface="Cambria"/>
              </a:rPr>
              <a:t>	</a:t>
            </a:r>
            <a:r>
              <a:rPr dirty="0" sz="2800" spc="260">
                <a:solidFill>
                  <a:srgbClr val="212121"/>
                </a:solidFill>
                <a:latin typeface="Cambria"/>
                <a:cs typeface="Cambria"/>
              </a:rPr>
              <a:t>maka</a:t>
            </a:r>
            <a:r>
              <a:rPr dirty="0" sz="2800" spc="55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235">
                <a:solidFill>
                  <a:srgbClr val="212121"/>
                </a:solidFill>
                <a:latin typeface="Cambria"/>
                <a:cs typeface="Cambria"/>
              </a:rPr>
              <a:t>gunakanlah</a:t>
            </a:r>
            <a:r>
              <a:rPr dirty="0" sz="2800" spc="8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70">
                <a:solidFill>
                  <a:srgbClr val="212121"/>
                </a:solidFill>
                <a:latin typeface="Cambria"/>
                <a:cs typeface="Cambria"/>
              </a:rPr>
              <a:t>keyword</a:t>
            </a:r>
            <a:r>
              <a:rPr dirty="0" sz="2800" spc="7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dirty="0" sz="2800" spc="100" b="1">
                <a:solidFill>
                  <a:srgbClr val="212121"/>
                </a:solidFill>
                <a:latin typeface="Cambria"/>
                <a:cs typeface="Cambria"/>
              </a:rPr>
              <a:t>len().</a:t>
            </a:r>
            <a:endParaRPr sz="28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867" y="3758184"/>
            <a:ext cx="3872483" cy="10515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127" y="5251703"/>
            <a:ext cx="3201924" cy="746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198" y="942212"/>
            <a:ext cx="92246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85" b="1">
                <a:solidFill>
                  <a:srgbClr val="111111"/>
                </a:solidFill>
                <a:latin typeface="Tahoma"/>
                <a:cs typeface="Tahoma"/>
              </a:rPr>
              <a:t>Menampilkan</a:t>
            </a:r>
            <a:r>
              <a:rPr dirty="0" sz="4000" spc="-295" b="1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4000" spc="-335" b="1">
                <a:solidFill>
                  <a:srgbClr val="111111"/>
                </a:solidFill>
                <a:latin typeface="Tahoma"/>
                <a:cs typeface="Tahoma"/>
              </a:rPr>
              <a:t>Semua</a:t>
            </a:r>
            <a:r>
              <a:rPr dirty="0" sz="4000" spc="-320" b="1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4000" spc="-225" b="1">
                <a:solidFill>
                  <a:srgbClr val="111111"/>
                </a:solidFill>
                <a:latin typeface="Tahoma"/>
                <a:cs typeface="Tahoma"/>
              </a:rPr>
              <a:t>Nilai</a:t>
            </a:r>
            <a:r>
              <a:rPr dirty="0" sz="4000" spc="-320" b="1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4000" spc="-175" b="1">
                <a:solidFill>
                  <a:srgbClr val="111111"/>
                </a:solidFill>
                <a:latin typeface="Tahoma"/>
                <a:cs typeface="Tahoma"/>
              </a:rPr>
              <a:t>di</a:t>
            </a:r>
            <a:r>
              <a:rPr dirty="0" sz="4000" spc="-350" b="1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4000" spc="-280" b="1">
                <a:solidFill>
                  <a:srgbClr val="111111"/>
                </a:solidFill>
                <a:latin typeface="Tahoma"/>
                <a:cs typeface="Tahoma"/>
              </a:rPr>
              <a:t>dalam</a:t>
            </a:r>
            <a:r>
              <a:rPr dirty="0" sz="4000" spc="-330" b="1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4000" spc="-275" b="1">
                <a:solidFill>
                  <a:srgbClr val="111111"/>
                </a:solidFill>
                <a:latin typeface="Tahoma"/>
                <a:cs typeface="Tahoma"/>
              </a:rPr>
              <a:t>Array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79475" y="1748739"/>
            <a:ext cx="63607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50">
                <a:solidFill>
                  <a:srgbClr val="111111"/>
                </a:solidFill>
                <a:latin typeface="Tahoma"/>
                <a:cs typeface="Tahoma"/>
              </a:rPr>
              <a:t>Menampilkan</a:t>
            </a:r>
            <a:r>
              <a:rPr dirty="0" sz="2800" spc="-204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2800" spc="-75">
                <a:solidFill>
                  <a:srgbClr val="111111"/>
                </a:solidFill>
                <a:latin typeface="Tahoma"/>
                <a:cs typeface="Tahoma"/>
              </a:rPr>
              <a:t>Semua</a:t>
            </a:r>
            <a:r>
              <a:rPr dirty="0" sz="2800" spc="-26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111111"/>
                </a:solidFill>
                <a:latin typeface="Tahoma"/>
                <a:cs typeface="Tahoma"/>
              </a:rPr>
              <a:t>Nilai</a:t>
            </a:r>
            <a:r>
              <a:rPr dirty="0" sz="2800" spc="-26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2800">
                <a:solidFill>
                  <a:srgbClr val="111111"/>
                </a:solidFill>
                <a:latin typeface="Tahoma"/>
                <a:cs typeface="Tahoma"/>
              </a:rPr>
              <a:t>di</a:t>
            </a:r>
            <a:r>
              <a:rPr dirty="0" sz="2800" spc="-280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2800" spc="-35">
                <a:solidFill>
                  <a:srgbClr val="111111"/>
                </a:solidFill>
                <a:latin typeface="Tahoma"/>
                <a:cs typeface="Tahoma"/>
              </a:rPr>
              <a:t>dalam</a:t>
            </a:r>
            <a:r>
              <a:rPr dirty="0" sz="2800" spc="-245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2800" spc="-30">
                <a:solidFill>
                  <a:srgbClr val="111111"/>
                </a:solidFill>
                <a:latin typeface="Tahoma"/>
                <a:cs typeface="Tahoma"/>
              </a:rPr>
              <a:t>Array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" y="2529839"/>
            <a:ext cx="5340096" cy="14447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" y="4320540"/>
            <a:ext cx="5297424" cy="17739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13" y="848994"/>
            <a:ext cx="364997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40" b="1">
                <a:solidFill>
                  <a:srgbClr val="111111"/>
                </a:solidFill>
                <a:latin typeface="Tahoma"/>
                <a:cs typeface="Tahoma"/>
              </a:rPr>
              <a:t>Menambah</a:t>
            </a:r>
            <a:r>
              <a:rPr dirty="0" sz="4000" spc="-295" b="1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4000" spc="-190" b="1">
                <a:solidFill>
                  <a:srgbClr val="111111"/>
                </a:solidFill>
                <a:latin typeface="Tahoma"/>
                <a:cs typeface="Tahoma"/>
              </a:rPr>
              <a:t>Nilai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740" y="1729739"/>
            <a:ext cx="4946904" cy="216560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963" y="4145279"/>
            <a:ext cx="7315200" cy="2077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961" y="1107389"/>
            <a:ext cx="39319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>
                <a:latin typeface="Calibri Light"/>
                <a:cs typeface="Calibri Light"/>
              </a:rPr>
              <a:t>Menambah</a:t>
            </a:r>
            <a:r>
              <a:rPr dirty="0" sz="4400" spc="-50">
                <a:latin typeface="Calibri Light"/>
                <a:cs typeface="Calibri Light"/>
              </a:rPr>
              <a:t> </a:t>
            </a:r>
            <a:r>
              <a:rPr dirty="0" sz="4400" spc="-10">
                <a:latin typeface="Calibri Light"/>
                <a:cs typeface="Calibri Light"/>
              </a:rPr>
              <a:t>Array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03961" y="2045588"/>
            <a:ext cx="10290810" cy="288163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latin typeface="Calibri"/>
                <a:cs typeface="Calibri"/>
              </a:rPr>
              <a:t>Tedapat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Tiga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metode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(method)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atau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fungsi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yang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bisa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digunakan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untuk 	menambahkan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atau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item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ke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List: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prepend(item)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menambahkan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item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dari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depan;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 spc="-10">
                <a:latin typeface="Calibri"/>
                <a:cs typeface="Calibri"/>
              </a:rPr>
              <a:t>append(item)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menambahkan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item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dari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belakang.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800">
                <a:latin typeface="Calibri"/>
                <a:cs typeface="Calibri"/>
              </a:rPr>
              <a:t>insert(index,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item)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menambahkan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item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dari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indeks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tertentu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893191"/>
            <a:ext cx="46088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45" b="1">
                <a:solidFill>
                  <a:srgbClr val="111111"/>
                </a:solidFill>
                <a:latin typeface="Tahoma"/>
                <a:cs typeface="Tahoma"/>
              </a:rPr>
              <a:t>Silahkan</a:t>
            </a:r>
            <a:r>
              <a:rPr dirty="0" sz="4000" spc="-315" b="1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4000" spc="-175" b="1">
                <a:solidFill>
                  <a:srgbClr val="111111"/>
                </a:solidFill>
                <a:latin typeface="Tahoma"/>
                <a:cs typeface="Tahoma"/>
              </a:rPr>
              <a:t>di</a:t>
            </a:r>
            <a:r>
              <a:rPr dirty="0" sz="4000" spc="-340" b="1">
                <a:solidFill>
                  <a:srgbClr val="111111"/>
                </a:solidFill>
                <a:latin typeface="Tahoma"/>
                <a:cs typeface="Tahoma"/>
              </a:rPr>
              <a:t> </a:t>
            </a:r>
            <a:r>
              <a:rPr dirty="0" sz="4000" spc="-280" b="1">
                <a:solidFill>
                  <a:srgbClr val="111111"/>
                </a:solidFill>
                <a:latin typeface="Tahoma"/>
                <a:cs typeface="Tahoma"/>
              </a:rPr>
              <a:t>kerjakan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527685" marR="5080" indent="-515620">
              <a:lnSpc>
                <a:spcPts val="2690"/>
              </a:lnSpc>
              <a:spcBef>
                <a:spcPts val="740"/>
              </a:spcBef>
              <a:buAutoNum type="arabicPeriod"/>
              <a:tabLst>
                <a:tab pos="527685" algn="l"/>
              </a:tabLst>
            </a:pPr>
            <a:r>
              <a:rPr dirty="0"/>
              <a:t>Buatlah</a:t>
            </a:r>
            <a:r>
              <a:rPr dirty="0" spc="-110"/>
              <a:t> </a:t>
            </a:r>
            <a:r>
              <a:rPr dirty="0" spc="-10"/>
              <a:t>program</a:t>
            </a:r>
            <a:r>
              <a:rPr dirty="0" spc="-95"/>
              <a:t> </a:t>
            </a:r>
            <a:r>
              <a:rPr dirty="0"/>
              <a:t>untuk</a:t>
            </a:r>
            <a:r>
              <a:rPr dirty="0" spc="-80"/>
              <a:t> </a:t>
            </a:r>
            <a:r>
              <a:rPr dirty="0" spc="-10"/>
              <a:t>menampilkan</a:t>
            </a:r>
            <a:r>
              <a:rPr dirty="0" spc="-80"/>
              <a:t> </a:t>
            </a:r>
            <a:r>
              <a:rPr dirty="0"/>
              <a:t>deret</a:t>
            </a:r>
            <a:r>
              <a:rPr dirty="0" spc="-95"/>
              <a:t> </a:t>
            </a:r>
            <a:r>
              <a:rPr dirty="0"/>
              <a:t>bilangan</a:t>
            </a:r>
            <a:r>
              <a:rPr dirty="0" spc="-100"/>
              <a:t> </a:t>
            </a:r>
            <a:r>
              <a:rPr dirty="0"/>
              <a:t>bilangan</a:t>
            </a:r>
            <a:r>
              <a:rPr dirty="0" spc="-100"/>
              <a:t> </a:t>
            </a:r>
            <a:r>
              <a:rPr dirty="0" spc="-50"/>
              <a:t>: </a:t>
            </a:r>
            <a:r>
              <a:rPr dirty="0"/>
              <a:t>[1,2,3,4,5,6,7,8,9,10</a:t>
            </a:r>
            <a:r>
              <a:rPr dirty="0" spc="-60"/>
              <a:t> </a:t>
            </a:r>
            <a:r>
              <a:rPr dirty="0"/>
              <a:t>]</a:t>
            </a:r>
            <a:r>
              <a:rPr dirty="0" spc="-110"/>
              <a:t> </a:t>
            </a:r>
            <a:r>
              <a:rPr dirty="0"/>
              <a:t>menggunkan</a:t>
            </a:r>
            <a:r>
              <a:rPr dirty="0" spc="-85"/>
              <a:t> </a:t>
            </a:r>
            <a:r>
              <a:rPr dirty="0"/>
              <a:t>array</a:t>
            </a:r>
            <a:r>
              <a:rPr dirty="0" spc="-125"/>
              <a:t> </a:t>
            </a:r>
            <a:r>
              <a:rPr dirty="0"/>
              <a:t>satu</a:t>
            </a:r>
            <a:r>
              <a:rPr dirty="0" spc="-100"/>
              <a:t> </a:t>
            </a:r>
            <a:r>
              <a:rPr dirty="0"/>
              <a:t>dimensi</a:t>
            </a:r>
            <a:r>
              <a:rPr dirty="0" spc="-110"/>
              <a:t> </a:t>
            </a:r>
            <a:r>
              <a:rPr dirty="0" spc="-10"/>
              <a:t>tampilkan </a:t>
            </a:r>
            <a:r>
              <a:rPr dirty="0"/>
              <a:t>hasil</a:t>
            </a:r>
            <a:r>
              <a:rPr dirty="0" spc="-60"/>
              <a:t> </a:t>
            </a:r>
            <a:r>
              <a:rPr dirty="0" spc="-10"/>
              <a:t>:[2,4,6,8,10]</a:t>
            </a:r>
          </a:p>
          <a:p>
            <a:pPr algn="just" marL="527685" marR="428625" indent="-515620">
              <a:lnSpc>
                <a:spcPts val="2690"/>
              </a:lnSpc>
              <a:spcBef>
                <a:spcPts val="995"/>
              </a:spcBef>
              <a:buAutoNum type="arabicPeriod"/>
              <a:tabLst>
                <a:tab pos="527685" algn="l"/>
              </a:tabLst>
            </a:pPr>
            <a:r>
              <a:rPr dirty="0"/>
              <a:t>Buatlah</a:t>
            </a:r>
            <a:r>
              <a:rPr dirty="0" spc="-75"/>
              <a:t> </a:t>
            </a:r>
            <a:r>
              <a:rPr dirty="0"/>
              <a:t>array</a:t>
            </a:r>
            <a:r>
              <a:rPr dirty="0" spc="-75"/>
              <a:t> </a:t>
            </a:r>
            <a:r>
              <a:rPr dirty="0" spc="-10"/>
              <a:t>menampilkan</a:t>
            </a:r>
            <a:r>
              <a:rPr dirty="0" spc="-50"/>
              <a:t> </a:t>
            </a:r>
            <a:r>
              <a:rPr dirty="0"/>
              <a:t>hari</a:t>
            </a:r>
            <a:r>
              <a:rPr dirty="0" spc="-90"/>
              <a:t> </a:t>
            </a:r>
            <a:r>
              <a:rPr dirty="0"/>
              <a:t>senin</a:t>
            </a:r>
            <a:r>
              <a:rPr dirty="0" spc="-55"/>
              <a:t> </a:t>
            </a:r>
            <a:r>
              <a:rPr dirty="0"/>
              <a:t>sampai</a:t>
            </a:r>
            <a:r>
              <a:rPr dirty="0" spc="-80"/>
              <a:t> </a:t>
            </a:r>
            <a:r>
              <a:rPr dirty="0"/>
              <a:t>minggu</a:t>
            </a:r>
            <a:r>
              <a:rPr dirty="0" spc="-75"/>
              <a:t> </a:t>
            </a:r>
            <a:r>
              <a:rPr dirty="0" spc="-10"/>
              <a:t>(senin, </a:t>
            </a:r>
            <a:r>
              <a:rPr dirty="0"/>
              <a:t>selasa,rabu,</a:t>
            </a:r>
            <a:r>
              <a:rPr dirty="0" spc="-55"/>
              <a:t> </a:t>
            </a:r>
            <a:r>
              <a:rPr dirty="0"/>
              <a:t>kamis,</a:t>
            </a:r>
            <a:r>
              <a:rPr dirty="0" spc="-75"/>
              <a:t> </a:t>
            </a:r>
            <a:r>
              <a:rPr dirty="0"/>
              <a:t>jumat,</a:t>
            </a:r>
            <a:r>
              <a:rPr dirty="0" spc="-80"/>
              <a:t> </a:t>
            </a:r>
            <a:r>
              <a:rPr dirty="0"/>
              <a:t>sabtu,</a:t>
            </a:r>
            <a:r>
              <a:rPr dirty="0" spc="-55"/>
              <a:t> </a:t>
            </a:r>
            <a:r>
              <a:rPr dirty="0"/>
              <a:t>minggu)</a:t>
            </a:r>
            <a:r>
              <a:rPr dirty="0" spc="-70"/>
              <a:t> </a:t>
            </a:r>
            <a:r>
              <a:rPr dirty="0"/>
              <a:t>jika</a:t>
            </a:r>
            <a:r>
              <a:rPr dirty="0" spc="-85"/>
              <a:t> </a:t>
            </a:r>
            <a:r>
              <a:rPr dirty="0"/>
              <a:t>di</a:t>
            </a:r>
            <a:r>
              <a:rPr dirty="0" spc="-75"/>
              <a:t> </a:t>
            </a:r>
            <a:r>
              <a:rPr dirty="0"/>
              <a:t>input</a:t>
            </a:r>
            <a:r>
              <a:rPr dirty="0" spc="-65"/>
              <a:t> </a:t>
            </a:r>
            <a:r>
              <a:rPr dirty="0"/>
              <a:t>1</a:t>
            </a:r>
            <a:r>
              <a:rPr dirty="0" spc="-75"/>
              <a:t> </a:t>
            </a:r>
            <a:r>
              <a:rPr dirty="0" spc="-20"/>
              <a:t>maka </a:t>
            </a:r>
            <a:r>
              <a:rPr dirty="0"/>
              <a:t>keluar</a:t>
            </a:r>
            <a:r>
              <a:rPr dirty="0" spc="-40"/>
              <a:t> </a:t>
            </a:r>
            <a:r>
              <a:rPr dirty="0"/>
              <a:t>hari</a:t>
            </a:r>
            <a:r>
              <a:rPr dirty="0" spc="-45"/>
              <a:t> </a:t>
            </a:r>
            <a:r>
              <a:rPr dirty="0"/>
              <a:t>:</a:t>
            </a:r>
            <a:r>
              <a:rPr dirty="0" spc="-35"/>
              <a:t> </a:t>
            </a:r>
            <a:r>
              <a:rPr dirty="0" spc="-10"/>
              <a:t>senin</a:t>
            </a:r>
          </a:p>
          <a:p>
            <a:pPr algn="just" marL="527685" marR="129539" indent="-515620">
              <a:lnSpc>
                <a:spcPts val="2690"/>
              </a:lnSpc>
              <a:spcBef>
                <a:spcPts val="1000"/>
              </a:spcBef>
              <a:buAutoNum type="arabicPeriod"/>
              <a:tabLst>
                <a:tab pos="527685" algn="l"/>
              </a:tabLst>
            </a:pPr>
            <a:r>
              <a:rPr dirty="0"/>
              <a:t>Buatlah</a:t>
            </a:r>
            <a:r>
              <a:rPr dirty="0" spc="-80"/>
              <a:t> </a:t>
            </a:r>
            <a:r>
              <a:rPr dirty="0"/>
              <a:t>array</a:t>
            </a:r>
            <a:r>
              <a:rPr dirty="0" spc="-85"/>
              <a:t> </a:t>
            </a:r>
            <a:r>
              <a:rPr dirty="0"/>
              <a:t>jika</a:t>
            </a:r>
            <a:r>
              <a:rPr dirty="0" spc="-90"/>
              <a:t> </a:t>
            </a:r>
            <a:r>
              <a:rPr dirty="0"/>
              <a:t>di</a:t>
            </a:r>
            <a:r>
              <a:rPr dirty="0" spc="-75"/>
              <a:t> </a:t>
            </a:r>
            <a:r>
              <a:rPr dirty="0"/>
              <a:t>input</a:t>
            </a:r>
            <a:r>
              <a:rPr dirty="0" spc="-55"/>
              <a:t> </a:t>
            </a:r>
            <a:r>
              <a:rPr dirty="0"/>
              <a:t>data</a:t>
            </a:r>
            <a:r>
              <a:rPr dirty="0" spc="-90"/>
              <a:t> </a:t>
            </a:r>
            <a:r>
              <a:rPr dirty="0"/>
              <a:t>contoh</a:t>
            </a:r>
            <a:r>
              <a:rPr dirty="0" spc="-70"/>
              <a:t> </a:t>
            </a:r>
            <a:r>
              <a:rPr dirty="0"/>
              <a:t>input</a:t>
            </a:r>
            <a:r>
              <a:rPr dirty="0" spc="-50"/>
              <a:t> </a:t>
            </a:r>
            <a:r>
              <a:rPr dirty="0"/>
              <a:t>:</a:t>
            </a:r>
            <a:r>
              <a:rPr dirty="0" spc="-80"/>
              <a:t> </a:t>
            </a:r>
            <a:r>
              <a:rPr dirty="0"/>
              <a:t>budi</a:t>
            </a:r>
            <a:r>
              <a:rPr dirty="0" spc="-75"/>
              <a:t> </a:t>
            </a:r>
            <a:r>
              <a:rPr dirty="0"/>
              <a:t>akan</a:t>
            </a:r>
            <a:r>
              <a:rPr dirty="0" spc="-90"/>
              <a:t> </a:t>
            </a:r>
            <a:r>
              <a:rPr dirty="0" spc="-10"/>
              <a:t>muncul karyawan</a:t>
            </a:r>
            <a:r>
              <a:rPr dirty="0" spc="-85"/>
              <a:t> </a:t>
            </a:r>
            <a:r>
              <a:rPr dirty="0"/>
              <a:t>jikan</a:t>
            </a:r>
            <a:r>
              <a:rPr dirty="0" spc="-90"/>
              <a:t> </a:t>
            </a:r>
            <a:r>
              <a:rPr dirty="0"/>
              <a:t>di</a:t>
            </a:r>
            <a:r>
              <a:rPr dirty="0" spc="-90"/>
              <a:t> </a:t>
            </a:r>
            <a:r>
              <a:rPr dirty="0"/>
              <a:t>input</a:t>
            </a:r>
            <a:r>
              <a:rPr dirty="0" spc="-60"/>
              <a:t> </a:t>
            </a:r>
            <a:r>
              <a:rPr dirty="0"/>
              <a:t>wati</a:t>
            </a:r>
            <a:r>
              <a:rPr dirty="0" spc="-110"/>
              <a:t> </a:t>
            </a:r>
            <a:r>
              <a:rPr dirty="0"/>
              <a:t>akan</a:t>
            </a:r>
            <a:r>
              <a:rPr dirty="0" spc="-85"/>
              <a:t> </a:t>
            </a:r>
            <a:r>
              <a:rPr dirty="0"/>
              <a:t>muncul</a:t>
            </a:r>
            <a:r>
              <a:rPr dirty="0" spc="-70"/>
              <a:t> </a:t>
            </a:r>
            <a:r>
              <a:rPr dirty="0"/>
              <a:t>bukan</a:t>
            </a:r>
            <a:r>
              <a:rPr dirty="0" spc="-65"/>
              <a:t> </a:t>
            </a:r>
            <a:r>
              <a:rPr dirty="0" spc="-10"/>
              <a:t>karyawan.</a:t>
            </a:r>
          </a:p>
          <a:p>
            <a:pPr algn="just" marL="579120">
              <a:lnSpc>
                <a:spcPct val="100000"/>
              </a:lnSpc>
              <a:spcBef>
                <a:spcPts val="350"/>
              </a:spcBef>
            </a:pPr>
            <a:r>
              <a:rPr dirty="0" spc="-20"/>
              <a:t>datakaryawan</a:t>
            </a:r>
            <a:r>
              <a:rPr dirty="0" spc="-70"/>
              <a:t> </a:t>
            </a:r>
            <a:r>
              <a:rPr dirty="0"/>
              <a:t>:</a:t>
            </a:r>
            <a:r>
              <a:rPr dirty="0" spc="-70"/>
              <a:t> </a:t>
            </a:r>
            <a:r>
              <a:rPr dirty="0"/>
              <a:t>[budi,</a:t>
            </a:r>
            <a:r>
              <a:rPr dirty="0" spc="-35"/>
              <a:t> </a:t>
            </a:r>
            <a:r>
              <a:rPr dirty="0"/>
              <a:t>bunga,</a:t>
            </a:r>
            <a:r>
              <a:rPr dirty="0" spc="-50"/>
              <a:t> </a:t>
            </a:r>
            <a:r>
              <a:rPr dirty="0"/>
              <a:t>alex,</a:t>
            </a:r>
            <a:r>
              <a:rPr dirty="0" spc="-75"/>
              <a:t> </a:t>
            </a:r>
            <a:r>
              <a:rPr dirty="0" spc="-50"/>
              <a:t>mawar,</a:t>
            </a:r>
            <a:r>
              <a:rPr dirty="0" spc="-75"/>
              <a:t> </a:t>
            </a:r>
            <a:r>
              <a:rPr dirty="0"/>
              <a:t>dani,</a:t>
            </a:r>
            <a:r>
              <a:rPr dirty="0" spc="-55"/>
              <a:t> </a:t>
            </a:r>
            <a:r>
              <a:rPr dirty="0" spc="-10"/>
              <a:t>sultan]</a:t>
            </a:r>
          </a:p>
          <a:p>
            <a:pPr algn="just" marL="12700" marR="478790" indent="351790">
              <a:lnSpc>
                <a:spcPts val="2690"/>
              </a:lnSpc>
              <a:spcBef>
                <a:spcPts val="969"/>
              </a:spcBef>
              <a:buAutoNum type="arabicPeriod" startAt="4"/>
              <a:tabLst>
                <a:tab pos="364490" algn="l"/>
              </a:tabLst>
            </a:pPr>
            <a:r>
              <a:rPr dirty="0"/>
              <a:t>buatlah</a:t>
            </a:r>
            <a:r>
              <a:rPr dirty="0" spc="-60"/>
              <a:t> </a:t>
            </a:r>
            <a:r>
              <a:rPr dirty="0"/>
              <a:t>array</a:t>
            </a:r>
            <a:r>
              <a:rPr dirty="0" spc="-85"/>
              <a:t> </a:t>
            </a:r>
            <a:r>
              <a:rPr dirty="0"/>
              <a:t>jika</a:t>
            </a:r>
            <a:r>
              <a:rPr dirty="0" spc="-75"/>
              <a:t> </a:t>
            </a:r>
            <a:r>
              <a:rPr dirty="0"/>
              <a:t>input</a:t>
            </a:r>
            <a:r>
              <a:rPr dirty="0" spc="-50"/>
              <a:t> </a:t>
            </a:r>
            <a:r>
              <a:rPr dirty="0"/>
              <a:t>:</a:t>
            </a:r>
            <a:r>
              <a:rPr dirty="0" spc="-70"/>
              <a:t> </a:t>
            </a:r>
            <a:r>
              <a:rPr dirty="0"/>
              <a:t>1,3,9,7,10,2</a:t>
            </a:r>
            <a:r>
              <a:rPr dirty="0" spc="-30"/>
              <a:t> </a:t>
            </a:r>
            <a:r>
              <a:rPr dirty="0"/>
              <a:t>.</a:t>
            </a:r>
            <a:r>
              <a:rPr dirty="0" spc="-65"/>
              <a:t> </a:t>
            </a:r>
            <a:r>
              <a:rPr dirty="0"/>
              <a:t>maka</a:t>
            </a:r>
            <a:r>
              <a:rPr dirty="0" spc="-70"/>
              <a:t> </a:t>
            </a:r>
            <a:r>
              <a:rPr dirty="0"/>
              <a:t>akan</a:t>
            </a:r>
            <a:r>
              <a:rPr dirty="0" spc="-85"/>
              <a:t> </a:t>
            </a:r>
            <a:r>
              <a:rPr dirty="0"/>
              <a:t>tampil</a:t>
            </a:r>
            <a:r>
              <a:rPr dirty="0" spc="-65"/>
              <a:t> </a:t>
            </a:r>
            <a:r>
              <a:rPr dirty="0"/>
              <a:t>urut</a:t>
            </a:r>
            <a:r>
              <a:rPr dirty="0" spc="-55"/>
              <a:t> </a:t>
            </a:r>
            <a:r>
              <a:rPr dirty="0" spc="-50"/>
              <a:t>: </a:t>
            </a:r>
            <a:r>
              <a:rPr dirty="0"/>
              <a:t>1,2,3,7,9,10</a:t>
            </a:r>
            <a:r>
              <a:rPr dirty="0" spc="-40"/>
              <a:t> </a:t>
            </a:r>
            <a:r>
              <a:rPr dirty="0"/>
              <a:t>hasil</a:t>
            </a:r>
            <a:r>
              <a:rPr dirty="0" spc="-90"/>
              <a:t> </a:t>
            </a:r>
            <a:r>
              <a:rPr dirty="0"/>
              <a:t>berubut</a:t>
            </a:r>
            <a:r>
              <a:rPr dirty="0" spc="-55"/>
              <a:t> </a:t>
            </a:r>
            <a:r>
              <a:rPr dirty="0"/>
              <a:t>dari</a:t>
            </a:r>
            <a:r>
              <a:rPr dirty="0" spc="-85"/>
              <a:t> </a:t>
            </a:r>
            <a:r>
              <a:rPr dirty="0"/>
              <a:t>yang</a:t>
            </a:r>
            <a:r>
              <a:rPr dirty="0" spc="-75"/>
              <a:t> </a:t>
            </a:r>
            <a:r>
              <a:rPr dirty="0"/>
              <a:t>kecil</a:t>
            </a:r>
            <a:r>
              <a:rPr dirty="0" spc="-105"/>
              <a:t> </a:t>
            </a:r>
            <a:r>
              <a:rPr dirty="0"/>
              <a:t>ke</a:t>
            </a:r>
            <a:r>
              <a:rPr dirty="0" spc="-85"/>
              <a:t> </a:t>
            </a:r>
            <a:r>
              <a:rPr dirty="0" spc="-10"/>
              <a:t>tinggi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Hendy</dc:creator>
  <dc:title>PowerPoint Presentation</dc:title>
  <dcterms:created xsi:type="dcterms:W3CDTF">2024-10-09T11:34:06Z</dcterms:created>
  <dcterms:modified xsi:type="dcterms:W3CDTF">2024-10-09T11:34:06Z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2024-10-09T00:00:00Z</vt:filetime>
  </property>
  <property fmtid="{D5CDD505-2E9C-101B-9397-08002B2CF9AE}" pid="5" name="Producer">
    <vt:lpwstr>Microsoft® PowerPoint® for Microsoft 365</vt:lpwstr>
  </property>
</Properties>
</file>