
<file path=[Content_Types].xml><?xml version="1.0" encoding="utf-8"?>
<Types xmlns="http://schemas.openxmlformats.org/package/2006/content-types">
  <Default ContentType="image/png" Extension="png"/>
  <Default ContentType="application/vnd.openxmlformats-officedocument.oleObject" Extension="bin"/>
  <Default ContentType="image/jpeg" Extension="jpeg"/>
  <Default ContentType="image/x-emf" Extension="emf"/>
  <Default ContentType="image/x-wmf" Extension="wmf"/>
  <Default ContentType="application/vnd.openxmlformats-package.relationships+xml" Extension="rels"/>
  <Default ContentType="application/xml" Extension="xml"/>
  <Default ContentType="application/vnd.openxmlformats-officedocument.vmlDrawing" Extension="vml"/>
  <Default ContentType="image/jpeg" Extension="jp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custom-properties+xml" PartName="/docProps/custom.xml"/>
</Types>
</file>

<file path=_rels/.rels><?xml version="1.0" encoding="UTF-8" standalone="yes" ?><Relationships xmlns="http://schemas.openxmlformats.org/package/2006/relationships"><Relationship Id="rId3" Target="docProps/core.xml" Type="http://schemas.openxmlformats.org/package/2006/relationships/metadata/core-properties"/><Relationship Id="rId2" Target="docProps/thumbnail.jpeg" Type="http://schemas.openxmlformats.org/package/2006/relationships/metadata/thumbnail"/><Relationship Id="rId1" Target="ppt/presentation.xml" Type="http://schemas.openxmlformats.org/officeDocument/2006/relationships/officeDocument"/><Relationship Id="rId4" Target="docProps/app.xml" Type="http://schemas.openxmlformats.org/officeDocument/2006/relationships/extended-properties"/><Relationship Id="rId5" Target="docProps/custom.xml" Type="http://schemas.openxmlformats.org/officeDocument/2006/relationships/custom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>
        <p:scale>
          <a:sx n="50" d="100"/>
          <a:sy n="50" d="100"/>
        </p:scale>
        <p:origin x="1416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6C4BF6A-C909-45E1-ACE8-A2F7F59F49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" y="0"/>
            <a:ext cx="12186594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8181D8-9946-4CD2-8940-091D71C8CC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4941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7210AA-AAA4-436E-8A41-638FF7699B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735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D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A17F3-30FA-4279-B697-E7D417D1EF0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5978524"/>
            <a:ext cx="2743200" cy="365125"/>
          </a:xfrm>
        </p:spPr>
        <p:txBody>
          <a:bodyPr/>
          <a:lstStyle/>
          <a:p>
            <a:fld id="{3A9F8E58-A300-40EB-A5E7-A67043162A4A}" type="datetimeFigureOut">
              <a:rPr lang="en-ID" smtClean="0"/>
              <a:t>17/10/2019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57F3A-D45A-42FD-8297-19C9B2085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5978524"/>
            <a:ext cx="4114800" cy="365125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8E42B-3FAD-4703-8807-7C9443E00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5978524"/>
            <a:ext cx="2743200" cy="365125"/>
          </a:xfrm>
        </p:spPr>
        <p:txBody>
          <a:bodyPr/>
          <a:lstStyle/>
          <a:p>
            <a:fld id="{434AE045-B820-4685-9401-6FCCFB9EAE4B}" type="slidenum">
              <a:rPr lang="en-ID" smtClean="0"/>
              <a:t>‹#›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338482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02D9F81-77AF-4883-9ACA-DE18BB8B17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" y="0"/>
            <a:ext cx="12186594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03529AB-9B30-40A6-8EE8-501E2F262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3456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BA1970-55B6-47D4-875D-6FDCF2082B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2421082"/>
            <a:ext cx="10515600" cy="3553692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C8026-1BC2-40D0-80FA-0FD667AEF88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086837"/>
            <a:ext cx="2743200" cy="365125"/>
          </a:xfrm>
        </p:spPr>
        <p:txBody>
          <a:bodyPr/>
          <a:lstStyle/>
          <a:p>
            <a:fld id="{3A9F8E58-A300-40EB-A5E7-A67043162A4A}" type="datetimeFigureOut">
              <a:rPr lang="en-ID" smtClean="0"/>
              <a:t>17/10/2019</a:t>
            </a:fld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05B1BA-C332-402F-B7EB-B3B658048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086837"/>
            <a:ext cx="4114800" cy="365125"/>
          </a:xfrm>
        </p:spPr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221DBE-8C2E-46FF-8606-74F567EF4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086837"/>
            <a:ext cx="2743200" cy="365125"/>
          </a:xfrm>
        </p:spPr>
        <p:txBody>
          <a:bodyPr/>
          <a:lstStyle/>
          <a:p>
            <a:fld id="{434AE045-B820-4685-9401-6FCCFB9EAE4B}" type="slidenum">
              <a:rPr lang="en-ID" smtClean="0"/>
              <a:t>‹#›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569974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2EF27D1-E464-4E5D-A1F7-DF0B32DFFDC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" y="0"/>
            <a:ext cx="12186594" cy="6858000"/>
          </a:xfrm>
          <a:prstGeom prst="rect">
            <a:avLst/>
          </a:prstGeom>
        </p:spPr>
      </p:pic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D72D8B-BE93-4C44-AAD1-0224585BEA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039091"/>
            <a:ext cx="2628900" cy="4946073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5E7454-6605-4FC3-9743-9550A9C791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039089"/>
            <a:ext cx="7734300" cy="494607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09C7DF-388E-47EA-A075-7C9BAA28A4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148532"/>
            <a:ext cx="2743200" cy="365125"/>
          </a:xfrm>
        </p:spPr>
        <p:txBody>
          <a:bodyPr/>
          <a:lstStyle/>
          <a:p>
            <a:fld id="{3A9F8E58-A300-40EB-A5E7-A67043162A4A}" type="datetimeFigureOut">
              <a:rPr lang="en-ID" smtClean="0"/>
              <a:t>17/10/2019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63792C-EC41-4AF2-8998-424B5BF08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148532"/>
            <a:ext cx="4114800" cy="365125"/>
          </a:xfrm>
        </p:spPr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6FF75-51A7-4671-9B63-47C3AF803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48532"/>
            <a:ext cx="2743200" cy="365125"/>
          </a:xfrm>
        </p:spPr>
        <p:txBody>
          <a:bodyPr/>
          <a:lstStyle/>
          <a:p>
            <a:fld id="{434AE045-B820-4685-9401-6FCCFB9EAE4B}" type="slidenum">
              <a:rPr lang="en-ID" smtClean="0"/>
              <a:t>‹#›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083040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074EE7F-FDC6-443C-8F65-F53FFF5708A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" y="0"/>
            <a:ext cx="12186594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FA26CC-BF3A-41C3-92B4-616EA05B2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6318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F13EC-9F6E-41C3-B6F4-5F70FEC864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06662"/>
            <a:ext cx="10515600" cy="39449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56286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5F4F920-0A1B-413E-8C8D-2A90B580173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" y="0"/>
            <a:ext cx="12186594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584B0E8-8FE6-435C-A27A-BD628A323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2525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AB61E7-BFC9-47DF-B353-2F96AC6888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1322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B8924A-8159-4393-89BA-BCAE4E6D64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5899150"/>
            <a:ext cx="2743200" cy="365125"/>
          </a:xfrm>
        </p:spPr>
        <p:txBody>
          <a:bodyPr/>
          <a:lstStyle/>
          <a:p>
            <a:fld id="{3A9F8E58-A300-40EB-A5E7-A67043162A4A}" type="datetimeFigureOut">
              <a:rPr lang="en-ID" smtClean="0"/>
              <a:t>17/10/2019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E7CC4-B517-4E8D-8CC5-B001F3C25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5899150"/>
            <a:ext cx="4114800" cy="365125"/>
          </a:xfrm>
        </p:spPr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7D0DF6-821C-4E7E-B5C7-027AE1E62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5899150"/>
            <a:ext cx="2743200" cy="365125"/>
          </a:xfrm>
        </p:spPr>
        <p:txBody>
          <a:bodyPr/>
          <a:lstStyle/>
          <a:p>
            <a:fld id="{434AE045-B820-4685-9401-6FCCFB9EAE4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00728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9AB7154-A6D5-4D9B-B7E0-46B5918E606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" y="0"/>
            <a:ext cx="12186594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28C910-15EB-4B0D-9805-486ED4D72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30143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4E374-5DEE-4BCF-837E-0C91F240B7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431184"/>
            <a:ext cx="5181600" cy="39592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08389B-892C-4AB7-92D3-1A64E93A8C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431184"/>
            <a:ext cx="5181600" cy="39592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32543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72518AF5-9AFC-4E54-BF8F-AA980B56FA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" y="0"/>
            <a:ext cx="12186594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2464E1C-1A8D-42F0-96F4-4C2B8722E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4535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EB0070-FC98-40A7-863F-8B5B9D65E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392364"/>
            <a:ext cx="5157787" cy="83059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69880A-ABE6-4AD9-BD36-CBA2C2AD3F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216277"/>
            <a:ext cx="5157787" cy="3163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30C13B-83D1-4D1D-B61B-85248B02DA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392364"/>
            <a:ext cx="5183188" cy="83059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E5C66E-D6D4-4E19-91E5-A197C0F8D7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216277"/>
            <a:ext cx="5183188" cy="3163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58256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86BA571-8BAE-4863-98AF-D806DF56A8B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" y="0"/>
            <a:ext cx="12186594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1D6C32-4556-4248-8E3A-C3BDC2D2B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89831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F02817-8E9E-4241-B5C6-953E18BB9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F8E58-A300-40EB-A5E7-A67043162A4A}" type="datetimeFigureOut">
              <a:rPr lang="en-ID" smtClean="0"/>
              <a:t>17/10/2019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9D1B7E-37D0-4106-B155-A6AA04A43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6FC05B-71F7-437D-8A9E-D19E41359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E045-B820-4685-9401-6FCCFB9EAE4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78156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062CA04-41DD-4C62-88EB-830F5955F12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" y="0"/>
            <a:ext cx="12186594" cy="6858000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0F48B2-CCB4-4DA6-8F0A-DECE2DA16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F8E58-A300-40EB-A5E7-A67043162A4A}" type="datetimeFigureOut">
              <a:rPr lang="en-ID" smtClean="0"/>
              <a:t>17/10/2019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DF3EC1-F8A8-4B08-8D42-C6DFE26E0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C48E4D-6CC9-4788-AF65-1AFF2BE45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E045-B820-4685-9401-6FCCFB9EAE4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67702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B1C5BEA-C193-4E36-9F14-F6801CC1F3A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" y="0"/>
            <a:ext cx="12186594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93BC5FC-F3D2-4326-9A66-AF278B6A8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09650"/>
            <a:ext cx="3932237" cy="10477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DF5B0-08C9-4BCF-8DDB-A454F422D2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98547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1050CB-CC7C-4603-8F25-5938B17814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161309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913CB7-1F6C-4A57-8476-7E78A2A271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076806"/>
            <a:ext cx="2743200" cy="365125"/>
          </a:xfrm>
        </p:spPr>
        <p:txBody>
          <a:bodyPr/>
          <a:lstStyle/>
          <a:p>
            <a:fld id="{3A9F8E58-A300-40EB-A5E7-A67043162A4A}" type="datetimeFigureOut">
              <a:rPr lang="en-ID" smtClean="0"/>
              <a:t>17/10/2019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B970AB-E0DB-4411-AF10-F1212F307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076806"/>
            <a:ext cx="4114800" cy="365125"/>
          </a:xfrm>
        </p:spPr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0F70E3-9791-4ED4-8506-526033469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076806"/>
            <a:ext cx="2743200" cy="365125"/>
          </a:xfrm>
        </p:spPr>
        <p:txBody>
          <a:bodyPr/>
          <a:lstStyle/>
          <a:p>
            <a:fld id="{434AE045-B820-4685-9401-6FCCFB9EAE4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33639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0FD5E5E-962E-4BCA-9604-65B713CA4B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" y="0"/>
            <a:ext cx="12186594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DE7B0C5-D4BE-421B-8CB8-3428E4AB8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8080EA-C1F1-42AF-A13F-993E6568BF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98547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F13B1B-1185-44EA-AB5E-3E4EEE3138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161309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7191DE-FE79-4762-AC44-45A204E5EA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076807"/>
            <a:ext cx="2743200" cy="365125"/>
          </a:xfrm>
        </p:spPr>
        <p:txBody>
          <a:bodyPr/>
          <a:lstStyle/>
          <a:p>
            <a:fld id="{3A9F8E58-A300-40EB-A5E7-A67043162A4A}" type="datetimeFigureOut">
              <a:rPr lang="en-ID" smtClean="0"/>
              <a:t>17/10/2019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BA635F-3381-4085-B4FD-3D6A98122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076807"/>
            <a:ext cx="4114800" cy="365125"/>
          </a:xfrm>
        </p:spPr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B895B3-1397-4081-99AE-7717B3993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076807"/>
            <a:ext cx="2743200" cy="365125"/>
          </a:xfrm>
        </p:spPr>
        <p:txBody>
          <a:bodyPr/>
          <a:lstStyle/>
          <a:p>
            <a:fld id="{434AE045-B820-4685-9401-6FCCFB9EAE4B}" type="slidenum">
              <a:rPr lang="en-ID" smtClean="0"/>
              <a:t>‹#›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623218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0A1295-E915-4E84-8EE1-0B5DEC4D8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EDBD3-C45B-4DF4-88ED-E2B790E7A2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27624B-8C86-4388-8477-A5D14E2E5F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F8E58-A300-40EB-A5E7-A67043162A4A}" type="datetimeFigureOut">
              <a:rPr lang="en-ID" smtClean="0"/>
              <a:t>17/10/2019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547FE1-C069-4B70-A551-144448FA46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AE2786-FF2C-4C22-8B63-288A2E0F3E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AE045-B820-4685-9401-6FCCFB9EAE4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32186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1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2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4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 ?><Relationships xmlns="http://schemas.openxmlformats.org/package/2006/relationships"><Relationship Id="rId3" Target="../media/image4.jpeg" Type="http://schemas.openxmlformats.org/officeDocument/2006/relationships/image"/><Relationship Id="rId2" Target="../media/image3.jpeg" Type="http://schemas.openxmlformats.org/officeDocument/2006/relationships/image"/><Relationship Id="rId1" Target="../slideLayouts/slideLayout2.xml" Type="http://schemas.openxmlformats.org/officeDocument/2006/relationships/slideLayout"/><Relationship Id="rId4" Target="../media/image5.jpeg" Type="http://schemas.openxmlformats.org/officeDocument/2006/relationships/image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2.bp.blogspot.com/_XCIBKNhFB9M/SOJxFuPXuOI/AAAAAAAABzk/iR5YxnlfLM4/s1600-h/BI_05.jpg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938DA-7941-4DEA-92E2-298BDAA4AF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 smtClean="0">
                <a:cs typeface="Arial" pitchFamily="34" charset="0"/>
              </a:rPr>
              <a:t>BASIS DATA</a:t>
            </a:r>
            <a:endParaRPr lang="en-ID" dirty="0"/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-163773" y="5541268"/>
            <a:ext cx="4450844" cy="5760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600" b="1" dirty="0" smtClean="0">
                <a:latin typeface="Brush Script Std" panose="03060802040607070404" pitchFamily="66" charset="0"/>
              </a:rPr>
              <a:t>Nafisatul Hasanah, </a:t>
            </a:r>
            <a:r>
              <a:rPr lang="en-US" altLang="ko-KR" sz="1600" b="1" dirty="0" err="1" smtClean="0">
                <a:latin typeface="Brush Script Std" panose="03060802040607070404" pitchFamily="66" charset="0"/>
              </a:rPr>
              <a:t>S.Kom</a:t>
            </a:r>
            <a:r>
              <a:rPr lang="en-US" altLang="ko-KR" sz="1600" b="1" dirty="0" smtClean="0">
                <a:latin typeface="Brush Script Std" panose="03060802040607070404" pitchFamily="66" charset="0"/>
              </a:rPr>
              <a:t>., M.M.</a:t>
            </a:r>
            <a:endParaRPr lang="en-US" altLang="ko-KR" sz="1600" b="1" dirty="0">
              <a:latin typeface="Brush Script Std" panose="03060802040607070404" pitchFamily="66" charset="0"/>
            </a:endParaRP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332231" y="6093171"/>
            <a:ext cx="4999496" cy="504056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buFont typeface="Arial" pitchFamily="34" charset="0"/>
              <a:buNone/>
              <a:defRPr sz="1200" b="0" kern="1200" baseline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 smtClean="0">
                <a:solidFill>
                  <a:srgbClr val="002060"/>
                </a:solidFill>
                <a:ea typeface="맑은 고딕" pitchFamily="50" charset="-127"/>
              </a:rPr>
              <a:t>FAKULTAS ILMU KOMPUTER</a:t>
            </a:r>
          </a:p>
          <a:p>
            <a:r>
              <a:rPr lang="en-US" altLang="ko-KR" sz="1600" b="1" dirty="0" smtClean="0">
                <a:solidFill>
                  <a:srgbClr val="002060"/>
                </a:solidFill>
                <a:ea typeface="맑은 고딕" pitchFamily="50" charset="-127"/>
              </a:rPr>
              <a:t>PROGRAM SARJANA TEKNOLOGI INFORMASI</a:t>
            </a:r>
            <a:endParaRPr lang="en-US" altLang="ko-KR" sz="1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1525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altLang="en-US" b="1" dirty="0" smtClean="0"/>
              <a:t>Arsitektur </a:t>
            </a:r>
            <a:r>
              <a:rPr lang="en-US" altLang="en-US" b="1" dirty="0" smtClean="0"/>
              <a:t>S</a:t>
            </a:r>
            <a:r>
              <a:rPr lang="id-ID" altLang="en-US" b="1" dirty="0" smtClean="0"/>
              <a:t>istem</a:t>
            </a:r>
            <a:r>
              <a:rPr lang="en-US" altLang="en-US" b="1" dirty="0" smtClean="0"/>
              <a:t> BI</a:t>
            </a:r>
            <a:endParaRPr lang="en-US" b="1" dirty="0"/>
          </a:p>
        </p:txBody>
      </p:sp>
      <p:pic>
        <p:nvPicPr>
          <p:cNvPr id="4" name="Picture 2" descr="C:\Users\sony\Downloads\bisni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73" y="1983622"/>
            <a:ext cx="7236801" cy="4667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48931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9508" y="1128251"/>
            <a:ext cx="8127397" cy="53965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730076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err="1" smtClean="0"/>
              <a:t>Keuntungan</a:t>
            </a:r>
            <a:r>
              <a:rPr lang="en-US" altLang="en-US" b="1" dirty="0" smtClean="0"/>
              <a:t> Business Intelligence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en-US" dirty="0" err="1"/>
              <a:t>Konsolidasi</a:t>
            </a:r>
            <a:r>
              <a:rPr lang="en-US" altLang="en-US" dirty="0"/>
              <a:t> </a:t>
            </a:r>
            <a:r>
              <a:rPr lang="en-US" altLang="en-US" dirty="0" err="1"/>
              <a:t>informasi</a:t>
            </a:r>
            <a:r>
              <a:rPr lang="en-US" altLang="en-US" dirty="0"/>
              <a:t> </a:t>
            </a:r>
            <a:r>
              <a:rPr lang="en-US" altLang="en-US" dirty="0" err="1"/>
              <a:t>Dengan</a:t>
            </a:r>
            <a:r>
              <a:rPr lang="en-US" altLang="en-US" dirty="0"/>
              <a:t> BI </a:t>
            </a:r>
            <a:r>
              <a:rPr lang="en-US" altLang="en-US" dirty="0" err="1"/>
              <a:t>dijalankan</a:t>
            </a:r>
            <a:r>
              <a:rPr lang="en-US" altLang="en-US" dirty="0"/>
              <a:t> di </a:t>
            </a:r>
            <a:r>
              <a:rPr lang="en-US" altLang="en-US" dirty="0" err="1"/>
              <a:t>dalam</a:t>
            </a:r>
            <a:r>
              <a:rPr lang="en-US" altLang="en-US" dirty="0"/>
              <a:t> </a:t>
            </a:r>
            <a:r>
              <a:rPr lang="en-US" altLang="en-US" dirty="0" err="1"/>
              <a:t>perusahaan</a:t>
            </a:r>
            <a:endParaRPr lang="id-ID" altLang="en-US" dirty="0"/>
          </a:p>
          <a:p>
            <a:pPr marL="457200" indent="-457200">
              <a:buFont typeface="+mj-lt"/>
              <a:buAutoNum type="arabicPeriod"/>
            </a:pPr>
            <a:r>
              <a:rPr lang="en-US" altLang="en-US" dirty="0" err="1"/>
              <a:t>Biaya</a:t>
            </a:r>
            <a:r>
              <a:rPr lang="en-US" altLang="en-US" dirty="0"/>
              <a:t> </a:t>
            </a:r>
            <a:r>
              <a:rPr lang="en-US" altLang="en-US" dirty="0" err="1"/>
              <a:t>pengadaan</a:t>
            </a:r>
            <a:r>
              <a:rPr lang="en-US" altLang="en-US" dirty="0"/>
              <a:t> </a:t>
            </a:r>
            <a:r>
              <a:rPr lang="en-US" altLang="en-US" dirty="0" err="1"/>
              <a:t>rendah</a:t>
            </a:r>
            <a:endParaRPr lang="en-US" altLang="en-US" dirty="0"/>
          </a:p>
          <a:p>
            <a:pPr marL="457200" indent="-457200">
              <a:buFont typeface="+mj-lt"/>
              <a:buAutoNum type="arabicPeriod"/>
            </a:pPr>
            <a:r>
              <a:rPr lang="en-US" altLang="en-US" dirty="0" err="1"/>
              <a:t>Sedikit</a:t>
            </a:r>
            <a:r>
              <a:rPr lang="en-US" altLang="en-US" dirty="0"/>
              <a:t> </a:t>
            </a:r>
            <a:r>
              <a:rPr lang="en-US" altLang="en-US" dirty="0" err="1"/>
              <a:t>masalah</a:t>
            </a:r>
            <a:r>
              <a:rPr lang="en-US" altLang="en-US" dirty="0"/>
              <a:t> </a:t>
            </a:r>
            <a:r>
              <a:rPr lang="en-US" altLang="en-US" dirty="0" err="1"/>
              <a:t>teknis</a:t>
            </a:r>
            <a:endParaRPr lang="en-US" alt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4540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smtClean="0"/>
              <a:t>Data Warehouse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i="1" dirty="0"/>
              <a:t>Data warehouse</a:t>
            </a:r>
            <a:r>
              <a:rPr lang="en-US" altLang="en-US" dirty="0"/>
              <a:t> </a:t>
            </a:r>
            <a:r>
              <a:rPr lang="en-US" altLang="en-US" dirty="0" err="1"/>
              <a:t>adalah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rgbClr val="C00000"/>
                </a:solidFill>
              </a:rPr>
              <a:t>basis data yang </a:t>
            </a:r>
            <a:r>
              <a:rPr lang="en-US" altLang="en-US" dirty="0" err="1">
                <a:solidFill>
                  <a:srgbClr val="C00000"/>
                </a:solidFill>
              </a:rPr>
              <a:t>menyimpan</a:t>
            </a:r>
            <a:r>
              <a:rPr lang="en-US" altLang="en-US" dirty="0">
                <a:solidFill>
                  <a:srgbClr val="C00000"/>
                </a:solidFill>
              </a:rPr>
              <a:t> data </a:t>
            </a:r>
            <a:r>
              <a:rPr lang="en-US" altLang="en-US" dirty="0" err="1">
                <a:solidFill>
                  <a:srgbClr val="C00000"/>
                </a:solidFill>
              </a:rPr>
              <a:t>sekarang</a:t>
            </a:r>
            <a:r>
              <a:rPr lang="en-US" altLang="en-US" dirty="0">
                <a:solidFill>
                  <a:srgbClr val="C00000"/>
                </a:solidFill>
              </a:rPr>
              <a:t> </a:t>
            </a:r>
            <a:r>
              <a:rPr lang="en-US" altLang="en-US" dirty="0" err="1">
                <a:solidFill>
                  <a:srgbClr val="C00000"/>
                </a:solidFill>
              </a:rPr>
              <a:t>dan</a:t>
            </a:r>
            <a:r>
              <a:rPr lang="en-US" altLang="en-US" dirty="0">
                <a:solidFill>
                  <a:srgbClr val="C00000"/>
                </a:solidFill>
              </a:rPr>
              <a:t> data masa </a:t>
            </a:r>
            <a:r>
              <a:rPr lang="en-US" altLang="en-US" dirty="0" err="1">
                <a:solidFill>
                  <a:srgbClr val="C00000"/>
                </a:solidFill>
              </a:rPr>
              <a:t>lalu</a:t>
            </a:r>
            <a:r>
              <a:rPr lang="en-US" altLang="en-US" dirty="0">
                <a:solidFill>
                  <a:srgbClr val="C00000"/>
                </a:solidFill>
              </a:rPr>
              <a:t> </a:t>
            </a:r>
            <a:r>
              <a:rPr lang="en-US" altLang="en-US" dirty="0"/>
              <a:t>yang </a:t>
            </a:r>
            <a:r>
              <a:rPr lang="en-US" altLang="en-US" dirty="0" err="1"/>
              <a:t>berasal</a:t>
            </a:r>
            <a:r>
              <a:rPr lang="en-US" altLang="en-US" dirty="0"/>
              <a:t> </a:t>
            </a:r>
            <a:r>
              <a:rPr lang="en-US" altLang="en-US" dirty="0" err="1">
                <a:solidFill>
                  <a:srgbClr val="C00000"/>
                </a:solidFill>
              </a:rPr>
              <a:t>dari</a:t>
            </a:r>
            <a:r>
              <a:rPr lang="en-US" altLang="en-US" dirty="0">
                <a:solidFill>
                  <a:srgbClr val="C00000"/>
                </a:solidFill>
              </a:rPr>
              <a:t> </a:t>
            </a:r>
            <a:r>
              <a:rPr lang="en-US" altLang="en-US" dirty="0" err="1">
                <a:solidFill>
                  <a:srgbClr val="C00000"/>
                </a:solidFill>
              </a:rPr>
              <a:t>berbagai</a:t>
            </a:r>
            <a:r>
              <a:rPr lang="en-US" altLang="en-US" dirty="0">
                <a:solidFill>
                  <a:srgbClr val="C00000"/>
                </a:solidFill>
              </a:rPr>
              <a:t> </a:t>
            </a:r>
            <a:r>
              <a:rPr lang="en-US" altLang="en-US" dirty="0" err="1">
                <a:solidFill>
                  <a:srgbClr val="C00000"/>
                </a:solidFill>
              </a:rPr>
              <a:t>sistem</a:t>
            </a:r>
            <a:r>
              <a:rPr lang="en-US" altLang="en-US" dirty="0">
                <a:solidFill>
                  <a:srgbClr val="C00000"/>
                </a:solidFill>
              </a:rPr>
              <a:t> </a:t>
            </a:r>
            <a:r>
              <a:rPr lang="en-US" altLang="en-US" dirty="0" err="1">
                <a:solidFill>
                  <a:srgbClr val="C00000"/>
                </a:solidFill>
              </a:rPr>
              <a:t>operasional</a:t>
            </a:r>
            <a:r>
              <a:rPr lang="en-US" altLang="en-US" dirty="0">
                <a:solidFill>
                  <a:srgbClr val="C00000"/>
                </a:solidFill>
              </a:rPr>
              <a:t> </a:t>
            </a:r>
            <a:r>
              <a:rPr lang="en-US" altLang="en-US" dirty="0" err="1">
                <a:solidFill>
                  <a:srgbClr val="C00000"/>
                </a:solidFill>
              </a:rPr>
              <a:t>dan</a:t>
            </a:r>
            <a:r>
              <a:rPr lang="en-US" altLang="en-US" dirty="0">
                <a:solidFill>
                  <a:srgbClr val="C00000"/>
                </a:solidFill>
              </a:rPr>
              <a:t> </a:t>
            </a:r>
            <a:r>
              <a:rPr lang="en-US" altLang="en-US" dirty="0" err="1">
                <a:solidFill>
                  <a:srgbClr val="C00000"/>
                </a:solidFill>
              </a:rPr>
              <a:t>sumber</a:t>
            </a:r>
            <a:r>
              <a:rPr lang="en-US" altLang="en-US" dirty="0">
                <a:solidFill>
                  <a:srgbClr val="C00000"/>
                </a:solidFill>
              </a:rPr>
              <a:t> yang lain </a:t>
            </a:r>
            <a:r>
              <a:rPr lang="en-US" altLang="en-US" dirty="0"/>
              <a:t>(</a:t>
            </a:r>
            <a:r>
              <a:rPr lang="en-US" altLang="en-US" dirty="0" err="1"/>
              <a:t>sumber</a:t>
            </a:r>
            <a:r>
              <a:rPr lang="en-US" altLang="en-US" dirty="0"/>
              <a:t> </a:t>
            </a:r>
            <a:r>
              <a:rPr lang="en-US" altLang="en-US" dirty="0" err="1"/>
              <a:t>eksternal</a:t>
            </a:r>
            <a:r>
              <a:rPr lang="en-US" altLang="en-US" dirty="0"/>
              <a:t>) yang </a:t>
            </a:r>
            <a:r>
              <a:rPr lang="en-US" altLang="en-US" dirty="0" err="1"/>
              <a:t>menjadi</a:t>
            </a:r>
            <a:r>
              <a:rPr lang="en-US" altLang="en-US" dirty="0"/>
              <a:t> </a:t>
            </a:r>
            <a:r>
              <a:rPr lang="en-US" altLang="en-US" dirty="0" err="1"/>
              <a:t>perhatian</a:t>
            </a:r>
            <a:r>
              <a:rPr lang="en-US" altLang="en-US" dirty="0"/>
              <a:t> </a:t>
            </a:r>
            <a:r>
              <a:rPr lang="en-US" altLang="en-US" dirty="0" err="1"/>
              <a:t>penting</a:t>
            </a:r>
            <a:r>
              <a:rPr lang="en-US" altLang="en-US" dirty="0"/>
              <a:t> </a:t>
            </a:r>
            <a:r>
              <a:rPr lang="en-US" altLang="en-US" dirty="0" err="1"/>
              <a:t>bagi</a:t>
            </a:r>
            <a:r>
              <a:rPr lang="en-US" altLang="en-US" dirty="0"/>
              <a:t> </a:t>
            </a:r>
            <a:r>
              <a:rPr lang="en-US" altLang="en-US" dirty="0" err="1"/>
              <a:t>manajemen</a:t>
            </a:r>
            <a:r>
              <a:rPr lang="en-US" altLang="en-US" dirty="0"/>
              <a:t> </a:t>
            </a:r>
            <a:r>
              <a:rPr lang="en-US" altLang="en-US" dirty="0" err="1"/>
              <a:t>dalam</a:t>
            </a:r>
            <a:r>
              <a:rPr lang="en-US" altLang="en-US" dirty="0"/>
              <a:t> </a:t>
            </a:r>
            <a:r>
              <a:rPr lang="en-US" altLang="en-US" dirty="0" err="1"/>
              <a:t>organisasi</a:t>
            </a:r>
            <a:r>
              <a:rPr lang="en-US" altLang="en-US" dirty="0"/>
              <a:t> </a:t>
            </a:r>
            <a:r>
              <a:rPr lang="en-US" altLang="en-US" dirty="0" err="1"/>
              <a:t>dan</a:t>
            </a:r>
            <a:r>
              <a:rPr lang="en-US" altLang="en-US" dirty="0"/>
              <a:t> </a:t>
            </a:r>
            <a:r>
              <a:rPr lang="en-US" altLang="en-US" dirty="0" err="1"/>
              <a:t>ditujukan</a:t>
            </a:r>
            <a:r>
              <a:rPr lang="en-US" altLang="en-US" dirty="0"/>
              <a:t> </a:t>
            </a:r>
            <a:r>
              <a:rPr lang="en-US" altLang="en-US" dirty="0" err="1"/>
              <a:t>untuk</a:t>
            </a:r>
            <a:r>
              <a:rPr lang="en-US" altLang="en-US" dirty="0"/>
              <a:t> </a:t>
            </a:r>
            <a:r>
              <a:rPr lang="en-US" altLang="en-US" dirty="0" err="1"/>
              <a:t>keperluan</a:t>
            </a:r>
            <a:r>
              <a:rPr lang="en-US" altLang="en-US" dirty="0"/>
              <a:t> </a:t>
            </a:r>
            <a:r>
              <a:rPr lang="en-US" altLang="en-US" dirty="0" err="1"/>
              <a:t>analisis</a:t>
            </a:r>
            <a:r>
              <a:rPr lang="en-US" altLang="en-US" dirty="0"/>
              <a:t> </a:t>
            </a:r>
            <a:r>
              <a:rPr lang="en-US" altLang="en-US" dirty="0" err="1"/>
              <a:t>dan</a:t>
            </a:r>
            <a:r>
              <a:rPr lang="en-US" altLang="en-US" dirty="0"/>
              <a:t> </a:t>
            </a:r>
            <a:r>
              <a:rPr lang="en-US" altLang="en-US" dirty="0" err="1"/>
              <a:t>pelaporan</a:t>
            </a:r>
            <a:r>
              <a:rPr lang="en-US" altLang="en-US" dirty="0"/>
              <a:t> </a:t>
            </a:r>
            <a:r>
              <a:rPr lang="en-US" altLang="en-US" dirty="0" err="1"/>
              <a:t>manajemen</a:t>
            </a:r>
            <a:r>
              <a:rPr lang="en-US" altLang="en-US" dirty="0"/>
              <a:t> </a:t>
            </a:r>
            <a:r>
              <a:rPr lang="en-US" altLang="en-US" dirty="0" err="1"/>
              <a:t>dalam</a:t>
            </a:r>
            <a:r>
              <a:rPr lang="en-US" altLang="en-US" dirty="0"/>
              <a:t> </a:t>
            </a:r>
            <a:r>
              <a:rPr lang="en-US" altLang="en-US" dirty="0" err="1"/>
              <a:t>rangka</a:t>
            </a:r>
            <a:r>
              <a:rPr lang="en-US" altLang="en-US" dirty="0"/>
              <a:t> </a:t>
            </a:r>
            <a:r>
              <a:rPr lang="en-US" altLang="en-US" dirty="0" err="1"/>
              <a:t>pengambilan</a:t>
            </a:r>
            <a:r>
              <a:rPr lang="en-US" altLang="en-US" dirty="0"/>
              <a:t> </a:t>
            </a:r>
            <a:r>
              <a:rPr lang="en-US" altLang="en-US" dirty="0" err="1"/>
              <a:t>keputusan</a:t>
            </a:r>
            <a:endParaRPr lang="en-US" altLang="en-US" dirty="0"/>
          </a:p>
          <a:p>
            <a:pPr>
              <a:lnSpc>
                <a:spcPct val="80000"/>
              </a:lnSpc>
            </a:pPr>
            <a:r>
              <a:rPr lang="en-US" altLang="en-US" i="1" dirty="0"/>
              <a:t>Data warehouse</a:t>
            </a:r>
            <a:r>
              <a:rPr lang="en-US" altLang="en-US" dirty="0"/>
              <a:t> </a:t>
            </a:r>
            <a:r>
              <a:rPr lang="en-US" altLang="en-US" dirty="0" err="1"/>
              <a:t>digunakan</a:t>
            </a:r>
            <a:r>
              <a:rPr lang="en-US" altLang="en-US" dirty="0"/>
              <a:t> </a:t>
            </a:r>
            <a:r>
              <a:rPr lang="en-US" altLang="en-US" dirty="0" err="1"/>
              <a:t>untuk</a:t>
            </a:r>
            <a:r>
              <a:rPr lang="en-US" altLang="en-US" dirty="0"/>
              <a:t> </a:t>
            </a:r>
            <a:r>
              <a:rPr lang="en-US" altLang="en-US" dirty="0" err="1"/>
              <a:t>mendukung</a:t>
            </a:r>
            <a:r>
              <a:rPr lang="en-US" altLang="en-US" dirty="0"/>
              <a:t> </a:t>
            </a:r>
            <a:r>
              <a:rPr lang="en-US" altLang="en-US" dirty="0" err="1"/>
              <a:t>pengambilan</a:t>
            </a:r>
            <a:r>
              <a:rPr lang="en-US" altLang="en-US" dirty="0"/>
              <a:t> </a:t>
            </a:r>
            <a:r>
              <a:rPr lang="en-US" altLang="en-US" dirty="0" err="1"/>
              <a:t>keputusan</a:t>
            </a:r>
            <a:r>
              <a:rPr lang="en-US" altLang="en-US" dirty="0"/>
              <a:t>, </a:t>
            </a:r>
            <a:r>
              <a:rPr lang="en-US" altLang="en-US" dirty="0" err="1"/>
              <a:t>bukan</a:t>
            </a:r>
            <a:r>
              <a:rPr lang="en-US" altLang="en-US" dirty="0"/>
              <a:t> </a:t>
            </a:r>
            <a:r>
              <a:rPr lang="en-US" altLang="en-US" dirty="0" err="1"/>
              <a:t>untuk</a:t>
            </a:r>
            <a:r>
              <a:rPr lang="en-US" altLang="en-US" dirty="0"/>
              <a:t> </a:t>
            </a:r>
            <a:r>
              <a:rPr lang="en-US" altLang="en-US" dirty="0" err="1"/>
              <a:t>melaksanakan</a:t>
            </a:r>
            <a:r>
              <a:rPr lang="en-US" altLang="en-US" dirty="0"/>
              <a:t> </a:t>
            </a:r>
            <a:r>
              <a:rPr lang="en-US" altLang="en-US" dirty="0" err="1"/>
              <a:t>pemrosesan</a:t>
            </a:r>
            <a:r>
              <a:rPr lang="en-US" altLang="en-US" dirty="0"/>
              <a:t> </a:t>
            </a:r>
            <a:r>
              <a:rPr lang="en-US" altLang="en-US" dirty="0" err="1"/>
              <a:t>transaksi</a:t>
            </a:r>
            <a:endParaRPr lang="en-US" altLang="en-US" dirty="0"/>
          </a:p>
          <a:p>
            <a:pPr>
              <a:lnSpc>
                <a:spcPct val="80000"/>
              </a:lnSpc>
            </a:pPr>
            <a:r>
              <a:rPr lang="en-US" altLang="en-US" i="1" dirty="0"/>
              <a:t>Data warehouse</a:t>
            </a:r>
            <a:r>
              <a:rPr lang="en-US" altLang="en-US" dirty="0"/>
              <a:t> </a:t>
            </a:r>
            <a:r>
              <a:rPr lang="en-US" altLang="en-US" dirty="0" err="1"/>
              <a:t>hanya</a:t>
            </a:r>
            <a:r>
              <a:rPr lang="en-US" altLang="en-US" dirty="0"/>
              <a:t> </a:t>
            </a:r>
            <a:r>
              <a:rPr lang="en-US" altLang="en-US" dirty="0" err="1"/>
              <a:t>berisi</a:t>
            </a:r>
            <a:r>
              <a:rPr lang="en-US" altLang="en-US" dirty="0"/>
              <a:t> </a:t>
            </a:r>
            <a:r>
              <a:rPr lang="en-US" altLang="en-US" dirty="0" err="1"/>
              <a:t>informasi-informasi</a:t>
            </a:r>
            <a:r>
              <a:rPr lang="en-US" altLang="en-US" dirty="0"/>
              <a:t> yang </a:t>
            </a:r>
            <a:r>
              <a:rPr lang="en-US" altLang="en-US" dirty="0" err="1"/>
              <a:t>relevan</a:t>
            </a:r>
            <a:r>
              <a:rPr lang="en-US" altLang="en-US" dirty="0"/>
              <a:t> </a:t>
            </a:r>
            <a:r>
              <a:rPr lang="en-US" altLang="en-US" dirty="0" err="1"/>
              <a:t>bagi</a:t>
            </a:r>
            <a:r>
              <a:rPr lang="en-US" altLang="en-US" dirty="0"/>
              <a:t> </a:t>
            </a:r>
            <a:r>
              <a:rPr lang="en-US" altLang="en-US" dirty="0" err="1"/>
              <a:t>kebutuhan</a:t>
            </a:r>
            <a:r>
              <a:rPr lang="en-US" altLang="en-US" dirty="0"/>
              <a:t> </a:t>
            </a:r>
            <a:r>
              <a:rPr lang="en-US" altLang="en-US" dirty="0" err="1"/>
              <a:t>pemakai</a:t>
            </a:r>
            <a:r>
              <a:rPr lang="en-US" altLang="en-US" dirty="0"/>
              <a:t> yang </a:t>
            </a:r>
            <a:r>
              <a:rPr lang="en-US" altLang="en-US" dirty="0" err="1"/>
              <a:t>dipakai</a:t>
            </a:r>
            <a:r>
              <a:rPr lang="en-US" altLang="en-US" dirty="0"/>
              <a:t> </a:t>
            </a:r>
            <a:r>
              <a:rPr lang="en-US" altLang="en-US" dirty="0" err="1"/>
              <a:t>untuk</a:t>
            </a:r>
            <a:r>
              <a:rPr lang="en-US" altLang="en-US" dirty="0"/>
              <a:t> </a:t>
            </a:r>
            <a:r>
              <a:rPr lang="en-US" altLang="en-US" dirty="0" err="1"/>
              <a:t>pengambilan</a:t>
            </a:r>
            <a:r>
              <a:rPr lang="en-US" altLang="en-US" dirty="0"/>
              <a:t> </a:t>
            </a:r>
            <a:r>
              <a:rPr lang="en-US" altLang="en-US" dirty="0" err="1"/>
              <a:t>keputusan</a:t>
            </a:r>
            <a:r>
              <a:rPr lang="id-ID" altLang="en-US" dirty="0"/>
              <a:t>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9292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PERBEDAAN DW DAN OLTP</a:t>
            </a:r>
            <a:endParaRPr lang="en-US" b="1" dirty="0"/>
          </a:p>
        </p:txBody>
      </p:sp>
      <p:graphicFrame>
        <p:nvGraphicFramePr>
          <p:cNvPr id="4" name="Group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0058359"/>
              </p:ext>
            </p:extLst>
          </p:nvPr>
        </p:nvGraphicFramePr>
        <p:xfrm>
          <a:off x="985685" y="2197100"/>
          <a:ext cx="9242425" cy="4292190"/>
        </p:xfrm>
        <a:graphic>
          <a:graphicData uri="http://schemas.openxmlformats.org/drawingml/2006/table">
            <a:tbl>
              <a:tblPr/>
              <a:tblGrid>
                <a:gridCol w="48231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193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9104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tabLst>
                          <a:tab pos="-914400" algn="l"/>
                          <a:tab pos="-457200" algn="l"/>
                          <a:tab pos="269875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800100" indent="-3429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tabLst>
                          <a:tab pos="-914400" algn="l"/>
                          <a:tab pos="-457200" algn="l"/>
                          <a:tab pos="269875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tabLst>
                          <a:tab pos="-914400" algn="l"/>
                          <a:tab pos="-457200" algn="l"/>
                          <a:tab pos="269875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14500" indent="-3429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tabLst>
                          <a:tab pos="-914400" algn="l"/>
                          <a:tab pos="-457200" algn="l"/>
                          <a:tab pos="269875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1717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tabLst>
                          <a:tab pos="-914400" algn="l"/>
                          <a:tab pos="-457200" algn="l"/>
                          <a:tab pos="269875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289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tabLst>
                          <a:tab pos="-914400" algn="l"/>
                          <a:tab pos="-457200" algn="l"/>
                          <a:tab pos="269875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0861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tabLst>
                          <a:tab pos="-914400" algn="l"/>
                          <a:tab pos="-457200" algn="l"/>
                          <a:tab pos="269875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5433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tabLst>
                          <a:tab pos="-914400" algn="l"/>
                          <a:tab pos="-457200" algn="l"/>
                          <a:tab pos="269875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005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tabLst>
                          <a:tab pos="-914400" algn="l"/>
                          <a:tab pos="-457200" algn="l"/>
                          <a:tab pos="269875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-914400" algn="l"/>
                          <a:tab pos="-457200" algn="l"/>
                          <a:tab pos="269875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OLTP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635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tabLst>
                          <a:tab pos="-914400" algn="l"/>
                          <a:tab pos="-457200" algn="l"/>
                          <a:tab pos="269875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800100" indent="-3429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tabLst>
                          <a:tab pos="-914400" algn="l"/>
                          <a:tab pos="-457200" algn="l"/>
                          <a:tab pos="269875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tabLst>
                          <a:tab pos="-914400" algn="l"/>
                          <a:tab pos="-457200" algn="l"/>
                          <a:tab pos="269875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14500" indent="-3429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tabLst>
                          <a:tab pos="-914400" algn="l"/>
                          <a:tab pos="-457200" algn="l"/>
                          <a:tab pos="269875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1717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tabLst>
                          <a:tab pos="-914400" algn="l"/>
                          <a:tab pos="-457200" algn="l"/>
                          <a:tab pos="269875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289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tabLst>
                          <a:tab pos="-914400" algn="l"/>
                          <a:tab pos="-457200" algn="l"/>
                          <a:tab pos="269875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0861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tabLst>
                          <a:tab pos="-914400" algn="l"/>
                          <a:tab pos="-457200" algn="l"/>
                          <a:tab pos="269875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5433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tabLst>
                          <a:tab pos="-914400" algn="l"/>
                          <a:tab pos="-457200" algn="l"/>
                          <a:tab pos="269875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005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tabLst>
                          <a:tab pos="-914400" algn="l"/>
                          <a:tab pos="-457200" algn="l"/>
                          <a:tab pos="269875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-914400" algn="l"/>
                          <a:tab pos="-457200" algn="l"/>
                          <a:tab pos="269875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Data Warehouse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3086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tabLst>
                          <a:tab pos="-914400" algn="l"/>
                          <a:tab pos="-457200" algn="l"/>
                          <a:tab pos="228600" algn="l"/>
                          <a:tab pos="269875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800100" indent="-3429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tabLst>
                          <a:tab pos="-914400" algn="l"/>
                          <a:tab pos="-457200" algn="l"/>
                          <a:tab pos="228600" algn="l"/>
                          <a:tab pos="269875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tabLst>
                          <a:tab pos="-914400" algn="l"/>
                          <a:tab pos="-457200" algn="l"/>
                          <a:tab pos="228600" algn="l"/>
                          <a:tab pos="269875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14500" indent="-3429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tabLst>
                          <a:tab pos="-914400" algn="l"/>
                          <a:tab pos="-457200" algn="l"/>
                          <a:tab pos="228600" algn="l"/>
                          <a:tab pos="269875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1717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tabLst>
                          <a:tab pos="-914400" algn="l"/>
                          <a:tab pos="-457200" algn="l"/>
                          <a:tab pos="228600" algn="l"/>
                          <a:tab pos="269875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289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tabLst>
                          <a:tab pos="-914400" algn="l"/>
                          <a:tab pos="-457200" algn="l"/>
                          <a:tab pos="228600" algn="l"/>
                          <a:tab pos="269875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0861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tabLst>
                          <a:tab pos="-914400" algn="l"/>
                          <a:tab pos="-457200" algn="l"/>
                          <a:tab pos="228600" algn="l"/>
                          <a:tab pos="269875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5433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tabLst>
                          <a:tab pos="-914400" algn="l"/>
                          <a:tab pos="-457200" algn="l"/>
                          <a:tab pos="228600" algn="l"/>
                          <a:tab pos="269875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005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tabLst>
                          <a:tab pos="-914400" algn="l"/>
                          <a:tab pos="-457200" algn="l"/>
                          <a:tab pos="228600" algn="l"/>
                          <a:tab pos="269875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anose="05050102010706020507" pitchFamily="18" charset="2"/>
                        <a:buChar char=""/>
                        <a:tabLst>
                          <a:tab pos="-914400" algn="l"/>
                          <a:tab pos="-457200" algn="l"/>
                          <a:tab pos="228600" algn="l"/>
                          <a:tab pos="269875" algn="l"/>
                        </a:tabLst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Menangani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 data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saat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ini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anose="05050102010706020507" pitchFamily="18" charset="2"/>
                        <a:buChar char=""/>
                        <a:tabLst>
                          <a:tab pos="-914400" algn="l"/>
                          <a:tab pos="-457200" algn="l"/>
                          <a:tab pos="228600" algn="l"/>
                          <a:tab pos="269875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Data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bisa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saja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disimpan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pada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beberapa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 platform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anose="05050102010706020507" pitchFamily="18" charset="2"/>
                        <a:buChar char=""/>
                        <a:tabLst>
                          <a:tab pos="-914400" algn="l"/>
                          <a:tab pos="-457200" algn="l"/>
                          <a:tab pos="228600" algn="l"/>
                          <a:tab pos="269875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Data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diorganisasikan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berdasarkan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fungsi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atau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operasi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seperti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penjualan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produksi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dan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pemrosesan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pesanan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anose="05050102010706020507" pitchFamily="18" charset="2"/>
                        <a:buChar char=""/>
                        <a:tabLst>
                          <a:tab pos="-914400" algn="l"/>
                          <a:tab pos="-457200" algn="l"/>
                          <a:tab pos="228600" algn="l"/>
                          <a:tab pos="269875" algn="l"/>
                        </a:tabLst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Pemrosesan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bersifat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berulang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anose="05050102010706020507" pitchFamily="18" charset="2"/>
                        <a:buChar char=""/>
                        <a:tabLst>
                          <a:tab pos="-914400" algn="l"/>
                          <a:tab pos="-457200" algn="l"/>
                          <a:tab pos="228600" algn="l"/>
                          <a:tab pos="269875" algn="l"/>
                        </a:tabLst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Untuk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mendukung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keputusan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harian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operasional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)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anose="05050102010706020507" pitchFamily="18" charset="2"/>
                        <a:buChar char=""/>
                        <a:tabLst>
                          <a:tab pos="-914400" algn="l"/>
                          <a:tab pos="-457200" algn="l"/>
                          <a:tab pos="228600" algn="l"/>
                          <a:tab pos="269875" algn="l"/>
                        </a:tabLst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Melayani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banyak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pemakai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operasional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anose="05050102010706020507" pitchFamily="18" charset="2"/>
                        <a:buChar char=""/>
                        <a:tabLst>
                          <a:tab pos="-914400" algn="l"/>
                          <a:tab pos="-457200" algn="l"/>
                          <a:tab pos="228600" algn="l"/>
                          <a:tab pos="269875" algn="l"/>
                        </a:tabLst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Berorientasi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pada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transaksi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635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tabLst>
                          <a:tab pos="-914400" algn="l"/>
                          <a:tab pos="-457200" algn="l"/>
                          <a:tab pos="228600" algn="l"/>
                          <a:tab pos="269875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800100" indent="-3429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tabLst>
                          <a:tab pos="-914400" algn="l"/>
                          <a:tab pos="-457200" algn="l"/>
                          <a:tab pos="228600" algn="l"/>
                          <a:tab pos="269875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tabLst>
                          <a:tab pos="-914400" algn="l"/>
                          <a:tab pos="-457200" algn="l"/>
                          <a:tab pos="228600" algn="l"/>
                          <a:tab pos="269875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14500" indent="-3429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tabLst>
                          <a:tab pos="-914400" algn="l"/>
                          <a:tab pos="-457200" algn="l"/>
                          <a:tab pos="228600" algn="l"/>
                          <a:tab pos="269875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1717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tabLst>
                          <a:tab pos="-914400" algn="l"/>
                          <a:tab pos="-457200" algn="l"/>
                          <a:tab pos="228600" algn="l"/>
                          <a:tab pos="269875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289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tabLst>
                          <a:tab pos="-914400" algn="l"/>
                          <a:tab pos="-457200" algn="l"/>
                          <a:tab pos="228600" algn="l"/>
                          <a:tab pos="269875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0861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tabLst>
                          <a:tab pos="-914400" algn="l"/>
                          <a:tab pos="-457200" algn="l"/>
                          <a:tab pos="228600" algn="l"/>
                          <a:tab pos="269875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5433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tabLst>
                          <a:tab pos="-914400" algn="l"/>
                          <a:tab pos="-457200" algn="l"/>
                          <a:tab pos="228600" algn="l"/>
                          <a:tab pos="269875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005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tabLst>
                          <a:tab pos="-914400" algn="l"/>
                          <a:tab pos="-457200" algn="l"/>
                          <a:tab pos="228600" algn="l"/>
                          <a:tab pos="269875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anose="05050102010706020507" pitchFamily="18" charset="2"/>
                        <a:buChar char=""/>
                        <a:tabLst>
                          <a:tab pos="-914400" algn="l"/>
                          <a:tab pos="-457200" algn="l"/>
                          <a:tab pos="228600" algn="l"/>
                          <a:tab pos="269875" algn="l"/>
                        </a:tabLst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Lebih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cenderung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menangani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 data masa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lalu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anose="05050102010706020507" pitchFamily="18" charset="2"/>
                        <a:buChar char=""/>
                        <a:tabLst>
                          <a:tab pos="-914400" algn="l"/>
                          <a:tab pos="-457200" algn="l"/>
                          <a:tab pos="228600" algn="l"/>
                          <a:tab pos="269875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Data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disimpan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dalam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satu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 platform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anose="05050102010706020507" pitchFamily="18" charset="2"/>
                        <a:buChar char=""/>
                        <a:tabLst>
                          <a:tab pos="-914400" algn="l"/>
                          <a:tab pos="-457200" algn="l"/>
                          <a:tab pos="228600" algn="l"/>
                          <a:tab pos="269875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Data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diorganisasikan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menutut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subjek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seperti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pelkanggan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atau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produk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anose="05050102010706020507" pitchFamily="18" charset="2"/>
                        <a:buChar char=""/>
                        <a:tabLst>
                          <a:tab pos="-914400" algn="l"/>
                          <a:tab pos="-457200" algn="l"/>
                          <a:tab pos="228600" algn="l"/>
                          <a:tab pos="269875" algn="l"/>
                        </a:tabLst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Pemrosesan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sewaktu-waktu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tak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terstruktur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dan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bersifat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heuristik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anose="05050102010706020507" pitchFamily="18" charset="2"/>
                        <a:buChar char=""/>
                        <a:tabLst>
                          <a:tab pos="-914400" algn="l"/>
                          <a:tab pos="-457200" algn="l"/>
                          <a:tab pos="228600" algn="l"/>
                          <a:tab pos="269875" algn="l"/>
                        </a:tabLst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Untuk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mendukung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keputusan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 yang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strategis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anose="05050102010706020507" pitchFamily="18" charset="2"/>
                        <a:buChar char=""/>
                        <a:tabLst>
                          <a:tab pos="-914400" algn="l"/>
                          <a:tab pos="-457200" algn="l"/>
                          <a:tab pos="228600" algn="l"/>
                          <a:tab pos="269875" algn="l"/>
                        </a:tabLst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Untuk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mendukung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pemakai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manajerial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 yang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berjumlah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relatif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sedikit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anose="05050102010706020507" pitchFamily="18" charset="2"/>
                        <a:buChar char=""/>
                        <a:tabLst>
                          <a:tab pos="-914400" algn="l"/>
                          <a:tab pos="-457200" algn="l"/>
                          <a:tab pos="228600" algn="l"/>
                          <a:tab pos="269875" algn="l"/>
                        </a:tabLst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Berorientasi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pada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analisis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00916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DW </a:t>
            </a:r>
            <a:r>
              <a:rPr lang="en-US" b="1" dirty="0" err="1" smtClean="0"/>
              <a:t>dan</a:t>
            </a:r>
            <a:r>
              <a:rPr lang="en-US" b="1" dirty="0" smtClean="0"/>
              <a:t> OLTP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746" b="11601"/>
          <a:stretch/>
        </p:blipFill>
        <p:spPr>
          <a:xfrm>
            <a:off x="838200" y="2145404"/>
            <a:ext cx="8675609" cy="40115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500249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Prinsip</a:t>
            </a:r>
            <a:r>
              <a:rPr lang="en-US" b="1" dirty="0" smtClean="0"/>
              <a:t> Data Warehouse</a:t>
            </a:r>
            <a:endParaRPr lang="en-US" b="1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5581042"/>
              </p:ext>
            </p:extLst>
          </p:nvPr>
        </p:nvGraphicFramePr>
        <p:xfrm>
          <a:off x="2590467" y="2325763"/>
          <a:ext cx="6435546" cy="4532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" name="Picture" r:id="rId3" imgW="7045009" imgH="5522280" progId="Word.Picture.8">
                  <p:embed/>
                </p:oleObj>
              </mc:Choice>
              <mc:Fallback>
                <p:oleObj name="Picture" r:id="rId3" imgW="7045009" imgH="5522280" progId="Word.Picture.8">
                  <p:embed/>
                  <p:pic>
                    <p:nvPicPr>
                      <p:cNvPr id="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b="9830"/>
                      <a:stretch>
                        <a:fillRect/>
                      </a:stretch>
                    </p:blipFill>
                    <p:spPr bwMode="auto">
                      <a:xfrm>
                        <a:off x="2590467" y="2325763"/>
                        <a:ext cx="6435546" cy="4532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632427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Sifat</a:t>
            </a:r>
            <a:r>
              <a:rPr lang="en-US" b="1" dirty="0" smtClean="0"/>
              <a:t> Data Warehouse</a:t>
            </a:r>
            <a:endParaRPr lang="en-US" b="1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0344353"/>
              </p:ext>
            </p:extLst>
          </p:nvPr>
        </p:nvGraphicFramePr>
        <p:xfrm>
          <a:off x="6526161" y="1933540"/>
          <a:ext cx="4535487" cy="4513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5" name="Picture" r:id="rId3" imgW="5904339" imgH="4539071" progId="Word.Picture.8">
                  <p:embed/>
                </p:oleObj>
              </mc:Choice>
              <mc:Fallback>
                <p:oleObj name="Picture" r:id="rId3" imgW="5904339" imgH="4539071" progId="Word.Picture.8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9317" r="41159" b="35522"/>
                      <a:stretch>
                        <a:fillRect/>
                      </a:stretch>
                    </p:blipFill>
                    <p:spPr bwMode="auto">
                      <a:xfrm>
                        <a:off x="6526161" y="1933540"/>
                        <a:ext cx="4535487" cy="4513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838200" y="2560602"/>
            <a:ext cx="4192587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1800" dirty="0" smtClean="0"/>
              <a:t>Multidimensional yang </a:t>
            </a:r>
            <a:r>
              <a:rPr lang="en-US" altLang="en-US" sz="1800" dirty="0" err="1" smtClean="0"/>
              <a:t>berarti</a:t>
            </a:r>
            <a:r>
              <a:rPr lang="en-US" altLang="en-US" sz="1800" dirty="0" smtClean="0"/>
              <a:t> </a:t>
            </a:r>
            <a:r>
              <a:rPr lang="en-US" altLang="en-US" sz="1800" dirty="0" err="1" smtClean="0"/>
              <a:t>bahwa</a:t>
            </a:r>
            <a:r>
              <a:rPr lang="en-US" altLang="en-US" sz="1800" dirty="0" smtClean="0"/>
              <a:t> </a:t>
            </a:r>
            <a:r>
              <a:rPr lang="en-US" altLang="en-US" sz="1800" dirty="0" err="1" smtClean="0"/>
              <a:t>terdapat</a:t>
            </a:r>
            <a:r>
              <a:rPr lang="en-US" altLang="en-US" sz="1800" dirty="0" smtClean="0"/>
              <a:t> </a:t>
            </a:r>
            <a:r>
              <a:rPr lang="en-US" altLang="en-US" sz="1800" dirty="0" err="1" smtClean="0"/>
              <a:t>banyak</a:t>
            </a:r>
            <a:r>
              <a:rPr lang="en-US" altLang="en-US" sz="1800" dirty="0" smtClean="0"/>
              <a:t> </a:t>
            </a:r>
            <a:r>
              <a:rPr lang="en-US" altLang="en-US" sz="1800" dirty="0" err="1" smtClean="0"/>
              <a:t>lapisan</a:t>
            </a:r>
            <a:r>
              <a:rPr lang="en-US" altLang="en-US" sz="1800" dirty="0" smtClean="0"/>
              <a:t> </a:t>
            </a:r>
            <a:r>
              <a:rPr lang="en-US" altLang="en-US" sz="1800" dirty="0" err="1" smtClean="0"/>
              <a:t>kolom</a:t>
            </a:r>
            <a:r>
              <a:rPr lang="en-US" altLang="en-US" sz="1800" dirty="0" smtClean="0"/>
              <a:t> </a:t>
            </a:r>
            <a:r>
              <a:rPr lang="en-US" altLang="en-US" sz="1800" dirty="0" err="1" smtClean="0"/>
              <a:t>dan</a:t>
            </a:r>
            <a:r>
              <a:rPr lang="en-US" altLang="en-US" sz="1800" dirty="0" smtClean="0"/>
              <a:t> </a:t>
            </a:r>
            <a:r>
              <a:rPr lang="en-US" altLang="en-US" sz="1800" dirty="0" err="1" smtClean="0"/>
              <a:t>baris</a:t>
            </a:r>
            <a:r>
              <a:rPr lang="en-US" altLang="en-US" sz="1800" dirty="0" smtClean="0"/>
              <a:t> (</a:t>
            </a:r>
            <a:r>
              <a:rPr lang="en-US" altLang="en-US" sz="1800" dirty="0" err="1" smtClean="0"/>
              <a:t>Ini</a:t>
            </a:r>
            <a:r>
              <a:rPr lang="en-US" altLang="en-US" sz="1800" dirty="0" smtClean="0"/>
              <a:t> </a:t>
            </a:r>
            <a:r>
              <a:rPr lang="en-US" altLang="en-US" sz="1800" dirty="0" err="1" smtClean="0"/>
              <a:t>berbeda</a:t>
            </a:r>
            <a:r>
              <a:rPr lang="en-US" altLang="en-US" sz="1800" dirty="0" smtClean="0"/>
              <a:t> </a:t>
            </a:r>
            <a:r>
              <a:rPr lang="en-US" altLang="en-US" sz="1800" dirty="0" err="1" smtClean="0"/>
              <a:t>dengan</a:t>
            </a:r>
            <a:r>
              <a:rPr lang="en-US" altLang="en-US" sz="1800" dirty="0" smtClean="0"/>
              <a:t> </a:t>
            </a:r>
            <a:r>
              <a:rPr lang="en-US" altLang="en-US" sz="1800" dirty="0" err="1" smtClean="0"/>
              <a:t>tabel</a:t>
            </a:r>
            <a:r>
              <a:rPr lang="en-US" altLang="en-US" sz="1800" dirty="0" smtClean="0"/>
              <a:t> </a:t>
            </a:r>
            <a:r>
              <a:rPr lang="en-US" altLang="en-US" sz="1800" dirty="0" err="1" smtClean="0"/>
              <a:t>pada</a:t>
            </a:r>
            <a:r>
              <a:rPr lang="en-US" altLang="en-US" sz="1800" dirty="0" smtClean="0"/>
              <a:t> model </a:t>
            </a:r>
            <a:r>
              <a:rPr lang="en-US" altLang="en-US" sz="1800" dirty="0" err="1" smtClean="0"/>
              <a:t>relasional</a:t>
            </a:r>
            <a:r>
              <a:rPr lang="en-US" altLang="en-US" sz="1800" dirty="0" smtClean="0"/>
              <a:t> yang </a:t>
            </a:r>
            <a:r>
              <a:rPr lang="en-US" altLang="en-US" sz="1800" dirty="0" err="1" smtClean="0"/>
              <a:t>hanya</a:t>
            </a:r>
            <a:r>
              <a:rPr lang="en-US" altLang="en-US" sz="1800" dirty="0" smtClean="0"/>
              <a:t> </a:t>
            </a:r>
            <a:r>
              <a:rPr lang="en-US" altLang="en-US" sz="1800" dirty="0" err="1" smtClean="0"/>
              <a:t>berdimensi</a:t>
            </a:r>
            <a:r>
              <a:rPr lang="en-US" altLang="en-US" sz="1800" dirty="0" smtClean="0"/>
              <a:t> </a:t>
            </a:r>
            <a:r>
              <a:rPr lang="en-US" altLang="en-US" sz="1800" dirty="0" err="1" smtClean="0"/>
              <a:t>dua</a:t>
            </a:r>
            <a:r>
              <a:rPr lang="en-US" altLang="en-US" sz="1800" dirty="0" smtClean="0"/>
              <a:t>)</a:t>
            </a:r>
            <a:r>
              <a:rPr lang="id-ID" altLang="en-US" sz="1800" dirty="0" smtClean="0"/>
              <a:t> </a:t>
            </a:r>
            <a:endParaRPr lang="en-US" altLang="en-US" sz="1800" dirty="0" smtClean="0"/>
          </a:p>
          <a:p>
            <a:r>
              <a:rPr lang="en-US" altLang="en-US" sz="1800" dirty="0" err="1" smtClean="0"/>
              <a:t>Berdasarkan</a:t>
            </a:r>
            <a:r>
              <a:rPr lang="en-US" altLang="en-US" sz="1800" dirty="0" smtClean="0"/>
              <a:t> </a:t>
            </a:r>
            <a:r>
              <a:rPr lang="en-US" altLang="en-US" sz="1800" dirty="0" err="1" smtClean="0"/>
              <a:t>susunan</a:t>
            </a:r>
            <a:r>
              <a:rPr lang="en-US" altLang="en-US" sz="1800" dirty="0" smtClean="0"/>
              <a:t> data </a:t>
            </a:r>
            <a:r>
              <a:rPr lang="en-US" altLang="en-US" sz="1800" dirty="0" err="1" smtClean="0"/>
              <a:t>seperti</a:t>
            </a:r>
            <a:r>
              <a:rPr lang="en-US" altLang="en-US" sz="1800" dirty="0" smtClean="0"/>
              <a:t> </a:t>
            </a:r>
            <a:r>
              <a:rPr lang="en-US" altLang="en-US" sz="1800" dirty="0" err="1" smtClean="0"/>
              <a:t>itu</a:t>
            </a:r>
            <a:r>
              <a:rPr lang="en-US" altLang="en-US" sz="1800" dirty="0" smtClean="0"/>
              <a:t>, </a:t>
            </a:r>
            <a:r>
              <a:rPr lang="en-US" altLang="en-US" sz="1800" dirty="0" err="1" smtClean="0"/>
              <a:t>amatlah</a:t>
            </a:r>
            <a:r>
              <a:rPr lang="en-US" altLang="en-US" sz="1800" dirty="0" smtClean="0"/>
              <a:t> </a:t>
            </a:r>
            <a:r>
              <a:rPr lang="en-US" altLang="en-US" sz="1800" dirty="0" err="1" smtClean="0"/>
              <a:t>mudah</a:t>
            </a:r>
            <a:r>
              <a:rPr lang="en-US" altLang="en-US" sz="1800" dirty="0" smtClean="0"/>
              <a:t> </a:t>
            </a:r>
            <a:r>
              <a:rPr lang="en-US" altLang="en-US" sz="1800" dirty="0" err="1" smtClean="0"/>
              <a:t>untuk</a:t>
            </a:r>
            <a:r>
              <a:rPr lang="en-US" altLang="en-US" sz="1800" dirty="0" smtClean="0"/>
              <a:t> </a:t>
            </a:r>
            <a:r>
              <a:rPr lang="en-US" altLang="en-US" sz="1800" dirty="0" err="1" smtClean="0"/>
              <a:t>memperoleh</a:t>
            </a:r>
            <a:r>
              <a:rPr lang="en-US" altLang="en-US" sz="1800" dirty="0" smtClean="0"/>
              <a:t> </a:t>
            </a:r>
            <a:r>
              <a:rPr lang="en-US" altLang="en-US" sz="1800" dirty="0" err="1" smtClean="0"/>
              <a:t>jawaban</a:t>
            </a:r>
            <a:r>
              <a:rPr lang="en-US" altLang="en-US" sz="1800" dirty="0" smtClean="0"/>
              <a:t> </a:t>
            </a:r>
            <a:r>
              <a:rPr lang="en-US" altLang="en-US" sz="1800" dirty="0" err="1" smtClean="0"/>
              <a:t>atas</a:t>
            </a:r>
            <a:r>
              <a:rPr lang="en-US" altLang="en-US" sz="1800" dirty="0" smtClean="0"/>
              <a:t> </a:t>
            </a:r>
            <a:r>
              <a:rPr lang="en-US" altLang="en-US" sz="1800" dirty="0" err="1" smtClean="0"/>
              <a:t>pertanyaan</a:t>
            </a:r>
            <a:r>
              <a:rPr lang="en-US" altLang="en-US" sz="1800" dirty="0" smtClean="0"/>
              <a:t> </a:t>
            </a:r>
            <a:r>
              <a:rPr lang="en-US" altLang="en-US" sz="1800" dirty="0" err="1" smtClean="0"/>
              <a:t>seperti</a:t>
            </a:r>
            <a:r>
              <a:rPr lang="en-US" altLang="en-US" sz="1800" dirty="0" smtClean="0"/>
              <a:t>: “</a:t>
            </a:r>
            <a:r>
              <a:rPr lang="en-US" altLang="en-US" sz="1800" dirty="0" err="1" smtClean="0"/>
              <a:t>Berapakah</a:t>
            </a:r>
            <a:r>
              <a:rPr lang="en-US" altLang="en-US" sz="1800" dirty="0" smtClean="0"/>
              <a:t> </a:t>
            </a:r>
            <a:r>
              <a:rPr lang="en-US" altLang="en-US" sz="1800" dirty="0" err="1" smtClean="0"/>
              <a:t>jumlah</a:t>
            </a:r>
            <a:r>
              <a:rPr lang="en-US" altLang="en-US" sz="1800" dirty="0" smtClean="0"/>
              <a:t> </a:t>
            </a:r>
            <a:r>
              <a:rPr lang="en-US" altLang="en-US" sz="1800" dirty="0" err="1" smtClean="0"/>
              <a:t>produk</a:t>
            </a:r>
            <a:r>
              <a:rPr lang="en-US" altLang="en-US" sz="1800" dirty="0" smtClean="0"/>
              <a:t> 1 </a:t>
            </a:r>
            <a:r>
              <a:rPr lang="en-US" altLang="en-US" sz="1800" dirty="0" err="1" smtClean="0"/>
              <a:t>terjual</a:t>
            </a:r>
            <a:r>
              <a:rPr lang="en-US" altLang="en-US" sz="1800" dirty="0" smtClean="0"/>
              <a:t> di </a:t>
            </a:r>
            <a:r>
              <a:rPr lang="en-US" altLang="en-US" sz="1800" dirty="0" err="1" smtClean="0"/>
              <a:t>Jawa</a:t>
            </a:r>
            <a:r>
              <a:rPr lang="en-US" altLang="en-US" sz="1800" dirty="0" smtClean="0"/>
              <a:t> Tengah </a:t>
            </a:r>
            <a:r>
              <a:rPr lang="en-US" altLang="en-US" sz="1800" dirty="0" err="1" smtClean="0"/>
              <a:t>pada</a:t>
            </a:r>
            <a:r>
              <a:rPr lang="en-US" altLang="en-US" sz="1800" dirty="0" smtClean="0"/>
              <a:t> </a:t>
            </a:r>
            <a:r>
              <a:rPr lang="en-US" altLang="en-US" sz="1800" dirty="0" err="1" smtClean="0"/>
              <a:t>tahun</a:t>
            </a:r>
            <a:r>
              <a:rPr lang="en-US" altLang="en-US" sz="1800" dirty="0" smtClean="0"/>
              <a:t> n-3?”</a:t>
            </a:r>
            <a:r>
              <a:rPr lang="id-ID" alt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833977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err="1" smtClean="0"/>
              <a:t>Petunjuk</a:t>
            </a:r>
            <a:r>
              <a:rPr lang="en-US" altLang="en-US" b="1" dirty="0" smtClean="0"/>
              <a:t> </a:t>
            </a:r>
            <a:r>
              <a:rPr lang="en-US" altLang="en-US" b="1" dirty="0" err="1" smtClean="0"/>
              <a:t>Membangun</a:t>
            </a:r>
            <a:r>
              <a:rPr lang="en-US" altLang="en-US" b="1" dirty="0" smtClean="0"/>
              <a:t> DW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609600" indent="-609600">
              <a:lnSpc>
                <a:spcPct val="80000"/>
              </a:lnSpc>
            </a:pPr>
            <a:r>
              <a:rPr lang="en-US" altLang="en-US" dirty="0" err="1"/>
              <a:t>Menentukan</a:t>
            </a:r>
            <a:r>
              <a:rPr lang="en-US" altLang="en-US" dirty="0"/>
              <a:t> </a:t>
            </a:r>
            <a:r>
              <a:rPr lang="en-US" altLang="en-US" dirty="0" err="1"/>
              <a:t>misi</a:t>
            </a:r>
            <a:r>
              <a:rPr lang="en-US" altLang="en-US" dirty="0"/>
              <a:t> </a:t>
            </a:r>
            <a:r>
              <a:rPr lang="en-US" altLang="en-US" dirty="0" err="1"/>
              <a:t>dan</a:t>
            </a:r>
            <a:r>
              <a:rPr lang="en-US" altLang="en-US" dirty="0"/>
              <a:t> </a:t>
            </a:r>
            <a:r>
              <a:rPr lang="en-US" altLang="en-US" dirty="0" err="1"/>
              <a:t>sasaran</a:t>
            </a:r>
            <a:r>
              <a:rPr lang="en-US" altLang="en-US" dirty="0"/>
              <a:t> </a:t>
            </a:r>
            <a:r>
              <a:rPr lang="en-US" altLang="en-US" dirty="0" err="1"/>
              <a:t>bisnis</a:t>
            </a:r>
            <a:r>
              <a:rPr lang="en-US" altLang="en-US" dirty="0"/>
              <a:t> </a:t>
            </a:r>
            <a:r>
              <a:rPr lang="en-US" altLang="en-US" dirty="0" err="1"/>
              <a:t>bagi</a:t>
            </a:r>
            <a:r>
              <a:rPr lang="en-US" altLang="en-US" dirty="0"/>
              <a:t> </a:t>
            </a:r>
            <a:r>
              <a:rPr lang="en-US" altLang="en-US" dirty="0" err="1"/>
              <a:t>pembentukan</a:t>
            </a:r>
            <a:r>
              <a:rPr lang="en-US" altLang="en-US" dirty="0"/>
              <a:t> </a:t>
            </a:r>
            <a:r>
              <a:rPr lang="en-US" altLang="en-US" i="1" dirty="0"/>
              <a:t>data warehouse</a:t>
            </a:r>
            <a:endParaRPr lang="en-US" altLang="en-US" dirty="0"/>
          </a:p>
          <a:p>
            <a:pPr marL="609600" indent="-609600">
              <a:lnSpc>
                <a:spcPct val="80000"/>
              </a:lnSpc>
            </a:pPr>
            <a:r>
              <a:rPr lang="en-US" altLang="en-US" dirty="0" err="1"/>
              <a:t>Mengidentifikasi</a:t>
            </a:r>
            <a:r>
              <a:rPr lang="en-US" altLang="en-US" dirty="0"/>
              <a:t> data </a:t>
            </a:r>
            <a:r>
              <a:rPr lang="en-US" altLang="en-US" dirty="0" err="1"/>
              <a:t>dari</a:t>
            </a:r>
            <a:r>
              <a:rPr lang="en-US" altLang="en-US" dirty="0"/>
              <a:t> basis data </a:t>
            </a:r>
            <a:r>
              <a:rPr lang="en-US" altLang="en-US" dirty="0" err="1"/>
              <a:t>operasional</a:t>
            </a:r>
            <a:r>
              <a:rPr lang="en-US" altLang="en-US" dirty="0"/>
              <a:t> </a:t>
            </a:r>
            <a:r>
              <a:rPr lang="en-US" altLang="en-US" dirty="0" err="1"/>
              <a:t>dan</a:t>
            </a:r>
            <a:r>
              <a:rPr lang="en-US" altLang="en-US" dirty="0"/>
              <a:t> </a:t>
            </a:r>
            <a:r>
              <a:rPr lang="en-US" altLang="en-US" dirty="0" err="1"/>
              <a:t>sumber</a:t>
            </a:r>
            <a:r>
              <a:rPr lang="en-US" altLang="en-US" dirty="0"/>
              <a:t> lain yang </a:t>
            </a:r>
            <a:r>
              <a:rPr lang="en-US" altLang="en-US" dirty="0" err="1"/>
              <a:t>diperlukan</a:t>
            </a:r>
            <a:r>
              <a:rPr lang="en-US" altLang="en-US" dirty="0"/>
              <a:t> </a:t>
            </a:r>
            <a:r>
              <a:rPr lang="en-US" altLang="en-US" dirty="0" err="1"/>
              <a:t>bagi</a:t>
            </a:r>
            <a:r>
              <a:rPr lang="en-US" altLang="en-US" dirty="0"/>
              <a:t> </a:t>
            </a:r>
            <a:r>
              <a:rPr lang="en-US" altLang="en-US" i="1" dirty="0"/>
              <a:t>data warehouse</a:t>
            </a:r>
            <a:endParaRPr lang="en-US" altLang="en-US" dirty="0"/>
          </a:p>
          <a:p>
            <a:pPr marL="609600" indent="-609600">
              <a:lnSpc>
                <a:spcPct val="80000"/>
              </a:lnSpc>
            </a:pPr>
            <a:r>
              <a:rPr lang="en-US" altLang="en-US" dirty="0" err="1"/>
              <a:t>Menentukan</a:t>
            </a:r>
            <a:r>
              <a:rPr lang="en-US" altLang="en-US" dirty="0"/>
              <a:t> item-item data </a:t>
            </a:r>
            <a:r>
              <a:rPr lang="en-US" altLang="en-US" dirty="0" err="1"/>
              <a:t>dalam</a:t>
            </a:r>
            <a:r>
              <a:rPr lang="en-US" altLang="en-US" dirty="0"/>
              <a:t> </a:t>
            </a:r>
            <a:r>
              <a:rPr lang="en-US" altLang="en-US" dirty="0" err="1"/>
              <a:t>perusahaan</a:t>
            </a:r>
            <a:r>
              <a:rPr lang="en-US" altLang="en-US" dirty="0"/>
              <a:t> </a:t>
            </a:r>
            <a:r>
              <a:rPr lang="en-US" altLang="en-US" dirty="0" err="1"/>
              <a:t>dengan</a:t>
            </a:r>
            <a:r>
              <a:rPr lang="en-US" altLang="en-US" dirty="0"/>
              <a:t> </a:t>
            </a:r>
            <a:r>
              <a:rPr lang="en-US" altLang="en-US" dirty="0" err="1"/>
              <a:t>melakukan</a:t>
            </a:r>
            <a:r>
              <a:rPr lang="en-US" altLang="en-US" dirty="0"/>
              <a:t> </a:t>
            </a:r>
            <a:r>
              <a:rPr lang="en-US" altLang="en-US" dirty="0" err="1"/>
              <a:t>standarisasi</a:t>
            </a:r>
            <a:r>
              <a:rPr lang="en-US" altLang="en-US" dirty="0"/>
              <a:t> </a:t>
            </a:r>
            <a:r>
              <a:rPr lang="en-US" altLang="en-US" dirty="0" err="1"/>
              <a:t>penamaan</a:t>
            </a:r>
            <a:r>
              <a:rPr lang="en-US" altLang="en-US" dirty="0"/>
              <a:t> data </a:t>
            </a:r>
            <a:r>
              <a:rPr lang="en-US" altLang="en-US" dirty="0" err="1"/>
              <a:t>dan</a:t>
            </a:r>
            <a:r>
              <a:rPr lang="en-US" altLang="en-US" dirty="0"/>
              <a:t> </a:t>
            </a:r>
            <a:r>
              <a:rPr lang="en-US" altLang="en-US" dirty="0" err="1"/>
              <a:t>maknanya</a:t>
            </a:r>
            <a:endParaRPr lang="en-US" altLang="en-US" dirty="0"/>
          </a:p>
          <a:p>
            <a:pPr marL="609600" indent="-609600">
              <a:lnSpc>
                <a:spcPct val="80000"/>
              </a:lnSpc>
            </a:pPr>
            <a:r>
              <a:rPr lang="en-US" altLang="en-US" dirty="0" err="1"/>
              <a:t>Merancang</a:t>
            </a:r>
            <a:r>
              <a:rPr lang="en-US" altLang="en-US" dirty="0"/>
              <a:t> basis data </a:t>
            </a:r>
            <a:r>
              <a:rPr lang="en-US" altLang="en-US" dirty="0" err="1"/>
              <a:t>untuk</a:t>
            </a:r>
            <a:r>
              <a:rPr lang="en-US" altLang="en-US" dirty="0"/>
              <a:t> </a:t>
            </a:r>
            <a:r>
              <a:rPr lang="en-US" altLang="en-US" i="1" dirty="0"/>
              <a:t>data warehouse</a:t>
            </a:r>
            <a:endParaRPr lang="en-US" altLang="en-US" dirty="0"/>
          </a:p>
          <a:p>
            <a:pPr marL="609600" indent="-609600">
              <a:lnSpc>
                <a:spcPct val="80000"/>
              </a:lnSpc>
            </a:pPr>
            <a:r>
              <a:rPr lang="en-US" altLang="en-US" dirty="0" err="1"/>
              <a:t>Membangun</a:t>
            </a:r>
            <a:r>
              <a:rPr lang="en-US" altLang="en-US" dirty="0"/>
              <a:t> </a:t>
            </a:r>
            <a:r>
              <a:rPr lang="en-US" altLang="en-US" dirty="0" err="1"/>
              <a:t>kebijakan</a:t>
            </a:r>
            <a:r>
              <a:rPr lang="en-US" altLang="en-US" dirty="0"/>
              <a:t> </a:t>
            </a:r>
            <a:r>
              <a:rPr lang="en-US" altLang="en-US" dirty="0" err="1"/>
              <a:t>dalam</a:t>
            </a:r>
            <a:r>
              <a:rPr lang="en-US" altLang="en-US" dirty="0"/>
              <a:t> </a:t>
            </a:r>
            <a:r>
              <a:rPr lang="en-US" altLang="en-US" dirty="0" err="1"/>
              <a:t>mengarsipkan</a:t>
            </a:r>
            <a:r>
              <a:rPr lang="en-US" altLang="en-US" dirty="0"/>
              <a:t> data lama </a:t>
            </a:r>
            <a:r>
              <a:rPr lang="en-US" altLang="en-US" dirty="0" err="1"/>
              <a:t>sehingga</a:t>
            </a:r>
            <a:r>
              <a:rPr lang="en-US" altLang="en-US" dirty="0"/>
              <a:t> </a:t>
            </a:r>
            <a:r>
              <a:rPr lang="en-US" altLang="en-US" dirty="0" err="1"/>
              <a:t>ruang</a:t>
            </a:r>
            <a:r>
              <a:rPr lang="en-US" altLang="en-US" dirty="0"/>
              <a:t> </a:t>
            </a:r>
            <a:r>
              <a:rPr lang="en-US" altLang="en-US" dirty="0" err="1"/>
              <a:t>penyimpanan</a:t>
            </a:r>
            <a:r>
              <a:rPr lang="en-US" altLang="en-US" dirty="0"/>
              <a:t> </a:t>
            </a:r>
            <a:r>
              <a:rPr lang="en-US" altLang="en-US" dirty="0" err="1"/>
              <a:t>tak</a:t>
            </a:r>
            <a:r>
              <a:rPr lang="en-US" altLang="en-US" dirty="0"/>
              <a:t> </a:t>
            </a:r>
            <a:r>
              <a:rPr lang="en-US" altLang="en-US" dirty="0" err="1"/>
              <a:t>menjadi</a:t>
            </a:r>
            <a:r>
              <a:rPr lang="en-US" altLang="en-US" dirty="0"/>
              <a:t> </a:t>
            </a:r>
            <a:r>
              <a:rPr lang="en-US" altLang="en-US" dirty="0" err="1"/>
              <a:t>terlalu</a:t>
            </a:r>
            <a:r>
              <a:rPr lang="en-US" altLang="en-US" dirty="0"/>
              <a:t> </a:t>
            </a:r>
            <a:r>
              <a:rPr lang="en-US" altLang="en-US" dirty="0" err="1"/>
              <a:t>besar</a:t>
            </a:r>
            <a:r>
              <a:rPr lang="en-US" altLang="en-US" dirty="0"/>
              <a:t> </a:t>
            </a:r>
            <a:r>
              <a:rPr lang="en-US" altLang="en-US" dirty="0" err="1"/>
              <a:t>dan</a:t>
            </a:r>
            <a:r>
              <a:rPr lang="en-US" altLang="en-US" dirty="0"/>
              <a:t> agar </a:t>
            </a:r>
            <a:r>
              <a:rPr lang="en-US" altLang="en-US" dirty="0" err="1"/>
              <a:t>pengambilan</a:t>
            </a:r>
            <a:r>
              <a:rPr lang="en-US" altLang="en-US" dirty="0"/>
              <a:t> </a:t>
            </a:r>
            <a:r>
              <a:rPr lang="en-US" altLang="en-US" dirty="0" err="1"/>
              <a:t>keputusan</a:t>
            </a:r>
            <a:r>
              <a:rPr lang="en-US" altLang="en-US" dirty="0"/>
              <a:t> </a:t>
            </a:r>
            <a:r>
              <a:rPr lang="en-US" altLang="en-US" dirty="0" err="1"/>
              <a:t>tidak</a:t>
            </a:r>
            <a:r>
              <a:rPr lang="en-US" altLang="en-US" dirty="0"/>
              <a:t> </a:t>
            </a:r>
            <a:r>
              <a:rPr lang="en-US" altLang="en-US" dirty="0" err="1"/>
              <a:t>menjadi</a:t>
            </a:r>
            <a:r>
              <a:rPr lang="en-US" altLang="en-US" dirty="0"/>
              <a:t> </a:t>
            </a:r>
            <a:r>
              <a:rPr lang="en-US" altLang="en-US" dirty="0" err="1"/>
              <a:t>terlalu</a:t>
            </a:r>
            <a:r>
              <a:rPr lang="en-US" altLang="en-US" dirty="0"/>
              <a:t> </a:t>
            </a:r>
            <a:r>
              <a:rPr lang="en-US" altLang="en-US" dirty="0" err="1"/>
              <a:t>lamban</a:t>
            </a:r>
            <a:r>
              <a:rPr lang="en-US" altLang="en-US" dirty="0"/>
              <a:t>.</a:t>
            </a:r>
          </a:p>
          <a:p>
            <a:pPr marL="609600" indent="-609600">
              <a:lnSpc>
                <a:spcPct val="80000"/>
              </a:lnSpc>
            </a:pPr>
            <a:r>
              <a:rPr lang="en-US" altLang="en-US" dirty="0" err="1"/>
              <a:t>Menarik</a:t>
            </a:r>
            <a:r>
              <a:rPr lang="en-US" altLang="en-US" dirty="0"/>
              <a:t> data </a:t>
            </a:r>
            <a:r>
              <a:rPr lang="en-US" altLang="en-US" dirty="0" err="1"/>
              <a:t>produksi</a:t>
            </a:r>
            <a:r>
              <a:rPr lang="en-US" altLang="en-US" dirty="0"/>
              <a:t> (</a:t>
            </a:r>
            <a:r>
              <a:rPr lang="en-US" altLang="en-US" dirty="0" err="1"/>
              <a:t>operasional</a:t>
            </a:r>
            <a:r>
              <a:rPr lang="en-US" altLang="en-US" dirty="0"/>
              <a:t>) </a:t>
            </a:r>
            <a:r>
              <a:rPr lang="en-US" altLang="en-US" dirty="0" err="1"/>
              <a:t>dan</a:t>
            </a:r>
            <a:r>
              <a:rPr lang="en-US" altLang="en-US" dirty="0"/>
              <a:t> </a:t>
            </a:r>
            <a:r>
              <a:rPr lang="en-US" altLang="en-US" dirty="0" err="1"/>
              <a:t>meletakkan</a:t>
            </a:r>
            <a:r>
              <a:rPr lang="en-US" altLang="en-US" dirty="0"/>
              <a:t> </a:t>
            </a:r>
            <a:r>
              <a:rPr lang="en-US" altLang="en-US" dirty="0" err="1"/>
              <a:t>ke</a:t>
            </a:r>
            <a:r>
              <a:rPr lang="en-US" altLang="en-US" dirty="0"/>
              <a:t> basis data </a:t>
            </a:r>
            <a:r>
              <a:rPr lang="en-US" altLang="en-US" dirty="0" err="1"/>
              <a:t>milik</a:t>
            </a:r>
            <a:r>
              <a:rPr lang="en-US" altLang="en-US" dirty="0"/>
              <a:t> </a:t>
            </a:r>
            <a:r>
              <a:rPr lang="en-US" altLang="en-US" i="1" dirty="0"/>
              <a:t>data warehouse</a:t>
            </a:r>
            <a:endParaRPr lang="id-ID" alt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8593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Contoh</a:t>
            </a:r>
            <a:r>
              <a:rPr lang="en-US" b="1" dirty="0" smtClean="0"/>
              <a:t> Data Warehouse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3600" dirty="0" err="1"/>
              <a:t>Beberapa</a:t>
            </a:r>
            <a:r>
              <a:rPr lang="en-US" altLang="en-US" sz="3600" dirty="0"/>
              <a:t> </a:t>
            </a:r>
            <a:r>
              <a:rPr lang="en-US" altLang="en-US" sz="3600" dirty="0" err="1"/>
              <a:t>contoh</a:t>
            </a:r>
            <a:r>
              <a:rPr lang="en-US" altLang="en-US" sz="3600" dirty="0"/>
              <a:t> </a:t>
            </a:r>
            <a:r>
              <a:rPr lang="en-US" altLang="en-US" sz="3600" dirty="0" err="1"/>
              <a:t>perangkat</a:t>
            </a:r>
            <a:r>
              <a:rPr lang="en-US" altLang="en-US" sz="3600" dirty="0"/>
              <a:t> </a:t>
            </a:r>
            <a:r>
              <a:rPr lang="en-US" altLang="en-US" sz="3600" dirty="0" err="1"/>
              <a:t>lunak</a:t>
            </a:r>
            <a:r>
              <a:rPr lang="en-US" altLang="en-US" sz="3600" dirty="0"/>
              <a:t> yang </a:t>
            </a:r>
            <a:r>
              <a:rPr lang="en-US" altLang="en-US" sz="3600" dirty="0" err="1"/>
              <a:t>digunakan</a:t>
            </a:r>
            <a:r>
              <a:rPr lang="en-US" altLang="en-US" sz="3600" dirty="0"/>
              <a:t> </a:t>
            </a:r>
            <a:r>
              <a:rPr lang="en-US" altLang="en-US" sz="3600" dirty="0" err="1"/>
              <a:t>untuk</a:t>
            </a:r>
            <a:r>
              <a:rPr lang="en-US" altLang="en-US" sz="3600" dirty="0"/>
              <a:t> </a:t>
            </a:r>
            <a:r>
              <a:rPr lang="en-US" altLang="en-US" sz="3600" dirty="0" err="1"/>
              <a:t>administrasi</a:t>
            </a:r>
            <a:r>
              <a:rPr lang="en-US" altLang="en-US" sz="3600" dirty="0"/>
              <a:t> </a:t>
            </a:r>
            <a:r>
              <a:rPr lang="en-US" altLang="en-US" sz="3600" dirty="0" err="1"/>
              <a:t>dan</a:t>
            </a:r>
            <a:r>
              <a:rPr lang="en-US" altLang="en-US" sz="3600" dirty="0"/>
              <a:t> </a:t>
            </a:r>
            <a:r>
              <a:rPr lang="en-US" altLang="en-US" sz="3600" dirty="0" err="1"/>
              <a:t>manajemen</a:t>
            </a:r>
            <a:r>
              <a:rPr lang="en-US" altLang="en-US" sz="3600" dirty="0"/>
              <a:t> </a:t>
            </a:r>
            <a:r>
              <a:rPr lang="en-US" altLang="en-US" sz="3600" i="1" dirty="0"/>
              <a:t>data warehouse</a:t>
            </a:r>
            <a:r>
              <a:rPr lang="en-US" altLang="en-US" sz="3600" dirty="0"/>
              <a:t>: (QUIZ)</a:t>
            </a:r>
          </a:p>
          <a:p>
            <a:pPr lvl="1">
              <a:lnSpc>
                <a:spcPct val="80000"/>
              </a:lnSpc>
            </a:pPr>
            <a:r>
              <a:rPr lang="en-US" altLang="en-US" sz="3600" dirty="0"/>
              <a:t>HP Intelligent Warehouse (Hewlett Packard)</a:t>
            </a:r>
          </a:p>
          <a:p>
            <a:pPr lvl="1">
              <a:lnSpc>
                <a:spcPct val="80000"/>
              </a:lnSpc>
            </a:pPr>
            <a:r>
              <a:rPr lang="en-US" altLang="en-US" sz="3600" dirty="0" err="1"/>
              <a:t>FlowMark</a:t>
            </a:r>
            <a:r>
              <a:rPr lang="en-US" altLang="en-US" sz="3600" dirty="0"/>
              <a:t> (IBM)</a:t>
            </a:r>
          </a:p>
          <a:p>
            <a:pPr lvl="1">
              <a:lnSpc>
                <a:spcPct val="80000"/>
              </a:lnSpc>
            </a:pPr>
            <a:r>
              <a:rPr lang="en-US" altLang="en-US" sz="3600" dirty="0" err="1"/>
              <a:t>SourcePoint</a:t>
            </a:r>
            <a:r>
              <a:rPr lang="en-US" altLang="en-US" sz="3600" dirty="0"/>
              <a:t> (Software AG)</a:t>
            </a:r>
            <a:endParaRPr lang="id-ID" altLang="en-US" sz="3600" dirty="0"/>
          </a:p>
          <a:p>
            <a:endParaRPr lang="en-US" sz="32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374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66D1E-9DCB-7D40-AF23-74C1480A5A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lvl="0" indent="-514350">
              <a:buFont typeface="+mj-lt"/>
              <a:buAutoNum type="arabicPeriod"/>
            </a:pPr>
            <a:r>
              <a:rPr lang="id-ID" dirty="0"/>
              <a:t>Konsep manajemen data</a:t>
            </a: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id-ID" dirty="0"/>
              <a:t>Konsep basisdata</a:t>
            </a: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id-ID" dirty="0"/>
              <a:t>Data Warehouse, Data Mart</a:t>
            </a: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id-ID" dirty="0"/>
              <a:t>Data Mining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2802624-46B6-4D4B-9218-955499061A76}"/>
              </a:ext>
            </a:extLst>
          </p:cNvPr>
          <p:cNvSpPr txBox="1">
            <a:spLocks/>
          </p:cNvSpPr>
          <p:nvPr/>
        </p:nvSpPr>
        <p:spPr>
          <a:xfrm>
            <a:off x="990600" y="117871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u="sng" smtClean="0"/>
              <a:t>Capaian Pembelajaran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85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Data Mart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 dirty="0" err="1"/>
              <a:t>Bagian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dari</a:t>
            </a:r>
            <a:r>
              <a:rPr lang="en-US" altLang="en-US" sz="2400" dirty="0"/>
              <a:t> </a:t>
            </a:r>
            <a:r>
              <a:rPr lang="en-US" altLang="en-US" sz="2400" i="1" dirty="0">
                <a:solidFill>
                  <a:srgbClr val="C00000"/>
                </a:solidFill>
              </a:rPr>
              <a:t>data warehouse</a:t>
            </a:r>
            <a:r>
              <a:rPr lang="en-US" altLang="en-US" sz="2400" dirty="0">
                <a:solidFill>
                  <a:srgbClr val="C00000"/>
                </a:solidFill>
              </a:rPr>
              <a:t> yang </a:t>
            </a:r>
            <a:r>
              <a:rPr lang="en-US" altLang="en-US" sz="2400" dirty="0" err="1">
                <a:solidFill>
                  <a:srgbClr val="C00000"/>
                </a:solidFill>
              </a:rPr>
              <a:t>mendukung</a:t>
            </a:r>
            <a:r>
              <a:rPr lang="en-US" altLang="en-US" sz="2400" dirty="0">
                <a:solidFill>
                  <a:srgbClr val="C00000"/>
                </a:solidFill>
              </a:rPr>
              <a:t> </a:t>
            </a:r>
            <a:r>
              <a:rPr lang="en-US" altLang="en-US" sz="2400" dirty="0" err="1">
                <a:solidFill>
                  <a:srgbClr val="C00000"/>
                </a:solidFill>
              </a:rPr>
              <a:t>kebutuhan</a:t>
            </a:r>
            <a:r>
              <a:rPr lang="en-US" altLang="en-US" sz="2400" dirty="0">
                <a:solidFill>
                  <a:srgbClr val="C00000"/>
                </a:solidFill>
              </a:rPr>
              <a:t> </a:t>
            </a:r>
            <a:r>
              <a:rPr lang="en-US" altLang="en-US" sz="2400" dirty="0" err="1">
                <a:solidFill>
                  <a:srgbClr val="C00000"/>
                </a:solidFill>
              </a:rPr>
              <a:t>pada</a:t>
            </a:r>
            <a:r>
              <a:rPr lang="en-US" altLang="en-US" sz="2400" dirty="0">
                <a:solidFill>
                  <a:srgbClr val="C00000"/>
                </a:solidFill>
              </a:rPr>
              <a:t> </a:t>
            </a:r>
            <a:r>
              <a:rPr lang="en-US" altLang="en-US" sz="2400" dirty="0" err="1">
                <a:solidFill>
                  <a:srgbClr val="C00000"/>
                </a:solidFill>
              </a:rPr>
              <a:t>tingkat</a:t>
            </a:r>
            <a:r>
              <a:rPr lang="en-US" altLang="en-US" sz="2400" dirty="0">
                <a:solidFill>
                  <a:srgbClr val="C00000"/>
                </a:solidFill>
              </a:rPr>
              <a:t> </a:t>
            </a:r>
            <a:r>
              <a:rPr lang="en-US" altLang="en-US" sz="2400" dirty="0" err="1">
                <a:solidFill>
                  <a:srgbClr val="C00000"/>
                </a:solidFill>
              </a:rPr>
              <a:t>departemen</a:t>
            </a:r>
            <a:r>
              <a:rPr lang="en-US" altLang="en-US" sz="2400" dirty="0">
                <a:solidFill>
                  <a:srgbClr val="C00000"/>
                </a:solidFill>
              </a:rPr>
              <a:t> </a:t>
            </a:r>
            <a:r>
              <a:rPr lang="en-US" altLang="en-US" sz="2400" dirty="0" err="1">
                <a:solidFill>
                  <a:srgbClr val="C00000"/>
                </a:solidFill>
              </a:rPr>
              <a:t>atau</a:t>
            </a:r>
            <a:r>
              <a:rPr lang="en-US" altLang="en-US" sz="2400" dirty="0">
                <a:solidFill>
                  <a:srgbClr val="C00000"/>
                </a:solidFill>
              </a:rPr>
              <a:t> </a:t>
            </a:r>
            <a:r>
              <a:rPr lang="en-US" altLang="en-US" sz="2400" dirty="0" err="1">
                <a:solidFill>
                  <a:srgbClr val="C00000"/>
                </a:solidFill>
              </a:rPr>
              <a:t>fungsi</a:t>
            </a:r>
            <a:r>
              <a:rPr lang="en-US" altLang="en-US" sz="2400" dirty="0">
                <a:solidFill>
                  <a:srgbClr val="C00000"/>
                </a:solidFill>
              </a:rPr>
              <a:t> </a:t>
            </a:r>
            <a:r>
              <a:rPr lang="en-US" altLang="en-US" sz="2400" dirty="0" err="1">
                <a:solidFill>
                  <a:srgbClr val="C00000"/>
                </a:solidFill>
              </a:rPr>
              <a:t>bisnis</a:t>
            </a:r>
            <a:r>
              <a:rPr lang="en-US" altLang="en-US" sz="2400" dirty="0">
                <a:solidFill>
                  <a:srgbClr val="C00000"/>
                </a:solidFill>
              </a:rPr>
              <a:t> </a:t>
            </a:r>
            <a:r>
              <a:rPr lang="en-US" altLang="en-US" sz="2400" dirty="0" err="1">
                <a:solidFill>
                  <a:srgbClr val="C00000"/>
                </a:solidFill>
              </a:rPr>
              <a:t>tertentu</a:t>
            </a:r>
            <a:r>
              <a:rPr lang="en-US" altLang="en-US" sz="2400" dirty="0">
                <a:solidFill>
                  <a:srgbClr val="C00000"/>
                </a:solidFill>
              </a:rPr>
              <a:t> </a:t>
            </a:r>
            <a:r>
              <a:rPr lang="en-US" altLang="en-US" sz="2400" dirty="0" err="1">
                <a:solidFill>
                  <a:srgbClr val="C00000"/>
                </a:solidFill>
              </a:rPr>
              <a:t>dalam</a:t>
            </a:r>
            <a:r>
              <a:rPr lang="en-US" altLang="en-US" sz="2400" dirty="0">
                <a:solidFill>
                  <a:srgbClr val="C00000"/>
                </a:solidFill>
              </a:rPr>
              <a:t> </a:t>
            </a:r>
            <a:r>
              <a:rPr lang="en-US" altLang="en-US" sz="2400" dirty="0" err="1">
                <a:solidFill>
                  <a:srgbClr val="C00000"/>
                </a:solidFill>
              </a:rPr>
              <a:t>perusahaan</a:t>
            </a:r>
            <a:r>
              <a:rPr lang="en-US" altLang="en-US" sz="2400" dirty="0"/>
              <a:t>. </a:t>
            </a:r>
            <a:r>
              <a:rPr lang="en-US" altLang="en-US" sz="2400" dirty="0" err="1"/>
              <a:t>Karakteristik</a:t>
            </a:r>
            <a:r>
              <a:rPr lang="en-US" altLang="en-US" sz="2400" dirty="0"/>
              <a:t> yang </a:t>
            </a:r>
            <a:r>
              <a:rPr lang="en-US" altLang="en-US" sz="2400" dirty="0" err="1"/>
              <a:t>membedakan</a:t>
            </a:r>
            <a:r>
              <a:rPr lang="en-US" altLang="en-US" sz="2400" dirty="0"/>
              <a:t> data mart </a:t>
            </a:r>
            <a:r>
              <a:rPr lang="en-US" altLang="en-US" sz="2400" dirty="0" err="1"/>
              <a:t>dan</a:t>
            </a:r>
            <a:r>
              <a:rPr lang="en-US" altLang="en-US" sz="2400" dirty="0"/>
              <a:t> </a:t>
            </a:r>
            <a:r>
              <a:rPr lang="en-US" altLang="en-US" sz="2400" i="1" dirty="0"/>
              <a:t>data warehouse</a:t>
            </a:r>
            <a:r>
              <a:rPr lang="en-US" altLang="en-US" sz="2400" dirty="0"/>
              <a:t> </a:t>
            </a:r>
            <a:r>
              <a:rPr lang="en-US" altLang="en-US" sz="2400" dirty="0" err="1"/>
              <a:t>adalah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sebagai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berikut</a:t>
            </a:r>
            <a:r>
              <a:rPr lang="en-US" altLang="en-US" sz="2400" dirty="0"/>
              <a:t> (Connolly, </a:t>
            </a:r>
            <a:r>
              <a:rPr lang="en-US" altLang="en-US" sz="2400" dirty="0" err="1"/>
              <a:t>Begg</a:t>
            </a:r>
            <a:r>
              <a:rPr lang="en-US" altLang="en-US" sz="2400" dirty="0"/>
              <a:t>, Strachan 1999).</a:t>
            </a:r>
          </a:p>
          <a:p>
            <a:pPr>
              <a:lnSpc>
                <a:spcPct val="80000"/>
              </a:lnSpc>
              <a:buNone/>
            </a:pPr>
            <a:endParaRPr lang="en-US" altLang="en-US" sz="2400" dirty="0"/>
          </a:p>
          <a:p>
            <a:pPr lvl="1">
              <a:lnSpc>
                <a:spcPct val="80000"/>
              </a:lnSpc>
            </a:pPr>
            <a:r>
              <a:rPr lang="en-US" altLang="en-US" dirty="0"/>
              <a:t>Data mart </a:t>
            </a:r>
            <a:r>
              <a:rPr lang="en-US" altLang="en-US" dirty="0" err="1"/>
              <a:t>memfokuskan</a:t>
            </a:r>
            <a:r>
              <a:rPr lang="en-US" altLang="en-US" dirty="0"/>
              <a:t> </a:t>
            </a:r>
            <a:r>
              <a:rPr lang="en-US" altLang="en-US" dirty="0" err="1"/>
              <a:t>hanya</a:t>
            </a:r>
            <a:r>
              <a:rPr lang="en-US" altLang="en-US" dirty="0"/>
              <a:t> </a:t>
            </a:r>
            <a:r>
              <a:rPr lang="en-US" altLang="en-US" dirty="0" err="1"/>
              <a:t>pada</a:t>
            </a:r>
            <a:r>
              <a:rPr lang="en-US" altLang="en-US" dirty="0"/>
              <a:t> </a:t>
            </a:r>
            <a:r>
              <a:rPr lang="en-US" altLang="en-US" dirty="0" err="1"/>
              <a:t>kebutuhan-kebutuhan</a:t>
            </a:r>
            <a:r>
              <a:rPr lang="en-US" altLang="en-US" dirty="0"/>
              <a:t> </a:t>
            </a:r>
            <a:r>
              <a:rPr lang="en-US" altLang="en-US" dirty="0" err="1"/>
              <a:t>pemakai</a:t>
            </a:r>
            <a:r>
              <a:rPr lang="en-US" altLang="en-US" dirty="0"/>
              <a:t> yang </a:t>
            </a:r>
            <a:r>
              <a:rPr lang="en-US" altLang="en-US" dirty="0" err="1"/>
              <a:t>terkait</a:t>
            </a:r>
            <a:r>
              <a:rPr lang="en-US" altLang="en-US" dirty="0"/>
              <a:t> </a:t>
            </a:r>
            <a:r>
              <a:rPr lang="en-US" altLang="en-US" dirty="0" err="1"/>
              <a:t>dalam</a:t>
            </a:r>
            <a:r>
              <a:rPr lang="en-US" altLang="en-US" dirty="0"/>
              <a:t> </a:t>
            </a:r>
            <a:r>
              <a:rPr lang="en-US" altLang="en-US" dirty="0" err="1"/>
              <a:t>sebuah</a:t>
            </a:r>
            <a:r>
              <a:rPr lang="en-US" altLang="en-US" dirty="0"/>
              <a:t> </a:t>
            </a:r>
            <a:r>
              <a:rPr lang="en-US" altLang="en-US" dirty="0" err="1"/>
              <a:t>departemen</a:t>
            </a:r>
            <a:r>
              <a:rPr lang="en-US" altLang="en-US" dirty="0"/>
              <a:t> </a:t>
            </a:r>
            <a:r>
              <a:rPr lang="en-US" altLang="en-US" dirty="0" err="1"/>
              <a:t>atau</a:t>
            </a:r>
            <a:r>
              <a:rPr lang="en-US" altLang="en-US" dirty="0"/>
              <a:t> </a:t>
            </a:r>
            <a:r>
              <a:rPr lang="en-US" altLang="en-US" dirty="0" err="1"/>
              <a:t>fungsi</a:t>
            </a:r>
            <a:r>
              <a:rPr lang="en-US" altLang="en-US" dirty="0"/>
              <a:t> </a:t>
            </a:r>
            <a:r>
              <a:rPr lang="en-US" altLang="en-US" dirty="0" err="1"/>
              <a:t>bisnis</a:t>
            </a:r>
            <a:r>
              <a:rPr lang="en-US" altLang="en-US" dirty="0"/>
              <a:t>.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Data mart </a:t>
            </a:r>
            <a:r>
              <a:rPr lang="en-US" altLang="en-US" dirty="0" err="1"/>
              <a:t>biasanya</a:t>
            </a:r>
            <a:r>
              <a:rPr lang="en-US" altLang="en-US" dirty="0"/>
              <a:t> </a:t>
            </a:r>
            <a:r>
              <a:rPr lang="en-US" altLang="en-US" dirty="0" err="1"/>
              <a:t>tidak</a:t>
            </a:r>
            <a:r>
              <a:rPr lang="en-US" altLang="en-US" dirty="0"/>
              <a:t> </a:t>
            </a:r>
            <a:r>
              <a:rPr lang="en-US" altLang="en-US" dirty="0" err="1"/>
              <a:t>mengandung</a:t>
            </a:r>
            <a:r>
              <a:rPr lang="en-US" altLang="en-US" dirty="0"/>
              <a:t> data </a:t>
            </a:r>
            <a:r>
              <a:rPr lang="en-US" altLang="en-US" dirty="0" err="1"/>
              <a:t>operasional</a:t>
            </a:r>
            <a:r>
              <a:rPr lang="en-US" altLang="en-US" dirty="0"/>
              <a:t> yang </a:t>
            </a:r>
            <a:r>
              <a:rPr lang="en-US" altLang="en-US" dirty="0" err="1"/>
              <a:t>rinci</a:t>
            </a:r>
            <a:r>
              <a:rPr lang="en-US" altLang="en-US" dirty="0"/>
              <a:t> </a:t>
            </a:r>
            <a:r>
              <a:rPr lang="en-US" altLang="en-US" dirty="0" err="1"/>
              <a:t>seperti</a:t>
            </a:r>
            <a:r>
              <a:rPr lang="en-US" altLang="en-US" dirty="0"/>
              <a:t> </a:t>
            </a:r>
            <a:r>
              <a:rPr lang="en-US" altLang="en-US" dirty="0" err="1"/>
              <a:t>pada</a:t>
            </a:r>
            <a:r>
              <a:rPr lang="en-US" altLang="en-US" dirty="0"/>
              <a:t> data warehouse.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Data mart </a:t>
            </a:r>
            <a:r>
              <a:rPr lang="en-US" altLang="en-US" dirty="0" err="1"/>
              <a:t>hanya</a:t>
            </a:r>
            <a:r>
              <a:rPr lang="en-US" altLang="en-US" dirty="0"/>
              <a:t> </a:t>
            </a:r>
            <a:r>
              <a:rPr lang="en-US" altLang="en-US" dirty="0" err="1"/>
              <a:t>mengandung</a:t>
            </a:r>
            <a:r>
              <a:rPr lang="en-US" altLang="en-US" dirty="0"/>
              <a:t> </a:t>
            </a:r>
            <a:r>
              <a:rPr lang="en-US" altLang="en-US" dirty="0" err="1"/>
              <a:t>sedikit</a:t>
            </a:r>
            <a:r>
              <a:rPr lang="en-US" altLang="en-US" dirty="0"/>
              <a:t> </a:t>
            </a:r>
            <a:r>
              <a:rPr lang="en-US" altLang="en-US" dirty="0" err="1"/>
              <a:t>informasi</a:t>
            </a:r>
            <a:r>
              <a:rPr lang="en-US" altLang="en-US" dirty="0"/>
              <a:t> </a:t>
            </a:r>
            <a:r>
              <a:rPr lang="en-US" altLang="en-US" dirty="0" err="1"/>
              <a:t>dibandingkan</a:t>
            </a:r>
            <a:r>
              <a:rPr lang="en-US" altLang="en-US" dirty="0"/>
              <a:t> </a:t>
            </a:r>
            <a:r>
              <a:rPr lang="en-US" altLang="en-US" dirty="0" err="1"/>
              <a:t>dengan</a:t>
            </a:r>
            <a:r>
              <a:rPr lang="en-US" altLang="en-US" dirty="0"/>
              <a:t> data warehouse. Data mart </a:t>
            </a:r>
            <a:r>
              <a:rPr lang="en-US" altLang="en-US" dirty="0" err="1"/>
              <a:t>lebih</a:t>
            </a:r>
            <a:r>
              <a:rPr lang="en-US" altLang="en-US" dirty="0"/>
              <a:t> </a:t>
            </a:r>
            <a:r>
              <a:rPr lang="en-US" altLang="en-US" dirty="0" err="1"/>
              <a:t>mudah</a:t>
            </a:r>
            <a:r>
              <a:rPr lang="en-US" altLang="en-US" dirty="0"/>
              <a:t> </a:t>
            </a:r>
            <a:r>
              <a:rPr lang="en-US" altLang="en-US" dirty="0" err="1"/>
              <a:t>dipahami</a:t>
            </a:r>
            <a:r>
              <a:rPr lang="en-US" altLang="en-US" dirty="0"/>
              <a:t> </a:t>
            </a:r>
            <a:r>
              <a:rPr lang="en-US" altLang="en-US" dirty="0" err="1"/>
              <a:t>dan</a:t>
            </a:r>
            <a:r>
              <a:rPr lang="en-US" altLang="en-US" dirty="0"/>
              <a:t> </a:t>
            </a:r>
            <a:r>
              <a:rPr lang="en-US" altLang="en-US" dirty="0" err="1"/>
              <a:t>dinavigasi</a:t>
            </a:r>
            <a:r>
              <a:rPr lang="en-US" altLang="en-US" dirty="0"/>
              <a:t>.</a:t>
            </a:r>
            <a:endParaRPr lang="id-ID" altLang="en-US" dirty="0"/>
          </a:p>
          <a:p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4163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Contoh</a:t>
            </a:r>
            <a:r>
              <a:rPr lang="en-US" b="1" dirty="0" smtClean="0"/>
              <a:t> Data Mart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3600" dirty="0" err="1"/>
              <a:t>SmartMart</a:t>
            </a:r>
            <a:r>
              <a:rPr lang="en-US" altLang="en-US" sz="3600" dirty="0"/>
              <a:t> (IBM)</a:t>
            </a:r>
          </a:p>
          <a:p>
            <a:r>
              <a:rPr lang="en-US" altLang="en-US" sz="3600" dirty="0"/>
              <a:t>Visual Warehouse (IBM)</a:t>
            </a:r>
          </a:p>
          <a:p>
            <a:r>
              <a:rPr lang="en-US" altLang="en-US" sz="3600" dirty="0" err="1"/>
              <a:t>PowerMart</a:t>
            </a:r>
            <a:r>
              <a:rPr lang="en-US" altLang="en-US" sz="3600" dirty="0"/>
              <a:t> (</a:t>
            </a:r>
            <a:r>
              <a:rPr lang="en-US" altLang="en-US" sz="3600" dirty="0" err="1"/>
              <a:t>Informatica</a:t>
            </a:r>
            <a:r>
              <a:rPr lang="en-US" altLang="en-US" sz="3600" dirty="0"/>
              <a:t>)</a:t>
            </a:r>
            <a:endParaRPr lang="id-ID" altLang="en-US" sz="3600" dirty="0"/>
          </a:p>
          <a:p>
            <a:pPr marL="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9092973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084" y="1067501"/>
            <a:ext cx="9622972" cy="5490029"/>
          </a:xfrm>
        </p:spPr>
      </p:pic>
    </p:spTree>
    <p:extLst>
      <p:ext uri="{BB962C8B-B14F-4D97-AF65-F5344CB8AC3E}">
        <p14:creationId xmlns:p14="http://schemas.microsoft.com/office/powerpoint/2010/main" val="20722733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Data Mining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>
                <a:solidFill>
                  <a:srgbClr val="C00000"/>
                </a:solidFill>
              </a:rPr>
              <a:t>Perangkat</a:t>
            </a:r>
            <a:r>
              <a:rPr lang="en-US" altLang="en-US" dirty="0">
                <a:solidFill>
                  <a:srgbClr val="C00000"/>
                </a:solidFill>
              </a:rPr>
              <a:t> </a:t>
            </a:r>
            <a:r>
              <a:rPr lang="en-US" altLang="en-US" dirty="0" err="1">
                <a:solidFill>
                  <a:srgbClr val="C00000"/>
                </a:solidFill>
              </a:rPr>
              <a:t>lunak</a:t>
            </a:r>
            <a:r>
              <a:rPr lang="en-US" altLang="en-US" dirty="0">
                <a:solidFill>
                  <a:srgbClr val="C00000"/>
                </a:solidFill>
              </a:rPr>
              <a:t> yang </a:t>
            </a:r>
            <a:r>
              <a:rPr lang="en-US" altLang="en-US" dirty="0" err="1">
                <a:solidFill>
                  <a:srgbClr val="C00000"/>
                </a:solidFill>
              </a:rPr>
              <a:t>digunakan</a:t>
            </a:r>
            <a:r>
              <a:rPr lang="en-US" altLang="en-US" dirty="0">
                <a:solidFill>
                  <a:srgbClr val="C00000"/>
                </a:solidFill>
              </a:rPr>
              <a:t> </a:t>
            </a:r>
            <a:r>
              <a:rPr lang="en-US" altLang="en-US" dirty="0" err="1">
                <a:solidFill>
                  <a:srgbClr val="C00000"/>
                </a:solidFill>
              </a:rPr>
              <a:t>untuk</a:t>
            </a:r>
            <a:r>
              <a:rPr lang="en-US" altLang="en-US" dirty="0">
                <a:solidFill>
                  <a:srgbClr val="C00000"/>
                </a:solidFill>
              </a:rPr>
              <a:t> </a:t>
            </a:r>
            <a:r>
              <a:rPr lang="en-US" altLang="en-US" dirty="0" err="1">
                <a:solidFill>
                  <a:srgbClr val="C00000"/>
                </a:solidFill>
              </a:rPr>
              <a:t>menemukan</a:t>
            </a:r>
            <a:r>
              <a:rPr lang="en-US" altLang="en-US" dirty="0">
                <a:solidFill>
                  <a:srgbClr val="C00000"/>
                </a:solidFill>
              </a:rPr>
              <a:t> </a:t>
            </a:r>
            <a:r>
              <a:rPr lang="en-US" altLang="en-US" dirty="0" err="1">
                <a:solidFill>
                  <a:srgbClr val="C00000"/>
                </a:solidFill>
              </a:rPr>
              <a:t>pola-pola</a:t>
            </a:r>
            <a:r>
              <a:rPr lang="en-US" altLang="en-US" dirty="0">
                <a:solidFill>
                  <a:srgbClr val="C00000"/>
                </a:solidFill>
              </a:rPr>
              <a:t> </a:t>
            </a:r>
            <a:r>
              <a:rPr lang="en-US" altLang="en-US" dirty="0" err="1">
                <a:solidFill>
                  <a:srgbClr val="C00000"/>
                </a:solidFill>
              </a:rPr>
              <a:t>tersembunyi</a:t>
            </a:r>
            <a:r>
              <a:rPr lang="en-US" altLang="en-US" dirty="0">
                <a:solidFill>
                  <a:srgbClr val="C00000"/>
                </a:solidFill>
              </a:rPr>
              <a:t> </a:t>
            </a:r>
            <a:r>
              <a:rPr lang="en-US" altLang="en-US" dirty="0" err="1"/>
              <a:t>maupun</a:t>
            </a:r>
            <a:r>
              <a:rPr lang="en-US" altLang="en-US" dirty="0"/>
              <a:t> </a:t>
            </a:r>
            <a:r>
              <a:rPr lang="en-US" altLang="en-US" dirty="0" err="1"/>
              <a:t>hubungan-hubungan</a:t>
            </a:r>
            <a:r>
              <a:rPr lang="en-US" altLang="en-US" dirty="0"/>
              <a:t> yang </a:t>
            </a:r>
            <a:r>
              <a:rPr lang="en-US" altLang="en-US" dirty="0" err="1"/>
              <a:t>terdapat</a:t>
            </a:r>
            <a:r>
              <a:rPr lang="en-US" altLang="en-US" dirty="0"/>
              <a:t> </a:t>
            </a:r>
            <a:r>
              <a:rPr lang="en-US" altLang="en-US" dirty="0" err="1"/>
              <a:t>dalam</a:t>
            </a:r>
            <a:r>
              <a:rPr lang="en-US" altLang="en-US" dirty="0"/>
              <a:t> basis data yang </a:t>
            </a:r>
            <a:r>
              <a:rPr lang="en-US" altLang="en-US" dirty="0" err="1"/>
              <a:t>besar</a:t>
            </a:r>
            <a:r>
              <a:rPr lang="en-US" altLang="en-US" dirty="0"/>
              <a:t> </a:t>
            </a:r>
            <a:r>
              <a:rPr lang="en-US" altLang="en-US" dirty="0" err="1"/>
              <a:t>dan</a:t>
            </a:r>
            <a:r>
              <a:rPr lang="en-US" altLang="en-US" dirty="0"/>
              <a:t> </a:t>
            </a:r>
            <a:r>
              <a:rPr lang="en-US" altLang="en-US" dirty="0" err="1"/>
              <a:t>menghasilkan</a:t>
            </a:r>
            <a:r>
              <a:rPr lang="en-US" altLang="en-US" dirty="0"/>
              <a:t> </a:t>
            </a:r>
            <a:r>
              <a:rPr lang="en-US" altLang="en-US" dirty="0" err="1"/>
              <a:t>aturan-aturan</a:t>
            </a:r>
            <a:r>
              <a:rPr lang="en-US" altLang="en-US" dirty="0"/>
              <a:t> yang </a:t>
            </a:r>
            <a:r>
              <a:rPr lang="en-US" altLang="en-US" dirty="0" err="1"/>
              <a:t>digunakan</a:t>
            </a:r>
            <a:r>
              <a:rPr lang="en-US" altLang="en-US" dirty="0"/>
              <a:t> </a:t>
            </a:r>
            <a:r>
              <a:rPr lang="en-US" altLang="en-US" dirty="0" err="1"/>
              <a:t>untuk</a:t>
            </a:r>
            <a:r>
              <a:rPr lang="en-US" altLang="en-US" dirty="0"/>
              <a:t> </a:t>
            </a:r>
            <a:r>
              <a:rPr lang="en-US" altLang="en-US" dirty="0" err="1"/>
              <a:t>memperkirakan</a:t>
            </a:r>
            <a:r>
              <a:rPr lang="en-US" altLang="en-US" dirty="0"/>
              <a:t> </a:t>
            </a:r>
            <a:r>
              <a:rPr lang="en-US" altLang="en-US" dirty="0" err="1"/>
              <a:t>perilaku</a:t>
            </a:r>
            <a:r>
              <a:rPr lang="en-US" altLang="en-US" dirty="0"/>
              <a:t> di masa </a:t>
            </a:r>
            <a:r>
              <a:rPr lang="en-US" altLang="en-US" dirty="0" err="1"/>
              <a:t>medatang</a:t>
            </a:r>
            <a:endParaRPr lang="en-US" altLang="en-US" dirty="0"/>
          </a:p>
          <a:p>
            <a:r>
              <a:rPr lang="en-US" altLang="en-US" i="1" dirty="0"/>
              <a:t>Data mining</a:t>
            </a:r>
            <a:r>
              <a:rPr lang="en-US" altLang="en-US" dirty="0"/>
              <a:t> </a:t>
            </a:r>
            <a:r>
              <a:rPr lang="en-US" altLang="en-US" dirty="0" err="1"/>
              <a:t>sering</a:t>
            </a:r>
            <a:r>
              <a:rPr lang="en-US" altLang="en-US" dirty="0"/>
              <a:t> </a:t>
            </a:r>
            <a:r>
              <a:rPr lang="en-US" altLang="en-US" dirty="0" err="1"/>
              <a:t>dikatakan</a:t>
            </a:r>
            <a:r>
              <a:rPr lang="en-US" altLang="en-US" dirty="0"/>
              <a:t> </a:t>
            </a:r>
            <a:r>
              <a:rPr lang="en-US" altLang="en-US" dirty="0" err="1"/>
              <a:t>berurusan</a:t>
            </a:r>
            <a:r>
              <a:rPr lang="en-US" altLang="en-US" dirty="0"/>
              <a:t> </a:t>
            </a:r>
            <a:r>
              <a:rPr lang="en-US" altLang="en-US" dirty="0" err="1"/>
              <a:t>dengan</a:t>
            </a:r>
            <a:r>
              <a:rPr lang="en-US" altLang="en-US" dirty="0"/>
              <a:t> “</a:t>
            </a:r>
            <a:r>
              <a:rPr lang="en-US" altLang="en-US" dirty="0" err="1"/>
              <a:t>penemuan</a:t>
            </a:r>
            <a:r>
              <a:rPr lang="en-US" altLang="en-US" dirty="0"/>
              <a:t> </a:t>
            </a:r>
            <a:r>
              <a:rPr lang="en-US" altLang="en-US" dirty="0" err="1"/>
              <a:t>pengetahuan</a:t>
            </a:r>
            <a:r>
              <a:rPr lang="en-US" altLang="en-US" dirty="0"/>
              <a:t>” </a:t>
            </a:r>
            <a:r>
              <a:rPr lang="en-US" altLang="en-US" dirty="0" err="1"/>
              <a:t>dalam</a:t>
            </a:r>
            <a:r>
              <a:rPr lang="en-US" altLang="en-US" dirty="0"/>
              <a:t> basis data. </a:t>
            </a:r>
            <a:r>
              <a:rPr lang="en-US" altLang="en-US" dirty="0" err="1"/>
              <a:t>Suatu</a:t>
            </a:r>
            <a:r>
              <a:rPr lang="en-US" altLang="en-US" dirty="0"/>
              <a:t> </a:t>
            </a:r>
            <a:r>
              <a:rPr lang="en-US" altLang="en-US" dirty="0" err="1"/>
              <a:t>aturan</a:t>
            </a:r>
            <a:r>
              <a:rPr lang="en-US" altLang="en-US" dirty="0"/>
              <a:t> yang </a:t>
            </a:r>
            <a:r>
              <a:rPr lang="en-US" altLang="en-US" dirty="0" err="1"/>
              <a:t>dihasilkan</a:t>
            </a:r>
            <a:r>
              <a:rPr lang="en-US" altLang="en-US" dirty="0"/>
              <a:t> </a:t>
            </a:r>
            <a:r>
              <a:rPr lang="en-US" altLang="en-US" dirty="0" err="1"/>
              <a:t>oleh</a:t>
            </a:r>
            <a:r>
              <a:rPr lang="en-US" altLang="en-US" dirty="0"/>
              <a:t> </a:t>
            </a:r>
            <a:r>
              <a:rPr lang="en-US" altLang="en-US" i="1" dirty="0"/>
              <a:t>data mining</a:t>
            </a:r>
            <a:r>
              <a:rPr lang="en-US" altLang="en-US" dirty="0"/>
              <a:t> </a:t>
            </a:r>
            <a:r>
              <a:rPr lang="en-US" altLang="en-US" dirty="0" err="1"/>
              <a:t>misalnya</a:t>
            </a:r>
            <a:r>
              <a:rPr lang="en-US" altLang="en-US" dirty="0"/>
              <a:t> </a:t>
            </a:r>
            <a:r>
              <a:rPr lang="en-US" altLang="en-US" dirty="0" err="1"/>
              <a:t>seperti</a:t>
            </a:r>
            <a:r>
              <a:rPr lang="en-US" altLang="en-US" dirty="0"/>
              <a:t> </a:t>
            </a:r>
            <a:r>
              <a:rPr lang="en-US" altLang="en-US" dirty="0" err="1"/>
              <a:t>berikut</a:t>
            </a:r>
            <a:r>
              <a:rPr lang="en-US" altLang="en-US" dirty="0"/>
              <a:t> : “</a:t>
            </a:r>
            <a:r>
              <a:rPr lang="en-US" altLang="en-US" dirty="0" err="1"/>
              <a:t>Kebanyakan</a:t>
            </a:r>
            <a:r>
              <a:rPr lang="en-US" altLang="en-US" dirty="0"/>
              <a:t> </a:t>
            </a:r>
            <a:r>
              <a:rPr lang="en-US" altLang="en-US" dirty="0" err="1"/>
              <a:t>pembeli</a:t>
            </a:r>
            <a:r>
              <a:rPr lang="en-US" altLang="en-US" dirty="0"/>
              <a:t> </a:t>
            </a:r>
            <a:r>
              <a:rPr lang="en-US" altLang="en-US" dirty="0" err="1"/>
              <a:t>mobil</a:t>
            </a:r>
            <a:r>
              <a:rPr lang="en-US" altLang="en-US" dirty="0"/>
              <a:t> Forsa </a:t>
            </a:r>
            <a:r>
              <a:rPr lang="en-US" altLang="en-US" dirty="0" err="1"/>
              <a:t>adalah</a:t>
            </a:r>
            <a:r>
              <a:rPr lang="en-US" altLang="en-US" dirty="0"/>
              <a:t> </a:t>
            </a:r>
            <a:r>
              <a:rPr lang="en-US" altLang="en-US" dirty="0" err="1"/>
              <a:t>wanita</a:t>
            </a:r>
            <a:r>
              <a:rPr lang="en-US" altLang="en-US" dirty="0"/>
              <a:t> </a:t>
            </a:r>
            <a:r>
              <a:rPr lang="en-US" altLang="en-US" dirty="0" err="1"/>
              <a:t>berusia</a:t>
            </a:r>
            <a:r>
              <a:rPr lang="en-US" altLang="en-US" dirty="0"/>
              <a:t> di </a:t>
            </a:r>
            <a:r>
              <a:rPr lang="en-US" altLang="en-US" dirty="0" err="1"/>
              <a:t>atas</a:t>
            </a:r>
            <a:r>
              <a:rPr lang="en-US" altLang="en-US" dirty="0"/>
              <a:t> 30 </a:t>
            </a:r>
            <a:r>
              <a:rPr lang="en-US" altLang="en-US" dirty="0" err="1"/>
              <a:t>tahun</a:t>
            </a:r>
            <a:r>
              <a:rPr lang="en-US" altLang="en-US" dirty="0"/>
              <a:t>”.</a:t>
            </a:r>
            <a:endParaRPr lang="id-ID" alt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6795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Prinsip</a:t>
            </a:r>
            <a:r>
              <a:rPr lang="en-US" b="1" dirty="0" smtClean="0"/>
              <a:t> Data Mining</a:t>
            </a:r>
            <a:endParaRPr lang="en-US" b="1" dirty="0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5346292"/>
              </p:ext>
            </p:extLst>
          </p:nvPr>
        </p:nvGraphicFramePr>
        <p:xfrm>
          <a:off x="1922206" y="2226033"/>
          <a:ext cx="7362594" cy="4043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Picture" r:id="rId3" imgW="5604091" imgH="3719256" progId="Word.Picture.8">
                  <p:embed/>
                </p:oleObj>
              </mc:Choice>
              <mc:Fallback>
                <p:oleObj name="Picture" r:id="rId3" imgW="5604091" imgH="3719256" progId="Word.Picture.8">
                  <p:embed/>
                  <p:pic>
                    <p:nvPicPr>
                      <p:cNvPr id="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5109" t="-2852" r="7396" b="30820"/>
                      <a:stretch>
                        <a:fillRect/>
                      </a:stretch>
                    </p:blipFill>
                    <p:spPr bwMode="auto">
                      <a:xfrm>
                        <a:off x="1922206" y="2226033"/>
                        <a:ext cx="7362594" cy="4043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370327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Aplikasi</a:t>
            </a:r>
            <a:r>
              <a:rPr lang="en-US" b="1" dirty="0" smtClean="0"/>
              <a:t> Data Mining</a:t>
            </a:r>
            <a:endParaRPr lang="en-US" b="1" dirty="0"/>
          </a:p>
        </p:txBody>
      </p:sp>
      <p:graphicFrame>
        <p:nvGraphicFramePr>
          <p:cNvPr id="5" name="Group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0698384"/>
              </p:ext>
            </p:extLst>
          </p:nvPr>
        </p:nvGraphicFramePr>
        <p:xfrm>
          <a:off x="838200" y="2351881"/>
          <a:ext cx="10016613" cy="4397447"/>
        </p:xfrm>
        <a:graphic>
          <a:graphicData uri="http://schemas.openxmlformats.org/drawingml/2006/table">
            <a:tbl>
              <a:tblPr/>
              <a:tblGrid>
                <a:gridCol w="31015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15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520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tabLst>
                          <a:tab pos="-914400" algn="l"/>
                          <a:tab pos="-457200" algn="l"/>
                          <a:tab pos="269875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tabLst>
                          <a:tab pos="-914400" algn="l"/>
                          <a:tab pos="-457200" algn="l"/>
                          <a:tab pos="269875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tabLst>
                          <a:tab pos="-914400" algn="l"/>
                          <a:tab pos="-457200" algn="l"/>
                          <a:tab pos="269875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tabLst>
                          <a:tab pos="-914400" algn="l"/>
                          <a:tab pos="-457200" algn="l"/>
                          <a:tab pos="269875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tabLst>
                          <a:tab pos="-914400" algn="l"/>
                          <a:tab pos="-457200" algn="l"/>
                          <a:tab pos="269875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tabLst>
                          <a:tab pos="-914400" algn="l"/>
                          <a:tab pos="-457200" algn="l"/>
                          <a:tab pos="269875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tabLst>
                          <a:tab pos="-914400" algn="l"/>
                          <a:tab pos="-457200" algn="l"/>
                          <a:tab pos="269875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tabLst>
                          <a:tab pos="-914400" algn="l"/>
                          <a:tab pos="-457200" algn="l"/>
                          <a:tab pos="269875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tabLst>
                          <a:tab pos="-914400" algn="l"/>
                          <a:tab pos="-457200" algn="l"/>
                          <a:tab pos="269875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-914400" algn="l"/>
                          <a:tab pos="-457200" algn="l"/>
                          <a:tab pos="269875" algn="l"/>
                        </a:tabLst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Bidang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45727" marB="45727" horzOverflow="overflow">
                    <a:lnL w="635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tabLst>
                          <a:tab pos="-914400" algn="l"/>
                          <a:tab pos="-457200" algn="l"/>
                          <a:tab pos="269875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tabLst>
                          <a:tab pos="-914400" algn="l"/>
                          <a:tab pos="-457200" algn="l"/>
                          <a:tab pos="269875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tabLst>
                          <a:tab pos="-914400" algn="l"/>
                          <a:tab pos="-457200" algn="l"/>
                          <a:tab pos="269875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tabLst>
                          <a:tab pos="-914400" algn="l"/>
                          <a:tab pos="-457200" algn="l"/>
                          <a:tab pos="269875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tabLst>
                          <a:tab pos="-914400" algn="l"/>
                          <a:tab pos="-457200" algn="l"/>
                          <a:tab pos="269875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tabLst>
                          <a:tab pos="-914400" algn="l"/>
                          <a:tab pos="-457200" algn="l"/>
                          <a:tab pos="269875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tabLst>
                          <a:tab pos="-914400" algn="l"/>
                          <a:tab pos="-457200" algn="l"/>
                          <a:tab pos="269875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tabLst>
                          <a:tab pos="-914400" algn="l"/>
                          <a:tab pos="-457200" algn="l"/>
                          <a:tab pos="269875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tabLst>
                          <a:tab pos="-914400" algn="l"/>
                          <a:tab pos="-457200" algn="l"/>
                          <a:tab pos="269875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-914400" algn="l"/>
                          <a:tab pos="-457200" algn="l"/>
                          <a:tab pos="269875" algn="l"/>
                        </a:tabLst>
                      </a:pP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Contoh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2053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tabLst>
                          <a:tab pos="-914400" algn="l"/>
                          <a:tab pos="-457200" algn="l"/>
                          <a:tab pos="269875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tabLst>
                          <a:tab pos="-914400" algn="l"/>
                          <a:tab pos="-457200" algn="l"/>
                          <a:tab pos="269875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tabLst>
                          <a:tab pos="-914400" algn="l"/>
                          <a:tab pos="-457200" algn="l"/>
                          <a:tab pos="269875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tabLst>
                          <a:tab pos="-914400" algn="l"/>
                          <a:tab pos="-457200" algn="l"/>
                          <a:tab pos="269875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tabLst>
                          <a:tab pos="-914400" algn="l"/>
                          <a:tab pos="-457200" algn="l"/>
                          <a:tab pos="269875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tabLst>
                          <a:tab pos="-914400" algn="l"/>
                          <a:tab pos="-457200" algn="l"/>
                          <a:tab pos="269875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tabLst>
                          <a:tab pos="-914400" algn="l"/>
                          <a:tab pos="-457200" algn="l"/>
                          <a:tab pos="269875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tabLst>
                          <a:tab pos="-914400" algn="l"/>
                          <a:tab pos="-457200" algn="l"/>
                          <a:tab pos="269875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tabLst>
                          <a:tab pos="-914400" algn="l"/>
                          <a:tab pos="-457200" algn="l"/>
                          <a:tab pos="269875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-914400" algn="l"/>
                          <a:tab pos="-457200" algn="l"/>
                          <a:tab pos="269875" algn="l"/>
                        </a:tabLst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Pemasaran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45727" marB="45727" horzOverflow="overflow">
                    <a:lnL w="635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tabLst>
                          <a:tab pos="-914400" algn="l"/>
                          <a:tab pos="-457200" algn="l"/>
                          <a:tab pos="228600" algn="l"/>
                          <a:tab pos="269875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800100" indent="-3429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tabLst>
                          <a:tab pos="-914400" algn="l"/>
                          <a:tab pos="-457200" algn="l"/>
                          <a:tab pos="228600" algn="l"/>
                          <a:tab pos="269875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tabLst>
                          <a:tab pos="-914400" algn="l"/>
                          <a:tab pos="-457200" algn="l"/>
                          <a:tab pos="228600" algn="l"/>
                          <a:tab pos="269875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14500" indent="-3429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tabLst>
                          <a:tab pos="-914400" algn="l"/>
                          <a:tab pos="-457200" algn="l"/>
                          <a:tab pos="228600" algn="l"/>
                          <a:tab pos="269875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1717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tabLst>
                          <a:tab pos="-914400" algn="l"/>
                          <a:tab pos="-457200" algn="l"/>
                          <a:tab pos="228600" algn="l"/>
                          <a:tab pos="269875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289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tabLst>
                          <a:tab pos="-914400" algn="l"/>
                          <a:tab pos="-457200" algn="l"/>
                          <a:tab pos="228600" algn="l"/>
                          <a:tab pos="269875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0861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tabLst>
                          <a:tab pos="-914400" algn="l"/>
                          <a:tab pos="-457200" algn="l"/>
                          <a:tab pos="228600" algn="l"/>
                          <a:tab pos="269875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5433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tabLst>
                          <a:tab pos="-914400" algn="l"/>
                          <a:tab pos="-457200" algn="l"/>
                          <a:tab pos="228600" algn="l"/>
                          <a:tab pos="269875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005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tabLst>
                          <a:tab pos="-914400" algn="l"/>
                          <a:tab pos="-457200" algn="l"/>
                          <a:tab pos="228600" algn="l"/>
                          <a:tab pos="269875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anose="05050102010706020507" pitchFamily="18" charset="2"/>
                        <a:buChar char=""/>
                        <a:tabLst>
                          <a:tab pos="-914400" algn="l"/>
                          <a:tab pos="-457200" algn="l"/>
                          <a:tab pos="228600" algn="l"/>
                          <a:tab pos="269875" algn="l"/>
                        </a:tabLst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Mengidentifikasi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pembelian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 yang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dilakukan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konsumen</a:t>
                      </a:r>
                      <a:endParaRPr kumimoji="0" lang="id-ID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anose="05050102010706020507" pitchFamily="18" charset="2"/>
                        <a:buChar char=""/>
                        <a:tabLst>
                          <a:tab pos="-914400" algn="l"/>
                          <a:tab pos="-457200" algn="l"/>
                          <a:tab pos="228600" algn="l"/>
                          <a:tab pos="269875" algn="l"/>
                        </a:tabLst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Menemukan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hubungan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 di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antara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karakteristik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demografi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pelanggan</a:t>
                      </a:r>
                      <a:endParaRPr kumimoji="0" lang="id-ID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anose="05050102010706020507" pitchFamily="18" charset="2"/>
                        <a:buChar char=""/>
                        <a:tabLst>
                          <a:tab pos="-914400" algn="l"/>
                          <a:tab pos="-457200" algn="l"/>
                          <a:tab pos="228600" algn="l"/>
                          <a:tab pos="269875" algn="l"/>
                        </a:tabLst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Memperkirakan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tanggapan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penawaran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melalui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surat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576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tabLst>
                          <a:tab pos="-914400" algn="l"/>
                          <a:tab pos="-457200" algn="l"/>
                          <a:tab pos="269875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tabLst>
                          <a:tab pos="-914400" algn="l"/>
                          <a:tab pos="-457200" algn="l"/>
                          <a:tab pos="269875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tabLst>
                          <a:tab pos="-914400" algn="l"/>
                          <a:tab pos="-457200" algn="l"/>
                          <a:tab pos="269875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tabLst>
                          <a:tab pos="-914400" algn="l"/>
                          <a:tab pos="-457200" algn="l"/>
                          <a:tab pos="269875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tabLst>
                          <a:tab pos="-914400" algn="l"/>
                          <a:tab pos="-457200" algn="l"/>
                          <a:tab pos="269875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tabLst>
                          <a:tab pos="-914400" algn="l"/>
                          <a:tab pos="-457200" algn="l"/>
                          <a:tab pos="269875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tabLst>
                          <a:tab pos="-914400" algn="l"/>
                          <a:tab pos="-457200" algn="l"/>
                          <a:tab pos="269875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tabLst>
                          <a:tab pos="-914400" algn="l"/>
                          <a:tab pos="-457200" algn="l"/>
                          <a:tab pos="269875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tabLst>
                          <a:tab pos="-914400" algn="l"/>
                          <a:tab pos="-457200" algn="l"/>
                          <a:tab pos="269875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-914400" algn="l"/>
                          <a:tab pos="-457200" algn="l"/>
                          <a:tab pos="269875" algn="l"/>
                        </a:tabLst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Bank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45727" marB="45727" horzOverflow="overflow">
                    <a:lnL w="635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tabLst>
                          <a:tab pos="-914400" algn="l"/>
                          <a:tab pos="-457200" algn="l"/>
                          <a:tab pos="228600" algn="l"/>
                          <a:tab pos="269875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800100" indent="-3429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tabLst>
                          <a:tab pos="-914400" algn="l"/>
                          <a:tab pos="-457200" algn="l"/>
                          <a:tab pos="228600" algn="l"/>
                          <a:tab pos="269875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tabLst>
                          <a:tab pos="-914400" algn="l"/>
                          <a:tab pos="-457200" algn="l"/>
                          <a:tab pos="228600" algn="l"/>
                          <a:tab pos="269875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14500" indent="-3429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tabLst>
                          <a:tab pos="-914400" algn="l"/>
                          <a:tab pos="-457200" algn="l"/>
                          <a:tab pos="228600" algn="l"/>
                          <a:tab pos="269875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1717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tabLst>
                          <a:tab pos="-914400" algn="l"/>
                          <a:tab pos="-457200" algn="l"/>
                          <a:tab pos="228600" algn="l"/>
                          <a:tab pos="269875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289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tabLst>
                          <a:tab pos="-914400" algn="l"/>
                          <a:tab pos="-457200" algn="l"/>
                          <a:tab pos="228600" algn="l"/>
                          <a:tab pos="269875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0861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tabLst>
                          <a:tab pos="-914400" algn="l"/>
                          <a:tab pos="-457200" algn="l"/>
                          <a:tab pos="228600" algn="l"/>
                          <a:tab pos="269875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5433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tabLst>
                          <a:tab pos="-914400" algn="l"/>
                          <a:tab pos="-457200" algn="l"/>
                          <a:tab pos="228600" algn="l"/>
                          <a:tab pos="269875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005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tabLst>
                          <a:tab pos="-914400" algn="l"/>
                          <a:tab pos="-457200" algn="l"/>
                          <a:tab pos="228600" algn="l"/>
                          <a:tab pos="269875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anose="05050102010706020507" pitchFamily="18" charset="2"/>
                        <a:buChar char=""/>
                        <a:tabLst>
                          <a:tab pos="-914400" algn="l"/>
                          <a:tab pos="-457200" algn="l"/>
                          <a:tab pos="228600" algn="l"/>
                          <a:tab pos="269875" algn="l"/>
                        </a:tabLst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Mendeteksi pola penyalahgunaan kartu kredit</a:t>
                      </a:r>
                      <a:endParaRPr kumimoji="0" lang="id-ID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anose="05050102010706020507" pitchFamily="18" charset="2"/>
                        <a:buChar char=""/>
                        <a:tabLst>
                          <a:tab pos="-914400" algn="l"/>
                          <a:tab pos="-457200" algn="l"/>
                          <a:tab pos="228600" algn="l"/>
                          <a:tab pos="269875" algn="l"/>
                        </a:tabLst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Mengidentifikasi tingkat loyalitas pelanggan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4314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tabLst>
                          <a:tab pos="-914400" algn="l"/>
                          <a:tab pos="-457200" algn="l"/>
                          <a:tab pos="269875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tabLst>
                          <a:tab pos="-914400" algn="l"/>
                          <a:tab pos="-457200" algn="l"/>
                          <a:tab pos="269875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tabLst>
                          <a:tab pos="-914400" algn="l"/>
                          <a:tab pos="-457200" algn="l"/>
                          <a:tab pos="269875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tabLst>
                          <a:tab pos="-914400" algn="l"/>
                          <a:tab pos="-457200" algn="l"/>
                          <a:tab pos="269875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tabLst>
                          <a:tab pos="-914400" algn="l"/>
                          <a:tab pos="-457200" algn="l"/>
                          <a:tab pos="269875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tabLst>
                          <a:tab pos="-914400" algn="l"/>
                          <a:tab pos="-457200" algn="l"/>
                          <a:tab pos="269875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tabLst>
                          <a:tab pos="-914400" algn="l"/>
                          <a:tab pos="-457200" algn="l"/>
                          <a:tab pos="269875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tabLst>
                          <a:tab pos="-914400" algn="l"/>
                          <a:tab pos="-457200" algn="l"/>
                          <a:tab pos="269875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tabLst>
                          <a:tab pos="-914400" algn="l"/>
                          <a:tab pos="-457200" algn="l"/>
                          <a:tab pos="269875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-914400" algn="l"/>
                          <a:tab pos="-457200" algn="l"/>
                          <a:tab pos="269875" algn="l"/>
                        </a:tabLst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Asuransi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45727" marB="45727" horzOverflow="overflow">
                    <a:lnL w="635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tabLst>
                          <a:tab pos="-914400" algn="l"/>
                          <a:tab pos="-457200" algn="l"/>
                          <a:tab pos="228600" algn="l"/>
                          <a:tab pos="269875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800100" indent="-3429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tabLst>
                          <a:tab pos="-914400" algn="l"/>
                          <a:tab pos="-457200" algn="l"/>
                          <a:tab pos="228600" algn="l"/>
                          <a:tab pos="269875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tabLst>
                          <a:tab pos="-914400" algn="l"/>
                          <a:tab pos="-457200" algn="l"/>
                          <a:tab pos="228600" algn="l"/>
                          <a:tab pos="269875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14500" indent="-3429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tabLst>
                          <a:tab pos="-914400" algn="l"/>
                          <a:tab pos="-457200" algn="l"/>
                          <a:tab pos="228600" algn="l"/>
                          <a:tab pos="269875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1717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tabLst>
                          <a:tab pos="-914400" algn="l"/>
                          <a:tab pos="-457200" algn="l"/>
                          <a:tab pos="228600" algn="l"/>
                          <a:tab pos="269875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289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tabLst>
                          <a:tab pos="-914400" algn="l"/>
                          <a:tab pos="-457200" algn="l"/>
                          <a:tab pos="228600" algn="l"/>
                          <a:tab pos="269875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0861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tabLst>
                          <a:tab pos="-914400" algn="l"/>
                          <a:tab pos="-457200" algn="l"/>
                          <a:tab pos="228600" algn="l"/>
                          <a:tab pos="269875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5433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tabLst>
                          <a:tab pos="-914400" algn="l"/>
                          <a:tab pos="-457200" algn="l"/>
                          <a:tab pos="228600" algn="l"/>
                          <a:tab pos="269875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005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tabLst>
                          <a:tab pos="-914400" algn="l"/>
                          <a:tab pos="-457200" algn="l"/>
                          <a:tab pos="228600" algn="l"/>
                          <a:tab pos="269875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anose="05050102010706020507" pitchFamily="18" charset="2"/>
                        <a:buChar char=""/>
                        <a:tabLst>
                          <a:tab pos="-914400" algn="l"/>
                          <a:tab pos="-457200" algn="l"/>
                          <a:tab pos="228600" algn="l"/>
                          <a:tab pos="269875" algn="l"/>
                        </a:tabLst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Analisis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klaim</a:t>
                      </a:r>
                      <a:endParaRPr kumimoji="0" lang="id-ID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anose="05050102010706020507" pitchFamily="18" charset="2"/>
                        <a:buChar char=""/>
                        <a:tabLst>
                          <a:tab pos="-914400" algn="l"/>
                          <a:tab pos="-457200" algn="l"/>
                          <a:tab pos="228600" algn="l"/>
                          <a:tab pos="269875" algn="l"/>
                        </a:tabLst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Memperkirakan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pelanggan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 yang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akan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membeli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produk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baru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82308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Teknologi</a:t>
            </a:r>
            <a:r>
              <a:rPr lang="en-US" b="1" dirty="0" smtClean="0"/>
              <a:t> Data Mining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3600" dirty="0" err="1"/>
              <a:t>Statistik</a:t>
            </a:r>
            <a:endParaRPr lang="en-US" altLang="en-US" sz="3600" dirty="0"/>
          </a:p>
          <a:p>
            <a:r>
              <a:rPr lang="en-US" altLang="en-US" sz="3600" dirty="0" err="1"/>
              <a:t>Jaringan</a:t>
            </a:r>
            <a:r>
              <a:rPr lang="en-US" altLang="en-US" sz="3600" dirty="0"/>
              <a:t> </a:t>
            </a:r>
            <a:r>
              <a:rPr lang="en-US" altLang="en-US" sz="3600" dirty="0" err="1"/>
              <a:t>saraf</a:t>
            </a:r>
            <a:r>
              <a:rPr lang="en-US" altLang="en-US" sz="3600" dirty="0"/>
              <a:t> (</a:t>
            </a:r>
            <a:r>
              <a:rPr lang="en-US" altLang="en-US" sz="3600" i="1" dirty="0"/>
              <a:t>neural network</a:t>
            </a:r>
            <a:r>
              <a:rPr lang="en-US" altLang="en-US" sz="3600" dirty="0"/>
              <a:t>)</a:t>
            </a:r>
          </a:p>
          <a:p>
            <a:r>
              <a:rPr lang="en-US" altLang="en-US" sz="3600" dirty="0" err="1"/>
              <a:t>Logika</a:t>
            </a:r>
            <a:r>
              <a:rPr lang="en-US" altLang="en-US" sz="3600" dirty="0"/>
              <a:t> </a:t>
            </a:r>
            <a:r>
              <a:rPr lang="en-US" altLang="en-US" sz="3600" dirty="0" err="1"/>
              <a:t>kabur</a:t>
            </a:r>
            <a:r>
              <a:rPr lang="en-US" altLang="en-US" sz="3600" dirty="0"/>
              <a:t> (</a:t>
            </a:r>
            <a:r>
              <a:rPr lang="en-US" altLang="en-US" sz="3600" i="1" dirty="0"/>
              <a:t>fuzzy logic</a:t>
            </a:r>
            <a:r>
              <a:rPr lang="en-US" altLang="en-US" sz="3600" dirty="0"/>
              <a:t>)</a:t>
            </a:r>
          </a:p>
          <a:p>
            <a:r>
              <a:rPr lang="en-US" altLang="en-US" sz="3600" dirty="0" err="1"/>
              <a:t>Algoritma</a:t>
            </a:r>
            <a:r>
              <a:rPr lang="en-US" altLang="en-US" sz="3600" dirty="0"/>
              <a:t> </a:t>
            </a:r>
            <a:r>
              <a:rPr lang="en-US" altLang="en-US" sz="3600" dirty="0" err="1"/>
              <a:t>genetika</a:t>
            </a:r>
            <a:endParaRPr lang="en-US" altLang="en-US" sz="3600" dirty="0"/>
          </a:p>
          <a:p>
            <a:r>
              <a:rPr lang="en-US" altLang="en-US" sz="3600" dirty="0" err="1"/>
              <a:t>dan</a:t>
            </a:r>
            <a:r>
              <a:rPr lang="en-US" altLang="en-US" sz="3600" dirty="0"/>
              <a:t> </a:t>
            </a:r>
            <a:r>
              <a:rPr lang="en-US" altLang="en-US" sz="3600" dirty="0" err="1"/>
              <a:t>berbagai</a:t>
            </a:r>
            <a:r>
              <a:rPr lang="en-US" altLang="en-US" sz="3600" dirty="0"/>
              <a:t> </a:t>
            </a:r>
            <a:r>
              <a:rPr lang="en-US" altLang="en-US" sz="3600" dirty="0" err="1"/>
              <a:t>teknologi</a:t>
            </a:r>
            <a:r>
              <a:rPr lang="en-US" altLang="en-US" sz="3600" dirty="0"/>
              <a:t> </a:t>
            </a:r>
            <a:r>
              <a:rPr lang="en-US" altLang="en-US" sz="3600" dirty="0" err="1"/>
              <a:t>kecerdasan</a:t>
            </a:r>
            <a:r>
              <a:rPr lang="en-US" altLang="en-US" sz="3600" dirty="0"/>
              <a:t> </a:t>
            </a:r>
            <a:r>
              <a:rPr lang="en-US" altLang="en-US" sz="3600" dirty="0" err="1"/>
              <a:t>buatan</a:t>
            </a:r>
            <a:r>
              <a:rPr lang="en-US" altLang="en-US" sz="3600" dirty="0"/>
              <a:t> yang lain</a:t>
            </a:r>
            <a:endParaRPr lang="id-ID" altLang="en-US" sz="3600" dirty="0"/>
          </a:p>
          <a:p>
            <a:endParaRPr lang="en-US" sz="3600" dirty="0"/>
          </a:p>
          <a:p>
            <a:pPr marL="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095233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1026318"/>
            <a:ext cx="10515600" cy="1325563"/>
          </a:xfrm>
        </p:spPr>
        <p:txBody>
          <a:bodyPr/>
          <a:lstStyle/>
          <a:p>
            <a:r>
              <a:rPr lang="en-US" b="1" u="sng" dirty="0" err="1" smtClean="0"/>
              <a:t>Pendahuluan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778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altLang="en-US" b="1" dirty="0" smtClean="0"/>
              <a:t>Konsep </a:t>
            </a:r>
            <a:r>
              <a:rPr lang="en-US" altLang="en-US" b="1" dirty="0" smtClean="0"/>
              <a:t>M</a:t>
            </a:r>
            <a:r>
              <a:rPr lang="id-ID" altLang="en-US" b="1" dirty="0" smtClean="0"/>
              <a:t>anajemen </a:t>
            </a:r>
            <a:r>
              <a:rPr lang="en-US" altLang="en-US" b="1" dirty="0"/>
              <a:t>D</a:t>
            </a:r>
            <a:r>
              <a:rPr lang="id-ID" altLang="en-US" b="1" dirty="0" smtClean="0"/>
              <a:t>ata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960874" y="2351881"/>
            <a:ext cx="1653066" cy="872297"/>
          </a:xfrm>
          <a:prstGeom prst="rect">
            <a:avLst/>
          </a:prstGeom>
          <a:solidFill>
            <a:schemeClr val="accent2"/>
          </a:solidFill>
          <a:ln w="19050">
            <a:solidFill>
              <a:srgbClr val="002060"/>
            </a:solidFill>
          </a:ln>
          <a:effectLst>
            <a:reflection blurRad="6350" stA="50000" endA="300" endPos="38500" dist="50800" dir="5400000" sy="-100000" algn="bl" rotWithShape="0"/>
          </a:effectLst>
          <a:scene3d>
            <a:camera prst="perspectiveHeroicExtremeLeftFacing"/>
            <a:lightRig rig="threePt" dir="t"/>
          </a:scene3d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obe Heiti Std R" panose="020B0400000000000000" pitchFamily="34" charset="-128"/>
                <a:ea typeface="Adobe Heiti Std R" panose="020B0400000000000000" pitchFamily="34" charset="-128"/>
              </a:rPr>
              <a:t>Manajemen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obe Heiti Std R" panose="020B0400000000000000" pitchFamily="34" charset="-128"/>
                <a:ea typeface="Adobe Heiti Std R" panose="020B0400000000000000" pitchFamily="34" charset="-128"/>
              </a:rPr>
              <a:t> data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854802" y="3680361"/>
            <a:ext cx="1801381" cy="948744"/>
          </a:xfrm>
          <a:prstGeom prst="rect">
            <a:avLst/>
          </a:prstGeom>
          <a:solidFill>
            <a:schemeClr val="accent2"/>
          </a:solidFill>
          <a:ln w="19050">
            <a:solidFill>
              <a:srgbClr val="002060"/>
            </a:solidFill>
          </a:ln>
          <a:effectLst>
            <a:reflection blurRad="6350" stA="50000" endA="300" endPos="38500" dist="50800" dir="5400000" sy="-100000" algn="bl" rotWithShape="0"/>
          </a:effectLst>
          <a:scene3d>
            <a:camera prst="perspectiveHeroicExtremeLeftFacing"/>
            <a:lightRig rig="threePt" dir="t"/>
          </a:scene3d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obe Heiti Std R" panose="020B0400000000000000" pitchFamily="34" charset="-128"/>
                <a:ea typeface="Adobe Heiti Std R" panose="020B0400000000000000" pitchFamily="34" charset="-128"/>
              </a:rPr>
              <a:t>Kegi</a:t>
            </a:r>
            <a:r>
              <a:rPr lang="id-ID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obe Heiti Std R" panose="020B0400000000000000" pitchFamily="34" charset="-128"/>
                <a:ea typeface="Adobe Heiti Std R" panose="020B0400000000000000" pitchFamily="34" charset="-128"/>
              </a:rPr>
              <a:t>a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obe Heiti Std R" panose="020B0400000000000000" pitchFamily="34" charset="-128"/>
                <a:ea typeface="Adobe Heiti Std R" panose="020B0400000000000000" pitchFamily="34" charset="-128"/>
              </a:rPr>
              <a:t>tan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obe Heiti Std R" panose="020B0400000000000000" pitchFamily="34" charset="-128"/>
                <a:ea typeface="Adobe Heiti Std R" panose="020B0400000000000000" pitchFamily="34" charset="-128"/>
              </a:rPr>
              <a:t>manajerial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5192728" y="3793684"/>
            <a:ext cx="1155546" cy="712437"/>
          </a:xfrm>
          <a:prstGeom prst="rightArrow">
            <a:avLst/>
          </a:prstGeom>
          <a:solidFill>
            <a:schemeClr val="accent2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  <a:effectLst>
            <a:reflection blurRad="6350" stA="50000" endA="300" endPos="38500" dist="50800" dir="5400000" sy="-100000" algn="bl" rotWithShape="0"/>
          </a:effectLst>
          <a:scene3d>
            <a:camera prst="perspectiveHeroicExtremeLeftFacing"/>
            <a:lightRig rig="threePt" dir="t"/>
          </a:scene3d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050">
              <a:ln w="3175">
                <a:noFill/>
              </a:ln>
              <a:solidFill>
                <a:schemeClr val="bg1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928713" y="3675324"/>
            <a:ext cx="1975984" cy="953883"/>
          </a:xfrm>
          <a:prstGeom prst="rect">
            <a:avLst/>
          </a:prstGeom>
          <a:solidFill>
            <a:schemeClr val="accent2"/>
          </a:solidFill>
          <a:ln w="19050">
            <a:solidFill>
              <a:srgbClr val="002060"/>
            </a:solidFill>
          </a:ln>
          <a:effectLst>
            <a:reflection blurRad="6350" stA="50000" endA="300" endPos="38500" dist="50800" dir="5400000" sy="-100000" algn="bl" rotWithShape="0"/>
          </a:effectLst>
          <a:scene3d>
            <a:camera prst="perspectiveHeroicExtremeLeftFacing"/>
            <a:lightRig rig="threePt" dir="t"/>
          </a:scene3d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obe Heiti Std R" panose="020B0400000000000000" pitchFamily="34" charset="-128"/>
                <a:ea typeface="Adobe Heiti Std R" panose="020B0400000000000000" pitchFamily="34" charset="-128"/>
              </a:rPr>
              <a:t>Mengumpulkan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obe Heiti Std R" panose="020B0400000000000000" pitchFamily="34" charset="-128"/>
                <a:ea typeface="Adobe Heiti Std R" panose="020B0400000000000000" pitchFamily="34" charset="-128"/>
              </a:rPr>
              <a:t> data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obe Heiti Std R" panose="020B0400000000000000" pitchFamily="34" charset="-128"/>
                <a:ea typeface="Adobe Heiti Std R" panose="020B0400000000000000" pitchFamily="34" charset="-128"/>
              </a:rPr>
              <a:t>dan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obe Heiti Std R" panose="020B0400000000000000" pitchFamily="34" charset="-128"/>
                <a:ea typeface="Adobe Heiti Std R" panose="020B0400000000000000" pitchFamily="34" charset="-128"/>
              </a:rPr>
              <a:t>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obe Heiti Std R" panose="020B0400000000000000" pitchFamily="34" charset="-128"/>
                <a:ea typeface="Adobe Heiti Std R" panose="020B0400000000000000" pitchFamily="34" charset="-128"/>
              </a:rPr>
              <a:t>mengolah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obe Heiti Std R" panose="020B0400000000000000" pitchFamily="34" charset="-128"/>
                <a:ea typeface="Adobe Heiti Std R" panose="020B0400000000000000" pitchFamily="34" charset="-128"/>
              </a:rPr>
              <a:t> data</a:t>
            </a:r>
          </a:p>
        </p:txBody>
      </p:sp>
      <p:sp>
        <p:nvSpPr>
          <p:cNvPr id="14" name="Left-Up Arrow 13"/>
          <p:cNvSpPr/>
          <p:nvPr/>
        </p:nvSpPr>
        <p:spPr>
          <a:xfrm>
            <a:off x="7216322" y="5239028"/>
            <a:ext cx="981075" cy="1139900"/>
          </a:xfrm>
          <a:prstGeom prst="leftUpArrow">
            <a:avLst/>
          </a:prstGeom>
          <a:solidFill>
            <a:schemeClr val="accent2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  <a:effectLst>
            <a:reflection blurRad="6350" stA="50000" endA="300" endPos="38500" dist="50800" dir="5400000" sy="-100000" algn="bl" rotWithShape="0"/>
          </a:effectLst>
          <a:scene3d>
            <a:camera prst="perspectiveHeroicExtremeLeftFacing"/>
            <a:lightRig rig="threePt" dir="t"/>
          </a:scene3d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050">
              <a:ln w="3175">
                <a:noFill/>
              </a:ln>
              <a:solidFill>
                <a:schemeClr val="bg1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810388" y="5363945"/>
            <a:ext cx="1975984" cy="885083"/>
          </a:xfrm>
          <a:prstGeom prst="rect">
            <a:avLst/>
          </a:prstGeom>
          <a:solidFill>
            <a:schemeClr val="accent2"/>
          </a:solidFill>
          <a:ln w="19050">
            <a:solidFill>
              <a:srgbClr val="002060"/>
            </a:solidFill>
          </a:ln>
          <a:effectLst>
            <a:reflection blurRad="6350" stA="50000" endA="300" endPos="38500" dist="50800" dir="5400000" sy="-100000" algn="bl" rotWithShape="0"/>
          </a:effectLst>
          <a:scene3d>
            <a:camera prst="perspectiveHeroicExtremeLeftFacing"/>
            <a:lightRig rig="threePt" dir="t"/>
          </a:scene3d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id-ID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obe Heiti Std R" panose="020B0400000000000000" pitchFamily="34" charset="-128"/>
                <a:ea typeface="Adobe Heiti Std R" panose="020B0400000000000000" pitchFamily="34" charset="-128"/>
              </a:rPr>
              <a:t>Akurat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90232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altLang="en-US" b="1" dirty="0"/>
              <a:t>KONSEP BASIS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d-ID" altLang="en-US" sz="3200" dirty="0"/>
              <a:t>Basis data/d</a:t>
            </a:r>
            <a:r>
              <a:rPr lang="en-US" altLang="en-US" sz="3200" dirty="0" err="1"/>
              <a:t>atabase</a:t>
            </a:r>
            <a:r>
              <a:rPr lang="en-US" altLang="en-US" sz="3200" dirty="0"/>
              <a:t> </a:t>
            </a:r>
            <a:r>
              <a:rPr lang="en-US" altLang="en-US" sz="3200" dirty="0" err="1"/>
              <a:t>adalah</a:t>
            </a:r>
            <a:r>
              <a:rPr lang="en-US" altLang="en-US" sz="3200" dirty="0"/>
              <a:t> </a:t>
            </a:r>
            <a:r>
              <a:rPr lang="en-US" altLang="en-US" sz="3200" dirty="0" err="1">
                <a:solidFill>
                  <a:srgbClr val="C00000"/>
                </a:solidFill>
              </a:rPr>
              <a:t>sekumpulan</a:t>
            </a:r>
            <a:r>
              <a:rPr lang="en-US" altLang="en-US" sz="3200" dirty="0"/>
              <a:t> </a:t>
            </a:r>
            <a:r>
              <a:rPr lang="en-US" altLang="en-US" sz="3200" dirty="0">
                <a:solidFill>
                  <a:srgbClr val="C00000"/>
                </a:solidFill>
              </a:rPr>
              <a:t>data</a:t>
            </a:r>
            <a:r>
              <a:rPr lang="en-US" altLang="en-US" sz="3200" dirty="0"/>
              <a:t> yang </a:t>
            </a:r>
            <a:r>
              <a:rPr lang="en-US" altLang="en-US" sz="3200" dirty="0" err="1"/>
              <a:t>saling</a:t>
            </a:r>
            <a:r>
              <a:rPr lang="en-US" altLang="en-US" sz="3200" dirty="0"/>
              <a:t> </a:t>
            </a:r>
            <a:r>
              <a:rPr lang="en-US" altLang="en-US" sz="3200" dirty="0" err="1">
                <a:solidFill>
                  <a:srgbClr val="C00000"/>
                </a:solidFill>
              </a:rPr>
              <a:t>berelasi</a:t>
            </a:r>
            <a:r>
              <a:rPr lang="en-US" altLang="en-US" sz="3200" dirty="0"/>
              <a:t> </a:t>
            </a:r>
            <a:r>
              <a:rPr lang="en-US" altLang="en-US" sz="3200" dirty="0" err="1"/>
              <a:t>merepresentasikan</a:t>
            </a:r>
            <a:r>
              <a:rPr lang="en-US" altLang="en-US" sz="3200" dirty="0"/>
              <a:t> </a:t>
            </a:r>
            <a:r>
              <a:rPr lang="en-US" altLang="en-US" sz="3200" dirty="0" err="1"/>
              <a:t>suatu</a:t>
            </a:r>
            <a:r>
              <a:rPr lang="en-US" altLang="en-US" sz="3200" dirty="0"/>
              <a:t> </a:t>
            </a:r>
            <a:r>
              <a:rPr lang="en-US" altLang="en-US" sz="3200" dirty="0" err="1"/>
              <a:t>organisasi</a:t>
            </a:r>
            <a:r>
              <a:rPr lang="en-US" altLang="en-US" sz="3200" dirty="0"/>
              <a:t> </a:t>
            </a:r>
            <a:r>
              <a:rPr lang="en-US" altLang="en-US" sz="3200" dirty="0" err="1"/>
              <a:t>dan</a:t>
            </a:r>
            <a:r>
              <a:rPr lang="en-US" altLang="en-US" sz="3200" dirty="0"/>
              <a:t> </a:t>
            </a:r>
            <a:r>
              <a:rPr lang="en-US" altLang="en-US" sz="3200" dirty="0" err="1">
                <a:solidFill>
                  <a:srgbClr val="C00000"/>
                </a:solidFill>
              </a:rPr>
              <a:t>tersimpan</a:t>
            </a:r>
            <a:r>
              <a:rPr lang="en-US" altLang="en-US" sz="3200" dirty="0"/>
              <a:t> </a:t>
            </a:r>
            <a:r>
              <a:rPr lang="en-US" altLang="en-US" sz="3200" dirty="0" err="1"/>
              <a:t>dalam</a:t>
            </a:r>
            <a:r>
              <a:rPr lang="en-US" altLang="en-US" sz="3200" dirty="0"/>
              <a:t> media </a:t>
            </a:r>
            <a:r>
              <a:rPr lang="en-US" altLang="en-US" sz="3200" dirty="0" err="1"/>
              <a:t>penyimpanan</a:t>
            </a:r>
            <a:r>
              <a:rPr lang="en-US" altLang="en-US" sz="3200" dirty="0"/>
              <a:t> </a:t>
            </a:r>
            <a:r>
              <a:rPr lang="en-US" altLang="en-US" sz="3200" dirty="0" err="1"/>
              <a:t>eksternal</a:t>
            </a:r>
            <a:r>
              <a:rPr lang="en-US" altLang="en-US" sz="3200" dirty="0"/>
              <a:t>.</a:t>
            </a:r>
          </a:p>
          <a:p>
            <a:pPr marL="0" indent="0">
              <a:buNone/>
            </a:pPr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853758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altLang="en-US" dirty="0" smtClean="0"/>
              <a:t>Tujuan </a:t>
            </a:r>
            <a:r>
              <a:rPr lang="en-US" altLang="en-US" dirty="0" smtClean="0"/>
              <a:t>B</a:t>
            </a:r>
            <a:r>
              <a:rPr lang="id-ID" altLang="en-US" dirty="0" smtClean="0"/>
              <a:t>asis </a:t>
            </a:r>
            <a:r>
              <a:rPr lang="en-US" altLang="en-US" dirty="0" smtClean="0"/>
              <a:t>D</a:t>
            </a:r>
            <a:r>
              <a:rPr lang="id-ID" altLang="en-US" dirty="0" smtClean="0"/>
              <a:t>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en-US" dirty="0" err="1"/>
              <a:t>Kecepatan</a:t>
            </a:r>
            <a:r>
              <a:rPr lang="en-US" altLang="en-US" dirty="0"/>
              <a:t> </a:t>
            </a:r>
            <a:r>
              <a:rPr lang="en-US" altLang="en-US" dirty="0" err="1"/>
              <a:t>dan</a:t>
            </a:r>
            <a:r>
              <a:rPr lang="en-US" altLang="en-US" dirty="0"/>
              <a:t> </a:t>
            </a:r>
            <a:r>
              <a:rPr lang="en-US" altLang="en-US" dirty="0" err="1"/>
              <a:t>Kemudahan</a:t>
            </a:r>
            <a:r>
              <a:rPr lang="en-US" altLang="en-US" dirty="0"/>
              <a:t> (</a:t>
            </a:r>
            <a:r>
              <a:rPr lang="en-US" altLang="en-US" i="1" dirty="0"/>
              <a:t>Speed</a:t>
            </a:r>
            <a:r>
              <a:rPr lang="en-US" altLang="en-US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en-US" dirty="0" err="1"/>
              <a:t>Ketersediaan</a:t>
            </a:r>
            <a:r>
              <a:rPr lang="en-US" altLang="en-US" dirty="0"/>
              <a:t> (</a:t>
            </a:r>
            <a:r>
              <a:rPr lang="en-US" altLang="en-US" i="1" dirty="0"/>
              <a:t>Availability</a:t>
            </a:r>
            <a:r>
              <a:rPr lang="en-US" altLang="en-US" dirty="0"/>
              <a:t>) 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en-US" dirty="0" err="1"/>
              <a:t>Kebersamaan</a:t>
            </a:r>
            <a:r>
              <a:rPr lang="en-US" altLang="en-US" dirty="0"/>
              <a:t> </a:t>
            </a:r>
            <a:r>
              <a:rPr lang="en-US" altLang="en-US" dirty="0" err="1"/>
              <a:t>Pemakaian</a:t>
            </a:r>
            <a:r>
              <a:rPr lang="en-US" altLang="en-US" dirty="0"/>
              <a:t> (</a:t>
            </a:r>
            <a:r>
              <a:rPr lang="en-US" altLang="en-US" i="1" dirty="0" err="1"/>
              <a:t>Sharability</a:t>
            </a:r>
            <a:r>
              <a:rPr lang="en-US" altLang="en-US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en-US" dirty="0" err="1"/>
              <a:t>Efisiensi</a:t>
            </a:r>
            <a:r>
              <a:rPr lang="en-US" altLang="en-US" dirty="0"/>
              <a:t> </a:t>
            </a:r>
            <a:r>
              <a:rPr lang="en-US" altLang="en-US" dirty="0" err="1"/>
              <a:t>Ruang</a:t>
            </a:r>
            <a:r>
              <a:rPr lang="en-US" altLang="en-US" dirty="0"/>
              <a:t> </a:t>
            </a:r>
            <a:r>
              <a:rPr lang="en-US" altLang="en-US" dirty="0" err="1"/>
              <a:t>Penyimpanan</a:t>
            </a:r>
            <a:r>
              <a:rPr lang="en-US" altLang="en-US" dirty="0"/>
              <a:t> (</a:t>
            </a:r>
            <a:r>
              <a:rPr lang="en-US" altLang="en-US" i="1" dirty="0"/>
              <a:t>Space</a:t>
            </a:r>
            <a:r>
              <a:rPr lang="en-US" altLang="en-US" dirty="0"/>
              <a:t>) </a:t>
            </a:r>
            <a:endParaRPr lang="id-ID" altLang="en-US" dirty="0"/>
          </a:p>
          <a:p>
            <a:pPr marL="514350" indent="-514350">
              <a:buFont typeface="+mj-lt"/>
              <a:buAutoNum type="arabicPeriod"/>
            </a:pPr>
            <a:r>
              <a:rPr lang="en-US" altLang="en-US" dirty="0" err="1"/>
              <a:t>Kelengkapan</a:t>
            </a:r>
            <a:r>
              <a:rPr lang="en-US" altLang="en-US" dirty="0"/>
              <a:t> (</a:t>
            </a:r>
            <a:r>
              <a:rPr lang="en-US" altLang="en-US" i="1" dirty="0"/>
              <a:t>Completeness</a:t>
            </a:r>
            <a:r>
              <a:rPr lang="en-US" altLang="en-US" dirty="0"/>
              <a:t>) 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en-US" dirty="0" err="1"/>
              <a:t>Keakuratan</a:t>
            </a:r>
            <a:r>
              <a:rPr lang="en-US" altLang="en-US" dirty="0"/>
              <a:t> (</a:t>
            </a:r>
            <a:r>
              <a:rPr lang="en-US" altLang="en-US" i="1" dirty="0"/>
              <a:t>Accuracy</a:t>
            </a:r>
            <a:r>
              <a:rPr lang="en-US" altLang="en-US" dirty="0"/>
              <a:t>)</a:t>
            </a:r>
            <a:endParaRPr lang="id-ID" altLang="en-US" dirty="0"/>
          </a:p>
          <a:p>
            <a:pPr marL="514350" indent="-514350">
              <a:buFont typeface="+mj-lt"/>
              <a:buAutoNum type="arabicPeriod"/>
            </a:pPr>
            <a:r>
              <a:rPr lang="en-US" altLang="en-US" dirty="0" err="1"/>
              <a:t>Keamanan</a:t>
            </a:r>
            <a:r>
              <a:rPr lang="en-US" altLang="en-US" dirty="0"/>
              <a:t> (</a:t>
            </a:r>
            <a:r>
              <a:rPr lang="en-US" altLang="en-US" i="1" dirty="0"/>
              <a:t>Security</a:t>
            </a:r>
            <a:r>
              <a:rPr lang="en-US" altLang="en-US" dirty="0"/>
              <a:t>) </a:t>
            </a:r>
          </a:p>
          <a:p>
            <a:pPr marL="514350" indent="-514350">
              <a:buFont typeface="+mj-lt"/>
              <a:buAutoNum type="arabicPeriod"/>
            </a:pPr>
            <a:endParaRPr lang="en-US" altLang="en-US" dirty="0"/>
          </a:p>
          <a:p>
            <a:pPr marL="514350" indent="-514350">
              <a:buFont typeface="+mj-lt"/>
              <a:buAutoNum type="arabicPeriod"/>
            </a:pPr>
            <a:endParaRPr lang="en-US" altLang="en-US" dirty="0"/>
          </a:p>
          <a:p>
            <a:pPr marL="514350" indent="-514350">
              <a:buFont typeface="+mj-lt"/>
              <a:buAutoNum type="arabicPeriod"/>
            </a:pPr>
            <a:endParaRPr lang="en-US" alt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755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altLang="en-US" dirty="0" smtClean="0"/>
              <a:t>Software </a:t>
            </a:r>
            <a:r>
              <a:rPr lang="en-US" altLang="en-US" dirty="0" smtClean="0"/>
              <a:t>H</a:t>
            </a:r>
            <a:r>
              <a:rPr lang="id-ID" altLang="en-US" dirty="0" smtClean="0"/>
              <a:t>ardware </a:t>
            </a:r>
            <a:r>
              <a:rPr lang="en-US" altLang="en-US" dirty="0" smtClean="0"/>
              <a:t>D</a:t>
            </a:r>
            <a:r>
              <a:rPr lang="id-ID" altLang="en-US" dirty="0" smtClean="0"/>
              <a:t>atabase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655608" y="2162059"/>
            <a:ext cx="4471987" cy="4051300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127595" y="2435109"/>
            <a:ext cx="4471988" cy="3856037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4208" y="2524009"/>
            <a:ext cx="1371600" cy="167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 descr="Image result for microsoft access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7283" y="4135321"/>
            <a:ext cx="2951162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1046" y="2971615"/>
            <a:ext cx="2604879" cy="268760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6080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altLang="en-US" b="1" dirty="0" smtClean="0"/>
              <a:t>Bussiness </a:t>
            </a:r>
            <a:r>
              <a:rPr lang="en-US" altLang="en-US" b="1" dirty="0" smtClean="0"/>
              <a:t>I</a:t>
            </a:r>
            <a:r>
              <a:rPr lang="id-ID" altLang="en-US" b="1" dirty="0" smtClean="0"/>
              <a:t>ntelligence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id-ID" dirty="0"/>
              <a:t>adalah teknologi yang menggunakan komputer yang berguna untuk </a:t>
            </a:r>
            <a:r>
              <a:rPr lang="id-ID" dirty="0">
                <a:solidFill>
                  <a:srgbClr val="C00000"/>
                </a:solidFill>
              </a:rPr>
              <a:t>mencari</a:t>
            </a:r>
            <a:r>
              <a:rPr lang="id-ID" dirty="0"/>
              <a:t>, </a:t>
            </a:r>
            <a:r>
              <a:rPr lang="id-ID" dirty="0">
                <a:solidFill>
                  <a:srgbClr val="C00000"/>
                </a:solidFill>
              </a:rPr>
              <a:t>menggali</a:t>
            </a:r>
            <a:r>
              <a:rPr lang="id-ID" dirty="0"/>
              <a:t>, dan </a:t>
            </a:r>
            <a:r>
              <a:rPr lang="id-ID" dirty="0">
                <a:solidFill>
                  <a:srgbClr val="C00000"/>
                </a:solidFill>
              </a:rPr>
              <a:t>menganalisis</a:t>
            </a:r>
            <a:r>
              <a:rPr lang="id-ID" dirty="0"/>
              <a:t> </a:t>
            </a:r>
            <a:r>
              <a:rPr lang="id-ID" dirty="0">
                <a:solidFill>
                  <a:srgbClr val="C00000"/>
                </a:solidFill>
              </a:rPr>
              <a:t>informasi</a:t>
            </a:r>
            <a:r>
              <a:rPr lang="id-ID" dirty="0"/>
              <a:t> dari data bisnis misalnya hasil penjualan suatu produk atau pendapatan/pengeluaran salah satu anak perusahaan.</a:t>
            </a:r>
          </a:p>
          <a:p>
            <a:pPr>
              <a:defRPr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286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altLang="en-US" b="1" dirty="0" smtClean="0"/>
              <a:t>Komponen </a:t>
            </a:r>
            <a:r>
              <a:rPr lang="en-US" altLang="en-US" b="1" dirty="0" smtClean="0"/>
              <a:t>D</a:t>
            </a:r>
            <a:r>
              <a:rPr lang="id-ID" altLang="en-US" b="1" dirty="0" smtClean="0"/>
              <a:t>asar </a:t>
            </a:r>
            <a:r>
              <a:rPr lang="en-US" altLang="en-US" b="1" dirty="0" smtClean="0"/>
              <a:t>BI</a:t>
            </a:r>
            <a:endParaRPr lang="en-US" b="1" dirty="0"/>
          </a:p>
        </p:txBody>
      </p:sp>
      <p:pic>
        <p:nvPicPr>
          <p:cNvPr id="4" name="Picture 9" descr="bi basic componen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93490"/>
            <a:ext cx="7299325" cy="4466771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38500" dist="508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val 4"/>
          <p:cNvSpPr/>
          <p:nvPr/>
        </p:nvSpPr>
        <p:spPr>
          <a:xfrm>
            <a:off x="7299325" y="1993491"/>
            <a:ext cx="4471988" cy="3856037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6" name="Picture 10" descr="http://2.bp.blogspot.com/_XCIBKNhFB9M/SOJxFuPXuOI/AAAAAAAABzk/iR5YxnlfLM4/s400/BI_05.jpg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1050" y="2463391"/>
            <a:ext cx="2297113" cy="2922587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38500" dist="508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1883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758</Words>
  <Application>Microsoft Office PowerPoint</Application>
  <PresentationFormat>Widescreen</PresentationFormat>
  <Paragraphs>109</Paragraphs>
  <Slides>26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8" baseType="lpstr">
      <vt:lpstr>Adobe Heiti Std R</vt:lpstr>
      <vt:lpstr>맑은 고딕</vt:lpstr>
      <vt:lpstr>Arial</vt:lpstr>
      <vt:lpstr>Brush Script Std</vt:lpstr>
      <vt:lpstr>Calibri</vt:lpstr>
      <vt:lpstr>Calibri Light</vt:lpstr>
      <vt:lpstr>Franklin Gothic Book</vt:lpstr>
      <vt:lpstr>Symbol</vt:lpstr>
      <vt:lpstr>Times New Roman</vt:lpstr>
      <vt:lpstr>Wingdings</vt:lpstr>
      <vt:lpstr>Office Theme</vt:lpstr>
      <vt:lpstr>Picture</vt:lpstr>
      <vt:lpstr>BASIS DATA</vt:lpstr>
      <vt:lpstr>PowerPoint Presentation</vt:lpstr>
      <vt:lpstr>Pendahuluan</vt:lpstr>
      <vt:lpstr>Konsep Manajemen Data</vt:lpstr>
      <vt:lpstr>KONSEP BASIS DATA</vt:lpstr>
      <vt:lpstr>Tujuan Basis Data</vt:lpstr>
      <vt:lpstr>Software Hardware Database</vt:lpstr>
      <vt:lpstr>Bussiness Intelligence</vt:lpstr>
      <vt:lpstr>Komponen Dasar BI</vt:lpstr>
      <vt:lpstr>Arsitektur Sistem BI</vt:lpstr>
      <vt:lpstr>PowerPoint Presentation</vt:lpstr>
      <vt:lpstr>Keuntungan Business Intelligence</vt:lpstr>
      <vt:lpstr>Data Warehouse</vt:lpstr>
      <vt:lpstr>PERBEDAAN DW DAN OLTP</vt:lpstr>
      <vt:lpstr>DW dan OLTP</vt:lpstr>
      <vt:lpstr>Prinsip Data Warehouse</vt:lpstr>
      <vt:lpstr>Sifat Data Warehouse</vt:lpstr>
      <vt:lpstr>Petunjuk Membangun DW</vt:lpstr>
      <vt:lpstr>Contoh Data Warehouse</vt:lpstr>
      <vt:lpstr>Data Mart</vt:lpstr>
      <vt:lpstr>Contoh Data Mart</vt:lpstr>
      <vt:lpstr>PowerPoint Presentation</vt:lpstr>
      <vt:lpstr>Data Mining</vt:lpstr>
      <vt:lpstr>Prinsip Data Mining</vt:lpstr>
      <vt:lpstr>Aplikasi Data Mining</vt:lpstr>
      <vt:lpstr>Teknologi Data Mining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Hendy</dc:creator>
  <cp:lastModifiedBy>Nafisatul Hasanah</cp:lastModifiedBy>
  <cp:revision>75</cp:revision>
  <dcterms:created xsi:type="dcterms:W3CDTF">2019-10-17T04:58:05Z</dcterms:created>
  <dcterms:modified xsi:type="dcterms:W3CDTF">2019-10-17T09:21:46Z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NXPowerLiteLastOptimized" pid="2">
    <vt:lpwstr>551645</vt:lpwstr>
  </property>
  <property fmtid="{D5CDD505-2E9C-101B-9397-08002B2CF9AE}" name="NXPowerLiteSettings" pid="3">
    <vt:lpwstr>C7000400038000</vt:lpwstr>
  </property>
  <property fmtid="{D5CDD505-2E9C-101B-9397-08002B2CF9AE}" name="NXPowerLiteVersion" pid="4">
    <vt:lpwstr>S8.2.3</vt:lpwstr>
  </property>
</Properties>
</file>