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8" r:id="rId17"/>
    <p:sldId id="273" r:id="rId18"/>
    <p:sldId id="279" r:id="rId19"/>
    <p:sldId id="275" r:id="rId20"/>
    <p:sldId id="276" r:id="rId21"/>
    <p:sldId id="280" r:id="rId22"/>
    <p:sldId id="274" r:id="rId23"/>
    <p:sldId id="277" r:id="rId24"/>
    <p:sldId id="281" r:id="rId25"/>
    <p:sldId id="263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C4BF6A-C909-45E1-ACE8-A2F7F59F49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181D8-9946-4CD2-8940-091D71C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7210AA-AAA4-436E-8A41-638FF76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A17F3-30FA-4279-B697-E7D417D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78524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06/11/2019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257F3A-D45A-42FD-8297-19C9B20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8524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B8E42B-3FAD-4703-8807-7C9443E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78524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4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2D9F81-77AF-4883-9ACA-DE18BB8B17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529AB-9B30-40A6-8EE8-501E2F2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BA1970-55B6-47D4-875D-6FDCF20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1082"/>
            <a:ext cx="10515600" cy="35536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1C8026-1BC2-40D0-80FA-0FD667A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83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06/11/2019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05B1BA-C332-402F-B7EB-B3B6580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83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221DBE-8C2E-46FF-8606-74F567E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83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EF27D1-E464-4E5D-A1F7-DF0B32DFFD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5D72D8B-BE93-4C44-AAD1-0224585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9091"/>
            <a:ext cx="2628900" cy="4946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5E7454-6605-4FC3-9743-9550A9C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9089"/>
            <a:ext cx="7734300" cy="49460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09C7DF-388E-47EA-A075-7C9BAA2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8532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06/11/2019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63792C-EC41-4AF2-8998-424B5BF0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48532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36FF75-51A7-4671-9B63-47C3AF8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8532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04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074EE7F-FDC6-443C-8F65-F53FFF570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A26CC-BF3A-41C3-92B4-616EA05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F13EC-9F6E-41C3-B6F4-5F70FEC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5F4F920-0A1B-413E-8C8D-2A90B58017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4B0E8-8FE6-435C-A27A-BD628A3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5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AB61E7-BFC9-47DF-B353-2F96AC68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322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B8924A-8159-4393-89BA-BCAE4E6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899150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06/11/2019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9E7CC4-B517-4E8D-8CC5-B001F3C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991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7D0DF6-821C-4E7E-B5C7-027AE1E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99150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9AB7154-A6D5-4D9B-B7E0-46B5918E60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8C910-15EB-4B0D-9805-486ED4D7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4E374-5DEE-4BCF-837E-0C91F240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184"/>
            <a:ext cx="5181600" cy="395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08389B-892C-4AB7-92D3-1A64E93A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84"/>
            <a:ext cx="51816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5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2518AF5-9AFC-4E54-BF8F-AA980B56FA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64E1C-1A8D-42F0-96F4-4C2B8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EB0070-FC98-40A7-863F-8B5B9D65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92364"/>
            <a:ext cx="5157787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69880A-ABE6-4AD9-BD36-CBA2C2AD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16277"/>
            <a:ext cx="5157787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30C13B-83D1-4D1D-B61B-85248B0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92364"/>
            <a:ext cx="5183188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E5C66E-D6D4-4E19-91E5-A197C0F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16277"/>
            <a:ext cx="5183188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6BA571-8BAE-4863-98AF-D806DF56A8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D6C32-4556-4248-8E3A-C3BDC2D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F02817-8E9E-4241-B5C6-953E18B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06/11/2019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9D1B7E-37D0-4106-B155-A6AA04A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6FC05B-71F7-437D-8A9E-D19E413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62CA04-41DD-4C62-88EB-830F5955F1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0F48B2-CCB4-4DA6-8F0A-DECE2DA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06/11/2019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8DF3EC1-F8A8-4B08-8D42-C6DFE26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C48E4D-6CC9-4788-AF65-1AFF2BE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1C5BEA-C193-4E36-9F14-F6801CC1F3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BC5FC-F3D2-4326-9A66-AF278B6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047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DF5B0-08C9-4BCF-8DDB-A454F42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1050CB-CC7C-4603-8F25-5938B178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13CB7-1F6C-4A57-8476-7E78A2A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6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06/11/2019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B970AB-E0DB-4411-AF10-F1212F3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6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0F70E3-9791-4ED4-8506-5260334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6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6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0FD5E5E-962E-4BCA-9604-65B713CA4B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7B0C5-D4BE-421B-8CB8-3428E4A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8080EA-C1F1-42AF-A13F-993E6568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F13B1B-1185-44EA-AB5E-3E4EEE3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7191DE-FE79-4762-AC44-45A204E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06/11/2019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BA635F-3381-4085-B4FD-3D6A981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B895B3-1397-4081-99AE-7717B3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2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0A1295-E915-4E84-8EE1-0B5DEC4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CEDBD3-C45B-4DF4-88ED-E2B790E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27624B-8C86-4388-8477-A5D14E2E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8E58-A300-40EB-A5E7-A67043162A4A}" type="datetimeFigureOut">
              <a:rPr lang="en-ID" smtClean="0"/>
              <a:t>06/11/2019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47FE1-C069-4B70-A551-144448FA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AE2786-FF2C-4C22-8B63-288A2E0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1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938DA-7941-4DEA-92E2-298BDAA4A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endParaRPr lang="en-ID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-163773" y="5541268"/>
            <a:ext cx="4450844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latin typeface="Brush Script Std" panose="03060802040607070404" pitchFamily="66" charset="0"/>
              </a:rPr>
              <a:t>Nafisatul Hasanah, </a:t>
            </a:r>
            <a:r>
              <a:rPr lang="en-US" altLang="ko-KR" sz="1600" b="1" dirty="0" err="1" smtClean="0">
                <a:latin typeface="Brush Script Std" panose="03060802040607070404" pitchFamily="66" charset="0"/>
              </a:rPr>
              <a:t>S.Kom</a:t>
            </a:r>
            <a:r>
              <a:rPr lang="en-US" altLang="ko-KR" sz="1600" b="1" dirty="0" smtClean="0">
                <a:latin typeface="Brush Script Std" panose="03060802040607070404" pitchFamily="66" charset="0"/>
              </a:rPr>
              <a:t>., M.M.</a:t>
            </a:r>
            <a:endParaRPr lang="en-US" altLang="ko-KR" sz="1600" b="1" dirty="0">
              <a:latin typeface="Brush Script Std" panose="03060802040607070404" pitchFamily="66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32231" y="6093171"/>
            <a:ext cx="49994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FAKULTAS ILMU KOMPUTER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PROGRAM SARJANA TEKNOLOGI INFORMASI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Sejarah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Bahasa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Pemrograman</a:t>
            </a:r>
            <a:endParaRPr lang="en-US" dirty="0"/>
          </a:p>
        </p:txBody>
      </p:sp>
      <p:sp>
        <p:nvSpPr>
          <p:cNvPr id="2" name="AutoShape 2" descr="Image result for sejarah bahasa pemrogra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Periode</a:t>
            </a:r>
            <a:r>
              <a:rPr lang="en-US" b="1" dirty="0"/>
              <a:t> 1967-1978: </a:t>
            </a:r>
            <a:r>
              <a:rPr lang="en-US" b="1" dirty="0" err="1"/>
              <a:t>Menetapkan</a:t>
            </a:r>
            <a:r>
              <a:rPr lang="en-US" b="1" dirty="0"/>
              <a:t> </a:t>
            </a:r>
            <a:r>
              <a:rPr lang="en-US" b="1" dirty="0" err="1"/>
              <a:t>Paradigma</a:t>
            </a:r>
            <a:r>
              <a:rPr lang="en-US" b="1" dirty="0"/>
              <a:t> </a:t>
            </a:r>
            <a:r>
              <a:rPr lang="en-US" b="1" dirty="0" smtClean="0"/>
              <a:t>Fundamental</a:t>
            </a:r>
          </a:p>
          <a:p>
            <a:pPr marL="0" indent="0" algn="just">
              <a:buNone/>
            </a:pP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60-an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70-an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:</a:t>
            </a:r>
          </a:p>
          <a:p>
            <a:pPr marL="0" indent="0" fontAlgn="base">
              <a:buNone/>
            </a:pPr>
            <a:r>
              <a:rPr lang="en-US" dirty="0"/>
              <a:t>• Pascal – 1970</a:t>
            </a:r>
          </a:p>
          <a:p>
            <a:pPr marL="0" indent="0" fontAlgn="base">
              <a:buNone/>
            </a:pPr>
            <a:r>
              <a:rPr lang="en-US" dirty="0"/>
              <a:t>• Forth – </a:t>
            </a:r>
            <a:r>
              <a:rPr lang="en-US" dirty="0" smtClean="0"/>
              <a:t>1970</a:t>
            </a:r>
          </a:p>
          <a:p>
            <a:pPr marL="0" indent="0" fontAlgn="base">
              <a:buNone/>
            </a:pPr>
            <a:r>
              <a:rPr lang="en-US" dirty="0"/>
              <a:t>• C – 1970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0870" y="4808994"/>
            <a:ext cx="373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• </a:t>
            </a:r>
            <a:r>
              <a:rPr lang="en-US" sz="2800" dirty="0" err="1"/>
              <a:t>Smaltalk</a:t>
            </a:r>
            <a:r>
              <a:rPr lang="en-US" sz="2800" dirty="0"/>
              <a:t> – 1972</a:t>
            </a:r>
          </a:p>
          <a:p>
            <a:pPr fontAlgn="base"/>
            <a:r>
              <a:rPr lang="en-US" sz="2800" dirty="0"/>
              <a:t>• Prolog – 1972</a:t>
            </a:r>
          </a:p>
          <a:p>
            <a:pPr fontAlgn="base"/>
            <a:r>
              <a:rPr lang="en-US" sz="2800" dirty="0"/>
              <a:t>• ML – 1973</a:t>
            </a:r>
          </a:p>
          <a:p>
            <a:pPr fontAlgn="base"/>
            <a:r>
              <a:rPr lang="en-US" sz="2800" dirty="0"/>
              <a:t>• SQL – 1978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582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Sejarah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Bahasa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Pemrograman</a:t>
            </a:r>
            <a:endParaRPr lang="en-US" dirty="0"/>
          </a:p>
        </p:txBody>
      </p:sp>
      <p:sp>
        <p:nvSpPr>
          <p:cNvPr id="2" name="AutoShape 2" descr="Image result for sejarah bahasa pemrogra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Periode</a:t>
            </a:r>
            <a:r>
              <a:rPr lang="en-US" b="1" dirty="0"/>
              <a:t> 1980-an: </a:t>
            </a:r>
            <a:r>
              <a:rPr lang="en-US" b="1" dirty="0" err="1"/>
              <a:t>konsolidasi</a:t>
            </a:r>
            <a:r>
              <a:rPr lang="en-US" b="1" dirty="0"/>
              <a:t>, </a:t>
            </a:r>
            <a:r>
              <a:rPr lang="en-US" b="1" dirty="0" err="1"/>
              <a:t>modul</a:t>
            </a:r>
            <a:r>
              <a:rPr lang="en-US" b="1" dirty="0"/>
              <a:t>, </a:t>
            </a:r>
            <a:r>
              <a:rPr lang="en-US" b="1" dirty="0" err="1" smtClean="0"/>
              <a:t>performa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/>
              <a:t>1980s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konsolidasi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. C++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programming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:</a:t>
            </a:r>
          </a:p>
          <a:p>
            <a:pPr marL="0" indent="0" fontAlgn="base">
              <a:buNone/>
            </a:pPr>
            <a:r>
              <a:rPr lang="sv-SE" dirty="0"/>
              <a:t>• Ada – 1983</a:t>
            </a:r>
          </a:p>
          <a:p>
            <a:pPr marL="0" indent="0" fontAlgn="base">
              <a:buNone/>
            </a:pPr>
            <a:r>
              <a:rPr lang="sv-SE" dirty="0"/>
              <a:t>• C++ – 1983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0870" y="4761369"/>
            <a:ext cx="373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sv-SE" sz="2800" dirty="0"/>
              <a:t>• Eiffel – 1985</a:t>
            </a:r>
          </a:p>
          <a:p>
            <a:pPr fontAlgn="base"/>
            <a:r>
              <a:rPr lang="sv-SE" sz="2800" dirty="0"/>
              <a:t>• Perl – 1987</a:t>
            </a:r>
          </a:p>
          <a:p>
            <a:pPr fontAlgn="base"/>
            <a:r>
              <a:rPr lang="sv-SE" sz="2800" dirty="0"/>
              <a:t>• FL (Backus) – 1989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74448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Sejarah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Bahasa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Pemrograman</a:t>
            </a:r>
            <a:endParaRPr lang="en-US" dirty="0"/>
          </a:p>
        </p:txBody>
      </p:sp>
      <p:sp>
        <p:nvSpPr>
          <p:cNvPr id="2" name="AutoShape 2" descr="Image result for sejarah bahasa pemrogra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411412"/>
            <a:ext cx="10515600" cy="39449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err="1"/>
              <a:t>Periode</a:t>
            </a:r>
            <a:r>
              <a:rPr lang="en-US" sz="2400" b="1" dirty="0"/>
              <a:t> 1990-an: </a:t>
            </a:r>
            <a:r>
              <a:rPr lang="en-US" sz="2400" b="1" dirty="0" smtClean="0"/>
              <a:t>Visual</a:t>
            </a:r>
          </a:p>
          <a:p>
            <a:pPr marL="0" indent="0">
              <a:buNone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/>
              <a:t>periode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berbasi</a:t>
            </a:r>
            <a:r>
              <a:rPr lang="en-US" sz="2400" dirty="0"/>
              <a:t> Visual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program </a:t>
            </a:r>
            <a:r>
              <a:rPr lang="en-US" sz="2400" dirty="0" err="1"/>
              <a:t>aplikasi</a:t>
            </a:r>
            <a:r>
              <a:rPr lang="en-US" sz="2400" dirty="0"/>
              <a:t>, </a:t>
            </a:r>
            <a:r>
              <a:rPr lang="en-US" sz="2400" dirty="0" err="1"/>
              <a:t>diawali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Python </a:t>
            </a:r>
            <a:r>
              <a:rPr lang="en-US" sz="2400" dirty="0" err="1"/>
              <a:t>dan</a:t>
            </a:r>
            <a:r>
              <a:rPr lang="en-US" sz="2400" dirty="0"/>
              <a:t> Microsoft Visual Basic 1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1991, Delphi yang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Pascal for windows </a:t>
            </a:r>
            <a:r>
              <a:rPr lang="en-US" sz="2400" dirty="0" err="1"/>
              <a:t>akhirnya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1997 Visual Basic 5 </a:t>
            </a:r>
            <a:r>
              <a:rPr lang="en-US" sz="2400" dirty="0" err="1"/>
              <a:t>diluncurkan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kemudahan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database, OO Cobol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ditemukan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windows.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kebanyakan</a:t>
            </a:r>
            <a:r>
              <a:rPr lang="en-US" sz="2400" dirty="0"/>
              <a:t> programmer database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dipungkiri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era 1990an </a:t>
            </a:r>
            <a:r>
              <a:rPr lang="en-US" sz="2400" dirty="0" err="1"/>
              <a:t>merupakan</a:t>
            </a:r>
            <a:r>
              <a:rPr lang="en-US" sz="2400" dirty="0"/>
              <a:t> era yang paling </a:t>
            </a:r>
            <a:r>
              <a:rPr lang="en-US" sz="2400" dirty="0" err="1"/>
              <a:t>produktif</a:t>
            </a:r>
            <a:r>
              <a:rPr lang="en-US" sz="2400" dirty="0"/>
              <a:t> </a:t>
            </a:r>
            <a:r>
              <a:rPr lang="en-US" sz="2400" dirty="0" err="1"/>
              <a:t>semenjak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 smtClean="0"/>
              <a:t>pemrogramman</a:t>
            </a:r>
            <a:r>
              <a:rPr lang="en-US" sz="2400" dirty="0" smtClean="0"/>
              <a:t> </a:t>
            </a:r>
            <a:r>
              <a:rPr lang="en-US" sz="2400" dirty="0" err="1" smtClean="0"/>
              <a:t>diciptakan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445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Sejarah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Bahasa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Pemrograman</a:t>
            </a:r>
            <a:endParaRPr lang="en-US" dirty="0"/>
          </a:p>
        </p:txBody>
      </p:sp>
      <p:sp>
        <p:nvSpPr>
          <p:cNvPr id="2" name="AutoShape 2" descr="Image result for sejarah bahasa pemrogra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err="1"/>
              <a:t>Periode</a:t>
            </a:r>
            <a:r>
              <a:rPr lang="en-US" sz="2400" b="1" dirty="0"/>
              <a:t> 1990-an: </a:t>
            </a:r>
            <a:r>
              <a:rPr lang="en-US" sz="2400" b="1" dirty="0" smtClean="0"/>
              <a:t>Visual</a:t>
            </a:r>
          </a:p>
          <a:p>
            <a:pPr marL="0" indent="0" fontAlgn="base">
              <a:buNone/>
            </a:pP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yang </a:t>
            </a:r>
            <a:r>
              <a:rPr lang="en-US" sz="2400" dirty="0" err="1"/>
              <a:t>berkembang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periode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/>
              <a:t>• </a:t>
            </a:r>
            <a:r>
              <a:rPr lang="en-US" sz="2400" dirty="0" err="1"/>
              <a:t>Haskel</a:t>
            </a:r>
            <a:r>
              <a:rPr lang="en-US" sz="2400" dirty="0"/>
              <a:t> – 1990</a:t>
            </a:r>
          </a:p>
          <a:p>
            <a:pPr marL="0" indent="0" fontAlgn="base">
              <a:buNone/>
            </a:pPr>
            <a:r>
              <a:rPr lang="en-US" sz="2400" dirty="0"/>
              <a:t>• Python – 1991</a:t>
            </a:r>
          </a:p>
          <a:p>
            <a:pPr marL="0" indent="0" fontAlgn="base">
              <a:buNone/>
            </a:pPr>
            <a:r>
              <a:rPr lang="en-US" sz="2400" dirty="0"/>
              <a:t>• Java – 1991</a:t>
            </a:r>
          </a:p>
          <a:p>
            <a:pPr marL="0" indent="0" fontAlgn="base">
              <a:buNone/>
            </a:pPr>
            <a:r>
              <a:rPr lang="en-US" sz="2400" dirty="0"/>
              <a:t>• Ruby – 1993</a:t>
            </a:r>
          </a:p>
          <a:p>
            <a:pPr marL="0" indent="0" fontAlgn="base">
              <a:buNone/>
            </a:pPr>
            <a:r>
              <a:rPr lang="en-US" sz="2400" dirty="0"/>
              <a:t>• OO Cobol</a:t>
            </a:r>
          </a:p>
          <a:p>
            <a:pPr marL="0" indent="0" fontAlgn="base">
              <a:buNone/>
            </a:pPr>
            <a:r>
              <a:rPr lang="en-US" sz="2400" dirty="0"/>
              <a:t>• </a:t>
            </a:r>
            <a:r>
              <a:rPr lang="en-US" sz="2400" dirty="0" err="1"/>
              <a:t>Lua</a:t>
            </a:r>
            <a:r>
              <a:rPr lang="en-US" sz="2400" dirty="0"/>
              <a:t> – 1993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00700" y="3394074"/>
            <a:ext cx="6172200" cy="394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 smtClean="0"/>
              <a:t>• </a:t>
            </a:r>
            <a:r>
              <a:rPr lang="en-US" sz="2400" dirty="0" err="1" smtClean="0"/>
              <a:t>Lua</a:t>
            </a:r>
            <a:r>
              <a:rPr lang="en-US" sz="2400" dirty="0" smtClean="0"/>
              <a:t> – 1993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 smtClean="0"/>
              <a:t>• ANSI Common Lisp – 1994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 smtClean="0"/>
              <a:t>• JavaScript – 1995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 smtClean="0"/>
              <a:t>• PHP – 1995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 smtClean="0"/>
              <a:t>• C# – 2000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 smtClean="0"/>
              <a:t>• </a:t>
            </a:r>
            <a:r>
              <a:rPr lang="en-US" sz="2400" dirty="0" err="1" smtClean="0"/>
              <a:t>JavaFX</a:t>
            </a:r>
            <a:r>
              <a:rPr lang="en-US" sz="2400" dirty="0" smtClean="0"/>
              <a:t> Scrip, Live Script,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 smtClean="0"/>
              <a:t>• Visual Basic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85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Sejarah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Bahasa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Pemrograman</a:t>
            </a:r>
            <a:endParaRPr lang="en-US" dirty="0"/>
          </a:p>
        </p:txBody>
      </p:sp>
      <p:sp>
        <p:nvSpPr>
          <p:cNvPr id="2" name="AutoShape 2" descr="Image result for sejarah bahasa pemrogra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411412"/>
            <a:ext cx="10515600" cy="39449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err="1"/>
              <a:t>Periode</a:t>
            </a:r>
            <a:r>
              <a:rPr lang="en-US" sz="2400" b="1" dirty="0"/>
              <a:t> 2000an </a:t>
            </a:r>
            <a:r>
              <a:rPr lang="en-US" sz="2400" b="1" dirty="0" err="1"/>
              <a:t>hingga</a:t>
            </a:r>
            <a:r>
              <a:rPr lang="en-US" sz="2400" b="1" dirty="0"/>
              <a:t> </a:t>
            </a:r>
            <a:r>
              <a:rPr lang="en-US" sz="2400" b="1" dirty="0" err="1" smtClean="0"/>
              <a:t>sekarang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yang </a:t>
            </a:r>
            <a:r>
              <a:rPr lang="en-US" sz="2400" dirty="0" err="1"/>
              <a:t>dicermati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konsepsi</a:t>
            </a:r>
            <a:r>
              <a:rPr lang="en-US" sz="2400" dirty="0"/>
              <a:t> Microsoft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Visual Net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VB Net , VC++ Net, ASP NET yang di compile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windows. (Compile any program run one system</a:t>
            </a:r>
            <a:r>
              <a:rPr lang="en-US" sz="2400" dirty="0" smtClean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Konsepsi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,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yang </a:t>
            </a:r>
            <a:r>
              <a:rPr lang="en-US" sz="2400" dirty="0" err="1"/>
              <a:t>terbalik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ditawarkan</a:t>
            </a:r>
            <a:r>
              <a:rPr lang="en-US" sz="2400" dirty="0"/>
              <a:t> Sun Microsystem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produknya</a:t>
            </a:r>
            <a:r>
              <a:rPr lang="en-US" sz="2400" dirty="0"/>
              <a:t> Java, J2ME, JDK,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dicompile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(java)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dibanyak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. (Compile one program running any system</a:t>
            </a:r>
            <a:r>
              <a:rPr lang="en-US" sz="2400" dirty="0" smtClean="0"/>
              <a:t>).</a:t>
            </a:r>
          </a:p>
          <a:p>
            <a:pPr marL="0" indent="0" algn="just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32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nn-NO" b="1" dirty="0" smtClean="0"/>
              <a:t>Bahasa </a:t>
            </a:r>
            <a:r>
              <a:rPr lang="nn-NO" b="1" dirty="0"/>
              <a:t>pemrograman tingkat </a:t>
            </a:r>
            <a:r>
              <a:rPr lang="nn-NO" b="1" dirty="0" smtClean="0"/>
              <a:t>rendah</a:t>
            </a:r>
          </a:p>
          <a:p>
            <a:pPr marL="0" indent="0" algn="just">
              <a:buNone/>
            </a:pP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(</a:t>
            </a:r>
            <a:r>
              <a:rPr lang="en-US" dirty="0" err="1"/>
              <a:t>kompilasi</a:t>
            </a:r>
            <a:r>
              <a:rPr lang="en-US" dirty="0"/>
              <a:t>).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programmer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detail yang di </a:t>
            </a:r>
            <a:r>
              <a:rPr lang="en-US" dirty="0" err="1"/>
              <a:t>tangani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Tingkat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581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nn-NO" b="1" dirty="0" smtClean="0"/>
              <a:t>Contoh Bahasa </a:t>
            </a:r>
            <a:r>
              <a:rPr lang="nn-NO" b="1" dirty="0"/>
              <a:t>pemrograman tingkat </a:t>
            </a:r>
            <a:r>
              <a:rPr lang="nn-NO" b="1" dirty="0" smtClean="0"/>
              <a:t>rendah</a:t>
            </a:r>
          </a:p>
          <a:p>
            <a:pPr marL="0" indent="0" algn="just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32-bit x86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Fibonacci </a:t>
            </a:r>
            <a:r>
              <a:rPr lang="en-US" dirty="0" err="1"/>
              <a:t>ke</a:t>
            </a:r>
            <a:r>
              <a:rPr lang="en-US" dirty="0"/>
              <a:t>-n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nn-NO" b="1" dirty="0" smtClean="0"/>
          </a:p>
          <a:p>
            <a:pPr marL="0" indent="0" algn="just">
              <a:buNone/>
            </a:pPr>
            <a:r>
              <a:rPr lang="it-IT" dirty="0"/>
              <a:t>8B542408     83FA0077     06B80000     0000C383 FA027706     B8010000     00C353BB     01000000 B9010000     008D0419     83FA0376     078BD989 C14AEBF1     5BC3</a:t>
            </a:r>
            <a:endParaRPr lang="nn-NO" b="1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Tingkat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148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nn-NO" b="1" dirty="0" smtClean="0"/>
              <a:t>2. </a:t>
            </a:r>
            <a:r>
              <a:rPr lang="nn-NO" b="1" dirty="0"/>
              <a:t>Bahasa pemrograman tingkat </a:t>
            </a:r>
            <a:r>
              <a:rPr lang="en-US" b="1" dirty="0" err="1" smtClean="0"/>
              <a:t>menengah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 </a:t>
            </a:r>
            <a:r>
              <a:rPr lang="en-US" dirty="0" err="1"/>
              <a:t>Bahasa</a:t>
            </a:r>
            <a:r>
              <a:rPr lang="en-US" dirty="0"/>
              <a:t> assembly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formal,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di </a:t>
            </a:r>
            <a:r>
              <a:rPr lang="en-US" dirty="0" err="1"/>
              <a:t>wakili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 </a:t>
            </a:r>
            <a:r>
              <a:rPr lang="en-US" i="1" dirty="0"/>
              <a:t>assembly</a:t>
            </a:r>
            <a:r>
              <a:rPr lang="en-US" dirty="0"/>
              <a:t>. Assembler </a:t>
            </a:r>
            <a:r>
              <a:rPr lang="en-US" dirty="0" err="1"/>
              <a:t>menghasilkan</a:t>
            </a:r>
            <a:r>
              <a:rPr lang="en-US" dirty="0"/>
              <a:t> file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file </a:t>
            </a:r>
            <a:r>
              <a:rPr lang="en-US" dirty="0" err="1"/>
              <a:t>objek</a:t>
            </a:r>
            <a:r>
              <a:rPr lang="en-US" dirty="0"/>
              <a:t> 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:</a:t>
            </a:r>
          </a:p>
          <a:p>
            <a:pPr algn="just"/>
            <a:r>
              <a:rPr lang="en-US" dirty="0"/>
              <a:t>Assembler</a:t>
            </a:r>
          </a:p>
          <a:p>
            <a:pPr algn="just"/>
            <a:r>
              <a:rPr lang="en-US" dirty="0"/>
              <a:t>Microsoft Macro Assembler (MASM)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Tingkat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45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nn-NO" b="1" dirty="0" smtClean="0"/>
              <a:t>Contoh Bahasa </a:t>
            </a:r>
            <a:r>
              <a:rPr lang="nn-NO" b="1" dirty="0"/>
              <a:t>pemrograman tingkat </a:t>
            </a:r>
            <a:r>
              <a:rPr lang="en-US" b="1" dirty="0" err="1" smtClean="0"/>
              <a:t>menengah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Fibonacci </a:t>
            </a:r>
            <a:r>
              <a:rPr lang="en-US" dirty="0" err="1"/>
              <a:t>ke</a:t>
            </a:r>
            <a:r>
              <a:rPr lang="en-US" dirty="0"/>
              <a:t>-n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 </a:t>
            </a:r>
            <a:r>
              <a:rPr lang="en-US" i="1" dirty="0"/>
              <a:t>assembly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fib: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edx</a:t>
            </a:r>
            <a:r>
              <a:rPr lang="en-US" dirty="0"/>
              <a:t>, [esp+8]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/>
              <a:t>edx</a:t>
            </a:r>
            <a:r>
              <a:rPr lang="en-US" dirty="0"/>
              <a:t>, 0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/>
              <a:t>@f 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0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ret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Tingkat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160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nn-NO" b="1" dirty="0" smtClean="0"/>
              <a:t>3. Bahasa </a:t>
            </a:r>
            <a:r>
              <a:rPr lang="nn-NO" b="1" dirty="0"/>
              <a:t>pemrograman tingkat </a:t>
            </a:r>
            <a:r>
              <a:rPr lang="en-US" b="1" dirty="0" err="1" smtClean="0"/>
              <a:t>tinggi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(</a:t>
            </a:r>
            <a:r>
              <a:rPr lang="en-US" i="1" dirty="0"/>
              <a:t>high level programming language</a:t>
            </a:r>
            <a:r>
              <a:rPr lang="en-US" dirty="0"/>
              <a:t>)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ke-3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– 5 </a:t>
            </a:r>
            <a:r>
              <a:rPr lang="en-US" dirty="0" err="1"/>
              <a:t>tetap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semula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,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( di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cloud ), </a:t>
            </a:r>
            <a:r>
              <a:rPr lang="en-US" dirty="0" err="1"/>
              <a:t>pemrograman</a:t>
            </a:r>
            <a:r>
              <a:rPr lang="en-US" dirty="0"/>
              <a:t> basis data,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mobile 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marak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manpaknya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 </a:t>
            </a:r>
            <a:r>
              <a:rPr lang="en-US" i="1" dirty="0"/>
              <a:t>trend</a:t>
            </a:r>
            <a:r>
              <a:rPr lang="en-US" dirty="0"/>
              <a:t> 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Tingkat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43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Capaian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Pembelajaran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Definisi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Sejarah Bahasa Pemrograman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Tingkat </a:t>
            </a:r>
            <a:r>
              <a:rPr lang="id-ID" dirty="0"/>
              <a:t>Bahasa </a:t>
            </a:r>
            <a:r>
              <a:rPr lang="id-ID" dirty="0" smtClean="0"/>
              <a:t>Pemrograman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Trend </a:t>
            </a:r>
            <a:r>
              <a:rPr lang="id-ID" dirty="0"/>
              <a:t>bahasa pemrograman</a:t>
            </a:r>
          </a:p>
        </p:txBody>
      </p:sp>
    </p:spTree>
    <p:extLst>
      <p:ext uri="{BB962C8B-B14F-4D97-AF65-F5344CB8AC3E}">
        <p14:creationId xmlns:p14="http://schemas.microsoft.com/office/powerpoint/2010/main" val="27538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nn-NO" b="1" dirty="0" smtClean="0"/>
              <a:t>3. Bahasa </a:t>
            </a:r>
            <a:r>
              <a:rPr lang="nn-NO" b="1" dirty="0"/>
              <a:t>pemrograman tingkat </a:t>
            </a:r>
            <a:r>
              <a:rPr lang="en-US" b="1" dirty="0" err="1" smtClean="0"/>
              <a:t>tinggi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:</a:t>
            </a:r>
          </a:p>
          <a:p>
            <a:r>
              <a:rPr lang="en-US" dirty="0"/>
              <a:t>C++ (Turbo C++)</a:t>
            </a:r>
          </a:p>
          <a:p>
            <a:r>
              <a:rPr lang="en-US" dirty="0"/>
              <a:t>Visual Basic (non – .NET)</a:t>
            </a:r>
          </a:p>
          <a:p>
            <a:r>
              <a:rPr lang="en-US" dirty="0"/>
              <a:t>PHP (</a:t>
            </a:r>
            <a:r>
              <a:rPr lang="en-US" dirty="0" err="1"/>
              <a:t>prosedural</a:t>
            </a:r>
            <a:r>
              <a:rPr lang="en-US" dirty="0"/>
              <a:t>)</a:t>
            </a:r>
          </a:p>
          <a:p>
            <a:r>
              <a:rPr lang="en-US" dirty="0"/>
              <a:t>Delphi (Borland)</a:t>
            </a:r>
          </a:p>
          <a:p>
            <a:r>
              <a:rPr lang="en-US" dirty="0"/>
              <a:t>Pascal (Turbo Pascal)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Tingkat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44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nn-NO" b="1" dirty="0" smtClean="0"/>
              <a:t>Contoh Bahasa </a:t>
            </a:r>
            <a:r>
              <a:rPr lang="nn-NO" b="1" dirty="0"/>
              <a:t>pemrograman tingkat </a:t>
            </a:r>
            <a:r>
              <a:rPr lang="en-US" b="1" dirty="0" err="1" smtClean="0"/>
              <a:t>tinggi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“Message Box” </a:t>
            </a:r>
            <a:r>
              <a:rPr lang="en-US" dirty="0" err="1"/>
              <a:t>dengan</a:t>
            </a:r>
            <a:r>
              <a:rPr lang="en-US" dirty="0"/>
              <a:t>  Visual Basic 6.0 (non – .NET</a:t>
            </a:r>
            <a:r>
              <a:rPr lang="en-US" dirty="0" smtClean="0"/>
              <a:t>):</a:t>
            </a:r>
          </a:p>
          <a:p>
            <a:pPr marL="0" indent="0" algn="just">
              <a:buNone/>
            </a:pPr>
            <a:r>
              <a:rPr lang="en-US" dirty="0"/>
              <a:t>Private Sub </a:t>
            </a:r>
            <a:r>
              <a:rPr lang="en-US" dirty="0" err="1"/>
              <a:t>Form_Load</a:t>
            </a:r>
            <a:r>
              <a:rPr lang="en-US" dirty="0"/>
              <a:t>() ' Execute a simple message box that says "Hello, World!" </a:t>
            </a:r>
            <a:r>
              <a:rPr lang="en-US" dirty="0" err="1"/>
              <a:t>MsgBox</a:t>
            </a:r>
            <a:r>
              <a:rPr lang="en-US" dirty="0"/>
              <a:t> "Hello, World!" End Sub</a:t>
            </a:r>
            <a:endParaRPr lang="en-US" dirty="0" smtClean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Tingkat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738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b="1" dirty="0" smtClean="0"/>
              <a:t>4. Bahasa </a:t>
            </a:r>
            <a:r>
              <a:rPr lang="nn-NO" b="1" dirty="0"/>
              <a:t>pemrograman tingkat </a:t>
            </a:r>
            <a:r>
              <a:rPr lang="en-US" b="1" dirty="0"/>
              <a:t>Object – Oriented </a:t>
            </a:r>
            <a:r>
              <a:rPr lang="en-US" b="1" dirty="0" err="1"/>
              <a:t>dan</a:t>
            </a:r>
            <a:r>
              <a:rPr lang="en-US" b="1" dirty="0"/>
              <a:t> Visual / Very-High </a:t>
            </a:r>
            <a:r>
              <a:rPr lang="en-US" b="1" dirty="0" smtClean="0"/>
              <a:t>Level</a:t>
            </a:r>
          </a:p>
          <a:p>
            <a:pPr marL="0" indent="0" algn="just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berpendapat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 “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Object – Oriented </a:t>
            </a:r>
            <a:r>
              <a:rPr lang="en-US" dirty="0" err="1"/>
              <a:t>dan</a:t>
            </a:r>
            <a:r>
              <a:rPr lang="en-US" dirty="0"/>
              <a:t> Visual” </a:t>
            </a:r>
            <a:r>
              <a:rPr lang="en-US" dirty="0" err="1"/>
              <a:t>merupakan</a:t>
            </a:r>
            <a:r>
              <a:rPr lang="en-US" dirty="0"/>
              <a:t> “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”,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Object – Oriented di </a:t>
            </a:r>
            <a:r>
              <a:rPr lang="en-US" dirty="0" err="1"/>
              <a:t>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PHP </a:t>
            </a:r>
            <a:r>
              <a:rPr lang="en-US" dirty="0" err="1"/>
              <a:t>atau</a:t>
            </a:r>
            <a:r>
              <a:rPr lang="en-US" dirty="0"/>
              <a:t> Visual Basic .NET.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Tingkat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362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b="1" dirty="0" smtClean="0"/>
              <a:t>4. Bahasa </a:t>
            </a:r>
            <a:r>
              <a:rPr lang="nn-NO" b="1" dirty="0"/>
              <a:t>pemrograman tingkat </a:t>
            </a:r>
            <a:r>
              <a:rPr lang="en-US" b="1" dirty="0"/>
              <a:t>Object – Oriented </a:t>
            </a:r>
            <a:r>
              <a:rPr lang="en-US" b="1" dirty="0" err="1"/>
              <a:t>dan</a:t>
            </a:r>
            <a:r>
              <a:rPr lang="en-US" b="1" dirty="0"/>
              <a:t> Visual / Very-High </a:t>
            </a:r>
            <a:r>
              <a:rPr lang="en-US" b="1" dirty="0" smtClean="0"/>
              <a:t>Level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Object-Oriented </a:t>
            </a:r>
            <a:r>
              <a:rPr lang="en-US" dirty="0" err="1"/>
              <a:t>dan</a:t>
            </a:r>
            <a:r>
              <a:rPr lang="en-US" dirty="0"/>
              <a:t> Visual :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Visual Basic .NET</a:t>
            </a:r>
          </a:p>
          <a:p>
            <a:r>
              <a:rPr lang="en-US" dirty="0"/>
              <a:t>Java (</a:t>
            </a:r>
            <a:r>
              <a:rPr lang="en-US" dirty="0" err="1"/>
              <a:t>termasuk</a:t>
            </a:r>
            <a:r>
              <a:rPr lang="en-US" dirty="0"/>
              <a:t> Java yang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Android Studio)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ASP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Tingkat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109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b="1" dirty="0" smtClean="0"/>
              <a:t>Contoh Bahasa </a:t>
            </a:r>
            <a:r>
              <a:rPr lang="nn-NO" b="1" dirty="0"/>
              <a:t>pemrograman tingkat </a:t>
            </a:r>
            <a:r>
              <a:rPr lang="en-US" b="1" dirty="0"/>
              <a:t>Object – Oriented </a:t>
            </a:r>
            <a:r>
              <a:rPr lang="en-US" b="1" dirty="0" err="1"/>
              <a:t>dan</a:t>
            </a:r>
            <a:r>
              <a:rPr lang="en-US" b="1" dirty="0"/>
              <a:t> Visual / Very-High </a:t>
            </a:r>
            <a:r>
              <a:rPr lang="en-US" b="1" dirty="0" smtClean="0"/>
              <a:t>Level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“Message Box” </a:t>
            </a:r>
            <a:r>
              <a:rPr lang="en-US" dirty="0" err="1"/>
              <a:t>dengan</a:t>
            </a:r>
            <a:r>
              <a:rPr lang="en-US" dirty="0"/>
              <a:t>  Visual Basic .NET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Public Class Form1 Private Sub Button1_Click(sender As Object, e As </a:t>
            </a:r>
            <a:r>
              <a:rPr lang="en-US" dirty="0" err="1"/>
              <a:t>EventArgs</a:t>
            </a:r>
            <a:r>
              <a:rPr lang="en-US" dirty="0"/>
              <a:t>) Handles Button1.Click </a:t>
            </a:r>
            <a:r>
              <a:rPr lang="en-US" dirty="0" err="1"/>
              <a:t>MsgBox</a:t>
            </a:r>
            <a:r>
              <a:rPr lang="en-US" dirty="0"/>
              <a:t>("Hello world", </a:t>
            </a:r>
            <a:r>
              <a:rPr lang="en-US" dirty="0" err="1"/>
              <a:t>MsgBoxStyle.Information</a:t>
            </a:r>
            <a:r>
              <a:rPr lang="en-US" dirty="0"/>
              <a:t>, "Hello world!") ' Show a message that says "Hello world!". End Sub End Class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Tingkat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425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Bahasa</a:t>
            </a:r>
            <a:r>
              <a:rPr lang="en-US" dirty="0" smtClean="0"/>
              <a:t>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 Basic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C++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C#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045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Tcl</a:t>
            </a:r>
            <a:r>
              <a:rPr lang="en-US" dirty="0"/>
              <a:t>/</a:t>
            </a:r>
            <a:r>
              <a:rPr lang="en-US" dirty="0" err="1"/>
              <a:t>Tk</a:t>
            </a:r>
            <a:r>
              <a:rPr lang="en-US" dirty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O’Caml</a:t>
            </a:r>
            <a:r>
              <a:rPr lang="en-US" dirty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Ruby,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Phyton</a:t>
            </a:r>
            <a:r>
              <a:rPr lang="en-US" dirty="0"/>
              <a:t> 3.1,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Java 6 JDK, JED, Java Beans, J2ME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Microsoft Visual Net (VB Net, C++ Net, ASP NET) 2008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Java Scrip Template </a:t>
            </a:r>
            <a:r>
              <a:rPr lang="en-US" dirty="0" err="1"/>
              <a:t>oleh</a:t>
            </a:r>
            <a:r>
              <a:rPr lang="en-US" dirty="0"/>
              <a:t> Mambo, </a:t>
            </a:r>
            <a:r>
              <a:rPr lang="en-US" dirty="0" err="1"/>
              <a:t>PhpNuke</a:t>
            </a:r>
            <a:r>
              <a:rPr lang="en-US" dirty="0"/>
              <a:t>, </a:t>
            </a:r>
            <a:r>
              <a:rPr lang="en-US" dirty="0" err="1"/>
              <a:t>Jomla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dirty="0"/>
              <a:t>Trend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77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800" b="1" dirty="0"/>
              <a:t>VIDEO (LINK)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7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semantic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programmer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/>
              <a:t>Definisi</a:t>
            </a:r>
            <a:endParaRPr lang="en-US" dirty="0"/>
          </a:p>
        </p:txBody>
      </p:sp>
      <p:sp>
        <p:nvSpPr>
          <p:cNvPr id="2" name="AutoShape 2" descr="Image result for programming langu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rogramming langu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programming langu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result for programming langu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Image result for programming langu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7937"/>
            <a:ext cx="5604120" cy="233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47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Sejarah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Bahasa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Pemrograman</a:t>
            </a:r>
            <a:endParaRPr lang="en-US" dirty="0"/>
          </a:p>
        </p:txBody>
      </p:sp>
      <p:sp>
        <p:nvSpPr>
          <p:cNvPr id="2" name="AutoShape 2" descr="Image result for sejarah bahasa pemrogra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sejarah bahasa pemrogra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251324"/>
            <a:ext cx="7753350" cy="4278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2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Sejarah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Bahasa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Pemrograman</a:t>
            </a:r>
            <a:endParaRPr lang="en-US" dirty="0"/>
          </a:p>
        </p:txBody>
      </p:sp>
      <p:sp>
        <p:nvSpPr>
          <p:cNvPr id="2" name="AutoShape 2" descr="Image result for sejarah bahasa pemrogra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smtClean="0"/>
              <a:t>1940</a:t>
            </a:r>
          </a:p>
          <a:p>
            <a:pPr fontAlgn="base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kemunculannya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kode-kode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kode-kode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diinterpretasikan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tergolong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0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Sejarah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Bahasa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Pemrograman</a:t>
            </a:r>
            <a:endParaRPr lang="en-US" dirty="0"/>
          </a:p>
        </p:txBody>
      </p:sp>
      <p:sp>
        <p:nvSpPr>
          <p:cNvPr id="2" name="AutoShape 2" descr="Image result for sejarah bahasa pemrogra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smtClean="0"/>
              <a:t>1940-an</a:t>
            </a:r>
          </a:p>
          <a:p>
            <a:pPr marL="0" indent="0" fontAlgn="base">
              <a:buNone/>
            </a:pPr>
            <a:r>
              <a:rPr lang="en-US" dirty="0" err="1"/>
              <a:t>Bahasa</a:t>
            </a:r>
            <a:r>
              <a:rPr lang="en-US" dirty="0"/>
              <a:t> assembly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assembly. </a:t>
            </a:r>
            <a:r>
              <a:rPr lang="en-US" dirty="0" err="1"/>
              <a:t>Misalnya</a:t>
            </a:r>
            <a:r>
              <a:rPr lang="en-US" dirty="0"/>
              <a:t> :</a:t>
            </a:r>
          </a:p>
          <a:p>
            <a:pPr fontAlgn="base"/>
            <a:r>
              <a:rPr lang="en-US" dirty="0"/>
              <a:t>Move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data,</a:t>
            </a:r>
          </a:p>
          <a:p>
            <a:pPr fontAlgn="base"/>
            <a:r>
              <a:rPr lang="en-US" dirty="0"/>
              <a:t>ADD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,</a:t>
            </a:r>
          </a:p>
          <a:p>
            <a:pPr fontAlgn="base"/>
            <a:r>
              <a:rPr lang="en-US" dirty="0"/>
              <a:t>MUL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,</a:t>
            </a:r>
          </a:p>
          <a:p>
            <a:pPr fontAlgn="base"/>
            <a:r>
              <a:rPr lang="en-US" dirty="0"/>
              <a:t>SUB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6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Sejarah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Bahasa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Pemrograman</a:t>
            </a:r>
            <a:endParaRPr lang="en-US" dirty="0"/>
          </a:p>
        </p:txBody>
      </p:sp>
      <p:sp>
        <p:nvSpPr>
          <p:cNvPr id="2" name="AutoShape 2" descr="Image result for sejarah bahasa pemrogra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Periode</a:t>
            </a: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</a:t>
            </a:r>
            <a:r>
              <a:rPr lang="en-US" b="1" dirty="0" smtClean="0"/>
              <a:t>1950-an </a:t>
            </a:r>
            <a:r>
              <a:rPr lang="en-US" b="1" dirty="0" err="1"/>
              <a:t>sampai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</a:t>
            </a:r>
            <a:r>
              <a:rPr lang="en-US" b="1" dirty="0" smtClean="0"/>
              <a:t>1960-an</a:t>
            </a:r>
          </a:p>
          <a:p>
            <a:pPr marL="0" indent="0" algn="just">
              <a:buNone/>
            </a:pP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1950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modern, yang </a:t>
            </a:r>
            <a:r>
              <a:rPr lang="en-US" dirty="0" err="1"/>
              <a:t>turun-temurun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reserved word yang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READ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, WRITE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dsb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perkembangannya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Tingkat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Procedural Programing </a:t>
            </a:r>
            <a:r>
              <a:rPr lang="en-US" dirty="0" err="1"/>
              <a:t>dan</a:t>
            </a:r>
            <a:r>
              <a:rPr lang="en-US" dirty="0"/>
              <a:t> Object Oriented Programing.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0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b="1" u="sng" dirty="0" err="1" smtClean="0"/>
              <a:t>Sejarah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Bahasa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Pemrograman</a:t>
            </a:r>
            <a:endParaRPr lang="en-US" dirty="0"/>
          </a:p>
        </p:txBody>
      </p:sp>
      <p:sp>
        <p:nvSpPr>
          <p:cNvPr id="2" name="AutoShape 2" descr="Image result for sejarah bahasa pemrogra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Periode</a:t>
            </a:r>
            <a:r>
              <a:rPr lang="en-US" b="1" dirty="0" smtClean="0"/>
              <a:t> </a:t>
            </a:r>
            <a:r>
              <a:rPr lang="en-US" b="1" dirty="0" err="1"/>
              <a:t>tahun</a:t>
            </a:r>
            <a:r>
              <a:rPr lang="en-US" b="1" dirty="0"/>
              <a:t> </a:t>
            </a:r>
            <a:r>
              <a:rPr lang="en-US" b="1" dirty="0" smtClean="0"/>
              <a:t>1950-an </a:t>
            </a:r>
            <a:r>
              <a:rPr lang="en-US" b="1" dirty="0" err="1"/>
              <a:t>sampai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</a:t>
            </a:r>
            <a:r>
              <a:rPr lang="en-US" b="1" dirty="0" smtClean="0"/>
              <a:t>1960-an</a:t>
            </a:r>
          </a:p>
          <a:p>
            <a:pPr marL="0" indent="0" fontAlgn="base">
              <a:buNone/>
            </a:pPr>
            <a:r>
              <a:rPr lang="en-US" sz="2400" dirty="0"/>
              <a:t>• Regional Assembly Language – 1951</a:t>
            </a:r>
          </a:p>
          <a:p>
            <a:pPr marL="0" indent="0" fontAlgn="base">
              <a:buNone/>
            </a:pPr>
            <a:r>
              <a:rPr lang="en-US" sz="2400" dirty="0"/>
              <a:t>• </a:t>
            </a:r>
            <a:r>
              <a:rPr lang="en-US" sz="2400" dirty="0" err="1"/>
              <a:t>Autocode</a:t>
            </a:r>
            <a:r>
              <a:rPr lang="en-US" sz="2400" dirty="0"/>
              <a:t> – 1952</a:t>
            </a:r>
          </a:p>
          <a:p>
            <a:pPr marL="0" indent="0" fontAlgn="base">
              <a:buNone/>
            </a:pPr>
            <a:r>
              <a:rPr lang="en-US" sz="2400" dirty="0"/>
              <a:t>• FORTRAN – 1954</a:t>
            </a:r>
          </a:p>
          <a:p>
            <a:pPr marL="0" indent="0" fontAlgn="base">
              <a:buNone/>
            </a:pPr>
            <a:r>
              <a:rPr lang="en-US" sz="2400" dirty="0"/>
              <a:t>• FLOW-MATIC – 1955</a:t>
            </a:r>
          </a:p>
          <a:p>
            <a:pPr marL="0" indent="0" fontAlgn="base">
              <a:buNone/>
            </a:pPr>
            <a:r>
              <a:rPr lang="en-US" sz="2400" dirty="0"/>
              <a:t>• COMTRAN – 1957</a:t>
            </a:r>
          </a:p>
          <a:p>
            <a:pPr marL="0" indent="0" fontAlgn="base">
              <a:buNone/>
            </a:pPr>
            <a:r>
              <a:rPr lang="en-US" sz="2400" dirty="0"/>
              <a:t>• LISP – 1958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79771" y="3062515"/>
            <a:ext cx="2481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• </a:t>
            </a:r>
            <a:r>
              <a:rPr lang="en-US" sz="2400" dirty="0"/>
              <a:t>ALGOL – 1958</a:t>
            </a:r>
          </a:p>
          <a:p>
            <a:pPr fontAlgn="base"/>
            <a:r>
              <a:rPr lang="en-US" sz="2400" dirty="0"/>
              <a:t>• COBOL – 1959</a:t>
            </a:r>
          </a:p>
          <a:p>
            <a:pPr fontAlgn="base"/>
            <a:r>
              <a:rPr lang="en-US" sz="2400" dirty="0"/>
              <a:t>• APL – 1962</a:t>
            </a:r>
          </a:p>
          <a:p>
            <a:pPr fontAlgn="base"/>
            <a:r>
              <a:rPr lang="en-US" sz="2400" dirty="0"/>
              <a:t>• SIMULA – 1962</a:t>
            </a:r>
          </a:p>
          <a:p>
            <a:pPr fontAlgn="base"/>
            <a:r>
              <a:rPr lang="en-US" sz="2400" dirty="0"/>
              <a:t>• BASIC – 1964</a:t>
            </a:r>
          </a:p>
          <a:p>
            <a:pPr fontAlgn="base"/>
            <a:r>
              <a:rPr lang="en-US" sz="2400" dirty="0"/>
              <a:t>• PL/I -1964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703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1125</Words>
  <Application>Microsoft Office PowerPoint</Application>
  <PresentationFormat>Custom</PresentationFormat>
  <Paragraphs>153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Bahasa Pemrograman</vt:lpstr>
      <vt:lpstr>PowerPoint Presentation</vt:lpstr>
      <vt:lpstr>Pendahuluan</vt:lpstr>
      <vt:lpstr>Definisi</vt:lpstr>
      <vt:lpstr>Sejarah Bahasa Pemrograman</vt:lpstr>
      <vt:lpstr>Sejarah Bahasa Pemrograman</vt:lpstr>
      <vt:lpstr>Sejarah Bahasa Pemrograman</vt:lpstr>
      <vt:lpstr>Sejarah Bahasa Pemrograman</vt:lpstr>
      <vt:lpstr>Sejarah Bahasa Pemrograman</vt:lpstr>
      <vt:lpstr>Sejarah Bahasa Pemrograman</vt:lpstr>
      <vt:lpstr>Sejarah Bahasa Pemrograman</vt:lpstr>
      <vt:lpstr>Sejarah Bahasa Pemrograman</vt:lpstr>
      <vt:lpstr>Sejarah Bahasa Pemrograman</vt:lpstr>
      <vt:lpstr>Sejarah Bahasa Pemrograman</vt:lpstr>
      <vt:lpstr>Tingkat Bahasa Pemrograman</vt:lpstr>
      <vt:lpstr>Tingkat Bahasa Pemrograman</vt:lpstr>
      <vt:lpstr>Tingkat Bahasa Pemrograman</vt:lpstr>
      <vt:lpstr>Tingkat Bahasa Pemrograman</vt:lpstr>
      <vt:lpstr>Tingkat Bahasa Pemrograman</vt:lpstr>
      <vt:lpstr>Tingkat Bahasa Pemrograman</vt:lpstr>
      <vt:lpstr>Tingkat Bahasa Pemrograman</vt:lpstr>
      <vt:lpstr>Tingkat Bahasa Pemrograman</vt:lpstr>
      <vt:lpstr>Tingkat Bahasa Pemrograman</vt:lpstr>
      <vt:lpstr>Tingkat Bahasa Pemrograman</vt:lpstr>
      <vt:lpstr>Jenis Bahasa Pemrograman</vt:lpstr>
      <vt:lpstr>Trend Bahasa Pemrograman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Hendy</dc:creator>
  <cp:lastModifiedBy>IT</cp:lastModifiedBy>
  <cp:revision>178</cp:revision>
  <dcterms:created xsi:type="dcterms:W3CDTF">2019-10-17T04:58:05Z</dcterms:created>
  <dcterms:modified xsi:type="dcterms:W3CDTF">2019-11-06T13:14:53Z</dcterms:modified>
</cp:coreProperties>
</file>