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89" r:id="rId5"/>
    <p:sldId id="290" r:id="rId6"/>
    <p:sldId id="288" r:id="rId7"/>
    <p:sldId id="291" r:id="rId8"/>
    <p:sldId id="287" r:id="rId9"/>
    <p:sldId id="294" r:id="rId10"/>
    <p:sldId id="293" r:id="rId11"/>
    <p:sldId id="292" r:id="rId12"/>
    <p:sldId id="259" r:id="rId13"/>
    <p:sldId id="260" r:id="rId14"/>
    <p:sldId id="262" r:id="rId15"/>
    <p:sldId id="263" r:id="rId16"/>
    <p:sldId id="280" r:id="rId17"/>
    <p:sldId id="281" r:id="rId18"/>
    <p:sldId id="264" r:id="rId19"/>
    <p:sldId id="274" r:id="rId20"/>
    <p:sldId id="265" r:id="rId21"/>
    <p:sldId id="266" r:id="rId22"/>
    <p:sldId id="276" r:id="rId23"/>
    <p:sldId id="267" r:id="rId24"/>
    <p:sldId id="275" r:id="rId25"/>
    <p:sldId id="277" r:id="rId26"/>
    <p:sldId id="270" r:id="rId27"/>
    <p:sldId id="271" r:id="rId28"/>
    <p:sldId id="272" r:id="rId29"/>
    <p:sldId id="282" r:id="rId30"/>
    <p:sldId id="285" r:id="rId31"/>
    <p:sldId id="284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>
        <p:scale>
          <a:sx n="50" d="100"/>
          <a:sy n="50" d="100"/>
        </p:scale>
        <p:origin x="1872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DC660-3E3A-4414-9A63-68412093F71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Nafisatul Hasanah, S.Kom., M.M.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7199-17C8-48FD-9BF6-356B156CC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89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DF5C-E74D-466F-A385-B25D8450684B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Nafisatul Hasanah, S.Kom., M.M.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9B787-52DE-479A-AF11-605403591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36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14/10/2021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lali.com/" TargetMode="External"/><Relationship Id="rId2" Type="http://schemas.openxmlformats.org/officeDocument/2006/relationships/hyperlink" Target="http://www.bizzy.co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nnai.craigslist.org/" TargetMode="External"/><Relationship Id="rId2" Type="http://schemas.openxmlformats.org/officeDocument/2006/relationships/hyperlink" Target="https://ecommerceguide.com/guides/how-to-sell-on-eba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lianz.com.au/" TargetMode="External"/><Relationship Id="rId2" Type="http://schemas.openxmlformats.org/officeDocument/2006/relationships/hyperlink" Target="http://www.pajak.go.i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pjs-online.com/cara-cek-saldo-jht-bpjs-ketenagakerjaa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gov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8938DA-7941-4DEA-92E2-298BDAA4A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600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Web Application &amp;</a:t>
            </a:r>
            <a:b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altLang="ko-KR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E-Commerce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D12707-ABCA-4269-83C7-C6D55C31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1212"/>
            <a:ext cx="9144000" cy="1655762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INTRODUCTION TO INFORMATION </a:t>
            </a:r>
            <a:r>
              <a:rPr lang="en-US" altLang="ko-KR" dirty="0" smtClean="0">
                <a:ea typeface="맑은 고딕" pitchFamily="50" charset="-127"/>
              </a:rPr>
              <a:t>TECHNOLOGY</a:t>
            </a:r>
            <a:endParaRPr lang="en-US" altLang="ko-KR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-163773" y="5541268"/>
            <a:ext cx="4450844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b="1" dirty="0" smtClean="0">
                <a:latin typeface="Brush Script Std" panose="03060802040607070404" pitchFamily="66" charset="0"/>
              </a:rPr>
              <a:t>Nafisatul Hasanah, </a:t>
            </a:r>
            <a:r>
              <a:rPr lang="en-US" altLang="ko-KR" sz="1600" b="1" dirty="0" err="1" smtClean="0">
                <a:latin typeface="Brush Script Std" panose="03060802040607070404" pitchFamily="66" charset="0"/>
              </a:rPr>
              <a:t>S.Kom</a:t>
            </a:r>
            <a:r>
              <a:rPr lang="en-US" altLang="ko-KR" sz="1600" b="1" dirty="0" smtClean="0">
                <a:latin typeface="Brush Script Std" panose="03060802040607070404" pitchFamily="66" charset="0"/>
              </a:rPr>
              <a:t>., M.M.</a:t>
            </a:r>
            <a:endParaRPr lang="en-US" altLang="ko-KR" sz="1600" b="1" dirty="0">
              <a:latin typeface="Brush Script Std" panose="03060802040607070404" pitchFamily="66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32231" y="6093171"/>
            <a:ext cx="4999496" cy="50405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FAKULTAS ILMU KOMPUTER</a:t>
            </a:r>
          </a:p>
          <a:p>
            <a:r>
              <a:rPr lang="en-US" altLang="ko-KR" sz="1600" b="1" dirty="0" smtClean="0">
                <a:solidFill>
                  <a:srgbClr val="002060"/>
                </a:solidFill>
                <a:ea typeface="맑은 고딕" pitchFamily="50" charset="-127"/>
              </a:rPr>
              <a:t>PROGRAM SARJANA TEKNOLOGI INFORMASI</a:t>
            </a:r>
            <a:endParaRPr lang="en-US" altLang="ko-KR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 Application Framework</a:t>
            </a:r>
            <a:endParaRPr lang="en-US" dirty="0"/>
          </a:p>
        </p:txBody>
      </p:sp>
      <p:pic>
        <p:nvPicPr>
          <p:cNvPr id="13314" name="Picture 2" descr="https://lh5.googleusercontent.com/NyFnVOZxZEi_jcg8QcgKAUAvHlRXYugPJ63YJ5m9TmrDZzjPaJB878sq5QdAi5C0gZmjc8stk6f2JIehbFAglRsb2NRsmvLeT9td_lpV9qHpix6fN7oUwHTJClhV--SBvHLgOs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2351881"/>
            <a:ext cx="6411595" cy="42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8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Pendahuluan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64" y="2553355"/>
            <a:ext cx="7400471" cy="3556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65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E-Business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E-business (electronic business) is the conduct of business processes on the internet.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These e-business processes</a:t>
            </a:r>
            <a:r>
              <a:rPr lang="en-US" dirty="0"/>
              <a:t> </a:t>
            </a:r>
            <a:r>
              <a:rPr lang="en-US" dirty="0" smtClean="0"/>
              <a:t>include </a:t>
            </a:r>
            <a:r>
              <a:rPr lang="en-US" dirty="0"/>
              <a:t>buying and selling goods and services, servicing customers, processing payments, managing production control, collaborating </a:t>
            </a:r>
            <a:r>
              <a:rPr lang="en-US" dirty="0" smtClean="0"/>
              <a:t>with business partners, </a:t>
            </a:r>
            <a:r>
              <a:rPr lang="en-US" dirty="0"/>
              <a:t>sharing information, running automated employee services, recruiting;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5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e-Business</a:t>
            </a:r>
            <a:endParaRPr lang="en-US" b="1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64719"/>
              </p:ext>
            </p:extLst>
          </p:nvPr>
        </p:nvGraphicFramePr>
        <p:xfrm>
          <a:off x="1527425" y="1844503"/>
          <a:ext cx="6584950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Picture" r:id="rId3" imgW="6327140" imgH="4803140" progId="Word.Picture.8">
                  <p:embed/>
                </p:oleObj>
              </mc:Choice>
              <mc:Fallback>
                <p:oleObj name="Picture" r:id="rId3" imgW="6327140" imgH="4803140" progId="Word.Picture.8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20" r="3169" b="19621"/>
                      <a:stretch>
                        <a:fillRect/>
                      </a:stretch>
                    </p:blipFill>
                    <p:spPr bwMode="auto">
                      <a:xfrm>
                        <a:off x="1527425" y="1844503"/>
                        <a:ext cx="6584950" cy="454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62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Business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/>
              <a:t>Digunakan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untuk</a:t>
            </a:r>
            <a:r>
              <a:rPr lang="en-US" altLang="en-US" sz="3600" dirty="0"/>
              <a:t> </a:t>
            </a:r>
            <a:r>
              <a:rPr lang="en-US" altLang="en-US" sz="3600" dirty="0" err="1"/>
              <a:t>mendukung</a:t>
            </a:r>
            <a:r>
              <a:rPr lang="en-US" altLang="en-US" sz="3600" dirty="0"/>
              <a:t> </a:t>
            </a:r>
            <a:r>
              <a:rPr lang="en-US" altLang="en-US" sz="3600" dirty="0" err="1"/>
              <a:t>kegiatan</a:t>
            </a:r>
            <a:r>
              <a:rPr lang="en-US" altLang="en-US" sz="3600" dirty="0"/>
              <a:t>, proses, </a:t>
            </a:r>
            <a:r>
              <a:rPr lang="en-US" altLang="en-US" sz="3600" dirty="0" err="1"/>
              <a:t>dan</a:t>
            </a:r>
            <a:r>
              <a:rPr lang="en-US" altLang="en-US" sz="3600" dirty="0"/>
              <a:t> </a:t>
            </a:r>
            <a:r>
              <a:rPr lang="en-US" altLang="en-US" sz="3600" dirty="0" err="1"/>
              <a:t>operasi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bisnis</a:t>
            </a:r>
            <a:r>
              <a:rPr lang="en-US" altLang="en-US" sz="3600" dirty="0"/>
              <a:t> yang </a:t>
            </a:r>
            <a:r>
              <a:rPr lang="en-US" altLang="en-US" sz="3600" dirty="0" err="1"/>
              <a:t>bersifat</a:t>
            </a:r>
            <a:r>
              <a:rPr lang="en-US" altLang="en-US" sz="3600" dirty="0"/>
              <a:t> internal </a:t>
            </a:r>
            <a:r>
              <a:rPr lang="en-US" altLang="en-US" sz="3600" dirty="0" err="1"/>
              <a:t>bagi</a:t>
            </a:r>
            <a:r>
              <a:rPr lang="en-US" altLang="en-US" sz="3600" dirty="0"/>
              <a:t> </a:t>
            </a:r>
            <a:r>
              <a:rPr lang="en-US" altLang="en-US" sz="3600" dirty="0" err="1"/>
              <a:t>perusahaan</a:t>
            </a:r>
            <a:endParaRPr lang="en-US" altLang="en-US" sz="3600" dirty="0"/>
          </a:p>
          <a:p>
            <a:r>
              <a:rPr lang="en-US" altLang="en-US" sz="3600" dirty="0" err="1"/>
              <a:t>Contoh</a:t>
            </a:r>
            <a:r>
              <a:rPr lang="en-US" altLang="en-US" sz="3600" dirty="0"/>
              <a:t>:</a:t>
            </a:r>
          </a:p>
          <a:p>
            <a:pPr lvl="1"/>
            <a:r>
              <a:rPr lang="en-US" altLang="en-US" sz="3200" dirty="0" err="1"/>
              <a:t>Pemrosesan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transaksi</a:t>
            </a:r>
            <a:r>
              <a:rPr lang="en-US" altLang="en-US" sz="3200" dirty="0"/>
              <a:t> internal</a:t>
            </a:r>
          </a:p>
          <a:p>
            <a:pPr lvl="1"/>
            <a:r>
              <a:rPr lang="en-US" altLang="en-US" sz="3200" dirty="0"/>
              <a:t>Enterprise information portal</a:t>
            </a:r>
          </a:p>
          <a:p>
            <a:pPr lvl="1"/>
            <a:r>
              <a:rPr lang="en-US" altLang="en-US" sz="3200" dirty="0" err="1"/>
              <a:t>Sistem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pendukung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manajemen</a:t>
            </a:r>
            <a:endParaRPr lang="id-ID" altLang="en-US" sz="3200" dirty="0"/>
          </a:p>
          <a:p>
            <a:endParaRPr lang="id-ID" alt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156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Ecommerce, or electronic commerce, refers to transactions conducted via the internet. Every time individuals and companies are buying or selling products and services online they’re engaging in ecommerce.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958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 of </a:t>
            </a:r>
            <a:r>
              <a:rPr lang="en-US" b="1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Mempersingkat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distribusi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Brand lebih dekat dengan konsumen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layanan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Disavantage</a:t>
            </a:r>
            <a:r>
              <a:rPr lang="en-US" b="1" dirty="0" smtClean="0"/>
              <a:t> </a:t>
            </a:r>
            <a:r>
              <a:rPr lang="en-US" b="1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err="1"/>
              <a:t>Ketergantungan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kuat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komunikasi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/>
              <a:t>Kurangnya</a:t>
            </a:r>
            <a:r>
              <a:rPr lang="en-US" sz="2400" dirty="0"/>
              <a:t> </a:t>
            </a:r>
            <a:r>
              <a:rPr lang="en-US" sz="2400" dirty="0" err="1"/>
              <a:t>undang-undang</a:t>
            </a:r>
            <a:r>
              <a:rPr lang="en-US" sz="2400" dirty="0"/>
              <a:t> yang </a:t>
            </a:r>
            <a:r>
              <a:rPr lang="en-US" sz="2400" dirty="0" err="1"/>
              <a:t>memadai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e-commerce,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nasional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en-US" sz="2400" dirty="0"/>
              <a:t> </a:t>
            </a:r>
            <a:r>
              <a:rPr lang="en-US" sz="2400" dirty="0" err="1"/>
              <a:t>internasional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/>
              <a:t>Budaya</a:t>
            </a:r>
            <a:r>
              <a:rPr lang="en-US" sz="2400" dirty="0"/>
              <a:t> </a:t>
            </a:r>
            <a:r>
              <a:rPr lang="en-US" sz="2400" dirty="0" err="1"/>
              <a:t>pasar</a:t>
            </a:r>
            <a:r>
              <a:rPr lang="en-US" sz="2400" dirty="0"/>
              <a:t> yang </a:t>
            </a:r>
            <a:r>
              <a:rPr lang="en-US" sz="2400" dirty="0" err="1"/>
              <a:t>menolak</a:t>
            </a:r>
            <a:r>
              <a:rPr lang="en-US" sz="2400" dirty="0"/>
              <a:t> </a:t>
            </a:r>
            <a:r>
              <a:rPr lang="en-US" sz="2400" dirty="0" err="1"/>
              <a:t>perdagangan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 (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menyentuh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mencoba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“</a:t>
            </a:r>
            <a:r>
              <a:rPr lang="en-US" sz="2400" dirty="0" err="1"/>
              <a:t>Hilangnya</a:t>
            </a:r>
            <a:r>
              <a:rPr lang="en-US" sz="2400" dirty="0"/>
              <a:t>” </a:t>
            </a:r>
            <a:r>
              <a:rPr lang="en-US" sz="2400" dirty="0" err="1"/>
              <a:t>privasi</a:t>
            </a:r>
            <a:r>
              <a:rPr lang="en-US" sz="2400" dirty="0"/>
              <a:t>, </a:t>
            </a:r>
            <a:r>
              <a:rPr lang="en-US" sz="2400" dirty="0" err="1"/>
              <a:t>cakupan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perekonomian</a:t>
            </a:r>
            <a:r>
              <a:rPr lang="en-US" sz="2400" dirty="0"/>
              <a:t> </a:t>
            </a:r>
            <a:r>
              <a:rPr lang="en-US" sz="2400" dirty="0" err="1"/>
              <a:t>negara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/>
              <a:t>Rawannya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online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/>
              <a:t>Warna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dijual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foto</a:t>
            </a:r>
            <a:r>
              <a:rPr lang="en-US" sz="2400" dirty="0"/>
              <a:t> yang </a:t>
            </a:r>
            <a:r>
              <a:rPr lang="en-US" sz="2400" dirty="0" err="1"/>
              <a:t>ditampilkan</a:t>
            </a:r>
            <a:r>
              <a:rPr lang="en-US" sz="2400" dirty="0"/>
              <a:t> di website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asli</a:t>
            </a:r>
            <a:endParaRPr lang="en-US" sz="2400" dirty="0"/>
          </a:p>
          <a:p>
            <a:pPr marL="514350" indent="-514350"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33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Business-to-Business (B2B) </a:t>
            </a:r>
          </a:p>
          <a:p>
            <a:pPr marL="0" indent="0" algn="just">
              <a:buNone/>
            </a:pPr>
            <a:r>
              <a:rPr lang="en-US" dirty="0"/>
              <a:t>In the B2B ecommerce model both parties involved are businesses. In this type of a transaction, one business provides the other with products and/or services.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64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Business-to-Business (B2B)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website </a:t>
            </a:r>
            <a:r>
              <a:rPr lang="en-US" i="1" dirty="0"/>
              <a:t>e-commerce</a:t>
            </a:r>
            <a:r>
              <a:rPr lang="en-US" dirty="0"/>
              <a:t> B2B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Bizzy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Ralali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Bizzy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lain, </a:t>
            </a:r>
            <a:r>
              <a:rPr lang="en-US" i="1" dirty="0"/>
              <a:t>Office Supplies</a:t>
            </a:r>
            <a:r>
              <a:rPr lang="en-US" dirty="0"/>
              <a:t> (ATK), </a:t>
            </a:r>
            <a:r>
              <a:rPr lang="en-US" dirty="0" err="1"/>
              <a:t>Elektronik</a:t>
            </a:r>
            <a:r>
              <a:rPr lang="en-US" dirty="0"/>
              <a:t>, </a:t>
            </a:r>
            <a:r>
              <a:rPr lang="en-US" i="1" dirty="0"/>
              <a:t>Pantry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85" y="3926114"/>
            <a:ext cx="4095383" cy="2525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1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02624-46B6-4D4B-9218-95549906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/>
              <a:t>Capaian</a:t>
            </a:r>
            <a:r>
              <a:rPr lang="en-US" b="1" u="sng" dirty="0"/>
              <a:t> </a:t>
            </a:r>
            <a:r>
              <a:rPr lang="en-US" b="1" u="sng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66D1E-9DCB-7D40-AF23-74C1480A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lvl="0" indent="-465138">
              <a:buFont typeface="+mj-lt"/>
              <a:buAutoNum type="arabicPeriod"/>
            </a:pPr>
            <a:r>
              <a:rPr lang="en-US" sz="1800" dirty="0" smtClean="0"/>
              <a:t>Web Application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Website</a:t>
            </a:r>
          </a:p>
          <a:p>
            <a:pPr marL="465138" lvl="0" indent="-465138">
              <a:buFont typeface="+mj-lt"/>
              <a:buAutoNum type="arabicPeriod"/>
            </a:pPr>
            <a:r>
              <a:rPr lang="en-US" sz="1800" dirty="0" smtClean="0"/>
              <a:t>E-Business  and E-Commerce</a:t>
            </a:r>
            <a:endParaRPr lang="en-US" sz="1800" dirty="0" smtClean="0"/>
          </a:p>
          <a:p>
            <a:pPr marL="465138" lvl="0" indent="-465138">
              <a:buFont typeface="+mj-lt"/>
              <a:buAutoNum type="arabicPeriod"/>
            </a:pPr>
            <a:r>
              <a:rPr lang="en-US" sz="1800" dirty="0" smtClean="0"/>
              <a:t>E-Commerce </a:t>
            </a:r>
            <a:r>
              <a:rPr lang="en-US" sz="1800" dirty="0" err="1" smtClean="0"/>
              <a:t>vs</a:t>
            </a:r>
            <a:r>
              <a:rPr lang="en-US" sz="1800" dirty="0" smtClean="0"/>
              <a:t> Marketplace</a:t>
            </a:r>
          </a:p>
          <a:p>
            <a:pPr marL="465138" lvl="0" indent="-465138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38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491504"/>
            <a:ext cx="10515600" cy="39449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Business-to-Consumer (B2C</a:t>
            </a:r>
            <a:r>
              <a:rPr lang="en-US" b="1" dirty="0" smtClean="0"/>
              <a:t>)</a:t>
            </a:r>
          </a:p>
          <a:p>
            <a:pPr marL="0" indent="0" algn="just">
              <a:buNone/>
            </a:pPr>
            <a:r>
              <a:rPr lang="en-US" dirty="0"/>
              <a:t>As the name suggests, the B2C ecommerce model represents a transaction between businesses and individuals. B2C ecommerce is the most common business model among both physical and online retailers.</a:t>
            </a:r>
            <a:endParaRPr lang="en-US" b="1" dirty="0"/>
          </a:p>
          <a:p>
            <a:pPr marL="0" indent="0" algn="just">
              <a:buNone/>
            </a:pPr>
            <a:endParaRPr lang="en-US" b="1" dirty="0"/>
          </a:p>
        </p:txBody>
      </p:sp>
      <p:pic>
        <p:nvPicPr>
          <p:cNvPr id="4098" name="Picture 2" descr="IKEA's landing pag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74" y="4443802"/>
            <a:ext cx="4413911" cy="199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8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E-Commerce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491504"/>
            <a:ext cx="10515600" cy="39449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Consumer-to-Consumer (C2C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C2C ecommerce happens when the two parties involved are consumers that trade with one another. </a:t>
            </a:r>
            <a:r>
              <a:rPr lang="en-US" dirty="0">
                <a:hlinkClick r:id="rId2"/>
              </a:rPr>
              <a:t>eBay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Craigslist</a:t>
            </a:r>
            <a:r>
              <a:rPr lang="en-US" dirty="0"/>
              <a:t> are examples of online marketplaces where individuals buy and sell products to each other.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5007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Consumer-to-Consumer (C2C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4" y="3152669"/>
            <a:ext cx="5194714" cy="2449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ebay |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39" y="3039895"/>
            <a:ext cx="3867190" cy="2477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20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E-Commerce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491504"/>
            <a:ext cx="10515600" cy="39449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Consumer-to-Business (C2B)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C2B business model represents a transaction in which individuals create value for businesses, unlike the traditional business-to-consumer model where companies are the ones that deliver value.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Consumers </a:t>
            </a:r>
            <a:r>
              <a:rPr lang="en-US" dirty="0"/>
              <a:t>provide companies with products and/or services, co-operate on projects, and ultimately help businesses increase their profits.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6584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Consumer-to-Business (C2B)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751" y="2753528"/>
            <a:ext cx="4821655" cy="264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146" name="Picture 2" descr="Freelancer's landing pag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06" y="2645348"/>
            <a:ext cx="5408754" cy="285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55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E-Commerce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Business-to-Administration (B2A)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website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yang </a:t>
            </a:r>
            <a:r>
              <a:rPr lang="en-US" dirty="0" err="1"/>
              <a:t>menerapkan</a:t>
            </a:r>
            <a:r>
              <a:rPr lang="en-US" dirty="0"/>
              <a:t> B2A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www.pajak.go.id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www.allianz.com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www.bpjs-online.com</a:t>
            </a:r>
            <a:r>
              <a:rPr lang="en-US" dirty="0"/>
              <a:t>. </a:t>
            </a:r>
            <a:r>
              <a:rPr lang="en-US" dirty="0" err="1"/>
              <a:t>Disana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037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491504"/>
            <a:ext cx="10515600" cy="39449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Online-to-Offline (O2O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O2O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i="1" dirty="0" smtClean="0"/>
              <a:t>e-commerce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online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. </a:t>
            </a:r>
            <a:endParaRPr lang="en-US" b="1" dirty="0"/>
          </a:p>
          <a:p>
            <a:pPr marL="0" indent="0" algn="just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Uber </a:t>
            </a:r>
            <a:r>
              <a:rPr lang="en-US" dirty="0" err="1"/>
              <a:t>dan</a:t>
            </a:r>
            <a:r>
              <a:rPr lang="en-US" dirty="0"/>
              <a:t> Airbnb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O2O.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414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B2G ( Business to Government 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The B2G model refers to companies and businesses that provide goods and services for the government.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For </a:t>
            </a:r>
            <a:r>
              <a:rPr lang="en-US" dirty="0"/>
              <a:t>example, </a:t>
            </a:r>
            <a:r>
              <a:rPr lang="en-US" dirty="0" err="1">
                <a:hlinkClick r:id="rId2"/>
              </a:rPr>
              <a:t>OpenGov</a:t>
            </a:r>
            <a:r>
              <a:rPr lang="en-US" dirty="0"/>
              <a:t> is a company that offers governments cloud-based platforms for communication, reporting, and budgeting.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3519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Consumer to government (C2G) 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Every time consumers pay taxes, health insurance, electronic bills, or request information concerning the public sector, they’re engaging in C2G.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6190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E-Business VS E-Commerce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07" y="2148681"/>
            <a:ext cx="6283233" cy="4368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6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 Application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774632"/>
            <a:ext cx="6924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0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E-Commerce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/>
              <a:t>Alibaba</a:t>
            </a:r>
            <a:r>
              <a:rPr lang="en-US" dirty="0"/>
              <a:t>: Launching in 1999, The Chinese company </a:t>
            </a:r>
            <a:r>
              <a:rPr lang="en-US" dirty="0" err="1"/>
              <a:t>Alibaba</a:t>
            </a:r>
            <a:r>
              <a:rPr lang="en-US" dirty="0"/>
              <a:t> is by far the world’s most successful e-commerce company and retailer, hosting the largest B2B (Alibaba.com), C2C (Taobao.com), and B2C (</a:t>
            </a:r>
            <a:r>
              <a:rPr lang="en-US" dirty="0" err="1"/>
              <a:t>Tmall</a:t>
            </a:r>
            <a:r>
              <a:rPr lang="en-US" dirty="0"/>
              <a:t>) marketplaces across the globe.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Amazo</a:t>
            </a:r>
            <a:r>
              <a:rPr lang="en-US" dirty="0" smtClean="0"/>
              <a:t>n</a:t>
            </a:r>
            <a:r>
              <a:rPr lang="en-US" dirty="0"/>
              <a:t>: Amazon is the largest e-commerce retailer in the United States, and has changed the face of retail so much that a burning question for most retailers is how to beat Amazon.</a:t>
            </a:r>
          </a:p>
          <a:p>
            <a:pPr marL="0" indent="0">
              <a:buNone/>
            </a:pPr>
            <a:r>
              <a:rPr lang="en-US" b="1" dirty="0"/>
              <a:t>Walmart</a:t>
            </a:r>
            <a:r>
              <a:rPr lang="en-US" dirty="0"/>
              <a:t>: Once the top retailer in the US, Walmart has focused mightily upon their online business, with great results, offering traditional retail sales, as well as grocery delivery and subscription services.</a:t>
            </a:r>
          </a:p>
          <a:p>
            <a:pPr marL="0" indent="0">
              <a:buNone/>
            </a:pPr>
            <a:r>
              <a:rPr lang="en-US" b="1" dirty="0"/>
              <a:t>eBay</a:t>
            </a:r>
            <a:r>
              <a:rPr lang="en-US" dirty="0"/>
              <a:t>: One of the first e-commerce sites, eBay still dominates the digital market space, allowing for businesses and individuals to sell their products online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25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E-Commerce </a:t>
            </a:r>
            <a:r>
              <a:rPr lang="en-US" b="1" dirty="0" err="1" smtClean="0"/>
              <a:t>vs</a:t>
            </a:r>
            <a:r>
              <a:rPr lang="en-US" b="1" dirty="0" smtClean="0"/>
              <a:t> Marketplace</a:t>
            </a:r>
            <a:endParaRPr lang="en-US" dirty="0"/>
          </a:p>
        </p:txBody>
      </p:sp>
      <p:pic>
        <p:nvPicPr>
          <p:cNvPr id="3074" name="Picture 2" descr="Ecommerce and Marketplace 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20" y="2351881"/>
            <a:ext cx="5265420" cy="39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67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52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86334"/>
            <a:ext cx="9585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What is a Website</a:t>
            </a:r>
            <a:r>
              <a:rPr lang="en-US" sz="2800" b="1" dirty="0" smtClean="0"/>
              <a:t>?</a:t>
            </a:r>
          </a:p>
          <a:p>
            <a:endParaRPr lang="en-US" sz="2800" dirty="0"/>
          </a:p>
          <a:p>
            <a:r>
              <a:rPr lang="en-US" sz="2800" dirty="0"/>
              <a:t>A website is a group of globally accessible, interlinked web pages which have a single domain name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The website aims to serve a variety of purposes. Example: Blogs.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24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 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2586334"/>
            <a:ext cx="9585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What is a Web Application</a:t>
            </a:r>
            <a:r>
              <a:rPr lang="en-US" sz="2800" b="1" dirty="0" smtClean="0"/>
              <a:t>?</a:t>
            </a:r>
          </a:p>
          <a:p>
            <a:endParaRPr lang="en-US" sz="2800" b="1" dirty="0"/>
          </a:p>
          <a:p>
            <a:r>
              <a:rPr lang="en-US" sz="2800" dirty="0"/>
              <a:t>A web application is a software or program which is accessible using any web browser. Its frontend is usually created using languages like HTML, CSS, </a:t>
            </a:r>
            <a:r>
              <a:rPr lang="en-US" sz="2800" dirty="0" err="1"/>
              <a:t>Javascript</a:t>
            </a:r>
            <a:r>
              <a:rPr lang="en-US" sz="2800" dirty="0"/>
              <a:t>, which are supported by major browsers.</a:t>
            </a:r>
          </a:p>
        </p:txBody>
      </p:sp>
    </p:spTree>
    <p:extLst>
      <p:ext uri="{BB962C8B-B14F-4D97-AF65-F5344CB8AC3E}">
        <p14:creationId xmlns:p14="http://schemas.microsoft.com/office/powerpoint/2010/main" val="257203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699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Web Application</a:t>
            </a:r>
            <a:endParaRPr lang="en-US" dirty="0"/>
          </a:p>
        </p:txBody>
      </p:sp>
      <p:pic>
        <p:nvPicPr>
          <p:cNvPr id="8194" name="Picture 2" descr="Website vs. Web Application: What&amp;#39;s the Difference | Dinary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364" y="1463040"/>
            <a:ext cx="4644571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3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6558"/>
            <a:ext cx="10515600" cy="1325563"/>
          </a:xfrm>
        </p:spPr>
        <p:txBody>
          <a:bodyPr/>
          <a:lstStyle/>
          <a:p>
            <a:r>
              <a:rPr lang="en-US" b="1" u="sng" dirty="0" smtClean="0"/>
              <a:t>Characteristics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079" y="1056798"/>
            <a:ext cx="6450600" cy="55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881"/>
            <a:ext cx="10515600" cy="3944938"/>
          </a:xfrm>
        </p:spPr>
        <p:txBody>
          <a:bodyPr>
            <a:noAutofit/>
          </a:bodyPr>
          <a:lstStyle/>
          <a:p>
            <a:r>
              <a:rPr lang="en-US" sz="2400" dirty="0"/>
              <a:t>A website is a group of globally accessible, interlinked web pages which have a single domain name.</a:t>
            </a:r>
          </a:p>
          <a:p>
            <a:r>
              <a:rPr lang="en-US" sz="2400" dirty="0"/>
              <a:t>A web application is a software or program which is accessible using any web browser.</a:t>
            </a:r>
          </a:p>
          <a:p>
            <a:r>
              <a:rPr lang="en-US" sz="2400" dirty="0"/>
              <a:t>Developing your website helps you in branding your business.</a:t>
            </a:r>
          </a:p>
          <a:p>
            <a:r>
              <a:rPr lang="en-US" sz="2400" dirty="0"/>
              <a:t>App store approval not required in web applications</a:t>
            </a:r>
          </a:p>
          <a:p>
            <a:r>
              <a:rPr lang="en-US" sz="2400" dirty="0"/>
              <a:t>Quality and relevant Web Content are the most important characteristics of a good web site.</a:t>
            </a:r>
          </a:p>
          <a:p>
            <a:r>
              <a:rPr lang="en-US" sz="2400" dirty="0"/>
              <a:t>Cloud-hosted and highly scalable are the most vital characteristics of a good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344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Types of Web Application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881"/>
            <a:ext cx="10515600" cy="3944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Client-Side Web Frameworks</a:t>
            </a:r>
          </a:p>
          <a:p>
            <a:pPr marL="0" indent="0">
              <a:buNone/>
            </a:pPr>
            <a:r>
              <a:rPr lang="en-US" sz="2400" dirty="0"/>
              <a:t>Front-end web development holds three technologies as core to its very being — JavaScript, CSS, and HTML.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b="1" dirty="0"/>
              <a:t>Server-Side Web Frameworks</a:t>
            </a:r>
          </a:p>
          <a:p>
            <a:pPr marL="0" indent="0">
              <a:buNone/>
            </a:pPr>
            <a:r>
              <a:rPr lang="en-US" sz="2400" dirty="0"/>
              <a:t>Server-side frameworks provide tools and libraries for managing back-end structures.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606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908</Words>
  <Application>Microsoft Office PowerPoint</Application>
  <PresentationFormat>Widescreen</PresentationFormat>
  <Paragraphs>113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맑은 고딕</vt:lpstr>
      <vt:lpstr>Adobe Fan Heiti Std B</vt:lpstr>
      <vt:lpstr>Arial</vt:lpstr>
      <vt:lpstr>Brush Script Std</vt:lpstr>
      <vt:lpstr>Calibri</vt:lpstr>
      <vt:lpstr>Calibri Light</vt:lpstr>
      <vt:lpstr>Office Theme</vt:lpstr>
      <vt:lpstr>Picture</vt:lpstr>
      <vt:lpstr>Web Application &amp; E-Commerce</vt:lpstr>
      <vt:lpstr>Capaian Pembelajaran</vt:lpstr>
      <vt:lpstr>Web Application</vt:lpstr>
      <vt:lpstr>Web Application</vt:lpstr>
      <vt:lpstr>Web Application</vt:lpstr>
      <vt:lpstr>Web Application</vt:lpstr>
      <vt:lpstr>Characteristics </vt:lpstr>
      <vt:lpstr>Summary</vt:lpstr>
      <vt:lpstr>Types of Web Application Frameworks</vt:lpstr>
      <vt:lpstr>Web Application Framework</vt:lpstr>
      <vt:lpstr>Pendahuluan</vt:lpstr>
      <vt:lpstr>E-Business</vt:lpstr>
      <vt:lpstr>e-Business</vt:lpstr>
      <vt:lpstr>Internal Business Application</vt:lpstr>
      <vt:lpstr>E-Commerce</vt:lpstr>
      <vt:lpstr>Advantage of E-Commerce</vt:lpstr>
      <vt:lpstr>Disavantage E-Commerce</vt:lpstr>
      <vt:lpstr>E-Commerce</vt:lpstr>
      <vt:lpstr>Business-to-Business (B2B) </vt:lpstr>
      <vt:lpstr>E-Commerce</vt:lpstr>
      <vt:lpstr>E-Commerce</vt:lpstr>
      <vt:lpstr>Consumer-to-Consumer (C2C)</vt:lpstr>
      <vt:lpstr>E-Commerce</vt:lpstr>
      <vt:lpstr>Consumer-to-Business (C2B) </vt:lpstr>
      <vt:lpstr>E-Commerce</vt:lpstr>
      <vt:lpstr>E-Commerce</vt:lpstr>
      <vt:lpstr>E-Commerce</vt:lpstr>
      <vt:lpstr>E-Commerce</vt:lpstr>
      <vt:lpstr>E-Business VS E-Commerce</vt:lpstr>
      <vt:lpstr>Top E-Commerce</vt:lpstr>
      <vt:lpstr>E-Commerce vs Marketplace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Asus</cp:lastModifiedBy>
  <cp:revision>254</cp:revision>
  <dcterms:created xsi:type="dcterms:W3CDTF">2019-10-17T04:58:05Z</dcterms:created>
  <dcterms:modified xsi:type="dcterms:W3CDTF">2021-10-14T08:06:31Z</dcterms:modified>
</cp:coreProperties>
</file>