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41"/>
  </p:notesMasterIdLst>
  <p:handoutMasterIdLst>
    <p:handoutMasterId r:id="rId42"/>
  </p:handoutMasterIdLst>
  <p:sldIdLst>
    <p:sldId id="311" r:id="rId3"/>
    <p:sldId id="397" r:id="rId4"/>
    <p:sldId id="398" r:id="rId5"/>
    <p:sldId id="399" r:id="rId6"/>
    <p:sldId id="424" r:id="rId7"/>
    <p:sldId id="400" r:id="rId8"/>
    <p:sldId id="401" r:id="rId9"/>
    <p:sldId id="402" r:id="rId10"/>
    <p:sldId id="403" r:id="rId11"/>
    <p:sldId id="412" r:id="rId12"/>
    <p:sldId id="413" r:id="rId13"/>
    <p:sldId id="404" r:id="rId14"/>
    <p:sldId id="405" r:id="rId15"/>
    <p:sldId id="406" r:id="rId16"/>
    <p:sldId id="414" r:id="rId17"/>
    <p:sldId id="415" r:id="rId18"/>
    <p:sldId id="409" r:id="rId19"/>
    <p:sldId id="410" r:id="rId20"/>
    <p:sldId id="411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393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41D7"/>
    <a:srgbClr val="0000FF"/>
    <a:srgbClr val="00FF00"/>
    <a:srgbClr val="AFE0E4"/>
    <a:srgbClr val="98C5C9"/>
    <a:srgbClr val="ADD4D7"/>
    <a:srgbClr val="FF0066"/>
    <a:srgbClr val="33CCCC"/>
    <a:srgbClr val="83A4A6"/>
    <a:srgbClr val="86A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0" autoAdjust="0"/>
    <p:restoredTop sz="86328" autoAdjust="0"/>
  </p:normalViewPr>
  <p:slideViewPr>
    <p:cSldViewPr>
      <p:cViewPr varScale="1">
        <p:scale>
          <a:sx n="54" d="100"/>
          <a:sy n="54" d="100"/>
        </p:scale>
        <p:origin x="157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50C3-983B-4F45-A92C-EA840F10E168}" type="datetimeFigureOut">
              <a:rPr lang="de-DE" smtClean="0"/>
              <a:t>30.10.2024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86A49-CA41-4C1E-99E9-7FDA724EBED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34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07DE9-5DCB-4E3C-9EC2-E06C705FB898}" type="datetimeFigureOut">
              <a:rPr lang="de-DE" smtClean="0"/>
              <a:t>30.10.2024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9CFE4-FF1D-459A-BD21-6850F036F19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5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9CFE4-FF1D-459A-BD21-6850F036F193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93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CF08-9192-4422-AC63-985085014554}" type="datetime1">
              <a:rPr lang="de-DE" smtClean="0"/>
              <a:t>30.10.2024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7BE-9027-41F7-B5A4-BE860DAED9F1}" type="datetime1">
              <a:rPr lang="de-DE" smtClean="0"/>
              <a:t>30.10.2024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54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2D66-87FB-4D88-AB67-FF1BC70B073C}" type="datetime1">
              <a:rPr lang="de-DE" smtClean="0"/>
              <a:t>30.10.2024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9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46785-2A8F-4813-A29F-2295A643BB4E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517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86F34-1FB3-4054-A54C-7549FF37CD04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3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7FC0B-12BF-4858-9BE5-EB88CD5E46E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E560-2532-4E3F-AA2D-5841FB7C716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551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36B89-CFBF-4396-8A44-70EFE86A5487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17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22B91-3311-4C1B-81A6-5583A5F7C026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94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28E09-372E-469E-B85A-FA0D8146A9BC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B8E4-1A26-468E-AA0F-13A088CC7691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7BAD-CB2F-42AF-A04B-05287DEBD6BA}" type="datetime1">
              <a:rPr lang="de-DE" smtClean="0"/>
              <a:t>30.10.2024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7030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B69A3-4D54-447B-9881-3CEDB56C0392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655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09258-2A5D-480C-8FAB-69F1B8FD84E9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7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BD817-58E6-459D-925C-F683694E60A0}" type="slidenum">
              <a:rPr lang="es-E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A2F0-21EF-4121-92E5-E17C4D63A0BC}" type="datetime1">
              <a:rPr lang="de-DE" smtClean="0"/>
              <a:t>30.10.2024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14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038F6-474A-4692-B930-24909BDA1E5F}" type="datetime1">
              <a:rPr lang="de-DE" smtClean="0"/>
              <a:t>30.10.2024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28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7014-2D8F-4B74-A1F5-66BD6209F10C}" type="datetime1">
              <a:rPr lang="de-DE" smtClean="0"/>
              <a:t>30.10.2024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48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814D-F0BC-408C-AC34-3FB70296CE30}" type="datetime1">
              <a:rPr lang="de-DE" smtClean="0"/>
              <a:t>30.10.2024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6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9ED7-B164-47F9-A526-5F2A2425EE74}" type="datetime1">
              <a:rPr lang="de-DE" smtClean="0"/>
              <a:t>30.10.2024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145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B9BA9-D4DA-4294-A718-DAAC52758A94}" type="datetime1">
              <a:rPr lang="de-DE" smtClean="0"/>
              <a:t>30.10.2024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67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BBF26-D08A-4E54-9AC8-3A25882F0CDD}" type="datetime1">
              <a:rPr lang="de-DE" smtClean="0"/>
              <a:t>30.10.2024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466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BBBA-DF61-425D-A7F4-AAEB2F153053}" type="datetime1">
              <a:rPr lang="de-DE" smtClean="0"/>
              <a:t>30.10.2024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3469B-ADC6-4D2F-AFA0-ED96CD8A80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2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de-DE"/>
              <a:t>Haga clic para modificar el estilo de texto del patrón</a:t>
            </a:r>
          </a:p>
          <a:p>
            <a:pPr lvl="1"/>
            <a:r>
              <a:rPr lang="es-ES" altLang="de-DE"/>
              <a:t>Segundo nivel</a:t>
            </a:r>
          </a:p>
          <a:p>
            <a:pPr lvl="2"/>
            <a:r>
              <a:rPr lang="es-ES" altLang="de-DE"/>
              <a:t>Tercer nivel</a:t>
            </a:r>
          </a:p>
          <a:p>
            <a:pPr lvl="3"/>
            <a:r>
              <a:rPr lang="es-ES" altLang="de-DE"/>
              <a:t>Cuarto nivel</a:t>
            </a:r>
          </a:p>
          <a:p>
            <a:pPr lvl="4"/>
            <a:r>
              <a:rPr lang="es-ES" altLang="de-DE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F99BA3D-5DAA-4093-8BD5-C2BF8F4BF07E}" type="slidenum">
              <a:rPr lang="es-E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101013" y="6669088"/>
            <a:ext cx="1042987" cy="188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0" y="1844824"/>
            <a:ext cx="9147944" cy="553998"/>
          </a:xfrm>
          <a:prstGeom prst="rect">
            <a:avLst/>
          </a:prstGeom>
          <a:gradFill rotWithShape="1"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UY" sz="3000" b="1" kern="0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</a:rPr>
              <a:t>kombinatorial</a:t>
            </a:r>
            <a:r>
              <a:rPr kumimoji="0" lang="es-UY" sz="3000" b="1" i="0" u="none" strike="noStrike" kern="0" cap="all" spc="0" normalizeH="0" baseline="0" noProof="0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de-DE" sz="3000" b="1" i="0" u="none" strike="noStrike" kern="0" cap="all" spc="0" normalizeH="0" baseline="0" noProof="0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Untertitel 2"/>
          <p:cNvSpPr txBox="1">
            <a:spLocks/>
          </p:cNvSpPr>
          <p:nvPr/>
        </p:nvSpPr>
        <p:spPr>
          <a:xfrm>
            <a:off x="1371600" y="5947048"/>
            <a:ext cx="6400800" cy="8164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Ganjil 2024/2025</a:t>
            </a: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123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39552" y="1339363"/>
            <a:ext cx="8208912" cy="1823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500" dirty="0" err="1"/>
              <a:t>Jika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ada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sepuluh</a:t>
            </a:r>
            <a:r>
              <a:rPr lang="en-US" altLang="en-US" sz="2500" dirty="0"/>
              <a:t> </a:t>
            </a:r>
            <a:r>
              <a:rPr lang="en-US" altLang="en-US" sz="2500" dirty="0" err="1"/>
              <a:t>pertanyaan</a:t>
            </a:r>
            <a:r>
              <a:rPr lang="en-US" altLang="en-US" sz="2500" dirty="0"/>
              <a:t> yang </a:t>
            </a:r>
            <a:r>
              <a:rPr lang="en-US" altLang="en-US" sz="2500" dirty="0" err="1"/>
              <a:t>masing</a:t>
            </a:r>
            <a:r>
              <a:rPr lang="en-US" altLang="en-US" sz="2500" dirty="0"/>
              <a:t> – </a:t>
            </a:r>
            <a:r>
              <a:rPr lang="en-US" altLang="en-US" sz="2500" dirty="0" err="1"/>
              <a:t>masing</a:t>
            </a:r>
            <a:r>
              <a:rPr lang="en-US" altLang="en-US" sz="2500" dirty="0"/>
              <a:t> </a:t>
            </a:r>
            <a:r>
              <a:rPr lang="en-US" altLang="en-US" sz="2500" dirty="0" err="1"/>
              <a:t>bisa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dijawab</a:t>
            </a:r>
            <a:r>
              <a:rPr lang="en-US" altLang="en-US" sz="2500" dirty="0"/>
              <a:t> </a:t>
            </a:r>
            <a:r>
              <a:rPr lang="en-US" altLang="en-US" sz="2500" dirty="0" err="1"/>
              <a:t>benar</a:t>
            </a:r>
            <a:r>
              <a:rPr lang="en-US" altLang="en-US" sz="2500" dirty="0"/>
              <a:t> </a:t>
            </a:r>
            <a:r>
              <a:rPr lang="en-US" altLang="en-US" sz="2500" dirty="0" err="1"/>
              <a:t>atau</a:t>
            </a:r>
            <a:r>
              <a:rPr lang="en-US" altLang="en-US" sz="2500" dirty="0"/>
              <a:t> </a:t>
            </a:r>
            <a:r>
              <a:rPr lang="en-US" altLang="en-US" sz="2500" dirty="0" err="1"/>
              <a:t>salah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berapakah</a:t>
            </a:r>
            <a:r>
              <a:rPr lang="en-US" altLang="en-US" sz="2500" dirty="0"/>
              <a:t> </a:t>
            </a:r>
            <a:r>
              <a:rPr lang="en-US" altLang="en-US" sz="2500" dirty="0" err="1"/>
              <a:t>kemungkinan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kombinasi</a:t>
            </a:r>
            <a:r>
              <a:rPr lang="en-US" altLang="en-US" sz="2500" dirty="0"/>
              <a:t> </a:t>
            </a:r>
            <a:r>
              <a:rPr lang="en-US" altLang="en-US" sz="2500" dirty="0" err="1"/>
              <a:t>jawaban</a:t>
            </a:r>
            <a:r>
              <a:rPr lang="en-US" altLang="en-US" sz="2500" dirty="0"/>
              <a:t> yang </a:t>
            </a:r>
            <a:r>
              <a:rPr lang="en-US" altLang="en-US" sz="2500" dirty="0" err="1"/>
              <a:t>dibuat</a:t>
            </a:r>
            <a:r>
              <a:rPr lang="en-US" altLang="en-US" sz="2500" dirty="0"/>
              <a:t> 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952500" y="3681413"/>
          <a:ext cx="76517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681413"/>
                        <a:ext cx="76517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1692275" y="4941888"/>
          <a:ext cx="46085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41888"/>
                        <a:ext cx="46085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78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4389338"/>
            <a:ext cx="813690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buFontTx/>
              <a:buAutoNum type="alphaLcParenBoth"/>
            </a:pPr>
            <a:r>
              <a:rPr lang="en-US" altLang="en-US" sz="2200" dirty="0" err="1"/>
              <a:t>Jumlah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cara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memilih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0000FF"/>
                </a:solidFill>
              </a:rPr>
              <a:t>3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buah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buku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masing-masing</a:t>
            </a:r>
            <a:r>
              <a:rPr lang="en-US" altLang="en-US" sz="2200" dirty="0"/>
              <a:t> </a:t>
            </a:r>
          </a:p>
          <a:p>
            <a:pPr eaLnBrk="1" hangingPunct="1"/>
            <a:r>
              <a:rPr lang="en-US" altLang="en-US" sz="2200" dirty="0"/>
              <a:t>	</a:t>
            </a:r>
            <a:r>
              <a:rPr lang="en-US" altLang="en-US" sz="2200" dirty="0" err="1"/>
              <a:t>dari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tiap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bahasa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adalah</a:t>
            </a:r>
            <a:r>
              <a:rPr lang="en-US" altLang="en-US" sz="2200" dirty="0"/>
              <a:t> (6)(8)(10) = 480 </a:t>
            </a:r>
            <a:r>
              <a:rPr lang="en-US" altLang="en-US" sz="2200" dirty="0" err="1"/>
              <a:t>cara</a:t>
            </a:r>
            <a:r>
              <a:rPr lang="en-US" altLang="en-US" sz="2200" dirty="0"/>
              <a:t>.</a:t>
            </a:r>
          </a:p>
          <a:p>
            <a:pPr eaLnBrk="1" hangingPunct="1"/>
            <a:endParaRPr lang="en-US" altLang="en-US" sz="2200" dirty="0"/>
          </a:p>
          <a:p>
            <a:pPr eaLnBrk="1" hangingPunct="1"/>
            <a:r>
              <a:rPr lang="en-US" altLang="en-US" sz="2200" dirty="0"/>
              <a:t>(b) </a:t>
            </a:r>
            <a:r>
              <a:rPr lang="en-US" altLang="en-US" sz="2200" dirty="0" err="1"/>
              <a:t>Jumlah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cara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memilih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0000FF"/>
                </a:solidFill>
              </a:rPr>
              <a:t>1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buah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buku</a:t>
            </a:r>
            <a:r>
              <a:rPr lang="en-US" altLang="en-US" sz="2200" dirty="0"/>
              <a:t> (</a:t>
            </a:r>
            <a:r>
              <a:rPr lang="en-US" altLang="en-US" sz="2200" dirty="0" err="1"/>
              <a:t>sembarang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bahasa</a:t>
            </a:r>
            <a:r>
              <a:rPr lang="en-US" altLang="en-US" sz="2200" dirty="0"/>
              <a:t>) =</a:t>
            </a:r>
          </a:p>
          <a:p>
            <a:pPr eaLnBrk="1" hangingPunct="1"/>
            <a:r>
              <a:rPr lang="en-US" altLang="en-US" sz="2200" dirty="0"/>
              <a:t>	6 + 8 + 10 = 24 </a:t>
            </a:r>
            <a:r>
              <a:rPr lang="en-US" altLang="en-US" sz="2200" dirty="0" err="1"/>
              <a:t>cara</a:t>
            </a:r>
            <a:endParaRPr lang="en-US" alt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8136903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sz="2500" dirty="0" err="1"/>
              <a:t>Misal</a:t>
            </a:r>
            <a:r>
              <a:rPr lang="en-US" sz="2500" dirty="0"/>
              <a:t> </a:t>
            </a:r>
            <a:r>
              <a:rPr lang="en-US" sz="2500" dirty="0" err="1"/>
              <a:t>terdapat</a:t>
            </a:r>
            <a:r>
              <a:rPr lang="en-US" sz="2500" dirty="0"/>
              <a:t> 6 </a:t>
            </a:r>
            <a:r>
              <a:rPr lang="en-US" sz="2500" dirty="0" err="1"/>
              <a:t>buah</a:t>
            </a:r>
            <a:r>
              <a:rPr lang="en-US" sz="2500" dirty="0"/>
              <a:t> </a:t>
            </a:r>
            <a:r>
              <a:rPr lang="en-US" sz="2500" dirty="0" err="1"/>
              <a:t>buku</a:t>
            </a:r>
            <a:r>
              <a:rPr lang="en-US" sz="2500" dirty="0"/>
              <a:t> </a:t>
            </a:r>
            <a:r>
              <a:rPr lang="en-US" sz="2500" dirty="0" err="1"/>
              <a:t>berbahasa</a:t>
            </a:r>
            <a:r>
              <a:rPr lang="en-US" sz="2500" dirty="0"/>
              <a:t> </a:t>
            </a:r>
            <a:r>
              <a:rPr lang="en-US" sz="2500" dirty="0" err="1"/>
              <a:t>inggris</a:t>
            </a:r>
            <a:r>
              <a:rPr lang="en-US" sz="2500" dirty="0"/>
              <a:t>, 8 </a:t>
            </a:r>
            <a:r>
              <a:rPr lang="en-US" sz="2500" dirty="0" err="1"/>
              <a:t>buah</a:t>
            </a:r>
            <a:r>
              <a:rPr lang="en-US" sz="2500" dirty="0"/>
              <a:t> </a:t>
            </a:r>
            <a:r>
              <a:rPr lang="en-US" sz="2500" dirty="0" err="1"/>
              <a:t>buku</a:t>
            </a:r>
            <a:r>
              <a:rPr lang="en-US" sz="2500" dirty="0"/>
              <a:t> </a:t>
            </a:r>
            <a:r>
              <a:rPr lang="en-US" sz="2500" dirty="0" err="1"/>
              <a:t>berbahasa</a:t>
            </a:r>
            <a:r>
              <a:rPr lang="en-US" sz="2500" dirty="0"/>
              <a:t> </a:t>
            </a:r>
            <a:r>
              <a:rPr lang="en-US" sz="2500" dirty="0" err="1"/>
              <a:t>perancis</a:t>
            </a:r>
            <a:r>
              <a:rPr lang="en-US" sz="2500" dirty="0"/>
              <a:t>, </a:t>
            </a:r>
            <a:r>
              <a:rPr lang="en-US" sz="2500" dirty="0" err="1"/>
              <a:t>dan</a:t>
            </a:r>
            <a:r>
              <a:rPr lang="en-US" sz="2500" dirty="0"/>
              <a:t> 10 </a:t>
            </a:r>
            <a:r>
              <a:rPr lang="en-US" sz="2500" dirty="0" err="1"/>
              <a:t>buah</a:t>
            </a:r>
            <a:r>
              <a:rPr lang="en-US" sz="2500" dirty="0"/>
              <a:t> </a:t>
            </a:r>
            <a:r>
              <a:rPr lang="en-US" sz="2500" dirty="0" err="1"/>
              <a:t>buku</a:t>
            </a:r>
            <a:r>
              <a:rPr lang="en-US" sz="2500" dirty="0"/>
              <a:t> </a:t>
            </a:r>
            <a:r>
              <a:rPr lang="en-US" sz="2500" dirty="0" err="1"/>
              <a:t>berbahasa</a:t>
            </a:r>
            <a:r>
              <a:rPr lang="en-US" sz="2500" dirty="0"/>
              <a:t> </a:t>
            </a:r>
            <a:r>
              <a:rPr lang="en-US" sz="2500" dirty="0" err="1"/>
              <a:t>jerman</a:t>
            </a:r>
            <a:r>
              <a:rPr lang="en-US" sz="2500" dirty="0"/>
              <a:t>. Masing – masing </a:t>
            </a:r>
            <a:r>
              <a:rPr lang="en-US" sz="2500" dirty="0" err="1"/>
              <a:t>buku</a:t>
            </a:r>
            <a:r>
              <a:rPr lang="en-US" sz="2500" dirty="0"/>
              <a:t> </a:t>
            </a:r>
            <a:r>
              <a:rPr lang="en-US" sz="2500" dirty="0" err="1"/>
              <a:t>berbeda</a:t>
            </a:r>
            <a:r>
              <a:rPr lang="en-US" sz="2500" dirty="0"/>
              <a:t> </a:t>
            </a:r>
            <a:r>
              <a:rPr lang="en-US" sz="2500" dirty="0" err="1"/>
              <a:t>judulnya</a:t>
            </a:r>
            <a:r>
              <a:rPr lang="en-US" sz="2500" dirty="0"/>
              <a:t>. </a:t>
            </a:r>
            <a:r>
              <a:rPr lang="en-US" sz="2500" dirty="0" err="1"/>
              <a:t>Berapa</a:t>
            </a:r>
            <a:r>
              <a:rPr lang="en-US" sz="2500" dirty="0"/>
              <a:t> </a:t>
            </a:r>
            <a:r>
              <a:rPr lang="en-US" sz="2500" dirty="0" err="1"/>
              <a:t>jumlah</a:t>
            </a:r>
            <a:r>
              <a:rPr lang="en-US" sz="2500" dirty="0"/>
              <a:t> </a:t>
            </a:r>
            <a:r>
              <a:rPr lang="en-US" sz="2500" dirty="0" err="1"/>
              <a:t>cara</a:t>
            </a:r>
            <a:r>
              <a:rPr lang="en-US" sz="2500" dirty="0"/>
              <a:t> </a:t>
            </a:r>
            <a:r>
              <a:rPr lang="en-US" sz="2500" dirty="0" err="1"/>
              <a:t>memilih</a:t>
            </a:r>
            <a:r>
              <a:rPr lang="en-US" sz="2500" dirty="0"/>
              <a:t> :</a:t>
            </a:r>
          </a:p>
          <a:p>
            <a:pPr marL="457200" indent="-457200" algn="just" eaLnBrk="1" hangingPunct="1">
              <a:buFontTx/>
              <a:buAutoNum type="alphaLcPeriod"/>
              <a:defRPr/>
            </a:pPr>
            <a:r>
              <a:rPr lang="en-US" sz="2500" dirty="0"/>
              <a:t>3 </a:t>
            </a:r>
            <a:r>
              <a:rPr lang="en-US" sz="2500" dirty="0" err="1"/>
              <a:t>buah</a:t>
            </a:r>
            <a:r>
              <a:rPr lang="en-US" sz="2500" dirty="0"/>
              <a:t> </a:t>
            </a:r>
            <a:r>
              <a:rPr lang="en-US" sz="2500" dirty="0" err="1"/>
              <a:t>buku</a:t>
            </a:r>
            <a:r>
              <a:rPr lang="en-US" sz="2500" dirty="0"/>
              <a:t>, masing – masing </a:t>
            </a:r>
            <a:r>
              <a:rPr lang="en-US" sz="2500" dirty="0" err="1"/>
              <a:t>buku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bahasa</a:t>
            </a:r>
            <a:r>
              <a:rPr lang="en-US" sz="2500" dirty="0"/>
              <a:t> yang </a:t>
            </a:r>
            <a:r>
              <a:rPr lang="en-US" sz="2500" dirty="0" err="1"/>
              <a:t>berbeda</a:t>
            </a:r>
            <a:r>
              <a:rPr lang="en-US" sz="2500" dirty="0"/>
              <a:t>,</a:t>
            </a:r>
          </a:p>
          <a:p>
            <a:pPr marL="457200" indent="-457200" algn="just" eaLnBrk="1" hangingPunct="1">
              <a:buFontTx/>
              <a:buAutoNum type="alphaLcPeriod"/>
              <a:defRPr/>
            </a:pPr>
            <a:r>
              <a:rPr lang="en-US" sz="2500" dirty="0"/>
              <a:t>1 </a:t>
            </a:r>
            <a:r>
              <a:rPr lang="en-US" sz="2500" dirty="0" err="1"/>
              <a:t>buku</a:t>
            </a:r>
            <a:r>
              <a:rPr lang="en-US" sz="2500" dirty="0"/>
              <a:t> </a:t>
            </a:r>
            <a:r>
              <a:rPr lang="en-US" sz="2500" dirty="0" err="1"/>
              <a:t>sembarang</a:t>
            </a:r>
            <a:r>
              <a:rPr lang="en-US" sz="2500" dirty="0"/>
              <a:t> </a:t>
            </a:r>
            <a:r>
              <a:rPr lang="en-US" sz="2500" dirty="0" err="1"/>
              <a:t>bahasa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8393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(3)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11560" y="1412776"/>
            <a:ext cx="8174037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just" eaLnBrk="1" hangingPunct="1"/>
            <a:r>
              <a:rPr lang="en-US" altLang="en-US" sz="2800" dirty="0" err="1"/>
              <a:t>Suatu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bilangan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dibentuk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angka-angka</a:t>
            </a:r>
            <a:r>
              <a:rPr lang="en-US" altLang="en-US" sz="2800" dirty="0"/>
              <a:t> </a:t>
            </a:r>
          </a:p>
          <a:p>
            <a:pPr algn="just" eaLnBrk="1" hangingPunct="1"/>
            <a:r>
              <a:rPr lang="en-US" altLang="en-US" sz="2800" dirty="0"/>
              <a:t>2, 3, 4, 5, 7, 8, </a:t>
            </a:r>
            <a:r>
              <a:rPr lang="en-US" altLang="en-US" sz="2800" dirty="0" err="1"/>
              <a:t>dan</a:t>
            </a:r>
            <a:r>
              <a:rPr lang="en-US" altLang="en-US" sz="2800" dirty="0"/>
              <a:t> 9</a:t>
            </a:r>
          </a:p>
          <a:p>
            <a:pPr algn="just" eaLnBrk="1" hangingPunct="1"/>
            <a:endParaRPr lang="en-US" altLang="en-US" sz="2800" dirty="0"/>
          </a:p>
          <a:p>
            <a:pPr algn="just" eaLnBrk="1" hangingPunct="1"/>
            <a:endParaRPr lang="en-US" altLang="en-US" sz="2800" dirty="0"/>
          </a:p>
          <a:p>
            <a:pPr algn="just" eaLnBrk="1" hangingPunct="1"/>
            <a:r>
              <a:rPr lang="en-US" altLang="en-US" sz="2800" dirty="0" err="1"/>
              <a:t>Misalkan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FF00FF"/>
                </a:solidFill>
              </a:rPr>
              <a:t>pengulangan</a:t>
            </a:r>
            <a:r>
              <a:rPr lang="en-US" altLang="en-US" sz="2800" dirty="0">
                <a:solidFill>
                  <a:srgbClr val="FF00FF"/>
                </a:solidFill>
              </a:rPr>
              <a:t> </a:t>
            </a:r>
            <a:r>
              <a:rPr lang="en-US" altLang="en-US" sz="2800" dirty="0" err="1">
                <a:solidFill>
                  <a:srgbClr val="FF00FF"/>
                </a:solidFill>
              </a:rPr>
              <a:t>angka</a:t>
            </a:r>
            <a:r>
              <a:rPr lang="en-US" altLang="en-US" sz="2800" dirty="0">
                <a:solidFill>
                  <a:srgbClr val="FF00FF"/>
                </a:solidFill>
              </a:rPr>
              <a:t> </a:t>
            </a:r>
            <a:r>
              <a:rPr lang="en-US" altLang="en-US" sz="2800" dirty="0" err="1">
                <a:solidFill>
                  <a:srgbClr val="FF00FF"/>
                </a:solidFill>
              </a:rPr>
              <a:t>tidak</a:t>
            </a:r>
            <a:r>
              <a:rPr lang="en-US" altLang="en-US" sz="2800" dirty="0">
                <a:solidFill>
                  <a:srgbClr val="FF00FF"/>
                </a:solidFill>
              </a:rPr>
              <a:t> </a:t>
            </a:r>
            <a:r>
              <a:rPr lang="en-US" altLang="en-US" sz="2800" dirty="0" err="1">
                <a:solidFill>
                  <a:srgbClr val="FF00FF"/>
                </a:solidFill>
              </a:rPr>
              <a:t>dibolehkan</a:t>
            </a:r>
            <a:r>
              <a:rPr lang="en-US" altLang="en-US" sz="2800" dirty="0"/>
              <a:t>. </a:t>
            </a:r>
          </a:p>
          <a:p>
            <a:pPr algn="just" eaLnBrk="1" hangingPunct="1"/>
            <a:endParaRPr lang="en-US" altLang="en-US" sz="2800" dirty="0"/>
          </a:p>
          <a:p>
            <a:pPr algn="just" eaLnBrk="1" hangingPunct="1"/>
            <a:r>
              <a:rPr lang="en-US" altLang="en-US" sz="2800" dirty="0" err="1"/>
              <a:t>Berapa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banyak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009900"/>
                </a:solidFill>
              </a:rPr>
              <a:t>bilangan</a:t>
            </a:r>
            <a:r>
              <a:rPr lang="en-US" altLang="en-US" sz="2800" dirty="0">
                <a:solidFill>
                  <a:srgbClr val="009900"/>
                </a:solidFill>
              </a:rPr>
              <a:t> 4 </a:t>
            </a:r>
            <a:r>
              <a:rPr lang="en-US" altLang="en-US" sz="2800" dirty="0" err="1">
                <a:solidFill>
                  <a:srgbClr val="009900"/>
                </a:solidFill>
              </a:rPr>
              <a:t>angka</a:t>
            </a:r>
            <a:r>
              <a:rPr lang="en-US" altLang="en-US" sz="2800" dirty="0"/>
              <a:t> yang </a:t>
            </a:r>
            <a:r>
              <a:rPr lang="en-US" altLang="en-US" sz="2800" dirty="0" err="1">
                <a:solidFill>
                  <a:srgbClr val="FF0066"/>
                </a:solidFill>
              </a:rPr>
              <a:t>kurang</a:t>
            </a:r>
            <a:r>
              <a:rPr lang="en-US" altLang="en-US" sz="2800" dirty="0">
                <a:solidFill>
                  <a:srgbClr val="FF0066"/>
                </a:solidFill>
              </a:rPr>
              <a:t> </a:t>
            </a:r>
            <a:r>
              <a:rPr lang="en-US" altLang="en-US" sz="2800" dirty="0" err="1">
                <a:solidFill>
                  <a:srgbClr val="FF0066"/>
                </a:solidFill>
              </a:rPr>
              <a:t>dari</a:t>
            </a:r>
            <a:r>
              <a:rPr lang="en-US" altLang="en-US" sz="2800" dirty="0">
                <a:solidFill>
                  <a:srgbClr val="FF0066"/>
                </a:solidFill>
              </a:rPr>
              <a:t> 5000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namun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habis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dirty="0" err="1">
                <a:solidFill>
                  <a:srgbClr val="0000FF"/>
                </a:solidFill>
              </a:rPr>
              <a:t>dibagi</a:t>
            </a:r>
            <a:r>
              <a:rPr lang="en-US" altLang="en-US" sz="2800" dirty="0">
                <a:solidFill>
                  <a:srgbClr val="0000FF"/>
                </a:solidFill>
              </a:rPr>
              <a:t> 5</a:t>
            </a:r>
            <a:r>
              <a:rPr lang="en-US" altLang="en-US" sz="2800" dirty="0"/>
              <a:t> yang </a:t>
            </a:r>
          </a:p>
          <a:p>
            <a:pPr algn="just" eaLnBrk="1" hangingPunct="1"/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dibentuk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angka-angka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tersebut</a:t>
            </a:r>
            <a:r>
              <a:rPr lang="en-US" altLang="en-US" sz="2800" dirty="0"/>
              <a:t>?</a:t>
            </a:r>
          </a:p>
          <a:p>
            <a:pPr algn="just"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04950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5536" y="1124744"/>
            <a:ext cx="8351837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100" dirty="0"/>
              <a:t>Ada </a:t>
            </a:r>
            <a:r>
              <a:rPr lang="en-US" altLang="en-US" sz="2100" dirty="0">
                <a:solidFill>
                  <a:srgbClr val="009900"/>
                </a:solidFill>
              </a:rPr>
              <a:t>4 </a:t>
            </a:r>
            <a:r>
              <a:rPr lang="en-US" altLang="en-US" sz="2100" dirty="0" err="1">
                <a:solidFill>
                  <a:srgbClr val="009900"/>
                </a:solidFill>
              </a:rPr>
              <a:t>angka</a:t>
            </a:r>
            <a:r>
              <a:rPr lang="en-US" altLang="en-US" sz="2100" dirty="0"/>
              <a:t> </a:t>
            </a:r>
            <a:r>
              <a:rPr lang="en-US" altLang="en-US" sz="2100" dirty="0" err="1"/>
              <a:t>bilangan</a:t>
            </a:r>
            <a:r>
              <a:rPr lang="en-US" altLang="en-US" sz="2100" dirty="0"/>
              <a:t> yang </a:t>
            </a:r>
            <a:r>
              <a:rPr lang="en-US" altLang="en-US" sz="2100" dirty="0" err="1"/>
              <a:t>akan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dibentuk</a:t>
            </a:r>
            <a:r>
              <a:rPr lang="en-US" altLang="en-US" sz="2100" dirty="0"/>
              <a:t> </a:t>
            </a:r>
            <a:r>
              <a:rPr lang="en-US" altLang="en-US" sz="2100" b="1" dirty="0"/>
              <a:t>:_ _ _ _</a:t>
            </a:r>
          </a:p>
          <a:p>
            <a:pPr eaLnBrk="1" hangingPunct="1"/>
            <a:endParaRPr lang="en-US" altLang="en-US" sz="2100" dirty="0"/>
          </a:p>
          <a:p>
            <a:pPr eaLnBrk="1" hangingPunct="1"/>
            <a:r>
              <a:rPr lang="en-US" altLang="en-US" sz="2100" dirty="0" err="1"/>
              <a:t>Karena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disyaratkan</a:t>
            </a:r>
            <a:r>
              <a:rPr lang="en-US" altLang="en-US" sz="2100" dirty="0"/>
              <a:t> </a:t>
            </a:r>
            <a:r>
              <a:rPr lang="en-US" altLang="en-US" sz="2100" dirty="0" err="1"/>
              <a:t>bilangan</a:t>
            </a:r>
            <a:r>
              <a:rPr lang="en-US" altLang="en-US" sz="2100" dirty="0"/>
              <a:t> </a:t>
            </a:r>
            <a:r>
              <a:rPr lang="en-US" altLang="en-US" sz="2100" dirty="0" err="1"/>
              <a:t>kelipatan</a:t>
            </a:r>
            <a:r>
              <a:rPr lang="en-US" altLang="en-US" sz="2100" dirty="0"/>
              <a:t> 5, </a:t>
            </a:r>
            <a:r>
              <a:rPr lang="en-US" altLang="en-US" sz="2100" dirty="0" err="1"/>
              <a:t>maka</a:t>
            </a:r>
            <a:r>
              <a:rPr lang="en-US" altLang="en-US" sz="2100" dirty="0"/>
              <a:t> </a:t>
            </a:r>
            <a:r>
              <a:rPr lang="en-US" altLang="en-US" sz="2100" dirty="0" err="1"/>
              <a:t>angka</a:t>
            </a:r>
            <a:r>
              <a:rPr lang="en-US" altLang="en-US" sz="2100" dirty="0"/>
              <a:t> paling </a:t>
            </a:r>
            <a:r>
              <a:rPr lang="en-US" altLang="en-US" sz="2100" dirty="0" err="1"/>
              <a:t>kanan</a:t>
            </a:r>
            <a:r>
              <a:rPr lang="en-US" altLang="en-US" sz="2100" dirty="0"/>
              <a:t> </a:t>
            </a:r>
          </a:p>
          <a:p>
            <a:pPr eaLnBrk="1" hangingPunct="1"/>
            <a:r>
              <a:rPr lang="en-US" altLang="en-US" sz="2100" dirty="0" err="1"/>
              <a:t>hanya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dapat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diisi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dengan</a:t>
            </a:r>
            <a:r>
              <a:rPr lang="en-US" altLang="en-US" sz="2100" dirty="0"/>
              <a:t> </a:t>
            </a:r>
            <a:r>
              <a:rPr lang="en-US" altLang="en-US" sz="2100" dirty="0" err="1"/>
              <a:t>angka</a:t>
            </a:r>
            <a:r>
              <a:rPr lang="en-US" altLang="en-US" sz="2100" dirty="0"/>
              <a:t> 5 </a:t>
            </a:r>
            <a:r>
              <a:rPr lang="en-US" altLang="en-US" sz="2100" dirty="0" err="1"/>
              <a:t>saja</a:t>
            </a:r>
            <a:r>
              <a:rPr lang="en-US" altLang="en-US" sz="2100" dirty="0"/>
              <a:t> (</a:t>
            </a:r>
            <a:r>
              <a:rPr lang="en-US" altLang="en-US" sz="2100" dirty="0" err="1">
                <a:solidFill>
                  <a:srgbClr val="0000FF"/>
                </a:solidFill>
              </a:rPr>
              <a:t>satu</a:t>
            </a:r>
            <a:r>
              <a:rPr lang="en-US" altLang="en-US" sz="2100" dirty="0"/>
              <a:t> </a:t>
            </a:r>
            <a:r>
              <a:rPr lang="en-US" altLang="en-US" sz="2100" dirty="0" err="1"/>
              <a:t>cara</a:t>
            </a:r>
            <a:r>
              <a:rPr lang="en-US" altLang="en-US" sz="2100" dirty="0"/>
              <a:t>)  </a:t>
            </a:r>
            <a:r>
              <a:rPr lang="en-US" altLang="en-US" sz="2100" dirty="0">
                <a:sym typeface="Wingdings" pitchFamily="2" charset="2"/>
              </a:rPr>
              <a:t> </a:t>
            </a:r>
            <a:r>
              <a:rPr lang="en-US" altLang="en-US" sz="2100" dirty="0"/>
              <a:t> _ _ _ 5</a:t>
            </a:r>
          </a:p>
          <a:p>
            <a:pPr eaLnBrk="1" hangingPunct="1"/>
            <a:endParaRPr lang="en-US" altLang="en-US" sz="2100" dirty="0"/>
          </a:p>
          <a:p>
            <a:pPr eaLnBrk="1" hangingPunct="1"/>
            <a:r>
              <a:rPr lang="en-US" altLang="en-US" sz="2100" dirty="0" err="1"/>
              <a:t>Angka</a:t>
            </a:r>
            <a:r>
              <a:rPr lang="en-US" altLang="en-US" sz="2100" dirty="0"/>
              <a:t> </a:t>
            </a:r>
            <a:r>
              <a:rPr lang="en-US" altLang="en-US" sz="2100" dirty="0" err="1">
                <a:solidFill>
                  <a:srgbClr val="FF0066"/>
                </a:solidFill>
              </a:rPr>
              <a:t>posisi</a:t>
            </a:r>
            <a:r>
              <a:rPr lang="en-US" altLang="en-US" sz="2100" dirty="0">
                <a:solidFill>
                  <a:srgbClr val="FF0066"/>
                </a:solidFill>
              </a:rPr>
              <a:t> </a:t>
            </a:r>
            <a:r>
              <a:rPr lang="en-US" altLang="en-US" sz="2100" dirty="0" err="1">
                <a:solidFill>
                  <a:srgbClr val="FF0066"/>
                </a:solidFill>
              </a:rPr>
              <a:t>ke</a:t>
            </a:r>
            <a:r>
              <a:rPr lang="en-US" altLang="en-US" sz="2100" dirty="0">
                <a:solidFill>
                  <a:srgbClr val="FF0066"/>
                </a:solidFill>
              </a:rPr>
              <a:t> 1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dapat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diisi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dengan</a:t>
            </a:r>
            <a:r>
              <a:rPr lang="en-US" altLang="en-US" sz="2100" dirty="0"/>
              <a:t> </a:t>
            </a:r>
            <a:r>
              <a:rPr lang="en-US" altLang="en-US" sz="2100" dirty="0">
                <a:solidFill>
                  <a:srgbClr val="0000FF"/>
                </a:solidFill>
              </a:rPr>
              <a:t>3</a:t>
            </a:r>
            <a:r>
              <a:rPr lang="en-US" altLang="en-US" sz="2100" dirty="0"/>
              <a:t> </a:t>
            </a:r>
            <a:r>
              <a:rPr lang="en-US" altLang="en-US" sz="2100" dirty="0" err="1"/>
              <a:t>cara</a:t>
            </a:r>
            <a:r>
              <a:rPr lang="en-US" altLang="en-US" sz="2100" dirty="0"/>
              <a:t> (</a:t>
            </a:r>
            <a:r>
              <a:rPr lang="en-US" altLang="en-US" sz="2100" dirty="0" err="1"/>
              <a:t>yaitu</a:t>
            </a:r>
            <a:r>
              <a:rPr lang="en-US" altLang="en-US" sz="2100" dirty="0"/>
              <a:t> 2, 3 </a:t>
            </a:r>
            <a:r>
              <a:rPr lang="en-US" altLang="en-US" sz="2100" dirty="0" err="1"/>
              <a:t>dan</a:t>
            </a:r>
            <a:r>
              <a:rPr lang="en-US" altLang="en-US" sz="2100" dirty="0"/>
              <a:t> 4) </a:t>
            </a:r>
            <a:r>
              <a:rPr lang="en-US" altLang="en-US" sz="2100" dirty="0">
                <a:sym typeface="Wingdings" pitchFamily="2" charset="2"/>
              </a:rPr>
              <a:t> </a:t>
            </a:r>
          </a:p>
          <a:p>
            <a:pPr eaLnBrk="1" hangingPunct="1"/>
            <a:r>
              <a:rPr lang="en-US" altLang="en-US" sz="2100" dirty="0">
                <a:sym typeface="Wingdings" pitchFamily="2" charset="2"/>
              </a:rPr>
              <a:t>		&lt; 5000</a:t>
            </a:r>
          </a:p>
          <a:p>
            <a:pPr eaLnBrk="1" hangingPunct="1"/>
            <a:r>
              <a:rPr lang="en-US" altLang="en-US" sz="2100" dirty="0" err="1"/>
              <a:t>Angka</a:t>
            </a:r>
            <a:r>
              <a:rPr lang="en-US" altLang="en-US" sz="2100" dirty="0"/>
              <a:t> </a:t>
            </a:r>
            <a:r>
              <a:rPr lang="en-US" altLang="en-US" sz="2100" dirty="0" err="1">
                <a:solidFill>
                  <a:srgbClr val="FF0066"/>
                </a:solidFill>
              </a:rPr>
              <a:t>posisi</a:t>
            </a:r>
            <a:r>
              <a:rPr lang="en-US" altLang="en-US" sz="2100" dirty="0">
                <a:solidFill>
                  <a:srgbClr val="FF0066"/>
                </a:solidFill>
              </a:rPr>
              <a:t> </a:t>
            </a:r>
            <a:r>
              <a:rPr lang="en-US" altLang="en-US" sz="2100" dirty="0" err="1">
                <a:solidFill>
                  <a:srgbClr val="FF0066"/>
                </a:solidFill>
              </a:rPr>
              <a:t>ke</a:t>
            </a:r>
            <a:r>
              <a:rPr lang="en-US" altLang="en-US" sz="2100" dirty="0">
                <a:solidFill>
                  <a:srgbClr val="FF0066"/>
                </a:solidFill>
              </a:rPr>
              <a:t> 2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dapat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diisi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dengan</a:t>
            </a:r>
            <a:r>
              <a:rPr lang="en-US" altLang="en-US" sz="2100" dirty="0"/>
              <a:t> </a:t>
            </a:r>
            <a:r>
              <a:rPr lang="en-US" altLang="en-US" sz="2100" dirty="0">
                <a:solidFill>
                  <a:srgbClr val="0000FF"/>
                </a:solidFill>
              </a:rPr>
              <a:t>5</a:t>
            </a:r>
            <a:r>
              <a:rPr lang="en-US" altLang="en-US" sz="2100" dirty="0"/>
              <a:t> </a:t>
            </a:r>
            <a:r>
              <a:rPr lang="en-US" altLang="en-US" sz="2100" dirty="0" err="1"/>
              <a:t>cara</a:t>
            </a:r>
            <a:r>
              <a:rPr lang="en-US" altLang="en-US" sz="2100" dirty="0"/>
              <a:t> (2 </a:t>
            </a:r>
            <a:r>
              <a:rPr lang="en-US" altLang="en-US" sz="2100" dirty="0" err="1"/>
              <a:t>angka</a:t>
            </a:r>
            <a:r>
              <a:rPr lang="en-US" altLang="en-US" sz="2100" dirty="0"/>
              <a:t> lain </a:t>
            </a:r>
            <a:r>
              <a:rPr lang="en-US" altLang="en-US" sz="2100" dirty="0" err="1"/>
              <a:t>sudah</a:t>
            </a:r>
            <a:r>
              <a:rPr lang="en-US" altLang="en-US" sz="2100" dirty="0"/>
              <a:t> </a:t>
            </a:r>
          </a:p>
          <a:p>
            <a:pPr eaLnBrk="1" hangingPunct="1"/>
            <a:r>
              <a:rPr lang="en-US" altLang="en-US" sz="2100" dirty="0" err="1"/>
              <a:t>dipakai</a:t>
            </a:r>
            <a:r>
              <a:rPr lang="en-US" altLang="en-US" sz="2100" dirty="0"/>
              <a:t> </a:t>
            </a:r>
            <a:r>
              <a:rPr lang="en-US" altLang="en-US" sz="2100" dirty="0" err="1"/>
              <a:t>untuk</a:t>
            </a:r>
            <a:r>
              <a:rPr lang="en-US" altLang="en-US" sz="2100" dirty="0"/>
              <a:t> </a:t>
            </a:r>
            <a:r>
              <a:rPr lang="en-US" altLang="en-US" sz="2100" dirty="0" err="1"/>
              <a:t>posisi</a:t>
            </a:r>
            <a:r>
              <a:rPr lang="en-US" altLang="en-US" sz="2100" dirty="0"/>
              <a:t> </a:t>
            </a:r>
            <a:r>
              <a:rPr lang="en-US" altLang="en-US" sz="2100" dirty="0" err="1"/>
              <a:t>ke</a:t>
            </a:r>
            <a:r>
              <a:rPr lang="en-US" altLang="en-US" sz="2100" dirty="0"/>
              <a:t> 1 </a:t>
            </a:r>
            <a:r>
              <a:rPr lang="en-US" altLang="en-US" sz="2100" dirty="0" err="1"/>
              <a:t>dan</a:t>
            </a:r>
            <a:r>
              <a:rPr lang="en-US" altLang="en-US" sz="2100" dirty="0"/>
              <a:t> </a:t>
            </a:r>
            <a:r>
              <a:rPr lang="en-US" altLang="en-US" sz="2100" dirty="0" err="1"/>
              <a:t>ke</a:t>
            </a:r>
            <a:r>
              <a:rPr lang="en-US" altLang="en-US" sz="2100" dirty="0"/>
              <a:t> 4)  7 – 2 = 5</a:t>
            </a:r>
          </a:p>
          <a:p>
            <a:pPr eaLnBrk="1" hangingPunct="1"/>
            <a:endParaRPr lang="en-US" altLang="en-US" sz="2100" dirty="0"/>
          </a:p>
          <a:p>
            <a:pPr eaLnBrk="1" hangingPunct="1"/>
            <a:r>
              <a:rPr lang="en-US" altLang="en-US" sz="2100" dirty="0" err="1"/>
              <a:t>Angka</a:t>
            </a:r>
            <a:r>
              <a:rPr lang="en-US" altLang="en-US" sz="2100" dirty="0"/>
              <a:t> </a:t>
            </a:r>
            <a:r>
              <a:rPr lang="en-US" altLang="en-US" sz="2100" dirty="0" err="1">
                <a:solidFill>
                  <a:srgbClr val="FF0066"/>
                </a:solidFill>
              </a:rPr>
              <a:t>posisi</a:t>
            </a:r>
            <a:r>
              <a:rPr lang="en-US" altLang="en-US" sz="2100" dirty="0">
                <a:solidFill>
                  <a:srgbClr val="FF0066"/>
                </a:solidFill>
              </a:rPr>
              <a:t> </a:t>
            </a:r>
            <a:r>
              <a:rPr lang="en-US" altLang="en-US" sz="2100" dirty="0" err="1">
                <a:solidFill>
                  <a:srgbClr val="FF0066"/>
                </a:solidFill>
              </a:rPr>
              <a:t>ke</a:t>
            </a:r>
            <a:r>
              <a:rPr lang="en-US" altLang="en-US" sz="2100" dirty="0">
                <a:solidFill>
                  <a:srgbClr val="FF0066"/>
                </a:solidFill>
              </a:rPr>
              <a:t> 3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dapat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diisi</a:t>
            </a:r>
            <a:r>
              <a:rPr lang="en-US" altLang="en-US" sz="2100" dirty="0"/>
              <a:t> </a:t>
            </a:r>
            <a:r>
              <a:rPr lang="en-US" altLang="en-US" sz="2100" dirty="0" err="1"/>
              <a:t>dengan</a:t>
            </a:r>
            <a:r>
              <a:rPr lang="en-US" altLang="en-US" sz="2100" dirty="0"/>
              <a:t> </a:t>
            </a:r>
            <a:r>
              <a:rPr lang="en-US" altLang="en-US" sz="2100" dirty="0">
                <a:solidFill>
                  <a:srgbClr val="0000FF"/>
                </a:solidFill>
              </a:rPr>
              <a:t>4</a:t>
            </a:r>
            <a:r>
              <a:rPr lang="en-US" altLang="en-US" sz="2100" dirty="0"/>
              <a:t> </a:t>
            </a:r>
            <a:r>
              <a:rPr lang="en-US" altLang="en-US" sz="2100" dirty="0" err="1"/>
              <a:t>cara</a:t>
            </a:r>
            <a:r>
              <a:rPr lang="en-US" altLang="en-US" sz="2100" dirty="0"/>
              <a:t> (3 </a:t>
            </a:r>
            <a:r>
              <a:rPr lang="en-US" altLang="en-US" sz="2100" dirty="0" err="1"/>
              <a:t>angka</a:t>
            </a:r>
            <a:r>
              <a:rPr lang="en-US" altLang="en-US" sz="2100" dirty="0"/>
              <a:t> lain </a:t>
            </a:r>
            <a:r>
              <a:rPr lang="en-US" altLang="en-US" sz="2100" dirty="0" err="1"/>
              <a:t>sudah</a:t>
            </a:r>
            <a:r>
              <a:rPr lang="en-US" altLang="en-US" sz="2100" dirty="0"/>
              <a:t> </a:t>
            </a:r>
          </a:p>
          <a:p>
            <a:pPr eaLnBrk="1" hangingPunct="1"/>
            <a:r>
              <a:rPr lang="en-US" altLang="en-US" sz="2100" dirty="0" err="1"/>
              <a:t>dipakai</a:t>
            </a:r>
            <a:r>
              <a:rPr lang="en-US" altLang="en-US" sz="2100" dirty="0"/>
              <a:t> </a:t>
            </a:r>
            <a:r>
              <a:rPr lang="en-US" altLang="en-US" sz="2100" dirty="0" err="1"/>
              <a:t>untuk</a:t>
            </a:r>
            <a:r>
              <a:rPr lang="en-US" altLang="en-US" sz="2100" dirty="0"/>
              <a:t> </a:t>
            </a:r>
            <a:r>
              <a:rPr lang="en-US" altLang="en-US" sz="2100" dirty="0" err="1"/>
              <a:t>posisi</a:t>
            </a:r>
            <a:r>
              <a:rPr lang="en-US" altLang="en-US" sz="2100" dirty="0"/>
              <a:t> </a:t>
            </a:r>
            <a:r>
              <a:rPr lang="en-US" altLang="en-US" sz="2100" dirty="0" err="1"/>
              <a:t>ke</a:t>
            </a:r>
            <a:r>
              <a:rPr lang="en-US" altLang="en-US" sz="2100" dirty="0"/>
              <a:t> 1, </a:t>
            </a:r>
            <a:r>
              <a:rPr lang="en-US" altLang="en-US" sz="2100" dirty="0" err="1"/>
              <a:t>ke</a:t>
            </a:r>
            <a:r>
              <a:rPr lang="en-US" altLang="en-US" sz="2100" dirty="0"/>
              <a:t> 2 </a:t>
            </a:r>
            <a:r>
              <a:rPr lang="en-US" altLang="en-US" sz="2100" dirty="0" err="1"/>
              <a:t>dan</a:t>
            </a:r>
            <a:r>
              <a:rPr lang="en-US" altLang="en-US" sz="2100" dirty="0"/>
              <a:t> </a:t>
            </a:r>
            <a:r>
              <a:rPr lang="en-US" altLang="en-US" sz="2100" dirty="0" err="1"/>
              <a:t>ke</a:t>
            </a:r>
            <a:r>
              <a:rPr lang="en-US" altLang="en-US" sz="2100" dirty="0"/>
              <a:t> 4)  7 – 3 = 4</a:t>
            </a:r>
          </a:p>
          <a:p>
            <a:pPr eaLnBrk="1" hangingPunct="1"/>
            <a:endParaRPr lang="en-US" altLang="en-US" sz="2100" dirty="0"/>
          </a:p>
          <a:p>
            <a:pPr eaLnBrk="1" hangingPunct="1"/>
            <a:r>
              <a:rPr lang="en-US" altLang="en-US" sz="2100" dirty="0" err="1"/>
              <a:t>Karena</a:t>
            </a:r>
            <a:r>
              <a:rPr lang="en-US" altLang="en-US" sz="2100" dirty="0"/>
              <a:t> </a:t>
            </a:r>
            <a:r>
              <a:rPr lang="en-US" altLang="en-US" sz="2100" dirty="0" err="1"/>
              <a:t>seluruh</a:t>
            </a:r>
            <a:r>
              <a:rPr lang="en-US" altLang="en-US" sz="2100" dirty="0"/>
              <a:t> </a:t>
            </a:r>
            <a:r>
              <a:rPr lang="en-US" altLang="en-US" sz="2100" dirty="0" err="1"/>
              <a:t>posisi</a:t>
            </a:r>
            <a:r>
              <a:rPr lang="en-US" altLang="en-US" sz="2100" dirty="0"/>
              <a:t> </a:t>
            </a:r>
            <a:r>
              <a:rPr lang="en-US" altLang="en-US" sz="2100" dirty="0" err="1"/>
              <a:t>angka</a:t>
            </a:r>
            <a:r>
              <a:rPr lang="en-US" altLang="en-US" sz="2100" dirty="0"/>
              <a:t> </a:t>
            </a:r>
            <a:r>
              <a:rPr lang="en-US" altLang="en-US" sz="2100" dirty="0" err="1"/>
              <a:t>harus</a:t>
            </a:r>
            <a:r>
              <a:rPr lang="en-US" altLang="en-US" sz="2100" dirty="0"/>
              <a:t> </a:t>
            </a:r>
            <a:r>
              <a:rPr lang="en-US" altLang="en-US" sz="2100" dirty="0" err="1"/>
              <a:t>terisi</a:t>
            </a:r>
            <a:r>
              <a:rPr lang="en-US" altLang="en-US" sz="2100" dirty="0"/>
              <a:t>, </a:t>
            </a:r>
            <a:r>
              <a:rPr lang="en-US" altLang="en-US" sz="2100" dirty="0" err="1"/>
              <a:t>maka</a:t>
            </a:r>
            <a:r>
              <a:rPr lang="en-US" altLang="en-US" sz="2100" dirty="0"/>
              <a:t> </a:t>
            </a:r>
            <a:r>
              <a:rPr lang="en-US" altLang="en-US" sz="2100" dirty="0" err="1"/>
              <a:t>kita</a:t>
            </a:r>
            <a:r>
              <a:rPr lang="en-US" altLang="en-US" sz="2100" dirty="0"/>
              <a:t> </a:t>
            </a:r>
            <a:r>
              <a:rPr lang="en-US" altLang="en-US" sz="2100" dirty="0" err="1"/>
              <a:t>menggunakan</a:t>
            </a:r>
            <a:r>
              <a:rPr lang="en-US" altLang="en-US" sz="2100" dirty="0"/>
              <a:t> </a:t>
            </a:r>
          </a:p>
          <a:p>
            <a:pPr eaLnBrk="1" hangingPunct="1"/>
            <a:r>
              <a:rPr lang="en-US" altLang="en-US" sz="2100" dirty="0" err="1"/>
              <a:t>kaidah</a:t>
            </a:r>
            <a:r>
              <a:rPr lang="en-US" altLang="en-US" sz="2100" dirty="0"/>
              <a:t> </a:t>
            </a:r>
            <a:r>
              <a:rPr lang="en-US" altLang="en-US" sz="2100" dirty="0" err="1"/>
              <a:t>perkalian</a:t>
            </a:r>
            <a:r>
              <a:rPr lang="en-US" altLang="en-US" sz="2100" dirty="0"/>
              <a:t>, </a:t>
            </a:r>
            <a:r>
              <a:rPr lang="en-US" altLang="en-US" sz="2100" dirty="0" err="1"/>
              <a:t>yaitu</a:t>
            </a:r>
            <a:r>
              <a:rPr lang="en-US" altLang="en-US" sz="2100" dirty="0"/>
              <a:t> 3x5x4x1 = </a:t>
            </a:r>
            <a:r>
              <a:rPr lang="en-US" altLang="en-US" sz="2100" dirty="0">
                <a:solidFill>
                  <a:srgbClr val="0000FF"/>
                </a:solidFill>
              </a:rPr>
              <a:t>60</a:t>
            </a:r>
            <a:r>
              <a:rPr lang="en-US" altLang="en-US" sz="2100" dirty="0"/>
              <a:t> </a:t>
            </a:r>
            <a:r>
              <a:rPr lang="en-US" altLang="en-US" sz="2100" dirty="0" err="1"/>
              <a:t>buah</a:t>
            </a:r>
            <a:r>
              <a:rPr lang="en-US" alt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66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permutasi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352698" y="2154808"/>
            <a:ext cx="6243638" cy="1346200"/>
            <a:chOff x="476" y="1253"/>
            <a:chExt cx="3933" cy="848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338" y="1253"/>
              <a:ext cx="576" cy="576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562" y="1253"/>
              <a:ext cx="576" cy="57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833" y="1253"/>
              <a:ext cx="576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476" y="1298"/>
              <a:ext cx="76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dirty="0"/>
                <a:t>Bola :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519" y="1813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400"/>
                <a:t>m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2744" y="1797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400"/>
                <a:t>b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4014" y="1797"/>
              <a:ext cx="2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400"/>
                <a:t>p</a:t>
              </a:r>
            </a:p>
          </p:txBody>
        </p:sp>
      </p:grpSp>
      <p:grpSp>
        <p:nvGrpSpPr>
          <p:cNvPr id="15" name="Group 31"/>
          <p:cNvGrpSpPr>
            <a:grpSpLocks/>
          </p:cNvGrpSpPr>
          <p:nvPr/>
        </p:nvGrpSpPr>
        <p:grpSpPr bwMode="auto">
          <a:xfrm>
            <a:off x="1403350" y="3909020"/>
            <a:ext cx="5976938" cy="2400300"/>
            <a:chOff x="884" y="2251"/>
            <a:chExt cx="3765" cy="1512"/>
          </a:xfrm>
        </p:grpSpPr>
        <p:grpSp>
          <p:nvGrpSpPr>
            <p:cNvPr id="16" name="Group 11"/>
            <p:cNvGrpSpPr>
              <a:grpSpLocks/>
            </p:cNvGrpSpPr>
            <p:nvPr/>
          </p:nvGrpSpPr>
          <p:grpSpPr bwMode="auto">
            <a:xfrm>
              <a:off x="1156" y="2659"/>
              <a:ext cx="953" cy="816"/>
              <a:chOff x="1156" y="1616"/>
              <a:chExt cx="953" cy="816"/>
            </a:xfrm>
          </p:grpSpPr>
          <p:sp>
            <p:nvSpPr>
              <p:cNvPr id="29" name="Line 7"/>
              <p:cNvSpPr>
                <a:spLocks noChangeShapeType="1"/>
              </p:cNvSpPr>
              <p:nvPr/>
            </p:nvSpPr>
            <p:spPr bwMode="auto">
              <a:xfrm>
                <a:off x="1156" y="1616"/>
                <a:ext cx="0" cy="8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8"/>
              <p:cNvSpPr>
                <a:spLocks noChangeShapeType="1"/>
              </p:cNvSpPr>
              <p:nvPr/>
            </p:nvSpPr>
            <p:spPr bwMode="auto">
              <a:xfrm>
                <a:off x="1156" y="2432"/>
                <a:ext cx="95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9"/>
              <p:cNvSpPr>
                <a:spLocks noChangeShapeType="1"/>
              </p:cNvSpPr>
              <p:nvPr/>
            </p:nvSpPr>
            <p:spPr bwMode="auto">
              <a:xfrm flipV="1">
                <a:off x="2109" y="1616"/>
                <a:ext cx="0" cy="8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2381" y="2659"/>
              <a:ext cx="953" cy="816"/>
              <a:chOff x="1156" y="1616"/>
              <a:chExt cx="953" cy="816"/>
            </a:xfrm>
          </p:grpSpPr>
          <p:sp>
            <p:nvSpPr>
              <p:cNvPr id="26" name="Line 13"/>
              <p:cNvSpPr>
                <a:spLocks noChangeShapeType="1"/>
              </p:cNvSpPr>
              <p:nvPr/>
            </p:nvSpPr>
            <p:spPr bwMode="auto">
              <a:xfrm>
                <a:off x="1156" y="1616"/>
                <a:ext cx="0" cy="8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>
                <a:off x="1156" y="2432"/>
                <a:ext cx="95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 flipV="1">
                <a:off x="2109" y="1616"/>
                <a:ext cx="0" cy="8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3696" y="2659"/>
              <a:ext cx="953" cy="816"/>
              <a:chOff x="1156" y="1616"/>
              <a:chExt cx="953" cy="816"/>
            </a:xfrm>
          </p:grpSpPr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1156" y="1616"/>
                <a:ext cx="0" cy="8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1156" y="2432"/>
                <a:ext cx="953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auto">
              <a:xfrm flipV="1">
                <a:off x="2109" y="1616"/>
                <a:ext cx="0" cy="8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884" y="2251"/>
              <a:ext cx="9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dirty="0" err="1"/>
                <a:t>Kotak</a:t>
              </a:r>
              <a:r>
                <a:rPr lang="en-US" altLang="en-US" dirty="0"/>
                <a:t> :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1474" y="3475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400"/>
                <a:t>1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2744" y="346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400"/>
                <a:t>2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4059" y="346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omic Sans MS" pitchFamily="66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en-US" sz="2400"/>
                <a:t>3</a:t>
              </a:r>
            </a:p>
          </p:txBody>
        </p:sp>
      </p:grp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11188" y="981075"/>
            <a:ext cx="8086725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b="1" dirty="0" err="1"/>
              <a:t>Definisi</a:t>
            </a:r>
            <a:r>
              <a:rPr lang="en-US" altLang="en-US" sz="2200" dirty="0"/>
              <a:t> : </a:t>
            </a:r>
            <a:r>
              <a:rPr lang="en-US" altLang="en-US" sz="2200" dirty="0" err="1"/>
              <a:t>Permutasi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adalah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jumlah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urutan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berbeda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dari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pengaturan</a:t>
            </a:r>
            <a:r>
              <a:rPr lang="en-US" altLang="en-US" sz="2200" dirty="0"/>
              <a:t> 	   </a:t>
            </a:r>
            <a:r>
              <a:rPr lang="en-US" altLang="en-US" sz="2200" dirty="0" err="1"/>
              <a:t>objek-objek</a:t>
            </a:r>
            <a:r>
              <a:rPr lang="en-US" alt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10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Permutasi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1620838" y="1434926"/>
            <a:ext cx="3887787" cy="1296987"/>
            <a:chOff x="930" y="799"/>
            <a:chExt cx="2449" cy="817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930" y="799"/>
              <a:ext cx="1315" cy="4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930" y="1298"/>
              <a:ext cx="1315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245" y="799"/>
              <a:ext cx="113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245" y="1616"/>
              <a:ext cx="113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1619250" y="3162126"/>
            <a:ext cx="3887788" cy="1296987"/>
            <a:chOff x="930" y="799"/>
            <a:chExt cx="2449" cy="817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930" y="799"/>
              <a:ext cx="1315" cy="4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30" y="1298"/>
              <a:ext cx="1315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245" y="799"/>
              <a:ext cx="113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245" y="1616"/>
              <a:ext cx="113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619250" y="4890913"/>
            <a:ext cx="3887788" cy="1296988"/>
            <a:chOff x="930" y="799"/>
            <a:chExt cx="2449" cy="817"/>
          </a:xfrm>
        </p:grpSpPr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930" y="799"/>
              <a:ext cx="1315" cy="4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930" y="1298"/>
              <a:ext cx="1315" cy="31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45" y="799"/>
              <a:ext cx="113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245" y="1616"/>
              <a:ext cx="113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6013" y="1914351"/>
            <a:ext cx="500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0066"/>
                </a:solidFill>
              </a:rPr>
              <a:t>m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116013" y="5370338"/>
            <a:ext cx="401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FF00"/>
                </a:solidFill>
              </a:rPr>
              <a:t>p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116013" y="3643138"/>
            <a:ext cx="425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3492500" y="3163713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m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80063" y="4171776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m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563938" y="4819476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m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580063" y="5900563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m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580063" y="4675013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b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580063" y="2442988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b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3635375" y="1434926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b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3563938" y="5756101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b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563938" y="3955876"/>
            <a:ext cx="34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p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580063" y="2874788"/>
            <a:ext cx="34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p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580063" y="1147588"/>
            <a:ext cx="34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p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635375" y="2227088"/>
            <a:ext cx="34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p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827088" y="617363"/>
            <a:ext cx="1220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Kotak</a:t>
            </a:r>
            <a:r>
              <a:rPr lang="en-US" altLang="en-US" sz="2400" dirty="0"/>
              <a:t> 1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3059113" y="6427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Kotak</a:t>
            </a:r>
            <a:r>
              <a:rPr lang="en-US" altLang="en-US" sz="2400" dirty="0"/>
              <a:t> 2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003800" y="642763"/>
            <a:ext cx="127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Kotak 3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6856413" y="596726"/>
            <a:ext cx="110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urutan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7046913" y="1147588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mbp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7046913" y="2442988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mpb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7092950" y="2874788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bmp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7046913" y="4171776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bpm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7019925" y="4603576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pmb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7019925" y="5875163"/>
            <a:ext cx="76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pbm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63575" y="6356176"/>
            <a:ext cx="740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Kemungkinan urutan berbeda (3)(2)(1) = 3! = 6 buah</a:t>
            </a:r>
          </a:p>
        </p:txBody>
      </p:sp>
    </p:spTree>
    <p:extLst>
      <p:ext uri="{BB962C8B-B14F-4D97-AF65-F5344CB8AC3E}">
        <p14:creationId xmlns:p14="http://schemas.microsoft.com/office/powerpoint/2010/main" val="102826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Permutasi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683568" y="134076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 dirty="0" err="1"/>
              <a:t>Definisi</a:t>
            </a:r>
            <a:r>
              <a:rPr lang="en-US" altLang="en-US" dirty="0"/>
              <a:t>: </a:t>
            </a: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jumlah</a:t>
            </a:r>
            <a:r>
              <a:rPr lang="en-US" altLang="en-US" dirty="0"/>
              <a:t> </a:t>
            </a:r>
            <a:r>
              <a:rPr lang="en-US" altLang="en-US" dirty="0" err="1"/>
              <a:t>urutan</a:t>
            </a:r>
            <a:r>
              <a:rPr lang="en-US" altLang="en-US" dirty="0"/>
              <a:t> </a:t>
            </a:r>
            <a:r>
              <a:rPr lang="en-US" altLang="en-US" dirty="0" err="1"/>
              <a:t>berbeda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pengaturan</a:t>
            </a:r>
            <a:r>
              <a:rPr lang="en-US" altLang="en-US" dirty="0"/>
              <a:t> </a:t>
            </a:r>
            <a:r>
              <a:rPr lang="en-US" altLang="en-US" dirty="0" err="1"/>
              <a:t>objek-objek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</a:t>
            </a:r>
            <a:r>
              <a:rPr lang="en-US" altLang="en-US" dirty="0" err="1"/>
              <a:t>aplikasi</a:t>
            </a:r>
            <a:r>
              <a:rPr lang="en-US" altLang="en-US" dirty="0"/>
              <a:t> </a:t>
            </a:r>
            <a:r>
              <a:rPr lang="en-US" altLang="en-US" dirty="0" err="1"/>
              <a:t>aturan</a:t>
            </a:r>
            <a:r>
              <a:rPr lang="en-US" altLang="en-US" dirty="0"/>
              <a:t> </a:t>
            </a:r>
            <a:r>
              <a:rPr lang="en-US" altLang="en-US" dirty="0" err="1"/>
              <a:t>perkalian</a:t>
            </a:r>
            <a:r>
              <a:rPr lang="en-US" altLang="en-US" dirty="0"/>
              <a:t> .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Menurut</a:t>
            </a:r>
            <a:r>
              <a:rPr lang="en-US" altLang="en-US" dirty="0"/>
              <a:t> </a:t>
            </a:r>
            <a:r>
              <a:rPr lang="en-US" altLang="en-US" dirty="0" err="1"/>
              <a:t>kaidah</a:t>
            </a:r>
            <a:r>
              <a:rPr lang="en-US" altLang="en-US" dirty="0"/>
              <a:t> </a:t>
            </a:r>
            <a:r>
              <a:rPr lang="en-US" altLang="en-US" dirty="0" err="1"/>
              <a:t>perkalian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n </a:t>
            </a:r>
            <a:r>
              <a:rPr lang="en-US" altLang="en-US" dirty="0" err="1"/>
              <a:t>objek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n(n - 1) (n – 2)……(2)(1) = </a:t>
            </a:r>
            <a:r>
              <a:rPr lang="en-US" altLang="en-US" dirty="0">
                <a:solidFill>
                  <a:srgbClr val="0000FF"/>
                </a:solidFill>
              </a:rPr>
              <a:t>n !</a:t>
            </a:r>
            <a:r>
              <a:rPr lang="en-US" altLang="en-US" dirty="0"/>
              <a:t>		</a:t>
            </a:r>
            <a:r>
              <a:rPr lang="en-US" altLang="en-US" dirty="0">
                <a:solidFill>
                  <a:srgbClr val="FF0066"/>
                </a:solidFill>
              </a:rPr>
              <a:t>(9.1)</a:t>
            </a:r>
            <a:endParaRPr lang="en-GB" altLang="en-US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2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17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1404764" y="1460128"/>
            <a:ext cx="719137" cy="719137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557289" y="1460128"/>
            <a:ext cx="719137" cy="71913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3708226" y="1460128"/>
            <a:ext cx="719138" cy="7191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4" name="Oval 7"/>
          <p:cNvSpPr>
            <a:spLocks noChangeArrowheads="1"/>
          </p:cNvSpPr>
          <p:nvPr/>
        </p:nvSpPr>
        <p:spPr bwMode="auto">
          <a:xfrm>
            <a:off x="4860751" y="1460128"/>
            <a:ext cx="719138" cy="719137"/>
          </a:xfrm>
          <a:prstGeom prst="ellipse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6013276" y="1460128"/>
            <a:ext cx="719138" cy="7191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7237239" y="1460128"/>
            <a:ext cx="719137" cy="7191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972964" y="812428"/>
            <a:ext cx="1217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dirty="0"/>
              <a:t>Bola :</a:t>
            </a:r>
          </a:p>
        </p:txBody>
      </p:sp>
      <p:grpSp>
        <p:nvGrpSpPr>
          <p:cNvPr id="18" name="Group 11"/>
          <p:cNvGrpSpPr>
            <a:grpSpLocks/>
          </p:cNvGrpSpPr>
          <p:nvPr/>
        </p:nvGrpSpPr>
        <p:grpSpPr bwMode="auto">
          <a:xfrm>
            <a:off x="1908001" y="4077816"/>
            <a:ext cx="1512888" cy="1295400"/>
            <a:chOff x="1156" y="1616"/>
            <a:chExt cx="953" cy="816"/>
          </a:xfrm>
        </p:grpSpPr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5"/>
          <p:cNvGrpSpPr>
            <a:grpSpLocks/>
          </p:cNvGrpSpPr>
          <p:nvPr/>
        </p:nvGrpSpPr>
        <p:grpSpPr bwMode="auto">
          <a:xfrm>
            <a:off x="3997151" y="4077816"/>
            <a:ext cx="1512888" cy="1295400"/>
            <a:chOff x="1156" y="1616"/>
            <a:chExt cx="953" cy="816"/>
          </a:xfrm>
        </p:grpSpPr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19"/>
          <p:cNvGrpSpPr>
            <a:grpSpLocks/>
          </p:cNvGrpSpPr>
          <p:nvPr/>
        </p:nvGrpSpPr>
        <p:grpSpPr bwMode="auto">
          <a:xfrm>
            <a:off x="6084714" y="4077816"/>
            <a:ext cx="1512887" cy="1295400"/>
            <a:chOff x="1156" y="1616"/>
            <a:chExt cx="953" cy="816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44401" y="3430116"/>
            <a:ext cx="15097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dirty="0" err="1"/>
              <a:t>Kotak</a:t>
            </a:r>
            <a:r>
              <a:rPr lang="en-US" altLang="en-US" dirty="0"/>
              <a:t> :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549226" y="232372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m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2700164" y="2323728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b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852689" y="2323728"/>
            <a:ext cx="34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p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5005214" y="2299915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h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6157739" y="2323728"/>
            <a:ext cx="34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k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7381701" y="2299915"/>
            <a:ext cx="306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j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2412826" y="5445224"/>
            <a:ext cx="32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1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6660976" y="5445224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3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4573414" y="5445224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2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1134566" y="6093296"/>
            <a:ext cx="718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>
                <a:solidFill>
                  <a:srgbClr val="0000FF"/>
                </a:solidFill>
              </a:rPr>
              <a:t>Kemungkinan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urutan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berbeda</a:t>
            </a:r>
            <a:r>
              <a:rPr lang="en-US" altLang="en-US" sz="2400" dirty="0">
                <a:solidFill>
                  <a:srgbClr val="0000FF"/>
                </a:solidFill>
              </a:rPr>
              <a:t> (6)(5)(4) = 120 </a:t>
            </a:r>
            <a:r>
              <a:rPr lang="en-US" altLang="en-US" sz="2400" dirty="0" err="1">
                <a:solidFill>
                  <a:srgbClr val="0000FF"/>
                </a:solidFill>
              </a:rPr>
              <a:t>buah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7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18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Kaidah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permutasi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secara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umum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51520" y="1047477"/>
            <a:ext cx="8747125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dirty="0" err="1"/>
              <a:t>Jika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contoh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dirampatkan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bentuk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umum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sehingga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 err="1"/>
              <a:t>ada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n </a:t>
            </a:r>
            <a:r>
              <a:rPr lang="en-US" altLang="en-US" sz="2000" dirty="0" err="1">
                <a:solidFill>
                  <a:srgbClr val="0000FF"/>
                </a:solidFill>
              </a:rPr>
              <a:t>buah</a:t>
            </a:r>
            <a:r>
              <a:rPr lang="en-US" altLang="en-US" sz="2000" dirty="0">
                <a:solidFill>
                  <a:srgbClr val="0000FF"/>
                </a:solidFill>
              </a:rPr>
              <a:t> bola yang </a:t>
            </a:r>
            <a:r>
              <a:rPr lang="en-US" altLang="en-US" sz="2000" dirty="0" err="1">
                <a:solidFill>
                  <a:srgbClr val="0000FF"/>
                </a:solidFill>
              </a:rPr>
              <a:t>berbeda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n-US" altLang="en-US" sz="2000" dirty="0" err="1">
                <a:solidFill>
                  <a:srgbClr val="0000FF"/>
                </a:solidFill>
              </a:rPr>
              <a:t>warnanya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>
                <a:solidFill>
                  <a:srgbClr val="FF0066"/>
                </a:solidFill>
              </a:rPr>
              <a:t>r </a:t>
            </a:r>
            <a:r>
              <a:rPr lang="en-US" altLang="en-US" sz="2000" dirty="0" err="1">
                <a:solidFill>
                  <a:srgbClr val="FF0066"/>
                </a:solidFill>
              </a:rPr>
              <a:t>buah</a:t>
            </a:r>
            <a:r>
              <a:rPr lang="en-US" altLang="en-US" sz="2000" dirty="0">
                <a:solidFill>
                  <a:srgbClr val="FF0066"/>
                </a:solidFill>
              </a:rPr>
              <a:t> </a:t>
            </a:r>
            <a:r>
              <a:rPr lang="en-US" altLang="en-US" sz="2000" dirty="0" err="1">
                <a:solidFill>
                  <a:srgbClr val="FF0066"/>
                </a:solidFill>
              </a:rPr>
              <a:t>kotak</a:t>
            </a:r>
            <a:r>
              <a:rPr lang="en-US" altLang="en-US" sz="2000" dirty="0"/>
              <a:t> (r ≤ n), </a:t>
            </a:r>
            <a:r>
              <a:rPr lang="en-US" altLang="en-US" sz="2000" dirty="0" err="1"/>
              <a:t>maka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err="1"/>
              <a:t>Kotak</a:t>
            </a:r>
            <a:r>
              <a:rPr lang="en-US" altLang="en-US" sz="2000" dirty="0"/>
              <a:t> ke-1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oleh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n bola	(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n </a:t>
            </a:r>
            <a:r>
              <a:rPr lang="en-US" altLang="en-US" sz="2000" dirty="0" err="1"/>
              <a:t>pilihan</a:t>
            </a:r>
            <a:r>
              <a:rPr lang="en-US" altLang="en-US" sz="2000" dirty="0"/>
              <a:t>)</a:t>
            </a:r>
          </a:p>
          <a:p>
            <a:pPr eaLnBrk="1" hangingPunct="1"/>
            <a:r>
              <a:rPr lang="en-US" altLang="en-US" sz="2000" dirty="0" err="1"/>
              <a:t>Kotak</a:t>
            </a:r>
            <a:r>
              <a:rPr lang="en-US" altLang="en-US" sz="2000" dirty="0"/>
              <a:t> ke-2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oleh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(n – 1)bola	(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n-1 </a:t>
            </a:r>
            <a:r>
              <a:rPr lang="en-US" altLang="en-US" sz="2000" dirty="0" err="1"/>
              <a:t>pilihan</a:t>
            </a:r>
            <a:r>
              <a:rPr lang="en-US" altLang="en-US" sz="2000" dirty="0"/>
              <a:t>)</a:t>
            </a:r>
          </a:p>
          <a:p>
            <a:pPr eaLnBrk="1" hangingPunct="1"/>
            <a:r>
              <a:rPr lang="en-US" altLang="en-US" sz="2000" dirty="0" err="1"/>
              <a:t>Kotak</a:t>
            </a:r>
            <a:r>
              <a:rPr lang="en-US" altLang="en-US" sz="2000" dirty="0"/>
              <a:t> ke-3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oleh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(n – 2)bola	(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n-2 </a:t>
            </a:r>
            <a:r>
              <a:rPr lang="en-US" altLang="en-US" sz="2000" dirty="0" err="1"/>
              <a:t>pilihan</a:t>
            </a:r>
            <a:r>
              <a:rPr lang="en-US" altLang="en-US" sz="2000" dirty="0"/>
              <a:t>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err="1"/>
              <a:t>Kotak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ke</a:t>
            </a:r>
            <a:r>
              <a:rPr lang="en-US" altLang="en-US" sz="2000" dirty="0"/>
              <a:t>-r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diisi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oleh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satu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(n–(r-1))bola(</a:t>
            </a:r>
            <a:r>
              <a:rPr lang="en-US" altLang="en-US" sz="2000" dirty="0" err="1"/>
              <a:t>ada</a:t>
            </a:r>
            <a:r>
              <a:rPr lang="en-US" altLang="en-US" sz="2000" dirty="0"/>
              <a:t> n-r+1 </a:t>
            </a:r>
            <a:r>
              <a:rPr lang="en-US" altLang="en-US" sz="2000" dirty="0" err="1"/>
              <a:t>pilihan</a:t>
            </a:r>
            <a:r>
              <a:rPr lang="en-US" altLang="en-US" sz="2000" dirty="0"/>
              <a:t>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err="1"/>
              <a:t>Menurut</a:t>
            </a:r>
            <a:r>
              <a:rPr lang="en-US" altLang="en-US" sz="2000" dirty="0"/>
              <a:t> </a:t>
            </a:r>
            <a:r>
              <a:rPr lang="en-US" altLang="en-US" sz="2000" dirty="0" err="1">
                <a:solidFill>
                  <a:srgbClr val="009900"/>
                </a:solidFill>
              </a:rPr>
              <a:t>kaidah</a:t>
            </a:r>
            <a:r>
              <a:rPr lang="en-US" altLang="en-US" sz="2000" dirty="0">
                <a:solidFill>
                  <a:srgbClr val="009900"/>
                </a:solidFill>
              </a:rPr>
              <a:t> </a:t>
            </a:r>
            <a:r>
              <a:rPr lang="en-US" altLang="en-US" sz="2000" dirty="0" err="1">
                <a:solidFill>
                  <a:srgbClr val="009900"/>
                </a:solidFill>
              </a:rPr>
              <a:t>perkalian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urutan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berbeda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dari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penempatan</a:t>
            </a:r>
            <a:r>
              <a:rPr lang="en-US" altLang="en-US" sz="2000" dirty="0"/>
              <a:t> bola </a:t>
            </a:r>
          </a:p>
          <a:p>
            <a:pPr eaLnBrk="1" hangingPunct="1"/>
            <a:r>
              <a:rPr lang="en-US" altLang="en-US" sz="2000" dirty="0" err="1"/>
              <a:t>adalah</a:t>
            </a:r>
            <a:r>
              <a:rPr lang="en-US" altLang="en-US" sz="2000" dirty="0"/>
              <a:t> 	</a:t>
            </a:r>
            <a:r>
              <a:rPr lang="en-US" altLang="en-US" sz="2000" dirty="0">
                <a:sym typeface="Wingdings" pitchFamily="2" charset="2"/>
              </a:rPr>
              <a:t></a:t>
            </a:r>
            <a:r>
              <a:rPr lang="en-US" altLang="en-US" sz="2000" dirty="0"/>
              <a:t>	n(n-1)(n-2)…(n-(r-1))</a:t>
            </a:r>
          </a:p>
        </p:txBody>
      </p:sp>
    </p:spTree>
    <p:extLst>
      <p:ext uri="{BB962C8B-B14F-4D97-AF65-F5344CB8AC3E}">
        <p14:creationId xmlns:p14="http://schemas.microsoft.com/office/powerpoint/2010/main" val="340639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19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Permutasi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-r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55576" y="1196752"/>
            <a:ext cx="77724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b="1"/>
              <a:t>Jumlah susunan berbeda dari pemilihan </a:t>
            </a:r>
            <a:r>
              <a:rPr lang="en-US" altLang="en-US" sz="2400" b="1">
                <a:solidFill>
                  <a:srgbClr val="0000FF"/>
                </a:solidFill>
              </a:rPr>
              <a:t>r objek yang diambil dari n objek</a:t>
            </a:r>
            <a:r>
              <a:rPr lang="en-US" altLang="en-US" sz="2400" b="1"/>
              <a:t> disebut </a:t>
            </a:r>
            <a:r>
              <a:rPr lang="en-US" altLang="en-US" sz="2400" b="1">
                <a:solidFill>
                  <a:srgbClr val="0000FF"/>
                </a:solidFill>
              </a:rPr>
              <a:t>permutasi – r</a:t>
            </a:r>
            <a:r>
              <a:rPr lang="en-US" altLang="en-US" sz="2400" b="1"/>
              <a:t>, dilambangkan dengan </a:t>
            </a:r>
            <a:r>
              <a:rPr lang="en-US" altLang="en-US" sz="2400" b="1">
                <a:solidFill>
                  <a:srgbClr val="0000FF"/>
                </a:solidFill>
              </a:rPr>
              <a:t>P(n,r)</a:t>
            </a:r>
            <a:r>
              <a:rPr lang="en-US" altLang="en-US" sz="2400" b="1"/>
              <a:t> , yaitu :</a:t>
            </a:r>
            <a:endParaRPr lang="en-GB" altLang="en-US" sz="2400" b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14912"/>
              </p:ext>
            </p:extLst>
          </p:nvPr>
        </p:nvGraphicFramePr>
        <p:xfrm>
          <a:off x="2267744" y="2798440"/>
          <a:ext cx="3048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798440"/>
                        <a:ext cx="3048000" cy="990600"/>
                      </a:xfrm>
                      <a:prstGeom prst="rect">
                        <a:avLst/>
                      </a:prstGeom>
                      <a:solidFill>
                        <a:srgbClr val="CBBCD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5576" y="4093046"/>
            <a:ext cx="77724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800" b="1" dirty="0" err="1">
                <a:solidFill>
                  <a:srgbClr val="009900"/>
                </a:solidFill>
              </a:rPr>
              <a:t>Definisi</a:t>
            </a:r>
            <a:r>
              <a:rPr lang="en-US" altLang="en-US" sz="2800" dirty="0"/>
              <a:t>: </a:t>
            </a:r>
            <a:r>
              <a:rPr lang="en-US" altLang="en-US" sz="2400" b="1" dirty="0" err="1"/>
              <a:t>Permutasi</a:t>
            </a:r>
            <a:r>
              <a:rPr lang="en-US" altLang="en-US" sz="2400" b="1" dirty="0"/>
              <a:t> r </a:t>
            </a:r>
            <a:r>
              <a:rPr lang="en-US" altLang="en-US" sz="2400" b="1" dirty="0" err="1"/>
              <a:t>dari</a:t>
            </a:r>
            <a:r>
              <a:rPr lang="en-US" altLang="en-US" sz="2400" b="1" dirty="0"/>
              <a:t> n </a:t>
            </a:r>
            <a:r>
              <a:rPr lang="en-US" altLang="en-US" sz="2400" b="1" dirty="0" err="1"/>
              <a:t>elemen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adalah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jumlah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kemungkinan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urutan</a:t>
            </a:r>
            <a:r>
              <a:rPr lang="en-US" altLang="en-US" sz="2400" b="1" dirty="0"/>
              <a:t> r </a:t>
            </a:r>
            <a:r>
              <a:rPr lang="en-US" altLang="en-US" sz="2400" b="1" dirty="0" err="1"/>
              <a:t>buah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elemen</a:t>
            </a:r>
            <a:r>
              <a:rPr lang="en-US" altLang="en-US" sz="2400" b="1" dirty="0"/>
              <a:t> yang (</a:t>
            </a:r>
            <a:r>
              <a:rPr lang="en-US" altLang="en-US" sz="2400" b="1" dirty="0" err="1"/>
              <a:t>harus</a:t>
            </a:r>
            <a:r>
              <a:rPr lang="en-US" altLang="en-US" sz="2400" b="1" dirty="0"/>
              <a:t>) </a:t>
            </a:r>
            <a:r>
              <a:rPr lang="en-US" altLang="en-US" sz="2400" b="1" dirty="0" err="1"/>
              <a:t>dipilih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dari</a:t>
            </a:r>
            <a:r>
              <a:rPr lang="en-US" altLang="en-US" sz="2400" b="1" dirty="0"/>
              <a:t> n </a:t>
            </a:r>
            <a:r>
              <a:rPr lang="en-US" altLang="en-US" sz="2400" b="1" dirty="0" err="1"/>
              <a:t>buah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elemen</a:t>
            </a:r>
            <a:r>
              <a:rPr lang="en-US" altLang="en-US" sz="2400" b="1" dirty="0"/>
              <a:t> yang (</a:t>
            </a:r>
            <a:r>
              <a:rPr lang="en-US" altLang="en-US" sz="2400" b="1" dirty="0" err="1"/>
              <a:t>bisa</a:t>
            </a:r>
            <a:r>
              <a:rPr lang="en-US" altLang="en-US" sz="2400" b="1" dirty="0"/>
              <a:t>) </a:t>
            </a:r>
            <a:r>
              <a:rPr lang="en-US" altLang="en-US" sz="2400" b="1" dirty="0" err="1"/>
              <a:t>dipilih</a:t>
            </a:r>
            <a:r>
              <a:rPr lang="en-US" altLang="en-US" sz="2400" b="1" dirty="0"/>
              <a:t>, </a:t>
            </a:r>
          </a:p>
          <a:p>
            <a:pPr eaLnBrk="1" hangingPunct="1"/>
            <a:r>
              <a:rPr lang="en-US" altLang="en-US" sz="2400" b="1" dirty="0" err="1"/>
              <a:t>dengan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000FF"/>
                </a:solidFill>
              </a:rPr>
              <a:t>r 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 n</a:t>
            </a:r>
            <a:r>
              <a:rPr lang="en-US" altLang="en-US" sz="2400" b="1" dirty="0">
                <a:sym typeface="Symbol" pitchFamily="18" charset="2"/>
              </a:rPr>
              <a:t>. </a:t>
            </a:r>
            <a:r>
              <a:rPr lang="en-US" altLang="en-US" sz="2400" b="1" dirty="0" err="1">
                <a:sym typeface="Symbol" pitchFamily="18" charset="2"/>
              </a:rPr>
              <a:t>Dalam</a:t>
            </a:r>
            <a:r>
              <a:rPr lang="en-US" altLang="en-US" sz="2400" b="1" dirty="0">
                <a:sym typeface="Symbol" pitchFamily="18" charset="2"/>
              </a:rPr>
              <a:t> </a:t>
            </a:r>
            <a:r>
              <a:rPr lang="en-US" altLang="en-US" sz="2400" b="1" dirty="0" err="1">
                <a:sym typeface="Symbol" pitchFamily="18" charset="2"/>
              </a:rPr>
              <a:t>hal</a:t>
            </a:r>
            <a:r>
              <a:rPr lang="en-US" altLang="en-US" sz="2400" b="1" dirty="0">
                <a:sym typeface="Symbol" pitchFamily="18" charset="2"/>
              </a:rPr>
              <a:t> </a:t>
            </a:r>
            <a:r>
              <a:rPr lang="en-US" altLang="en-US" sz="2400" b="1" dirty="0" err="1">
                <a:sym typeface="Symbol" pitchFamily="18" charset="2"/>
              </a:rPr>
              <a:t>ini</a:t>
            </a:r>
            <a:r>
              <a:rPr lang="en-US" altLang="en-US" sz="2400" b="1" dirty="0">
                <a:sym typeface="Symbol" pitchFamily="18" charset="2"/>
              </a:rPr>
              <a:t> </a:t>
            </a:r>
            <a:r>
              <a:rPr lang="en-US" altLang="en-US" sz="2400" b="1" dirty="0" err="1">
                <a:sym typeface="Symbol" pitchFamily="18" charset="2"/>
              </a:rPr>
              <a:t>pada</a:t>
            </a:r>
            <a:r>
              <a:rPr lang="en-US" altLang="en-US" sz="2400" b="1" dirty="0">
                <a:sym typeface="Symbol" pitchFamily="18" charset="2"/>
              </a:rPr>
              <a:t> </a:t>
            </a:r>
            <a:r>
              <a:rPr lang="en-US" altLang="en-US" sz="2400" b="1" dirty="0" err="1">
                <a:sym typeface="Symbol" pitchFamily="18" charset="2"/>
              </a:rPr>
              <a:t>setiap</a:t>
            </a:r>
            <a:r>
              <a:rPr lang="en-US" altLang="en-US" sz="2400" b="1" dirty="0">
                <a:sym typeface="Symbol" pitchFamily="18" charset="2"/>
              </a:rPr>
              <a:t> </a:t>
            </a:r>
            <a:r>
              <a:rPr lang="en-US" altLang="en-US" sz="2400" b="1" dirty="0" err="1">
                <a:sym typeface="Symbol" pitchFamily="18" charset="2"/>
              </a:rPr>
              <a:t>kemungkinan</a:t>
            </a:r>
            <a:r>
              <a:rPr lang="en-US" altLang="en-US" sz="2400" b="1" dirty="0">
                <a:sym typeface="Symbol" pitchFamily="18" charset="2"/>
              </a:rPr>
              <a:t> </a:t>
            </a:r>
            <a:r>
              <a:rPr lang="en-US" altLang="en-US" sz="2400" b="1" dirty="0" err="1">
                <a:sym typeface="Symbol" pitchFamily="18" charset="2"/>
              </a:rPr>
              <a:t>urutan</a:t>
            </a:r>
            <a:r>
              <a:rPr lang="en-US" altLang="en-US" sz="2400" b="1" dirty="0">
                <a:sym typeface="Symbol" pitchFamily="18" charset="2"/>
              </a:rPr>
              <a:t> </a:t>
            </a:r>
            <a:r>
              <a:rPr lang="en-US" altLang="en-US" sz="2400" b="1" dirty="0" err="1">
                <a:solidFill>
                  <a:srgbClr val="FF0066"/>
                </a:solidFill>
                <a:sym typeface="Symbol" pitchFamily="18" charset="2"/>
              </a:rPr>
              <a:t>tidak</a:t>
            </a:r>
            <a:r>
              <a:rPr lang="en-US" altLang="en-US" sz="2400" b="1" dirty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n-US" altLang="en-US" sz="2400" b="1" dirty="0" err="1">
                <a:solidFill>
                  <a:srgbClr val="FF0066"/>
                </a:solidFill>
                <a:sym typeface="Symbol" pitchFamily="18" charset="2"/>
              </a:rPr>
              <a:t>ada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sym typeface="Symbol" pitchFamily="18" charset="2"/>
              </a:rPr>
              <a:t>elemen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 yang </a:t>
            </a:r>
            <a:r>
              <a:rPr lang="en-US" altLang="en-US" sz="2400" b="1" dirty="0" err="1">
                <a:solidFill>
                  <a:srgbClr val="0000FF"/>
                </a:solidFill>
                <a:sym typeface="Symbol" pitchFamily="18" charset="2"/>
              </a:rPr>
              <a:t>sama</a:t>
            </a:r>
            <a:r>
              <a:rPr lang="en-US" altLang="en-US" sz="2400" b="1" dirty="0">
                <a:solidFill>
                  <a:srgbClr val="0000FF"/>
                </a:solidFill>
                <a:sym typeface="Symbol" pitchFamily="18" charset="2"/>
              </a:rPr>
              <a:t>.</a:t>
            </a:r>
            <a:endParaRPr lang="en-GB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596732" y="2946078"/>
            <a:ext cx="19159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dirty="0"/>
              <a:t>r</a:t>
            </a:r>
            <a:r>
              <a:rPr lang="en-US" altLang="en-US" sz="3200" dirty="0">
                <a:solidFill>
                  <a:srgbClr val="FF0066"/>
                </a:solidFill>
              </a:rPr>
              <a:t> </a:t>
            </a:r>
            <a:r>
              <a:rPr lang="en-US" altLang="en-US" sz="3200" b="1" dirty="0">
                <a:sym typeface="Symbol" pitchFamily="18" charset="2"/>
              </a:rPr>
              <a:t> n  </a:t>
            </a:r>
            <a:r>
              <a:rPr lang="en-US" altLang="en-US" sz="3200" dirty="0">
                <a:solidFill>
                  <a:srgbClr val="FF0066"/>
                </a:solidFill>
              </a:rPr>
              <a:t>(9.2)</a:t>
            </a:r>
          </a:p>
        </p:txBody>
      </p:sp>
    </p:spTree>
    <p:extLst>
      <p:ext uri="{BB962C8B-B14F-4D97-AF65-F5344CB8AC3E}">
        <p14:creationId xmlns:p14="http://schemas.microsoft.com/office/powerpoint/2010/main" val="215269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388424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32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kombinatorial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59792" y="1484784"/>
            <a:ext cx="87487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Kombinatorial adalah cabang Matematika yang </a:t>
            </a:r>
            <a:r>
              <a:rPr lang="en-US" altLang="en-US">
                <a:solidFill>
                  <a:srgbClr val="FF0066"/>
                </a:solidFill>
              </a:rPr>
              <a:t>mempelajari pengaturan</a:t>
            </a:r>
            <a:r>
              <a:rPr lang="en-US" altLang="en-US"/>
              <a:t> objek-objek.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Solusi yang diperoleh dengan kombinatorial adalah </a:t>
            </a:r>
            <a:r>
              <a:rPr lang="en-US" altLang="en-US">
                <a:solidFill>
                  <a:srgbClr val="FF0066"/>
                </a:solidFill>
              </a:rPr>
              <a:t>jumlah cara pengaturan</a:t>
            </a:r>
            <a:r>
              <a:rPr lang="en-US" altLang="en-US"/>
              <a:t> objek-objek tertentu di dalam himpunannya.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568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20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899468" y="1054769"/>
            <a:ext cx="75358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memasukkan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66"/>
                </a:solidFill>
              </a:rPr>
              <a:t>6 </a:t>
            </a:r>
            <a:r>
              <a:rPr lang="en-US" altLang="en-US" sz="2400" dirty="0" err="1">
                <a:solidFill>
                  <a:srgbClr val="FF0066"/>
                </a:solidFill>
              </a:rPr>
              <a:t>buah</a:t>
            </a:r>
            <a:r>
              <a:rPr lang="en-US" altLang="en-US" sz="2400" dirty="0">
                <a:solidFill>
                  <a:srgbClr val="FF0066"/>
                </a:solidFill>
              </a:rPr>
              <a:t> bola</a:t>
            </a:r>
            <a:r>
              <a:rPr lang="en-US" altLang="en-US" sz="2400" dirty="0"/>
              <a:t> yang </a:t>
            </a:r>
            <a:r>
              <a:rPr lang="en-US" altLang="en-US" sz="2400" dirty="0" err="1">
                <a:solidFill>
                  <a:srgbClr val="0000FF"/>
                </a:solidFill>
              </a:rPr>
              <a:t>berbeda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en-US" altLang="en-US" sz="2400" dirty="0" err="1">
                <a:solidFill>
                  <a:srgbClr val="0000FF"/>
                </a:solidFill>
              </a:rPr>
              <a:t>warnanya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66"/>
                </a:solidFill>
              </a:rPr>
              <a:t>3 </a:t>
            </a:r>
            <a:r>
              <a:rPr lang="en-US" altLang="en-US" sz="2400" dirty="0" err="1">
                <a:solidFill>
                  <a:srgbClr val="FF0066"/>
                </a:solidFill>
              </a:rPr>
              <a:t>buah</a:t>
            </a:r>
            <a:r>
              <a:rPr lang="en-US" altLang="en-US" sz="2400" dirty="0">
                <a:solidFill>
                  <a:srgbClr val="FF0066"/>
                </a:solidFill>
              </a:rPr>
              <a:t> </a:t>
            </a:r>
            <a:r>
              <a:rPr lang="en-US" altLang="en-US" sz="2400" dirty="0" err="1">
                <a:solidFill>
                  <a:srgbClr val="FF0066"/>
                </a:solidFill>
              </a:rPr>
              <a:t>kotak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566381"/>
              </p:ext>
            </p:extLst>
          </p:nvPr>
        </p:nvGraphicFramePr>
        <p:xfrm>
          <a:off x="1659880" y="2034257"/>
          <a:ext cx="38322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880" y="2034257"/>
                        <a:ext cx="38322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83568" y="3790726"/>
            <a:ext cx="73917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kemungkinan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himp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2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himpunan</a:t>
            </a:r>
            <a:r>
              <a:rPr lang="en-US" altLang="en-US" sz="2400" dirty="0"/>
              <a:t> A ={</a:t>
            </a:r>
            <a:r>
              <a:rPr lang="en-US" altLang="en-US" sz="2400" i="1" dirty="0"/>
              <a:t>a, b, c</a:t>
            </a:r>
            <a:r>
              <a:rPr lang="en-US" altLang="en-US" sz="2400" dirty="0"/>
              <a:t>}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543369"/>
              </p:ext>
            </p:extLst>
          </p:nvPr>
        </p:nvGraphicFramePr>
        <p:xfrm>
          <a:off x="1855143" y="4676551"/>
          <a:ext cx="33845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143" y="4676551"/>
                        <a:ext cx="338455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1762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21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Permutasi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-r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2" name="Text Box 4"/>
          <p:cNvSpPr txBox="1">
            <a:spLocks noChangeArrowheads="1"/>
          </p:cNvSpPr>
          <p:nvPr/>
        </p:nvSpPr>
        <p:spPr bwMode="auto">
          <a:xfrm>
            <a:off x="395288" y="1501577"/>
            <a:ext cx="842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Bila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0000FF"/>
                </a:solidFill>
              </a:rPr>
              <a:t>r = 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persamaan</a:t>
            </a:r>
            <a:r>
              <a:rPr lang="en-US" altLang="en-US" sz="2400" dirty="0"/>
              <a:t> (9.2) </a:t>
            </a:r>
            <a:r>
              <a:rPr lang="en-US" altLang="en-US" sz="2400" dirty="0" err="1"/>
              <a:t>menjadi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(9.1)</a:t>
            </a:r>
          </a:p>
        </p:txBody>
      </p:sp>
      <p:graphicFrame>
        <p:nvGraphicFramePr>
          <p:cNvPr id="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16183"/>
              </p:ext>
            </p:extLst>
          </p:nvPr>
        </p:nvGraphicFramePr>
        <p:xfrm>
          <a:off x="1620168" y="2924944"/>
          <a:ext cx="54721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168" y="2924944"/>
                        <a:ext cx="5472112" cy="990600"/>
                      </a:xfrm>
                      <a:prstGeom prst="rect">
                        <a:avLst/>
                      </a:prstGeom>
                      <a:solidFill>
                        <a:srgbClr val="CBBCD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321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kombinasi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95536" y="1196752"/>
            <a:ext cx="820891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dirty="0" err="1"/>
              <a:t>Kombinasi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bentuk</a:t>
            </a:r>
            <a:r>
              <a:rPr lang="en-US" altLang="en-US" dirty="0"/>
              <a:t> </a:t>
            </a:r>
            <a:r>
              <a:rPr lang="en-US" altLang="en-US" dirty="0" err="1"/>
              <a:t>khusus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permutasi</a:t>
            </a:r>
            <a:r>
              <a:rPr lang="en-US" altLang="en-US" dirty="0"/>
              <a:t> </a:t>
            </a:r>
            <a:r>
              <a:rPr lang="en-US" altLang="en-US" dirty="0" err="1"/>
              <a:t>urutan</a:t>
            </a:r>
            <a:r>
              <a:rPr lang="en-US" altLang="en-US" dirty="0"/>
              <a:t> </a:t>
            </a:r>
            <a:r>
              <a:rPr lang="en-US" altLang="en-US" dirty="0" err="1"/>
              <a:t>kemunculan</a:t>
            </a:r>
            <a:r>
              <a:rPr lang="en-US" altLang="en-US" dirty="0"/>
              <a:t> </a:t>
            </a:r>
            <a:r>
              <a:rPr lang="en-US" altLang="en-US" dirty="0" err="1"/>
              <a:t>diperhitungkan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kombinasi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66"/>
                </a:solidFill>
              </a:rPr>
              <a:t>urutan</a:t>
            </a:r>
            <a:r>
              <a:rPr lang="en-US" altLang="en-US" dirty="0">
                <a:solidFill>
                  <a:srgbClr val="FF0066"/>
                </a:solidFill>
              </a:rPr>
              <a:t> </a:t>
            </a:r>
            <a:r>
              <a:rPr lang="en-US" altLang="en-US" dirty="0" err="1">
                <a:solidFill>
                  <a:srgbClr val="FF0066"/>
                </a:solidFill>
              </a:rPr>
              <a:t>kemunculan</a:t>
            </a:r>
            <a:r>
              <a:rPr lang="en-US" altLang="en-US" dirty="0">
                <a:solidFill>
                  <a:srgbClr val="FF0066"/>
                </a:solidFill>
              </a:rPr>
              <a:t> </a:t>
            </a:r>
            <a:r>
              <a:rPr lang="en-US" altLang="en-US" dirty="0" err="1">
                <a:solidFill>
                  <a:srgbClr val="FF0066"/>
                </a:solidFill>
              </a:rPr>
              <a:t>diabaikan</a:t>
            </a:r>
            <a:r>
              <a:rPr lang="en-US" altLang="en-US" dirty="0">
                <a:solidFill>
                  <a:srgbClr val="FF0066"/>
                </a:solidFill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altLang="en-US" dirty="0" err="1"/>
              <a:t>Urutan</a:t>
            </a:r>
            <a:r>
              <a:rPr lang="en-US" altLang="en-US" dirty="0"/>
              <a:t> </a:t>
            </a:r>
            <a:r>
              <a:rPr lang="en-US" altLang="en-US" dirty="0" err="1"/>
              <a:t>abc</a:t>
            </a:r>
            <a:r>
              <a:rPr lang="en-US" altLang="en-US" dirty="0"/>
              <a:t>, </a:t>
            </a:r>
            <a:r>
              <a:rPr lang="en-US" altLang="en-US" dirty="0" err="1"/>
              <a:t>bca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acb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dianggap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sama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dihitung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 err="1">
                <a:solidFill>
                  <a:srgbClr val="0000FF"/>
                </a:solidFill>
              </a:rPr>
              <a:t>sekali</a:t>
            </a:r>
            <a:r>
              <a:rPr lang="en-US" altLang="en-US" dirty="0"/>
              <a:t>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65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23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de-DE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187128" y="1190824"/>
            <a:ext cx="720725" cy="431800"/>
            <a:chOff x="1156" y="1616"/>
            <a:chExt cx="953" cy="816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1331590" y="1119386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2411090" y="1190824"/>
            <a:ext cx="720725" cy="431800"/>
            <a:chOff x="1156" y="1616"/>
            <a:chExt cx="953" cy="81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3635053" y="1190824"/>
            <a:ext cx="720725" cy="431800"/>
            <a:chOff x="1156" y="1616"/>
            <a:chExt cx="953" cy="816"/>
          </a:xfrm>
        </p:grpSpPr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17"/>
          <p:cNvGrpSpPr>
            <a:grpSpLocks/>
          </p:cNvGrpSpPr>
          <p:nvPr/>
        </p:nvGrpSpPr>
        <p:grpSpPr bwMode="auto">
          <a:xfrm>
            <a:off x="1187128" y="2054424"/>
            <a:ext cx="720725" cy="431800"/>
            <a:chOff x="1156" y="1616"/>
            <a:chExt cx="953" cy="816"/>
          </a:xfrm>
        </p:grpSpPr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2411090" y="2054424"/>
            <a:ext cx="720725" cy="431800"/>
            <a:chOff x="1156" y="1616"/>
            <a:chExt cx="953" cy="816"/>
          </a:xfrm>
        </p:grpSpPr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25"/>
          <p:cNvGrpSpPr>
            <a:grpSpLocks/>
          </p:cNvGrpSpPr>
          <p:nvPr/>
        </p:nvGrpSpPr>
        <p:grpSpPr bwMode="auto">
          <a:xfrm>
            <a:off x="3635053" y="2054424"/>
            <a:ext cx="720725" cy="431800"/>
            <a:chOff x="1156" y="1616"/>
            <a:chExt cx="953" cy="816"/>
          </a:xfrm>
        </p:grpSpPr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29"/>
          <p:cNvGrpSpPr>
            <a:grpSpLocks/>
          </p:cNvGrpSpPr>
          <p:nvPr/>
        </p:nvGrpSpPr>
        <p:grpSpPr bwMode="auto">
          <a:xfrm>
            <a:off x="1187128" y="5223272"/>
            <a:ext cx="720725" cy="431800"/>
            <a:chOff x="1156" y="1616"/>
            <a:chExt cx="953" cy="816"/>
          </a:xfrm>
        </p:grpSpPr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8" name="Group 33"/>
          <p:cNvGrpSpPr>
            <a:grpSpLocks/>
          </p:cNvGrpSpPr>
          <p:nvPr/>
        </p:nvGrpSpPr>
        <p:grpSpPr bwMode="auto">
          <a:xfrm>
            <a:off x="1187128" y="3207047"/>
            <a:ext cx="720725" cy="431800"/>
            <a:chOff x="1156" y="1616"/>
            <a:chExt cx="953" cy="816"/>
          </a:xfrm>
        </p:grpSpPr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2" name="Group 37"/>
          <p:cNvGrpSpPr>
            <a:grpSpLocks/>
          </p:cNvGrpSpPr>
          <p:nvPr/>
        </p:nvGrpSpPr>
        <p:grpSpPr bwMode="auto">
          <a:xfrm>
            <a:off x="1187128" y="4070647"/>
            <a:ext cx="720725" cy="431800"/>
            <a:chOff x="1156" y="1616"/>
            <a:chExt cx="953" cy="816"/>
          </a:xfrm>
        </p:grpSpPr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41"/>
          <p:cNvGrpSpPr>
            <a:grpSpLocks/>
          </p:cNvGrpSpPr>
          <p:nvPr/>
        </p:nvGrpSpPr>
        <p:grpSpPr bwMode="auto">
          <a:xfrm>
            <a:off x="2411090" y="3207047"/>
            <a:ext cx="720725" cy="431800"/>
            <a:chOff x="1156" y="1616"/>
            <a:chExt cx="953" cy="816"/>
          </a:xfrm>
        </p:grpSpPr>
        <p:sp>
          <p:nvSpPr>
            <p:cNvPr id="47" name="Line 42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0" name="Group 45"/>
          <p:cNvGrpSpPr>
            <a:grpSpLocks/>
          </p:cNvGrpSpPr>
          <p:nvPr/>
        </p:nvGrpSpPr>
        <p:grpSpPr bwMode="auto">
          <a:xfrm>
            <a:off x="3635053" y="3207047"/>
            <a:ext cx="720725" cy="431800"/>
            <a:chOff x="1156" y="1616"/>
            <a:chExt cx="953" cy="816"/>
          </a:xfrm>
        </p:grpSpPr>
        <p:sp>
          <p:nvSpPr>
            <p:cNvPr id="51" name="Line 46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" name="Group 49"/>
          <p:cNvGrpSpPr>
            <a:grpSpLocks/>
          </p:cNvGrpSpPr>
          <p:nvPr/>
        </p:nvGrpSpPr>
        <p:grpSpPr bwMode="auto">
          <a:xfrm>
            <a:off x="2411090" y="4070647"/>
            <a:ext cx="720725" cy="431800"/>
            <a:chOff x="1156" y="1616"/>
            <a:chExt cx="953" cy="816"/>
          </a:xfrm>
        </p:grpSpPr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Line 51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Line 52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" name="Group 53"/>
          <p:cNvGrpSpPr>
            <a:grpSpLocks/>
          </p:cNvGrpSpPr>
          <p:nvPr/>
        </p:nvGrpSpPr>
        <p:grpSpPr bwMode="auto">
          <a:xfrm>
            <a:off x="3635053" y="4070647"/>
            <a:ext cx="720725" cy="431800"/>
            <a:chOff x="1156" y="1616"/>
            <a:chExt cx="953" cy="816"/>
          </a:xfrm>
        </p:grpSpPr>
        <p:sp>
          <p:nvSpPr>
            <p:cNvPr id="59" name="Line 54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1187128" y="6086872"/>
            <a:ext cx="720725" cy="431800"/>
            <a:chOff x="1156" y="1616"/>
            <a:chExt cx="953" cy="816"/>
          </a:xfrm>
        </p:grpSpPr>
        <p:sp>
          <p:nvSpPr>
            <p:cNvPr id="63" name="Line 58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Line 60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61"/>
          <p:cNvGrpSpPr>
            <a:grpSpLocks/>
          </p:cNvGrpSpPr>
          <p:nvPr/>
        </p:nvGrpSpPr>
        <p:grpSpPr bwMode="auto">
          <a:xfrm>
            <a:off x="2411090" y="5223272"/>
            <a:ext cx="720725" cy="431800"/>
            <a:chOff x="1156" y="1616"/>
            <a:chExt cx="953" cy="816"/>
          </a:xfrm>
        </p:grpSpPr>
        <p:sp>
          <p:nvSpPr>
            <p:cNvPr id="67" name="Line 62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" name="Group 65"/>
          <p:cNvGrpSpPr>
            <a:grpSpLocks/>
          </p:cNvGrpSpPr>
          <p:nvPr/>
        </p:nvGrpSpPr>
        <p:grpSpPr bwMode="auto">
          <a:xfrm>
            <a:off x="3635053" y="5223272"/>
            <a:ext cx="720725" cy="431800"/>
            <a:chOff x="1156" y="1616"/>
            <a:chExt cx="953" cy="816"/>
          </a:xfrm>
        </p:grpSpPr>
        <p:sp>
          <p:nvSpPr>
            <p:cNvPr id="71" name="Line 66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Line 68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" name="Group 69"/>
          <p:cNvGrpSpPr>
            <a:grpSpLocks/>
          </p:cNvGrpSpPr>
          <p:nvPr/>
        </p:nvGrpSpPr>
        <p:grpSpPr bwMode="auto">
          <a:xfrm>
            <a:off x="3635053" y="6086872"/>
            <a:ext cx="720725" cy="431800"/>
            <a:chOff x="1156" y="1616"/>
            <a:chExt cx="953" cy="816"/>
          </a:xfrm>
        </p:grpSpPr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73"/>
          <p:cNvGrpSpPr>
            <a:grpSpLocks/>
          </p:cNvGrpSpPr>
          <p:nvPr/>
        </p:nvGrpSpPr>
        <p:grpSpPr bwMode="auto">
          <a:xfrm>
            <a:off x="2411090" y="6086872"/>
            <a:ext cx="720725" cy="431800"/>
            <a:chOff x="1156" y="1616"/>
            <a:chExt cx="953" cy="816"/>
          </a:xfrm>
        </p:grpSpPr>
        <p:sp>
          <p:nvSpPr>
            <p:cNvPr id="79" name="Line 74"/>
            <p:cNvSpPr>
              <a:spLocks noChangeShapeType="1"/>
            </p:cNvSpPr>
            <p:nvPr/>
          </p:nvSpPr>
          <p:spPr bwMode="auto">
            <a:xfrm>
              <a:off x="1156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Line 75"/>
            <p:cNvSpPr>
              <a:spLocks noChangeShapeType="1"/>
            </p:cNvSpPr>
            <p:nvPr/>
          </p:nvSpPr>
          <p:spPr bwMode="auto">
            <a:xfrm>
              <a:off x="1156" y="2432"/>
              <a:ext cx="9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 flipV="1">
              <a:off x="2109" y="1616"/>
              <a:ext cx="0" cy="81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2" name="Oval 77"/>
          <p:cNvSpPr>
            <a:spLocks noChangeArrowheads="1"/>
          </p:cNvSpPr>
          <p:nvPr/>
        </p:nvSpPr>
        <p:spPr bwMode="auto">
          <a:xfrm>
            <a:off x="2555553" y="1982986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3" name="Oval 78"/>
          <p:cNvSpPr>
            <a:spLocks noChangeArrowheads="1"/>
          </p:cNvSpPr>
          <p:nvPr/>
        </p:nvSpPr>
        <p:spPr bwMode="auto">
          <a:xfrm>
            <a:off x="3779515" y="6015434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4" name="Oval 79"/>
          <p:cNvSpPr>
            <a:spLocks noChangeArrowheads="1"/>
          </p:cNvSpPr>
          <p:nvPr/>
        </p:nvSpPr>
        <p:spPr bwMode="auto">
          <a:xfrm>
            <a:off x="1331590" y="5078809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5" name="Oval 80"/>
          <p:cNvSpPr>
            <a:spLocks noChangeArrowheads="1"/>
          </p:cNvSpPr>
          <p:nvPr/>
        </p:nvSpPr>
        <p:spPr bwMode="auto">
          <a:xfrm>
            <a:off x="3779515" y="3999210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6" name="Oval 81"/>
          <p:cNvSpPr>
            <a:spLocks noChangeArrowheads="1"/>
          </p:cNvSpPr>
          <p:nvPr/>
        </p:nvSpPr>
        <p:spPr bwMode="auto">
          <a:xfrm>
            <a:off x="2555553" y="3134022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7" name="Oval 82"/>
          <p:cNvSpPr>
            <a:spLocks noChangeArrowheads="1"/>
          </p:cNvSpPr>
          <p:nvPr/>
        </p:nvSpPr>
        <p:spPr bwMode="auto">
          <a:xfrm>
            <a:off x="2555553" y="1119386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88" name="Oval 83"/>
          <p:cNvSpPr>
            <a:spLocks noChangeArrowheads="1"/>
          </p:cNvSpPr>
          <p:nvPr/>
        </p:nvSpPr>
        <p:spPr bwMode="auto">
          <a:xfrm>
            <a:off x="1331590" y="1982986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89" name="Oval 84"/>
          <p:cNvSpPr>
            <a:spLocks noChangeArrowheads="1"/>
          </p:cNvSpPr>
          <p:nvPr/>
        </p:nvSpPr>
        <p:spPr bwMode="auto">
          <a:xfrm>
            <a:off x="3779515" y="3134022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0" name="Oval 85"/>
          <p:cNvSpPr>
            <a:spLocks noChangeArrowheads="1"/>
          </p:cNvSpPr>
          <p:nvPr/>
        </p:nvSpPr>
        <p:spPr bwMode="auto">
          <a:xfrm>
            <a:off x="2555553" y="3999210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1" name="Oval 86"/>
          <p:cNvSpPr>
            <a:spLocks noChangeArrowheads="1"/>
          </p:cNvSpPr>
          <p:nvPr/>
        </p:nvSpPr>
        <p:spPr bwMode="auto">
          <a:xfrm>
            <a:off x="1331590" y="6015434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2" name="Oval 87"/>
          <p:cNvSpPr>
            <a:spLocks noChangeArrowheads="1"/>
          </p:cNvSpPr>
          <p:nvPr/>
        </p:nvSpPr>
        <p:spPr bwMode="auto">
          <a:xfrm>
            <a:off x="3779515" y="5150247"/>
            <a:ext cx="431800" cy="431800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93" name="Text Box 88"/>
          <p:cNvSpPr txBox="1">
            <a:spLocks noChangeArrowheads="1"/>
          </p:cNvSpPr>
          <p:nvPr/>
        </p:nvSpPr>
        <p:spPr bwMode="auto">
          <a:xfrm>
            <a:off x="1403028" y="2486224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94" name="Text Box 90"/>
          <p:cNvSpPr txBox="1">
            <a:spLocks noChangeArrowheads="1"/>
          </p:cNvSpPr>
          <p:nvPr/>
        </p:nvSpPr>
        <p:spPr bwMode="auto">
          <a:xfrm>
            <a:off x="3779515" y="2479874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95" name="Text Box 91"/>
          <p:cNvSpPr txBox="1">
            <a:spLocks noChangeArrowheads="1"/>
          </p:cNvSpPr>
          <p:nvPr/>
        </p:nvSpPr>
        <p:spPr bwMode="auto">
          <a:xfrm>
            <a:off x="2626990" y="2486224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96" name="Text Box 92"/>
          <p:cNvSpPr txBox="1">
            <a:spLocks noChangeArrowheads="1"/>
          </p:cNvSpPr>
          <p:nvPr/>
        </p:nvSpPr>
        <p:spPr bwMode="auto">
          <a:xfrm>
            <a:off x="2626990" y="450244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sp>
        <p:nvSpPr>
          <p:cNvPr id="97" name="Text Box 93"/>
          <p:cNvSpPr txBox="1">
            <a:spLocks noChangeArrowheads="1"/>
          </p:cNvSpPr>
          <p:nvPr/>
        </p:nvSpPr>
        <p:spPr bwMode="auto">
          <a:xfrm>
            <a:off x="1403028" y="4496097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98" name="Text Box 94"/>
          <p:cNvSpPr txBox="1">
            <a:spLocks noChangeArrowheads="1"/>
          </p:cNvSpPr>
          <p:nvPr/>
        </p:nvSpPr>
        <p:spPr bwMode="auto">
          <a:xfrm>
            <a:off x="1403028" y="6512322"/>
            <a:ext cx="287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800"/>
              <a:t>1</a:t>
            </a:r>
          </a:p>
        </p:txBody>
      </p:sp>
      <p:sp>
        <p:nvSpPr>
          <p:cNvPr id="99" name="Text Box 95"/>
          <p:cNvSpPr txBox="1">
            <a:spLocks noChangeArrowheads="1"/>
          </p:cNvSpPr>
          <p:nvPr/>
        </p:nvSpPr>
        <p:spPr bwMode="auto">
          <a:xfrm>
            <a:off x="3850953" y="4496097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100" name="Text Box 96"/>
          <p:cNvSpPr txBox="1">
            <a:spLocks noChangeArrowheads="1"/>
          </p:cNvSpPr>
          <p:nvPr/>
        </p:nvSpPr>
        <p:spPr bwMode="auto">
          <a:xfrm>
            <a:off x="3779515" y="651867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800"/>
              <a:t>3</a:t>
            </a:r>
          </a:p>
        </p:txBody>
      </p:sp>
      <p:sp>
        <p:nvSpPr>
          <p:cNvPr id="101" name="Text Box 97"/>
          <p:cNvSpPr txBox="1">
            <a:spLocks noChangeArrowheads="1"/>
          </p:cNvSpPr>
          <p:nvPr/>
        </p:nvSpPr>
        <p:spPr bwMode="auto">
          <a:xfrm>
            <a:off x="2626990" y="6518672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1800"/>
              <a:t>2</a:t>
            </a:r>
          </a:p>
        </p:txBody>
      </p:sp>
      <p:grpSp>
        <p:nvGrpSpPr>
          <p:cNvPr id="102" name="Group 103"/>
          <p:cNvGrpSpPr>
            <a:grpSpLocks/>
          </p:cNvGrpSpPr>
          <p:nvPr/>
        </p:nvGrpSpPr>
        <p:grpSpPr bwMode="auto">
          <a:xfrm>
            <a:off x="4859015" y="1335286"/>
            <a:ext cx="936625" cy="1008063"/>
            <a:chOff x="3152" y="482"/>
            <a:chExt cx="590" cy="635"/>
          </a:xfrm>
        </p:grpSpPr>
        <p:sp>
          <p:nvSpPr>
            <p:cNvPr id="103" name="Line 98"/>
            <p:cNvSpPr>
              <a:spLocks noChangeShapeType="1"/>
            </p:cNvSpPr>
            <p:nvPr/>
          </p:nvSpPr>
          <p:spPr bwMode="auto">
            <a:xfrm>
              <a:off x="3152" y="48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Line 99"/>
            <p:cNvSpPr>
              <a:spLocks noChangeShapeType="1"/>
            </p:cNvSpPr>
            <p:nvPr/>
          </p:nvSpPr>
          <p:spPr bwMode="auto">
            <a:xfrm>
              <a:off x="3424" y="482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Line 100"/>
            <p:cNvSpPr>
              <a:spLocks noChangeShapeType="1"/>
            </p:cNvSpPr>
            <p:nvPr/>
          </p:nvSpPr>
          <p:spPr bwMode="auto">
            <a:xfrm flipH="1">
              <a:off x="3152" y="111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Line 101"/>
            <p:cNvSpPr>
              <a:spLocks noChangeShapeType="1"/>
            </p:cNvSpPr>
            <p:nvPr/>
          </p:nvSpPr>
          <p:spPr bwMode="auto">
            <a:xfrm>
              <a:off x="3424" y="799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7" name="Group 104"/>
          <p:cNvGrpSpPr>
            <a:grpSpLocks/>
          </p:cNvGrpSpPr>
          <p:nvPr/>
        </p:nvGrpSpPr>
        <p:grpSpPr bwMode="auto">
          <a:xfrm>
            <a:off x="4859015" y="3278485"/>
            <a:ext cx="936625" cy="1008062"/>
            <a:chOff x="3152" y="482"/>
            <a:chExt cx="590" cy="635"/>
          </a:xfrm>
        </p:grpSpPr>
        <p:sp>
          <p:nvSpPr>
            <p:cNvPr id="108" name="Line 105"/>
            <p:cNvSpPr>
              <a:spLocks noChangeShapeType="1"/>
            </p:cNvSpPr>
            <p:nvPr/>
          </p:nvSpPr>
          <p:spPr bwMode="auto">
            <a:xfrm>
              <a:off x="3152" y="48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" name="Line 106"/>
            <p:cNvSpPr>
              <a:spLocks noChangeShapeType="1"/>
            </p:cNvSpPr>
            <p:nvPr/>
          </p:nvSpPr>
          <p:spPr bwMode="auto">
            <a:xfrm>
              <a:off x="3424" y="482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Line 107"/>
            <p:cNvSpPr>
              <a:spLocks noChangeShapeType="1"/>
            </p:cNvSpPr>
            <p:nvPr/>
          </p:nvSpPr>
          <p:spPr bwMode="auto">
            <a:xfrm flipH="1">
              <a:off x="3152" y="111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3424" y="799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" name="Group 109"/>
          <p:cNvGrpSpPr>
            <a:grpSpLocks/>
          </p:cNvGrpSpPr>
          <p:nvPr/>
        </p:nvGrpSpPr>
        <p:grpSpPr bwMode="auto">
          <a:xfrm>
            <a:off x="4859015" y="5366147"/>
            <a:ext cx="936625" cy="1008062"/>
            <a:chOff x="3152" y="482"/>
            <a:chExt cx="590" cy="635"/>
          </a:xfrm>
        </p:grpSpPr>
        <p:sp>
          <p:nvSpPr>
            <p:cNvPr id="113" name="Line 110"/>
            <p:cNvSpPr>
              <a:spLocks noChangeShapeType="1"/>
            </p:cNvSpPr>
            <p:nvPr/>
          </p:nvSpPr>
          <p:spPr bwMode="auto">
            <a:xfrm>
              <a:off x="3152" y="482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Line 111"/>
            <p:cNvSpPr>
              <a:spLocks noChangeShapeType="1"/>
            </p:cNvSpPr>
            <p:nvPr/>
          </p:nvSpPr>
          <p:spPr bwMode="auto">
            <a:xfrm>
              <a:off x="3424" y="482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Line 112"/>
            <p:cNvSpPr>
              <a:spLocks noChangeShapeType="1"/>
            </p:cNvSpPr>
            <p:nvPr/>
          </p:nvSpPr>
          <p:spPr bwMode="auto">
            <a:xfrm flipH="1">
              <a:off x="3152" y="111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Line 113"/>
            <p:cNvSpPr>
              <a:spLocks noChangeShapeType="1"/>
            </p:cNvSpPr>
            <p:nvPr/>
          </p:nvSpPr>
          <p:spPr bwMode="auto">
            <a:xfrm>
              <a:off x="3424" y="799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7" name="Text Box 114"/>
          <p:cNvSpPr txBox="1">
            <a:spLocks noChangeArrowheads="1"/>
          </p:cNvSpPr>
          <p:nvPr/>
        </p:nvSpPr>
        <p:spPr bwMode="auto">
          <a:xfrm>
            <a:off x="5919465" y="1622624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sama</a:t>
            </a:r>
          </a:p>
        </p:txBody>
      </p:sp>
      <p:sp>
        <p:nvSpPr>
          <p:cNvPr id="118" name="Text Box 115"/>
          <p:cNvSpPr txBox="1">
            <a:spLocks noChangeArrowheads="1"/>
          </p:cNvSpPr>
          <p:nvPr/>
        </p:nvSpPr>
        <p:spPr bwMode="auto">
          <a:xfrm>
            <a:off x="5940103" y="3494385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sama</a:t>
            </a:r>
          </a:p>
        </p:txBody>
      </p:sp>
      <p:sp>
        <p:nvSpPr>
          <p:cNvPr id="119" name="Text Box 116"/>
          <p:cNvSpPr txBox="1">
            <a:spLocks noChangeArrowheads="1"/>
          </p:cNvSpPr>
          <p:nvPr/>
        </p:nvSpPr>
        <p:spPr bwMode="auto">
          <a:xfrm>
            <a:off x="5940103" y="5582047"/>
            <a:ext cx="87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sama</a:t>
            </a:r>
          </a:p>
        </p:txBody>
      </p:sp>
      <p:grpSp>
        <p:nvGrpSpPr>
          <p:cNvPr id="120" name="Group 121"/>
          <p:cNvGrpSpPr>
            <a:grpSpLocks/>
          </p:cNvGrpSpPr>
          <p:nvPr/>
        </p:nvGrpSpPr>
        <p:grpSpPr bwMode="auto">
          <a:xfrm>
            <a:off x="6443340" y="1190823"/>
            <a:ext cx="1223963" cy="5183385"/>
            <a:chOff x="4377" y="482"/>
            <a:chExt cx="771" cy="3356"/>
          </a:xfrm>
        </p:grpSpPr>
        <p:sp>
          <p:nvSpPr>
            <p:cNvPr id="121" name="Line 117"/>
            <p:cNvSpPr>
              <a:spLocks noChangeShapeType="1"/>
            </p:cNvSpPr>
            <p:nvPr/>
          </p:nvSpPr>
          <p:spPr bwMode="auto">
            <a:xfrm>
              <a:off x="4422" y="482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Line 118"/>
            <p:cNvSpPr>
              <a:spLocks noChangeShapeType="1"/>
            </p:cNvSpPr>
            <p:nvPr/>
          </p:nvSpPr>
          <p:spPr bwMode="auto">
            <a:xfrm>
              <a:off x="4740" y="482"/>
              <a:ext cx="0" cy="33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Line 119"/>
            <p:cNvSpPr>
              <a:spLocks noChangeShapeType="1"/>
            </p:cNvSpPr>
            <p:nvPr/>
          </p:nvSpPr>
          <p:spPr bwMode="auto">
            <a:xfrm flipH="1">
              <a:off x="4377" y="383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120"/>
            <p:cNvSpPr>
              <a:spLocks noChangeShapeType="1"/>
            </p:cNvSpPr>
            <p:nvPr/>
          </p:nvSpPr>
          <p:spPr bwMode="auto">
            <a:xfrm>
              <a:off x="4740" y="211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" name="Text Box 122"/>
          <p:cNvSpPr txBox="1">
            <a:spLocks noChangeArrowheads="1"/>
          </p:cNvSpPr>
          <p:nvPr/>
        </p:nvSpPr>
        <p:spPr bwMode="auto">
          <a:xfrm>
            <a:off x="7143428" y="3824213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dirty="0" err="1"/>
              <a:t>hanya</a:t>
            </a:r>
            <a:r>
              <a:rPr lang="en-US" altLang="en-US" sz="2000" dirty="0"/>
              <a:t> 3 </a:t>
            </a:r>
            <a:r>
              <a:rPr lang="en-US" altLang="en-US" sz="2000" dirty="0" err="1"/>
              <a:t>cara</a:t>
            </a:r>
            <a:endParaRPr lang="en-US" altLang="en-US" sz="2000" dirty="0"/>
          </a:p>
        </p:txBody>
      </p:sp>
      <p:sp>
        <p:nvSpPr>
          <p:cNvPr id="126" name="Text Box 123"/>
          <p:cNvSpPr txBox="1">
            <a:spLocks noChangeArrowheads="1"/>
          </p:cNvSpPr>
          <p:nvPr/>
        </p:nvSpPr>
        <p:spPr bwMode="auto">
          <a:xfrm>
            <a:off x="1331590" y="1119386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a</a:t>
            </a:r>
          </a:p>
        </p:txBody>
      </p:sp>
      <p:sp>
        <p:nvSpPr>
          <p:cNvPr id="127" name="Text Box 124"/>
          <p:cNvSpPr txBox="1">
            <a:spLocks noChangeArrowheads="1"/>
          </p:cNvSpPr>
          <p:nvPr/>
        </p:nvSpPr>
        <p:spPr bwMode="auto">
          <a:xfrm>
            <a:off x="2555553" y="1911549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a</a:t>
            </a:r>
          </a:p>
        </p:txBody>
      </p:sp>
      <p:sp>
        <p:nvSpPr>
          <p:cNvPr id="128" name="Text Box 125"/>
          <p:cNvSpPr txBox="1">
            <a:spLocks noChangeArrowheads="1"/>
          </p:cNvSpPr>
          <p:nvPr/>
        </p:nvSpPr>
        <p:spPr bwMode="auto">
          <a:xfrm>
            <a:off x="3779515" y="5942409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a</a:t>
            </a:r>
          </a:p>
        </p:txBody>
      </p:sp>
      <p:sp>
        <p:nvSpPr>
          <p:cNvPr id="129" name="Text Box 126"/>
          <p:cNvSpPr txBox="1">
            <a:spLocks noChangeArrowheads="1"/>
          </p:cNvSpPr>
          <p:nvPr/>
        </p:nvSpPr>
        <p:spPr bwMode="auto">
          <a:xfrm>
            <a:off x="3779515" y="392618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a</a:t>
            </a:r>
          </a:p>
        </p:txBody>
      </p:sp>
      <p:sp>
        <p:nvSpPr>
          <p:cNvPr id="130" name="Text Box 127"/>
          <p:cNvSpPr txBox="1">
            <a:spLocks noChangeArrowheads="1"/>
          </p:cNvSpPr>
          <p:nvPr/>
        </p:nvSpPr>
        <p:spPr bwMode="auto">
          <a:xfrm>
            <a:off x="1331590" y="5005784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a</a:t>
            </a:r>
          </a:p>
        </p:txBody>
      </p:sp>
      <p:sp>
        <p:nvSpPr>
          <p:cNvPr id="131" name="Text Box 128"/>
          <p:cNvSpPr txBox="1">
            <a:spLocks noChangeArrowheads="1"/>
          </p:cNvSpPr>
          <p:nvPr/>
        </p:nvSpPr>
        <p:spPr bwMode="auto">
          <a:xfrm>
            <a:off x="2555553" y="306258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a</a:t>
            </a:r>
          </a:p>
        </p:txBody>
      </p:sp>
      <p:sp>
        <p:nvSpPr>
          <p:cNvPr id="132" name="Text Box 129"/>
          <p:cNvSpPr txBox="1">
            <a:spLocks noChangeArrowheads="1"/>
          </p:cNvSpPr>
          <p:nvPr/>
        </p:nvSpPr>
        <p:spPr bwMode="auto">
          <a:xfrm>
            <a:off x="2555553" y="1046361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b</a:t>
            </a:r>
          </a:p>
        </p:txBody>
      </p:sp>
      <p:sp>
        <p:nvSpPr>
          <p:cNvPr id="133" name="Text Box 130"/>
          <p:cNvSpPr txBox="1">
            <a:spLocks noChangeArrowheads="1"/>
          </p:cNvSpPr>
          <p:nvPr/>
        </p:nvSpPr>
        <p:spPr bwMode="auto">
          <a:xfrm>
            <a:off x="1331590" y="5942409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b</a:t>
            </a:r>
          </a:p>
        </p:txBody>
      </p:sp>
      <p:sp>
        <p:nvSpPr>
          <p:cNvPr id="134" name="Text Box 131"/>
          <p:cNvSpPr txBox="1">
            <a:spLocks noChangeArrowheads="1"/>
          </p:cNvSpPr>
          <p:nvPr/>
        </p:nvSpPr>
        <p:spPr bwMode="auto">
          <a:xfrm>
            <a:off x="3779515" y="5078809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b</a:t>
            </a:r>
          </a:p>
        </p:txBody>
      </p:sp>
      <p:sp>
        <p:nvSpPr>
          <p:cNvPr id="135" name="Text Box 132"/>
          <p:cNvSpPr txBox="1">
            <a:spLocks noChangeArrowheads="1"/>
          </p:cNvSpPr>
          <p:nvPr/>
        </p:nvSpPr>
        <p:spPr bwMode="auto">
          <a:xfrm>
            <a:off x="2555553" y="392618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b</a:t>
            </a:r>
          </a:p>
        </p:txBody>
      </p:sp>
      <p:sp>
        <p:nvSpPr>
          <p:cNvPr id="136" name="Text Box 133"/>
          <p:cNvSpPr txBox="1">
            <a:spLocks noChangeArrowheads="1"/>
          </p:cNvSpPr>
          <p:nvPr/>
        </p:nvSpPr>
        <p:spPr bwMode="auto">
          <a:xfrm>
            <a:off x="1331590" y="1911549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b</a:t>
            </a:r>
          </a:p>
        </p:txBody>
      </p:sp>
      <p:sp>
        <p:nvSpPr>
          <p:cNvPr id="137" name="Text Box 134"/>
          <p:cNvSpPr txBox="1">
            <a:spLocks noChangeArrowheads="1"/>
          </p:cNvSpPr>
          <p:nvPr/>
        </p:nvSpPr>
        <p:spPr bwMode="auto">
          <a:xfrm>
            <a:off x="3779515" y="3062585"/>
            <a:ext cx="36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i="1"/>
              <a:t>b</a:t>
            </a:r>
          </a:p>
        </p:txBody>
      </p:sp>
      <p:sp>
        <p:nvSpPr>
          <p:cNvPr id="138" name="Text Box 135"/>
          <p:cNvSpPr txBox="1">
            <a:spLocks noChangeArrowheads="1"/>
          </p:cNvSpPr>
          <p:nvPr/>
        </p:nvSpPr>
        <p:spPr bwMode="auto">
          <a:xfrm>
            <a:off x="323528" y="523528"/>
            <a:ext cx="6602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Misalkan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2 </a:t>
            </a:r>
            <a:r>
              <a:rPr lang="en-US" altLang="en-US" sz="2400" dirty="0" err="1">
                <a:solidFill>
                  <a:srgbClr val="0000FF"/>
                </a:solidFill>
              </a:rPr>
              <a:t>buah</a:t>
            </a:r>
            <a:r>
              <a:rPr lang="en-US" altLang="en-US" sz="2400" dirty="0">
                <a:solidFill>
                  <a:srgbClr val="0000FF"/>
                </a:solidFill>
              </a:rPr>
              <a:t> bola</a:t>
            </a:r>
            <a:r>
              <a:rPr lang="en-US" altLang="en-US" sz="2400" dirty="0"/>
              <a:t> yang </a:t>
            </a:r>
            <a:r>
              <a:rPr lang="en-US" altLang="en-US" sz="2400" dirty="0" err="1">
                <a:solidFill>
                  <a:srgbClr val="FF0066"/>
                </a:solidFill>
              </a:rPr>
              <a:t>warnanya</a:t>
            </a:r>
            <a:r>
              <a:rPr lang="en-US" altLang="en-US" sz="2400" dirty="0">
                <a:solidFill>
                  <a:srgbClr val="FF0066"/>
                </a:solidFill>
              </a:rPr>
              <a:t> </a:t>
            </a:r>
            <a:r>
              <a:rPr lang="en-US" altLang="en-US" sz="2400" dirty="0" err="1">
                <a:solidFill>
                  <a:srgbClr val="FF0066"/>
                </a:solidFill>
              </a:rPr>
              <a:t>sama</a:t>
            </a:r>
            <a:endParaRPr lang="en-US" altLang="en-US" sz="2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304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24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815751"/>
              </p:ext>
            </p:extLst>
          </p:nvPr>
        </p:nvGraphicFramePr>
        <p:xfrm>
          <a:off x="3275261" y="1502122"/>
          <a:ext cx="32924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261" y="1502122"/>
                        <a:ext cx="32924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507846"/>
              </p:ext>
            </p:extLst>
          </p:nvPr>
        </p:nvGraphicFramePr>
        <p:xfrm>
          <a:off x="2483099" y="3878163"/>
          <a:ext cx="352901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099" y="3878163"/>
                        <a:ext cx="3529012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95536" y="806797"/>
            <a:ext cx="8445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Jumlah cara memasukkan </a:t>
            </a:r>
            <a:r>
              <a:rPr lang="en-US" altLang="en-US" sz="2400">
                <a:solidFill>
                  <a:srgbClr val="0000FF"/>
                </a:solidFill>
              </a:rPr>
              <a:t>2 buah bola yang warnanya sama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400"/>
              <a:t>ke dalam </a:t>
            </a:r>
            <a:r>
              <a:rPr lang="en-US" altLang="en-US" sz="2400">
                <a:solidFill>
                  <a:srgbClr val="FF0066"/>
                </a:solidFill>
              </a:rPr>
              <a:t>3 buah kotak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590799" y="3038376"/>
            <a:ext cx="800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Sekarang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bila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bola </a:t>
            </a:r>
            <a:r>
              <a:rPr lang="en-US" altLang="en-US" sz="2400" b="1" dirty="0">
                <a:solidFill>
                  <a:srgbClr val="0000FF"/>
                </a:solidFill>
              </a:rPr>
              <a:t>3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kotak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00FF"/>
                </a:solidFill>
              </a:rPr>
              <a:t>10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maka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memasukkan</a:t>
            </a:r>
            <a:r>
              <a:rPr lang="en-US" altLang="en-US" sz="2400" dirty="0"/>
              <a:t> bola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kotak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endParaRPr lang="en-US" altLang="en-US" sz="2400" dirty="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63824" y="5414987"/>
            <a:ext cx="75072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Karena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00FF"/>
                </a:solidFill>
              </a:rPr>
              <a:t>3!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memasukkan</a:t>
            </a:r>
            <a:r>
              <a:rPr lang="en-US" altLang="en-US" sz="2400" dirty="0"/>
              <a:t> bola yang </a:t>
            </a:r>
            <a:r>
              <a:rPr lang="en-US" altLang="en-US" sz="2400" dirty="0" err="1">
                <a:solidFill>
                  <a:srgbClr val="FF0066"/>
                </a:solidFill>
              </a:rPr>
              <a:t>warnanya</a:t>
            </a:r>
            <a:r>
              <a:rPr lang="en-US" altLang="en-US" sz="2400" dirty="0">
                <a:solidFill>
                  <a:srgbClr val="FF0066"/>
                </a:solidFill>
              </a:rPr>
              <a:t> </a:t>
            </a:r>
          </a:p>
          <a:p>
            <a:pPr eaLnBrk="1" hangingPunct="1"/>
            <a:r>
              <a:rPr lang="en-US" altLang="en-US" sz="2400" dirty="0" err="1">
                <a:solidFill>
                  <a:srgbClr val="FF0066"/>
                </a:solidFill>
              </a:rPr>
              <a:t>merah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semua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286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25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Kaidah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umum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kombinasi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620318"/>
              </p:ext>
            </p:extLst>
          </p:nvPr>
        </p:nvGraphicFramePr>
        <p:xfrm>
          <a:off x="1403350" y="1811114"/>
          <a:ext cx="54483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11114"/>
                        <a:ext cx="54483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558724"/>
              </p:ext>
            </p:extLst>
          </p:nvPr>
        </p:nvGraphicFramePr>
        <p:xfrm>
          <a:off x="2051050" y="3251225"/>
          <a:ext cx="22320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51225"/>
                        <a:ext cx="2232025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049730"/>
              </p:ext>
            </p:extLst>
          </p:nvPr>
        </p:nvGraphicFramePr>
        <p:xfrm>
          <a:off x="2411413" y="4980012"/>
          <a:ext cx="7334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7" imgW="0" imgH="0" progId="Equation.3">
                  <p:embed/>
                </p:oleObj>
              </mc:Choice>
              <mc:Fallback>
                <p:oleObj name="Equation" r:id="rId7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80012"/>
                        <a:ext cx="7334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08038" y="828452"/>
            <a:ext cx="74691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Secara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umum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memasukkan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solidFill>
                  <a:srgbClr val="0000FF"/>
                </a:solidFill>
              </a:rPr>
              <a:t>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bola </a:t>
            </a:r>
          </a:p>
          <a:p>
            <a:pPr eaLnBrk="1" hangingPunct="1"/>
            <a:r>
              <a:rPr lang="en-US" altLang="en-US" sz="2400" dirty="0"/>
              <a:t>yang </a:t>
            </a:r>
            <a:r>
              <a:rPr lang="en-US" altLang="en-US" sz="2400" dirty="0" err="1">
                <a:solidFill>
                  <a:srgbClr val="FF0066"/>
                </a:solidFill>
              </a:rPr>
              <a:t>berwarna</a:t>
            </a:r>
            <a:r>
              <a:rPr lang="en-US" altLang="en-US" sz="2400" dirty="0">
                <a:solidFill>
                  <a:srgbClr val="FF0066"/>
                </a:solidFill>
              </a:rPr>
              <a:t> </a:t>
            </a:r>
            <a:r>
              <a:rPr lang="en-US" altLang="en-US" sz="2400" dirty="0" err="1">
                <a:solidFill>
                  <a:srgbClr val="FF0066"/>
                </a:solidFill>
              </a:rPr>
              <a:t>sama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solidFill>
                  <a:srgbClr val="0000FF"/>
                </a:solidFill>
              </a:rPr>
              <a:t>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kotak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endParaRPr lang="en-US" altLang="en-US" sz="2400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08038" y="3492525"/>
            <a:ext cx="7781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Rumus</a:t>
            </a:r>
            <a:r>
              <a:rPr lang="en-US" altLang="en-US" sz="2400" dirty="0"/>
              <a:t>                              </a:t>
            </a:r>
            <a:r>
              <a:rPr lang="en-US" altLang="en-US" sz="2400" dirty="0" err="1"/>
              <a:t>disebut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rumus</a:t>
            </a:r>
            <a:r>
              <a:rPr lang="en-US" altLang="en-US" sz="2400" dirty="0"/>
              <a:t> </a:t>
            </a:r>
            <a:r>
              <a:rPr lang="en-US" altLang="en-US" sz="2400" b="1" dirty="0" err="1">
                <a:solidFill>
                  <a:srgbClr val="0000FF"/>
                </a:solidFill>
              </a:rPr>
              <a:t>kombinasi</a:t>
            </a:r>
            <a:r>
              <a:rPr lang="en-US" altLang="en-US" sz="2400" b="1" dirty="0">
                <a:solidFill>
                  <a:srgbClr val="0000FF"/>
                </a:solidFill>
              </a:rPr>
              <a:t>-</a:t>
            </a:r>
            <a:r>
              <a:rPr lang="en-US" altLang="en-US" sz="2400" b="1" i="1" dirty="0">
                <a:solidFill>
                  <a:srgbClr val="0000FF"/>
                </a:solidFill>
              </a:rPr>
              <a:t>r</a:t>
            </a:r>
            <a:r>
              <a:rPr lang="en-US" altLang="en-US" sz="2400" dirty="0"/>
              <a:t>,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dilambangkan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C(</a:t>
            </a:r>
            <a:r>
              <a:rPr lang="en-US" altLang="en-US" sz="2400" i="1" dirty="0"/>
              <a:t>n, r</a:t>
            </a:r>
            <a:r>
              <a:rPr lang="en-US" altLang="en-US" sz="2400" dirty="0"/>
              <a:t>) 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619250" y="5338787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atau</a:t>
            </a:r>
          </a:p>
        </p:txBody>
      </p:sp>
    </p:spTree>
    <p:extLst>
      <p:ext uri="{BB962C8B-B14F-4D97-AF65-F5344CB8AC3E}">
        <p14:creationId xmlns:p14="http://schemas.microsoft.com/office/powerpoint/2010/main" val="1676853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Kombinasi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-r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3568" y="1196752"/>
            <a:ext cx="7772400" cy="3100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Definisi: Kombinasi r elemen dari n elemen adalah jumlah pemilihan yang tidak terurut r elemen yang diambil dari n buah elemen.</a:t>
            </a:r>
          </a:p>
          <a:p>
            <a:r>
              <a:rPr lang="en-US" altLang="en-US"/>
              <a:t>Rumus :</a:t>
            </a:r>
          </a:p>
          <a:p>
            <a:pPr>
              <a:buFontTx/>
              <a:buNone/>
            </a:pPr>
            <a:endParaRPr lang="en-GB" altLang="en-US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066453"/>
              </p:ext>
            </p:extLst>
          </p:nvPr>
        </p:nvGraphicFramePr>
        <p:xfrm>
          <a:off x="2740968" y="3216052"/>
          <a:ext cx="320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968" y="3216052"/>
                        <a:ext cx="3200400" cy="990600"/>
                      </a:xfrm>
                      <a:prstGeom prst="rect">
                        <a:avLst/>
                      </a:prstGeom>
                      <a:solidFill>
                        <a:srgbClr val="CBBCD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32781" y="4584477"/>
            <a:ext cx="77041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00FF"/>
                </a:solidFill>
              </a:rPr>
              <a:t>C(n,r)</a:t>
            </a:r>
            <a:r>
              <a:rPr lang="en-US" altLang="en-US" sz="2800"/>
              <a:t> dibaca “ </a:t>
            </a:r>
            <a:r>
              <a:rPr lang="en-US" altLang="en-US" sz="2800">
                <a:solidFill>
                  <a:srgbClr val="0000FF"/>
                </a:solidFill>
              </a:rPr>
              <a:t>n diambil r</a:t>
            </a:r>
            <a:r>
              <a:rPr lang="en-US" altLang="en-US" sz="2800"/>
              <a:t>”, artinya </a:t>
            </a:r>
            <a:r>
              <a:rPr lang="en-US" altLang="en-US" sz="2800">
                <a:solidFill>
                  <a:srgbClr val="0000FF"/>
                </a:solidFill>
              </a:rPr>
              <a:t>r objek yang harus diambil dari n buah objek yg bisa diambil</a:t>
            </a:r>
            <a:endParaRPr lang="en-GB" altLang="en-US" sz="2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0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Interpretasi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kombinasi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862671"/>
              </p:ext>
            </p:extLst>
          </p:nvPr>
        </p:nvGraphicFramePr>
        <p:xfrm>
          <a:off x="2051050" y="4420518"/>
          <a:ext cx="42465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420518"/>
                        <a:ext cx="424656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08038" y="1340768"/>
            <a:ext cx="770413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Misalkan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0000FF"/>
                </a:solidFill>
              </a:rPr>
              <a:t>A</a:t>
            </a:r>
            <a:r>
              <a:rPr lang="en-US" altLang="en-US" sz="2400" dirty="0">
                <a:solidFill>
                  <a:srgbClr val="0000FF"/>
                </a:solidFill>
              </a:rPr>
              <a:t> = {1, 2, 3}</a:t>
            </a:r>
          </a:p>
          <a:p>
            <a:pPr eaLnBrk="1" hangingPunct="1"/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2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 err="1"/>
              <a:t>dibentuk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 3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yaitu</a:t>
            </a:r>
            <a:r>
              <a:rPr lang="en-US" altLang="en-US" sz="2400" dirty="0"/>
              <a:t> 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	 {1, 2} = {2, 1}</a:t>
            </a:r>
          </a:p>
          <a:p>
            <a:pPr eaLnBrk="1" hangingPunct="1"/>
            <a:r>
              <a:rPr lang="en-US" altLang="en-US" sz="2400" dirty="0"/>
              <a:t>	 {1, 3} = {3, 1}</a:t>
            </a:r>
          </a:p>
          <a:p>
            <a:pPr eaLnBrk="1" hangingPunct="1"/>
            <a:r>
              <a:rPr lang="en-US" altLang="en-US" sz="2400" dirty="0"/>
              <a:t>	 {2, 3} = {3, 2}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166813" y="4733256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atau</a:t>
            </a:r>
            <a:endParaRPr lang="en-US" altLang="en-US" sz="2400" dirty="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922563" y="3011942"/>
            <a:ext cx="1008063" cy="3603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3922563" y="3372304"/>
            <a:ext cx="1008063" cy="3603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024288" y="3156404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3 buah</a:t>
            </a:r>
          </a:p>
        </p:txBody>
      </p:sp>
    </p:spTree>
    <p:extLst>
      <p:ext uri="{BB962C8B-B14F-4D97-AF65-F5344CB8AC3E}">
        <p14:creationId xmlns:p14="http://schemas.microsoft.com/office/powerpoint/2010/main" val="3267630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28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7544" y="1077913"/>
            <a:ext cx="83296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/>
              <a:t>Ada </a:t>
            </a:r>
            <a:r>
              <a:rPr lang="en-US" altLang="en-US" sz="2400" dirty="0" err="1"/>
              <a:t>berapa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memilih</a:t>
            </a:r>
            <a:r>
              <a:rPr lang="en-US" altLang="en-US" sz="2400" dirty="0"/>
              <a:t> 3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4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i="1" dirty="0"/>
              <a:t>A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a, b, c, d</a:t>
            </a:r>
            <a:r>
              <a:rPr lang="en-US" altLang="en-US" sz="2400" dirty="0"/>
              <a:t>} ?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err="1"/>
              <a:t>Ini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persoalan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kombinasi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karena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urutan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kemunculan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 err="1"/>
              <a:t>ketiga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tersebut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66"/>
                </a:solidFill>
              </a:rPr>
              <a:t>tidak</a:t>
            </a:r>
            <a:r>
              <a:rPr lang="en-US" altLang="en-US" sz="2400" dirty="0">
                <a:solidFill>
                  <a:srgbClr val="FF0066"/>
                </a:solidFill>
              </a:rPr>
              <a:t> </a:t>
            </a:r>
            <a:r>
              <a:rPr lang="en-US" altLang="en-US" sz="2400" dirty="0" err="1">
                <a:solidFill>
                  <a:srgbClr val="FF0066"/>
                </a:solidFill>
              </a:rPr>
              <a:t>penting</a:t>
            </a:r>
            <a:endParaRPr lang="en-US" altLang="en-US" sz="2400" dirty="0">
              <a:solidFill>
                <a:srgbClr val="FF0066"/>
              </a:solidFill>
            </a:endParaRPr>
          </a:p>
        </p:txBody>
      </p:sp>
      <p:graphicFrame>
        <p:nvGraphicFramePr>
          <p:cNvPr id="1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62798"/>
              </p:ext>
            </p:extLst>
          </p:nvPr>
        </p:nvGraphicFramePr>
        <p:xfrm>
          <a:off x="250825" y="3717131"/>
          <a:ext cx="8713788" cy="2016125"/>
        </p:xfrm>
        <a:graphic>
          <a:graphicData uri="http://schemas.openxmlformats.org/drawingml/2006/table">
            <a:tbl>
              <a:tblPr/>
              <a:tblGrid>
                <a:gridCol w="446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Himpunan bagian A dengan 3 elemen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Permutasi setiap himpunan bagian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{a, 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abc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,acb,bca,bac,cab,cba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{a, b, 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abd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,adb,bda,bad,dab,dba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{a, c, 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acd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,adc,cda,cad,dac,dca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{b, c, 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itchFamily="66" charset="0"/>
                        </a:rPr>
                        <a:t>bcd</a:t>
                      </a: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,bdc,cdb,cbd,dbc,dcb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790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29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412736"/>
              </p:ext>
            </p:extLst>
          </p:nvPr>
        </p:nvGraphicFramePr>
        <p:xfrm>
          <a:off x="2627313" y="3356992"/>
          <a:ext cx="28463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356992"/>
                        <a:ext cx="284638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67544" y="985952"/>
            <a:ext cx="84449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3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</a:t>
            </a:r>
            <a:r>
              <a:rPr lang="en-US" altLang="en-US" sz="2400" dirty="0"/>
              <a:t> 3! = 6 </a:t>
            </a:r>
            <a:r>
              <a:rPr lang="en-US" altLang="en-US" sz="2400" dirty="0" err="1"/>
              <a:t>urutan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berbeda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/>
              <a:t>(</a:t>
            </a:r>
            <a:r>
              <a:rPr lang="en-US" altLang="en-US" sz="2400" dirty="0" err="1"/>
              <a:t>permutasi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FF0066"/>
                </a:solidFill>
              </a:rPr>
              <a:t>P = </a:t>
            </a:r>
            <a:r>
              <a:rPr lang="en-US" altLang="en-US" sz="2400" i="1" dirty="0">
                <a:solidFill>
                  <a:srgbClr val="FF0066"/>
                </a:solidFill>
              </a:rPr>
              <a:t>n </a:t>
            </a:r>
            <a:r>
              <a:rPr lang="en-US" altLang="en-US" sz="2400" dirty="0">
                <a:solidFill>
                  <a:srgbClr val="FF0066"/>
                </a:solidFill>
              </a:rPr>
              <a:t>!</a:t>
            </a:r>
            <a:r>
              <a:rPr lang="en-US" altLang="en-US" sz="2400" dirty="0"/>
              <a:t> ). 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 err="1"/>
              <a:t>Jadi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cara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memilih</a:t>
            </a:r>
            <a:r>
              <a:rPr lang="en-US" altLang="en-US" sz="2400" dirty="0"/>
              <a:t> 3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4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endParaRPr lang="en-US" altLang="en-US" sz="24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67544" y="4724400"/>
            <a:ext cx="794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yaitu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0000FF"/>
                </a:solidFill>
              </a:rPr>
              <a:t>{a, b, c}, {a, b, d}, {a, c, d}, </a:t>
            </a:r>
            <a:r>
              <a:rPr lang="en-US" altLang="en-US" sz="2400" dirty="0" err="1"/>
              <a:t>dan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i="1" dirty="0">
                <a:solidFill>
                  <a:srgbClr val="0000FF"/>
                </a:solidFill>
              </a:rPr>
              <a:t>{b, c, d}.</a:t>
            </a: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58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8604448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percobaan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7544" y="1412776"/>
            <a:ext cx="8060432" cy="410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800" b="1" dirty="0" err="1"/>
              <a:t>Kombinatorial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didasarkan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pada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hasil</a:t>
            </a:r>
            <a:r>
              <a:rPr lang="en-US" altLang="en-US" sz="2800" b="1" dirty="0"/>
              <a:t> yang </a:t>
            </a:r>
            <a:r>
              <a:rPr lang="en-US" altLang="en-US" sz="2800" b="1" dirty="0" err="1"/>
              <a:t>diperoleh</a:t>
            </a:r>
            <a:r>
              <a:rPr lang="en-US" altLang="en-US" sz="2800" b="1" dirty="0"/>
              <a:t>  </a:t>
            </a:r>
            <a:r>
              <a:rPr lang="en-US" altLang="en-US" sz="2800" b="1" dirty="0" err="1"/>
              <a:t>dari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suatu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percobaan</a:t>
            </a:r>
            <a:r>
              <a:rPr lang="en-US" altLang="en-US" sz="2800" b="1" dirty="0"/>
              <a:t>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altLang="en-US" sz="2800" b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altLang="en-US" sz="2800" b="1" dirty="0" err="1"/>
              <a:t>Contoh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percobaan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dan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hasilnya</a:t>
            </a:r>
            <a:r>
              <a:rPr lang="en-US" altLang="en-US" sz="2800" b="1" dirty="0"/>
              <a:t> :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 dirty="0" err="1"/>
              <a:t>Melempar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dadu</a:t>
            </a:r>
            <a:endParaRPr lang="en-US" altLang="en-US" sz="2800" b="1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 dirty="0" err="1"/>
              <a:t>Melempar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koin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uang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Rp</a:t>
            </a:r>
            <a:r>
              <a:rPr lang="en-US" altLang="en-US" sz="2800" b="1" dirty="0"/>
              <a:t> 100,-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 dirty="0" err="1"/>
              <a:t>Memilih</a:t>
            </a:r>
            <a:r>
              <a:rPr lang="en-US" altLang="en-US" sz="2800" b="1" dirty="0"/>
              <a:t> 5 orang </a:t>
            </a:r>
            <a:r>
              <a:rPr lang="en-US" altLang="en-US" sz="2800" b="1" dirty="0" err="1"/>
              <a:t>wakil</a:t>
            </a:r>
            <a:endParaRPr lang="en-US" altLang="en-US" sz="2800" b="1" dirty="0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altLang="en-US" sz="2800" b="1" dirty="0" err="1"/>
              <a:t>Menyusun</a:t>
            </a:r>
            <a:r>
              <a:rPr lang="en-US" altLang="en-US" sz="2800" b="1" dirty="0"/>
              <a:t> </a:t>
            </a:r>
            <a:r>
              <a:rPr lang="en-US" altLang="en-US" sz="2800" b="1" dirty="0" err="1"/>
              <a:t>jumlah</a:t>
            </a:r>
            <a:r>
              <a:rPr lang="en-US" altLang="en-US" sz="2800" b="1" dirty="0"/>
              <a:t> kata yang </a:t>
            </a:r>
            <a:r>
              <a:rPr lang="en-US" altLang="en-US" sz="2800" b="1" dirty="0" err="1"/>
              <a:t>panjangnya</a:t>
            </a:r>
            <a:r>
              <a:rPr lang="en-US" altLang="en-US" sz="2800" b="1" dirty="0"/>
              <a:t> 5 </a:t>
            </a:r>
            <a:r>
              <a:rPr lang="en-US" altLang="en-US" sz="2800" b="1" dirty="0" err="1"/>
              <a:t>huruf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561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30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55576" y="933450"/>
            <a:ext cx="80200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Sebuah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koin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mempunyai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66"/>
                </a:solidFill>
              </a:rPr>
              <a:t>sisi</a:t>
            </a:r>
            <a:r>
              <a:rPr lang="en-US" altLang="en-US" sz="2400" dirty="0">
                <a:solidFill>
                  <a:srgbClr val="FF0066"/>
                </a:solidFill>
              </a:rPr>
              <a:t> 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66"/>
                </a:solidFill>
              </a:rPr>
              <a:t>sisi</a:t>
            </a:r>
            <a:r>
              <a:rPr lang="en-US" altLang="en-US" sz="2400" dirty="0">
                <a:solidFill>
                  <a:srgbClr val="FF0066"/>
                </a:solidFill>
              </a:rPr>
              <a:t> B</a:t>
            </a:r>
            <a:r>
              <a:rPr lang="en-US" altLang="en-US" sz="2400" dirty="0"/>
              <a:t> di </a:t>
            </a:r>
            <a:r>
              <a:rPr lang="en-US" altLang="en-US" sz="2400" dirty="0" err="1"/>
              <a:t>lempar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 err="1"/>
              <a:t>keatas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sebanyak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4 (</a:t>
            </a:r>
            <a:r>
              <a:rPr lang="en-US" altLang="en-US" sz="2400" dirty="0" err="1">
                <a:solidFill>
                  <a:srgbClr val="0000FF"/>
                </a:solidFill>
              </a:rPr>
              <a:t>empat</a:t>
            </a:r>
            <a:r>
              <a:rPr lang="en-US" altLang="en-US" sz="2400" dirty="0">
                <a:solidFill>
                  <a:srgbClr val="0000FF"/>
                </a:solidFill>
              </a:rPr>
              <a:t>) kali</a:t>
            </a:r>
            <a:r>
              <a:rPr lang="en-US" altLang="en-US" sz="2400" dirty="0"/>
              <a:t>. </a:t>
            </a:r>
          </a:p>
          <a:p>
            <a:pPr eaLnBrk="1" hangingPunct="1"/>
            <a:r>
              <a:rPr lang="en-US" altLang="en-US" sz="2400" dirty="0" err="1"/>
              <a:t>Berapakah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kemungkinan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munculnya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sisi</a:t>
            </a:r>
            <a:r>
              <a:rPr lang="en-US" altLang="en-US" sz="2400" dirty="0">
                <a:solidFill>
                  <a:srgbClr val="0000FF"/>
                </a:solidFill>
              </a:rPr>
              <a:t> A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 err="1"/>
              <a:t>sebanyak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00FF"/>
                </a:solidFill>
              </a:rPr>
              <a:t>3(</a:t>
            </a:r>
            <a:r>
              <a:rPr lang="en-US" altLang="en-US" sz="2400" dirty="0" err="1">
                <a:solidFill>
                  <a:srgbClr val="0000FF"/>
                </a:solidFill>
              </a:rPr>
              <a:t>tiga</a:t>
            </a:r>
            <a:r>
              <a:rPr lang="en-US" altLang="en-US" sz="2400" dirty="0">
                <a:solidFill>
                  <a:srgbClr val="0000FF"/>
                </a:solidFill>
              </a:rPr>
              <a:t>) kali</a:t>
            </a:r>
            <a:r>
              <a:rPr lang="en-US" altLang="en-US" sz="2400" dirty="0"/>
              <a:t>? 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5013" y="2733675"/>
            <a:ext cx="7739062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Penyelesaian :</a:t>
            </a:r>
          </a:p>
          <a:p>
            <a:pPr eaLnBrk="1" hangingPunct="1"/>
            <a:r>
              <a:rPr lang="en-US" altLang="en-US" sz="2400"/>
              <a:t>Ini adalah persoalan dari kombinasi karena kita </a:t>
            </a:r>
            <a:r>
              <a:rPr lang="en-US" altLang="en-US" sz="2400">
                <a:solidFill>
                  <a:srgbClr val="FF0066"/>
                </a:solidFill>
              </a:rPr>
              <a:t>tidak </a:t>
            </a:r>
          </a:p>
          <a:p>
            <a:pPr eaLnBrk="1" hangingPunct="1"/>
            <a:r>
              <a:rPr lang="en-US" altLang="en-US" sz="2400">
                <a:solidFill>
                  <a:srgbClr val="FF0066"/>
                </a:solidFill>
              </a:rPr>
              <a:t>mementingkan</a:t>
            </a:r>
            <a:r>
              <a:rPr lang="en-US" altLang="en-US" sz="2400"/>
              <a:t> kapan sisi A tersebut muncul.</a:t>
            </a:r>
          </a:p>
          <a:p>
            <a:pPr eaLnBrk="1" hangingPunct="1"/>
            <a:r>
              <a:rPr lang="en-US" altLang="en-US" sz="2400"/>
              <a:t>Jadi, jumlah kemungkinan </a:t>
            </a:r>
            <a:r>
              <a:rPr lang="en-US" altLang="en-US" sz="2400">
                <a:solidFill>
                  <a:srgbClr val="0000FF"/>
                </a:solidFill>
              </a:rPr>
              <a:t>munculnya sisi A</a:t>
            </a:r>
            <a:r>
              <a:rPr lang="en-US" altLang="en-US" sz="2400"/>
              <a:t> sebanyak </a:t>
            </a:r>
          </a:p>
          <a:p>
            <a:pPr eaLnBrk="1" hangingPunct="1"/>
            <a:r>
              <a:rPr lang="en-US" altLang="en-US" sz="2400">
                <a:solidFill>
                  <a:srgbClr val="0000FF"/>
                </a:solidFill>
              </a:rPr>
              <a:t>3(tiga) kali</a:t>
            </a:r>
            <a:r>
              <a:rPr lang="en-US" altLang="en-US" sz="2400"/>
              <a:t> adalah </a:t>
            </a:r>
          </a:p>
        </p:txBody>
      </p:sp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3419475" y="4810125"/>
          <a:ext cx="39608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810125"/>
                        <a:ext cx="396081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172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31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(3)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15210" y="2205038"/>
            <a:ext cx="906530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dirty="0" err="1"/>
              <a:t>Andaikan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apartemen</a:t>
            </a:r>
            <a:r>
              <a:rPr lang="en-US" altLang="en-US" sz="2000" dirty="0"/>
              <a:t> A, B, C </a:t>
            </a:r>
            <a:r>
              <a:rPr lang="en-US" altLang="en-US" sz="2000" dirty="0" err="1"/>
              <a:t>dapat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ditempati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masing-masing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oleh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4</a:t>
            </a:r>
            <a:r>
              <a:rPr lang="en-US" altLang="en-US" sz="2000" dirty="0"/>
              <a:t>, 3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3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/>
              <a:t>orang </a:t>
            </a:r>
            <a:r>
              <a:rPr lang="en-US" altLang="en-US" sz="2000" dirty="0" err="1"/>
              <a:t>mahasiswa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menyewakan</a:t>
            </a:r>
            <a:r>
              <a:rPr lang="en-US" altLang="en-US" sz="2000" dirty="0"/>
              <a:t> = C(10,</a:t>
            </a:r>
            <a:r>
              <a:rPr lang="en-US" altLang="en-US" sz="2000" dirty="0">
                <a:solidFill>
                  <a:srgbClr val="0000FF"/>
                </a:solidFill>
              </a:rPr>
              <a:t>4</a:t>
            </a:r>
            <a:r>
              <a:rPr lang="en-US" altLang="en-US" sz="2000" dirty="0"/>
              <a:t>)</a:t>
            </a:r>
            <a:r>
              <a:rPr lang="en-US" altLang="en-US" sz="2000" dirty="0" err="1"/>
              <a:t>xC</a:t>
            </a:r>
            <a:r>
              <a:rPr lang="en-US" altLang="en-US" sz="2000" dirty="0"/>
              <a:t>(6,3)</a:t>
            </a:r>
            <a:r>
              <a:rPr lang="en-US" altLang="en-US" sz="2000" dirty="0" err="1"/>
              <a:t>xC</a:t>
            </a:r>
            <a:r>
              <a:rPr lang="en-US" altLang="en-US" sz="2000" dirty="0"/>
              <a:t>(3,</a:t>
            </a:r>
            <a:r>
              <a:rPr lang="en-US" altLang="en-US" sz="2000" dirty="0">
                <a:solidFill>
                  <a:srgbClr val="0000FF"/>
                </a:solidFill>
              </a:rPr>
              <a:t>3</a:t>
            </a:r>
            <a:r>
              <a:rPr lang="en-US" altLang="en-US" sz="2000" dirty="0"/>
              <a:t>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err="1"/>
              <a:t>Andaikan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apartemen</a:t>
            </a:r>
            <a:r>
              <a:rPr lang="en-US" altLang="en-US" sz="2000" dirty="0"/>
              <a:t> A, B, C </a:t>
            </a:r>
            <a:r>
              <a:rPr lang="en-US" altLang="en-US" sz="2000" dirty="0" err="1"/>
              <a:t>ditempati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masing-masing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oleh</a:t>
            </a:r>
            <a:r>
              <a:rPr lang="en-US" altLang="en-US" sz="2000" dirty="0"/>
              <a:t> 3, 4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3 </a:t>
            </a:r>
          </a:p>
          <a:p>
            <a:pPr eaLnBrk="1" hangingPunct="1"/>
            <a:r>
              <a:rPr lang="en-US" altLang="en-US" sz="2000" dirty="0"/>
              <a:t>orang </a:t>
            </a:r>
            <a:r>
              <a:rPr lang="en-US" altLang="en-US" sz="2000" dirty="0" err="1"/>
              <a:t>mahasiswa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menyewakan</a:t>
            </a:r>
            <a:r>
              <a:rPr lang="en-US" altLang="en-US" sz="2000" dirty="0"/>
              <a:t> = C(10,3)</a:t>
            </a:r>
            <a:r>
              <a:rPr lang="en-US" altLang="en-US" sz="2000" dirty="0" err="1"/>
              <a:t>xC</a:t>
            </a:r>
            <a:r>
              <a:rPr lang="en-US" altLang="en-US" sz="2000" dirty="0"/>
              <a:t>(7,4)</a:t>
            </a:r>
            <a:r>
              <a:rPr lang="en-US" altLang="en-US" sz="2000" dirty="0" err="1"/>
              <a:t>xC</a:t>
            </a:r>
            <a:r>
              <a:rPr lang="en-US" altLang="en-US" sz="2000" dirty="0"/>
              <a:t>(3,3)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 err="1"/>
              <a:t>Andaikan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apartemen</a:t>
            </a:r>
            <a:r>
              <a:rPr lang="en-US" altLang="en-US" sz="2000" dirty="0"/>
              <a:t> A, B, C </a:t>
            </a:r>
            <a:r>
              <a:rPr lang="en-US" altLang="en-US" sz="2000" dirty="0" err="1"/>
              <a:t>ditempati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masing-masing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oleh</a:t>
            </a:r>
            <a:r>
              <a:rPr lang="en-US" altLang="en-US" sz="2000" dirty="0"/>
              <a:t> 3, 3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00FF"/>
                </a:solidFill>
              </a:rPr>
              <a:t>4</a:t>
            </a:r>
            <a:r>
              <a:rPr lang="en-US" altLang="en-US" sz="2000" dirty="0"/>
              <a:t> </a:t>
            </a:r>
          </a:p>
          <a:p>
            <a:pPr eaLnBrk="1" hangingPunct="1"/>
            <a:r>
              <a:rPr lang="en-US" altLang="en-US" sz="2000" dirty="0"/>
              <a:t>orang </a:t>
            </a:r>
            <a:r>
              <a:rPr lang="en-US" altLang="en-US" sz="2000" dirty="0" err="1"/>
              <a:t>mahasiswa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menyewakan</a:t>
            </a:r>
            <a:r>
              <a:rPr lang="en-US" altLang="en-US" sz="2000" dirty="0"/>
              <a:t> = C(</a:t>
            </a:r>
            <a:r>
              <a:rPr lang="en-US" altLang="en-US" sz="2000" dirty="0">
                <a:solidFill>
                  <a:srgbClr val="0000FF"/>
                </a:solidFill>
              </a:rPr>
              <a:t>10</a:t>
            </a:r>
            <a:r>
              <a:rPr lang="en-US" altLang="en-US" sz="2000" dirty="0"/>
              <a:t>,3)</a:t>
            </a:r>
            <a:r>
              <a:rPr lang="en-US" altLang="en-US" sz="2000" dirty="0" err="1"/>
              <a:t>xC</a:t>
            </a:r>
            <a:r>
              <a:rPr lang="en-US" altLang="en-US" sz="2000" dirty="0"/>
              <a:t>(7,3)</a:t>
            </a:r>
            <a:r>
              <a:rPr lang="en-US" altLang="en-US" sz="2000" dirty="0" err="1"/>
              <a:t>xC</a:t>
            </a:r>
            <a:r>
              <a:rPr lang="en-US" altLang="en-US" sz="2000" dirty="0"/>
              <a:t>(4,</a:t>
            </a:r>
            <a:r>
              <a:rPr lang="en-US" altLang="en-US" sz="2000" dirty="0">
                <a:solidFill>
                  <a:srgbClr val="0000FF"/>
                </a:solidFill>
              </a:rPr>
              <a:t>4</a:t>
            </a:r>
            <a:r>
              <a:rPr lang="en-US" altLang="en-US" sz="2000" dirty="0"/>
              <a:t>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Total </a:t>
            </a:r>
            <a:r>
              <a:rPr lang="en-US" altLang="en-US" sz="2000" dirty="0" err="1"/>
              <a:t>seluruh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menyewakan</a:t>
            </a:r>
            <a:r>
              <a:rPr lang="en-US" altLang="en-US" sz="2000" dirty="0"/>
              <a:t> = C(10,4)C(6,3) + C(10,3)C(7,4) + </a:t>
            </a:r>
          </a:p>
          <a:p>
            <a:pPr eaLnBrk="1" hangingPunct="1"/>
            <a:r>
              <a:rPr lang="en-US" altLang="en-US" sz="2000" dirty="0"/>
              <a:t>					C(10,3)C(7,3) </a:t>
            </a:r>
          </a:p>
          <a:p>
            <a:pPr eaLnBrk="1" hangingPunct="1"/>
            <a:r>
              <a:rPr lang="en-US" altLang="en-US" sz="2000" dirty="0"/>
              <a:t>				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88533"/>
              </p:ext>
            </p:extLst>
          </p:nvPr>
        </p:nvGraphicFramePr>
        <p:xfrm>
          <a:off x="5148263" y="854224"/>
          <a:ext cx="320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854224"/>
                        <a:ext cx="3200400" cy="990600"/>
                      </a:xfrm>
                      <a:prstGeom prst="rect">
                        <a:avLst/>
                      </a:prstGeom>
                      <a:solidFill>
                        <a:srgbClr val="CBBCD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32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32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Permutasi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dan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kombinasi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bentuk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umum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9552" y="1196752"/>
            <a:ext cx="8494633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500" dirty="0"/>
              <a:t>Kita </a:t>
            </a:r>
            <a:r>
              <a:rPr lang="en-US" altLang="en-US" sz="2500" dirty="0" err="1"/>
              <a:t>mempunyai</a:t>
            </a:r>
            <a:r>
              <a:rPr lang="en-US" altLang="en-US" sz="2500" dirty="0"/>
              <a:t> n </a:t>
            </a:r>
            <a:r>
              <a:rPr lang="en-US" altLang="en-US" sz="2500" dirty="0" err="1"/>
              <a:t>buah</a:t>
            </a:r>
            <a:r>
              <a:rPr lang="en-US" altLang="en-US" sz="2500" dirty="0"/>
              <a:t> bola yang </a:t>
            </a:r>
            <a:r>
              <a:rPr lang="en-US" altLang="en-US" sz="2500" dirty="0" err="1">
                <a:solidFill>
                  <a:srgbClr val="FF0066"/>
                </a:solidFill>
              </a:rPr>
              <a:t>tidak</a:t>
            </a:r>
            <a:r>
              <a:rPr lang="en-US" altLang="en-US" sz="2500" dirty="0">
                <a:solidFill>
                  <a:srgbClr val="FF0066"/>
                </a:solidFill>
              </a:rPr>
              <a:t> </a:t>
            </a:r>
            <a:r>
              <a:rPr lang="en-US" altLang="en-US" sz="2500" dirty="0" err="1">
                <a:solidFill>
                  <a:srgbClr val="FF0066"/>
                </a:solidFill>
              </a:rPr>
              <a:t>seluruhnya</a:t>
            </a:r>
            <a:r>
              <a:rPr lang="en-US" altLang="en-US" sz="2500" dirty="0">
                <a:solidFill>
                  <a:srgbClr val="FF0066"/>
                </a:solidFill>
              </a:rPr>
              <a:t> </a:t>
            </a:r>
          </a:p>
          <a:p>
            <a:pPr eaLnBrk="1" hangingPunct="1"/>
            <a:r>
              <a:rPr lang="en-US" altLang="en-US" sz="2500" dirty="0" err="1">
                <a:solidFill>
                  <a:srgbClr val="FF0066"/>
                </a:solidFill>
              </a:rPr>
              <a:t>berbeda</a:t>
            </a:r>
            <a:r>
              <a:rPr lang="en-US" altLang="en-US" sz="2500" dirty="0">
                <a:solidFill>
                  <a:srgbClr val="FF0066"/>
                </a:solidFill>
              </a:rPr>
              <a:t> </a:t>
            </a:r>
            <a:r>
              <a:rPr lang="en-US" altLang="en-US" sz="2500" dirty="0" err="1">
                <a:solidFill>
                  <a:srgbClr val="FF0066"/>
                </a:solidFill>
              </a:rPr>
              <a:t>warna</a:t>
            </a:r>
            <a:r>
              <a:rPr lang="en-US" altLang="en-US" sz="2500" dirty="0">
                <a:solidFill>
                  <a:srgbClr val="FF0066"/>
                </a:solidFill>
              </a:rPr>
              <a:t> </a:t>
            </a:r>
            <a:r>
              <a:rPr lang="en-US" altLang="en-US" sz="2500" dirty="0"/>
              <a:t>(</a:t>
            </a:r>
            <a:r>
              <a:rPr lang="en-US" altLang="en-US" sz="2500" dirty="0" err="1"/>
              <a:t>jadi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ada</a:t>
            </a:r>
            <a:r>
              <a:rPr lang="en-US" altLang="en-US" sz="2500" dirty="0"/>
              <a:t> </a:t>
            </a:r>
            <a:r>
              <a:rPr lang="en-US" altLang="en-US" sz="2500" dirty="0" err="1">
                <a:solidFill>
                  <a:srgbClr val="0000FF"/>
                </a:solidFill>
              </a:rPr>
              <a:t>beberapa</a:t>
            </a:r>
            <a:r>
              <a:rPr lang="en-US" altLang="en-US" sz="2500" dirty="0">
                <a:solidFill>
                  <a:srgbClr val="0000FF"/>
                </a:solidFill>
              </a:rPr>
              <a:t> bola yang </a:t>
            </a:r>
            <a:r>
              <a:rPr lang="en-US" altLang="en-US" sz="2500" dirty="0" err="1">
                <a:solidFill>
                  <a:srgbClr val="0000FF"/>
                </a:solidFill>
              </a:rPr>
              <a:t>warnanya</a:t>
            </a:r>
            <a:r>
              <a:rPr lang="en-US" altLang="en-US" sz="2500" dirty="0">
                <a:solidFill>
                  <a:srgbClr val="0000FF"/>
                </a:solidFill>
              </a:rPr>
              <a:t> </a:t>
            </a:r>
          </a:p>
          <a:p>
            <a:pPr eaLnBrk="1" hangingPunct="1"/>
            <a:r>
              <a:rPr lang="en-US" altLang="en-US" sz="2500" dirty="0" err="1">
                <a:solidFill>
                  <a:srgbClr val="0000FF"/>
                </a:solidFill>
              </a:rPr>
              <a:t>sama</a:t>
            </a:r>
            <a:r>
              <a:rPr lang="en-US" altLang="en-US" sz="2500" dirty="0"/>
              <a:t> – </a:t>
            </a:r>
            <a:r>
              <a:rPr lang="en-US" altLang="en-US" sz="2500" i="1" dirty="0"/>
              <a:t>indistinguishable</a:t>
            </a:r>
            <a:r>
              <a:rPr lang="en-US" altLang="en-US" sz="2500" dirty="0"/>
              <a:t>). </a:t>
            </a:r>
            <a:r>
              <a:rPr lang="en-US" altLang="en-US" sz="2500" dirty="0" err="1"/>
              <a:t>Misalkan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dari</a:t>
            </a:r>
            <a:r>
              <a:rPr lang="en-US" altLang="en-US" sz="2500" dirty="0"/>
              <a:t> </a:t>
            </a:r>
            <a:r>
              <a:rPr lang="en-US" altLang="en-US" sz="2500" b="1" i="1" dirty="0">
                <a:solidFill>
                  <a:srgbClr val="FF0066"/>
                </a:solidFill>
              </a:rPr>
              <a:t>n</a:t>
            </a:r>
            <a:r>
              <a:rPr lang="en-US" altLang="en-US" sz="2500" b="1" dirty="0"/>
              <a:t> </a:t>
            </a:r>
            <a:r>
              <a:rPr lang="en-US" altLang="en-US" sz="2500" b="1" dirty="0" err="1"/>
              <a:t>buah</a:t>
            </a:r>
            <a:r>
              <a:rPr lang="en-US" altLang="en-US" sz="2500" b="1" dirty="0"/>
              <a:t> bola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itu</a:t>
            </a:r>
            <a:r>
              <a:rPr lang="en-US" altLang="en-US" sz="2500" dirty="0"/>
              <a:t> </a:t>
            </a:r>
          </a:p>
          <a:p>
            <a:pPr eaLnBrk="1" hangingPunct="1"/>
            <a:r>
              <a:rPr lang="en-US" altLang="en-US" sz="2500" dirty="0" err="1"/>
              <a:t>terdapat</a:t>
            </a:r>
            <a:endParaRPr lang="en-US" altLang="en-US" sz="2500" dirty="0"/>
          </a:p>
          <a:p>
            <a:pPr eaLnBrk="1" hangingPunct="1"/>
            <a:r>
              <a:rPr lang="en-US" altLang="en-US" sz="2500" dirty="0"/>
              <a:t>	</a:t>
            </a:r>
            <a:r>
              <a:rPr lang="en-US" altLang="en-US" sz="2500" i="1" dirty="0">
                <a:solidFill>
                  <a:srgbClr val="FF0066"/>
                </a:solidFill>
              </a:rPr>
              <a:t>n</a:t>
            </a:r>
            <a:r>
              <a:rPr lang="en-US" altLang="en-US" sz="2500" i="1" baseline="-25000" dirty="0">
                <a:solidFill>
                  <a:srgbClr val="FF0066"/>
                </a:solidFill>
              </a:rPr>
              <a:t>1</a:t>
            </a:r>
            <a:r>
              <a:rPr lang="en-US" altLang="en-US" sz="2500" dirty="0"/>
              <a:t> bola </a:t>
            </a:r>
            <a:r>
              <a:rPr lang="en-US" altLang="en-US" sz="2500" dirty="0" err="1"/>
              <a:t>diantaranya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berwarna</a:t>
            </a:r>
            <a:r>
              <a:rPr lang="en-US" altLang="en-US" sz="2500" dirty="0"/>
              <a:t> 1,</a:t>
            </a:r>
          </a:p>
          <a:p>
            <a:pPr eaLnBrk="1" hangingPunct="1"/>
            <a:r>
              <a:rPr lang="en-US" altLang="en-US" sz="2500" dirty="0"/>
              <a:t>	</a:t>
            </a:r>
            <a:r>
              <a:rPr lang="en-US" altLang="en-US" sz="2500" i="1" dirty="0">
                <a:solidFill>
                  <a:srgbClr val="FF0066"/>
                </a:solidFill>
              </a:rPr>
              <a:t>n</a:t>
            </a:r>
            <a:r>
              <a:rPr lang="en-US" altLang="en-US" sz="2500" i="1" baseline="-25000" dirty="0">
                <a:solidFill>
                  <a:srgbClr val="FF0066"/>
                </a:solidFill>
              </a:rPr>
              <a:t>2</a:t>
            </a:r>
            <a:r>
              <a:rPr lang="en-US" altLang="en-US" sz="2500" dirty="0"/>
              <a:t> bola </a:t>
            </a:r>
            <a:r>
              <a:rPr lang="en-US" altLang="en-US" sz="2500" dirty="0" err="1"/>
              <a:t>diantaranya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berwarna</a:t>
            </a:r>
            <a:r>
              <a:rPr lang="en-US" altLang="en-US" sz="2500" dirty="0"/>
              <a:t> 2,</a:t>
            </a:r>
          </a:p>
          <a:p>
            <a:pPr eaLnBrk="1" hangingPunct="1"/>
            <a:endParaRPr lang="en-US" altLang="en-US" sz="2500" dirty="0"/>
          </a:p>
          <a:p>
            <a:pPr eaLnBrk="1" hangingPunct="1"/>
            <a:r>
              <a:rPr lang="en-US" altLang="en-US" sz="2500" dirty="0"/>
              <a:t>	</a:t>
            </a:r>
            <a:r>
              <a:rPr lang="en-US" altLang="en-US" sz="2500" i="1" dirty="0" err="1">
                <a:solidFill>
                  <a:srgbClr val="FF0066"/>
                </a:solidFill>
              </a:rPr>
              <a:t>n</a:t>
            </a:r>
            <a:r>
              <a:rPr lang="en-US" altLang="en-US" sz="2500" i="1" baseline="-25000" dirty="0" err="1">
                <a:solidFill>
                  <a:srgbClr val="FF0066"/>
                </a:solidFill>
              </a:rPr>
              <a:t>k</a:t>
            </a:r>
            <a:r>
              <a:rPr lang="en-US" altLang="en-US" sz="2500" dirty="0"/>
              <a:t> bola </a:t>
            </a:r>
            <a:r>
              <a:rPr lang="en-US" altLang="en-US" sz="2500" dirty="0" err="1"/>
              <a:t>diantaranya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berwarna</a:t>
            </a:r>
            <a:r>
              <a:rPr lang="en-US" altLang="en-US" sz="2500" dirty="0"/>
              <a:t> k,</a:t>
            </a:r>
          </a:p>
          <a:p>
            <a:pPr eaLnBrk="1" hangingPunct="1"/>
            <a:r>
              <a:rPr lang="en-US" altLang="en-US" sz="2500" dirty="0" err="1"/>
              <a:t>dan</a:t>
            </a:r>
            <a:r>
              <a:rPr lang="en-US" altLang="en-US" sz="2500" dirty="0"/>
              <a:t> </a:t>
            </a:r>
            <a:r>
              <a:rPr lang="en-US" altLang="en-US" sz="2500" i="1" dirty="0"/>
              <a:t>n</a:t>
            </a:r>
            <a:r>
              <a:rPr lang="en-US" altLang="en-US" sz="2500" i="1" baseline="-25000" dirty="0"/>
              <a:t>1</a:t>
            </a:r>
            <a:r>
              <a:rPr lang="en-US" altLang="en-US" sz="2500" i="1" dirty="0"/>
              <a:t>+n</a:t>
            </a:r>
            <a:r>
              <a:rPr lang="en-US" altLang="en-US" sz="2500" i="1" baseline="-25000" dirty="0"/>
              <a:t>2</a:t>
            </a:r>
            <a:r>
              <a:rPr lang="en-US" altLang="en-US" sz="2500" i="1" dirty="0"/>
              <a:t>+…+</a:t>
            </a:r>
            <a:r>
              <a:rPr lang="en-US" altLang="en-US" sz="2500" i="1" dirty="0" err="1"/>
              <a:t>n</a:t>
            </a:r>
            <a:r>
              <a:rPr lang="en-US" altLang="en-US" sz="2500" i="1" baseline="-25000" dirty="0" err="1"/>
              <a:t>k</a:t>
            </a:r>
            <a:r>
              <a:rPr lang="en-US" altLang="en-US" sz="2500" i="1" dirty="0"/>
              <a:t>=n</a:t>
            </a:r>
          </a:p>
        </p:txBody>
      </p:sp>
    </p:spTree>
    <p:extLst>
      <p:ext uri="{BB962C8B-B14F-4D97-AF65-F5344CB8AC3E}">
        <p14:creationId xmlns:p14="http://schemas.microsoft.com/office/powerpoint/2010/main" val="3764288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33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Permutasi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dan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kombinasi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bentuk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umum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54967"/>
              </p:ext>
            </p:extLst>
          </p:nvPr>
        </p:nvGraphicFramePr>
        <p:xfrm>
          <a:off x="1187450" y="3499470"/>
          <a:ext cx="61214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99470"/>
                        <a:ext cx="61214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35013" y="1373807"/>
            <a:ext cx="741362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demikian</a:t>
            </a:r>
            <a:r>
              <a:rPr lang="en-US" altLang="en-US" sz="2400" dirty="0"/>
              <a:t>, </a:t>
            </a:r>
            <a:r>
              <a:rPr lang="en-US" altLang="en-US" sz="2400" dirty="0" err="1">
                <a:solidFill>
                  <a:srgbClr val="FF0066"/>
                </a:solidFill>
              </a:rPr>
              <a:t>permutasi</a:t>
            </a:r>
            <a:r>
              <a:rPr lang="en-US" altLang="en-US" sz="2400" dirty="0"/>
              <a:t> </a:t>
            </a:r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bola yang </a:t>
            </a:r>
            <a:r>
              <a:rPr lang="en-US" altLang="en-US" sz="2400" dirty="0" err="1"/>
              <a:t>mana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i="1" dirty="0"/>
              <a:t>n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diantaranya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berwarna</a:t>
            </a:r>
            <a:r>
              <a:rPr lang="en-US" altLang="en-US" sz="2400" dirty="0"/>
              <a:t> 1, </a:t>
            </a:r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i="1" dirty="0"/>
              <a:t>n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 bola </a:t>
            </a:r>
            <a:r>
              <a:rPr lang="en-US" altLang="en-US" sz="2400" dirty="0" err="1"/>
              <a:t>berwarna</a:t>
            </a:r>
            <a:r>
              <a:rPr lang="en-US" altLang="en-US" sz="2400" dirty="0"/>
              <a:t> 2,… </a:t>
            </a:r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i="1" dirty="0" err="1"/>
              <a:t>n</a:t>
            </a:r>
            <a:r>
              <a:rPr lang="en-US" altLang="en-US" sz="2400" i="1" baseline="-25000" dirty="0" err="1"/>
              <a:t>k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bola </a:t>
            </a:r>
            <a:r>
              <a:rPr lang="en-US" altLang="en-US" sz="2400" dirty="0" err="1"/>
              <a:t>berwarna</a:t>
            </a:r>
            <a:r>
              <a:rPr lang="en-US" altLang="en-US" sz="2400" dirty="0"/>
              <a:t> k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: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630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34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Permutasi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dan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kombinasi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bentuk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umum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53292"/>
              </p:ext>
            </p:extLst>
          </p:nvPr>
        </p:nvGraphicFramePr>
        <p:xfrm>
          <a:off x="1884363" y="2420888"/>
          <a:ext cx="47259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2420888"/>
                        <a:ext cx="472598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50825" y="4149725"/>
            <a:ext cx="882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Dinamakan </a:t>
            </a:r>
            <a:r>
              <a:rPr lang="en-US" altLang="en-US" sz="2400">
                <a:solidFill>
                  <a:srgbClr val="0000FF"/>
                </a:solidFill>
              </a:rPr>
              <a:t>kombinasi bentuk umum</a:t>
            </a:r>
            <a:r>
              <a:rPr lang="en-US" altLang="en-US" sz="2400"/>
              <a:t> (</a:t>
            </a:r>
            <a:r>
              <a:rPr lang="en-US" altLang="en-US" sz="2400" i="1"/>
              <a:t>generalized combination</a:t>
            </a:r>
            <a:r>
              <a:rPr lang="en-US" altLang="en-US" sz="2400"/>
              <a:t>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63575" y="1077913"/>
            <a:ext cx="747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FF0066"/>
                </a:solidFill>
              </a:rPr>
              <a:t>cara</a:t>
            </a:r>
            <a:r>
              <a:rPr lang="en-US" altLang="en-US" sz="2400" dirty="0">
                <a:solidFill>
                  <a:srgbClr val="FF0066"/>
                </a:solidFill>
              </a:rPr>
              <a:t> </a:t>
            </a:r>
            <a:r>
              <a:rPr lang="en-US" altLang="en-US" sz="2400" dirty="0" err="1">
                <a:solidFill>
                  <a:srgbClr val="FF0066"/>
                </a:solidFill>
              </a:rPr>
              <a:t>pengaturan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seluruh</a:t>
            </a:r>
            <a:r>
              <a:rPr lang="en-US" altLang="en-US" sz="2400" dirty="0"/>
              <a:t> bola </a:t>
            </a:r>
            <a:r>
              <a:rPr lang="en-US" altLang="en-US" sz="2400" dirty="0" err="1"/>
              <a:t>kedalam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kotak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0492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35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Permutasi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dan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kombinasi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bentuk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umum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36946"/>
              </p:ext>
            </p:extLst>
          </p:nvPr>
        </p:nvGraphicFramePr>
        <p:xfrm>
          <a:off x="1691680" y="3442270"/>
          <a:ext cx="5904656" cy="850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3" imgW="2997000" imgH="431640" progId="Equation.3">
                  <p:embed/>
                </p:oleObj>
              </mc:Choice>
              <mc:Fallback>
                <p:oleObj name="Equation" r:id="rId3" imgW="2997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442270"/>
                        <a:ext cx="5904656" cy="850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84213" y="1354633"/>
            <a:ext cx="81772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/>
              <a:t>Kita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melihat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bahwa</a:t>
            </a:r>
            <a:r>
              <a:rPr lang="en-US" altLang="en-US" sz="2400" dirty="0"/>
              <a:t> </a:t>
            </a:r>
            <a:r>
              <a:rPr lang="en-US" altLang="en-US" sz="2400" b="1" dirty="0" err="1">
                <a:solidFill>
                  <a:srgbClr val="FF0066"/>
                </a:solidFill>
              </a:rPr>
              <a:t>tidak</a:t>
            </a:r>
            <a:r>
              <a:rPr lang="en-US" altLang="en-US" sz="2400" b="1" dirty="0">
                <a:solidFill>
                  <a:srgbClr val="FF0066"/>
                </a:solidFill>
              </a:rPr>
              <a:t> </a:t>
            </a:r>
            <a:r>
              <a:rPr lang="en-US" altLang="en-US" sz="2400" b="1" dirty="0" err="1">
                <a:solidFill>
                  <a:srgbClr val="FF0066"/>
                </a:solidFill>
              </a:rPr>
              <a:t>ada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perbedaan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antara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 err="1">
                <a:solidFill>
                  <a:srgbClr val="0000FF"/>
                </a:solidFill>
              </a:rPr>
              <a:t>permutasi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bentuk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umum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dengan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kombinasi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bentuk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umum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 err="1">
                <a:solidFill>
                  <a:srgbClr val="FFC000"/>
                </a:solidFill>
              </a:rPr>
              <a:t>Keduanya</a:t>
            </a:r>
            <a:r>
              <a:rPr lang="en-US" altLang="en-US" sz="2400" dirty="0">
                <a:solidFill>
                  <a:srgbClr val="FFC000"/>
                </a:solidFill>
              </a:rPr>
              <a:t> </a:t>
            </a:r>
            <a:r>
              <a:rPr lang="en-US" altLang="en-US" sz="2400" dirty="0" err="1">
                <a:solidFill>
                  <a:srgbClr val="FFC000"/>
                </a:solidFill>
              </a:rPr>
              <a:t>dapat</a:t>
            </a:r>
            <a:r>
              <a:rPr lang="en-US" altLang="en-US" sz="2400" dirty="0">
                <a:solidFill>
                  <a:srgbClr val="FFC000"/>
                </a:solidFill>
              </a:rPr>
              <a:t> </a:t>
            </a:r>
            <a:r>
              <a:rPr lang="en-US" altLang="en-US" sz="2400" dirty="0" err="1">
                <a:solidFill>
                  <a:srgbClr val="FFC000"/>
                </a:solidFill>
              </a:rPr>
              <a:t>dihitung</a:t>
            </a:r>
            <a:r>
              <a:rPr lang="en-US" altLang="en-US" sz="2400" dirty="0">
                <a:solidFill>
                  <a:srgbClr val="FFC000"/>
                </a:solidFill>
              </a:rPr>
              <a:t> </a:t>
            </a:r>
            <a:r>
              <a:rPr lang="en-US" altLang="en-US" sz="2400" dirty="0" err="1">
                <a:solidFill>
                  <a:srgbClr val="FFC000"/>
                </a:solidFill>
              </a:rPr>
              <a:t>dengan</a:t>
            </a:r>
            <a:r>
              <a:rPr lang="en-US" altLang="en-US" sz="2400" dirty="0">
                <a:solidFill>
                  <a:srgbClr val="FFC000"/>
                </a:solidFill>
              </a:rPr>
              <a:t> </a:t>
            </a:r>
            <a:r>
              <a:rPr lang="en-US" altLang="en-US" sz="2400" dirty="0" err="1">
                <a:solidFill>
                  <a:srgbClr val="FFC000"/>
                </a:solidFill>
              </a:rPr>
              <a:t>rumus</a:t>
            </a:r>
            <a:r>
              <a:rPr lang="en-US" altLang="en-US" sz="2400" dirty="0">
                <a:solidFill>
                  <a:srgbClr val="FFC000"/>
                </a:solidFill>
              </a:rPr>
              <a:t> yang </a:t>
            </a:r>
            <a:r>
              <a:rPr lang="en-US" altLang="en-US" sz="2400" dirty="0" err="1">
                <a:solidFill>
                  <a:srgbClr val="FFC000"/>
                </a:solidFill>
              </a:rPr>
              <a:t>sama</a:t>
            </a:r>
            <a:endParaRPr lang="en-US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630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36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0825" y="1484784"/>
            <a:ext cx="875592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en-US" sz="2400" b="1" dirty="0"/>
              <a:t> = {</a:t>
            </a:r>
            <a:r>
              <a:rPr lang="en-US" altLang="en-US" sz="2400" b="1" dirty="0">
                <a:solidFill>
                  <a:srgbClr val="0000FF"/>
                </a:solidFill>
              </a:rPr>
              <a:t>M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FF0066"/>
                </a:solidFill>
              </a:rPr>
              <a:t>I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009900"/>
                </a:solidFill>
              </a:rPr>
              <a:t>S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009900"/>
                </a:solidFill>
              </a:rPr>
              <a:t>S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FF0066"/>
                </a:solidFill>
              </a:rPr>
              <a:t>I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009900"/>
                </a:solidFill>
              </a:rPr>
              <a:t>S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009900"/>
                </a:solidFill>
              </a:rPr>
              <a:t>S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FF0066"/>
                </a:solidFill>
              </a:rPr>
              <a:t>I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9641D7"/>
                </a:solidFill>
              </a:rPr>
              <a:t>P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9641D7"/>
                </a:solidFill>
              </a:rPr>
              <a:t>P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solidFill>
                  <a:srgbClr val="FF0066"/>
                </a:solidFill>
              </a:rPr>
              <a:t>I</a:t>
            </a:r>
            <a:r>
              <a:rPr lang="en-US" altLang="en-US" sz="2400" b="1" dirty="0"/>
              <a:t>}</a:t>
            </a:r>
          </a:p>
          <a:p>
            <a:pPr eaLnBrk="1" hangingPunct="1"/>
            <a:endParaRPr lang="en-US" altLang="en-US" sz="2400" b="1" dirty="0"/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dirty="0" err="1"/>
              <a:t>huruf</a:t>
            </a:r>
            <a:r>
              <a:rPr lang="en-US" altLang="en-US" sz="2400" dirty="0"/>
              <a:t> M = 1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(n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dirty="0" err="1"/>
              <a:t>huruf</a:t>
            </a:r>
            <a:r>
              <a:rPr lang="en-US" altLang="en-US" sz="2400" dirty="0"/>
              <a:t> I = 4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(n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dirty="0" err="1"/>
              <a:t>huruf</a:t>
            </a:r>
            <a:r>
              <a:rPr lang="en-US" altLang="en-US" sz="2400" dirty="0"/>
              <a:t> S = 4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(n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	</a:t>
            </a:r>
            <a:r>
              <a:rPr lang="en-US" altLang="en-US" sz="2400" dirty="0" err="1"/>
              <a:t>huruf</a:t>
            </a:r>
            <a:r>
              <a:rPr lang="en-US" altLang="en-US" sz="2400" dirty="0"/>
              <a:t> P = 2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(n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	n = 1 + 4 + 4 + 2 = 11 </a:t>
            </a:r>
            <a:r>
              <a:rPr lang="en-US" altLang="en-US" sz="2400" dirty="0" err="1"/>
              <a:t>buah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elemen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chemeClr val="bg2"/>
                </a:solidFill>
              </a:rPr>
              <a:t>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Ada </a:t>
            </a:r>
            <a:r>
              <a:rPr lang="en-US" altLang="en-US" sz="2400" b="1" dirty="0">
                <a:solidFill>
                  <a:srgbClr val="0000FF"/>
                </a:solidFill>
              </a:rPr>
              <a:t>2 </a:t>
            </a:r>
            <a:r>
              <a:rPr lang="en-US" altLang="en-US" sz="2400" b="1" dirty="0" err="1">
                <a:solidFill>
                  <a:srgbClr val="0000FF"/>
                </a:solidFill>
              </a:rPr>
              <a:t>cara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menyelesaikan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400" dirty="0" err="1"/>
              <a:t>persoalan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ini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keduanya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memberikan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0000FF"/>
                </a:solidFill>
              </a:rPr>
              <a:t>hasil</a:t>
            </a:r>
            <a:r>
              <a:rPr lang="en-US" altLang="en-US" sz="2400" dirty="0">
                <a:solidFill>
                  <a:srgbClr val="0000FF"/>
                </a:solidFill>
              </a:rPr>
              <a:t> yang </a:t>
            </a:r>
            <a:r>
              <a:rPr lang="en-US" altLang="en-US" sz="2400" dirty="0" err="1">
                <a:solidFill>
                  <a:srgbClr val="0000FF"/>
                </a:solidFill>
              </a:rPr>
              <a:t>sama</a:t>
            </a:r>
            <a:r>
              <a:rPr lang="en-US" altLang="en-US" sz="2400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1771810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37</a:t>
            </a:fld>
            <a:endParaRPr lang="de-DE" dirty="0"/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95786854-FB53-AA43-BAC2-D239C2EBCB1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3226"/>
              </p:ext>
            </p:extLst>
          </p:nvPr>
        </p:nvGraphicFramePr>
        <p:xfrm>
          <a:off x="1331913" y="1630263"/>
          <a:ext cx="619283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30263"/>
                        <a:ext cx="619283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599173"/>
              </p:ext>
            </p:extLst>
          </p:nvPr>
        </p:nvGraphicFramePr>
        <p:xfrm>
          <a:off x="1979613" y="3776563"/>
          <a:ext cx="475297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76563"/>
                        <a:ext cx="4752975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36613" y="982563"/>
            <a:ext cx="364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</a:rPr>
              <a:t>Cara 1</a:t>
            </a:r>
            <a:r>
              <a:rPr lang="en-US" altLang="en-US" sz="2400"/>
              <a:t> : Jumlah </a:t>
            </a:r>
            <a:r>
              <a:rPr lang="en-US" altLang="en-US" sz="2400" i="1"/>
              <a:t>string</a:t>
            </a:r>
            <a:r>
              <a:rPr lang="en-US" altLang="en-US" sz="2400"/>
              <a:t> =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27088" y="2925663"/>
            <a:ext cx="364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0000FF"/>
                </a:solidFill>
              </a:rPr>
              <a:t>Cara 2</a:t>
            </a:r>
            <a:r>
              <a:rPr lang="en-US" altLang="en-US" sz="2400"/>
              <a:t> : Jumlah </a:t>
            </a:r>
            <a:r>
              <a:rPr lang="en-US" altLang="en-US" sz="2400" i="1"/>
              <a:t>string</a:t>
            </a:r>
            <a:r>
              <a:rPr lang="en-US" altLang="en-US" sz="240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2995563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38</a:t>
            </a:fld>
            <a:endParaRPr lang="de-DE" dirty="0"/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627AD16B-D085-D14A-AA3E-16B36B3924E3}"/>
              </a:ext>
            </a:extLst>
          </p:cNvPr>
          <p:cNvSpPr/>
          <p:nvPr/>
        </p:nvSpPr>
        <p:spPr>
          <a:xfrm>
            <a:off x="-1" y="3060249"/>
            <a:ext cx="9135035" cy="584775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s-UY" sz="32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de-DE" sz="32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13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Kaidah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dasar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menghitung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6024" y="1412776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Kaidah dasar menghitung yang digunakan dalam kombinatorial :</a:t>
            </a:r>
          </a:p>
          <a:p>
            <a:pPr>
              <a:buFont typeface="Wingdings" pitchFamily="2" charset="2"/>
              <a:buNone/>
            </a:pPr>
            <a:r>
              <a:rPr lang="en-US" altLang="en-US"/>
              <a:t>		kaidah </a:t>
            </a:r>
            <a:r>
              <a:rPr lang="en-US" altLang="en-US">
                <a:solidFill>
                  <a:srgbClr val="0000FF"/>
                </a:solidFill>
              </a:rPr>
              <a:t>perkalian</a:t>
            </a:r>
            <a:r>
              <a:rPr lang="en-US" altLang="en-US"/>
              <a:t> dan </a:t>
            </a:r>
          </a:p>
          <a:p>
            <a:pPr>
              <a:buFontTx/>
              <a:buNone/>
            </a:pPr>
            <a:r>
              <a:rPr lang="en-US" altLang="en-US"/>
              <a:t>		kaidah </a:t>
            </a:r>
            <a:r>
              <a:rPr lang="en-US" altLang="en-US">
                <a:solidFill>
                  <a:srgbClr val="0000FF"/>
                </a:solidFill>
              </a:rPr>
              <a:t>penjumlahan</a:t>
            </a:r>
            <a:r>
              <a:rPr lang="en-US" altLang="en-US"/>
              <a:t>.</a:t>
            </a:r>
          </a:p>
          <a:p>
            <a:r>
              <a:rPr lang="en-US" altLang="en-US"/>
              <a:t>Kaidah perkalian dan kaidah penjumlahan dapat diperluas hingga mengandung lebih dari dua percobaan.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886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Kaidah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dasar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menghitung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69422" y="1298996"/>
            <a:ext cx="827341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just" eaLnBrk="1" hangingPunct="1">
              <a:buFontTx/>
              <a:buAutoNum type="arabicPeriod"/>
            </a:pPr>
            <a:r>
              <a:rPr lang="en-US" altLang="en-US" sz="2500" dirty="0" err="1"/>
              <a:t>Kaidah</a:t>
            </a:r>
            <a:r>
              <a:rPr lang="en-US" altLang="en-US" sz="2500" dirty="0"/>
              <a:t> </a:t>
            </a:r>
            <a:r>
              <a:rPr lang="en-US" altLang="en-US" sz="2500" dirty="0" err="1"/>
              <a:t>perkalian</a:t>
            </a:r>
            <a:r>
              <a:rPr lang="en-US" altLang="en-US" sz="2500" dirty="0"/>
              <a:t> </a:t>
            </a:r>
          </a:p>
          <a:p>
            <a:pPr algn="just" eaLnBrk="1" hangingPunct="1"/>
            <a:r>
              <a:rPr lang="en-US" altLang="en-US" sz="2500" dirty="0"/>
              <a:t>	</a:t>
            </a:r>
            <a:r>
              <a:rPr lang="en-US" altLang="en-US" sz="2500" dirty="0" err="1"/>
              <a:t>bila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percobaan</a:t>
            </a:r>
            <a:r>
              <a:rPr lang="en-US" altLang="en-US" sz="2500" dirty="0"/>
              <a:t> 1 </a:t>
            </a:r>
            <a:r>
              <a:rPr lang="en-US" altLang="en-US" sz="2500" dirty="0" err="1">
                <a:solidFill>
                  <a:srgbClr val="FF0066"/>
                </a:solidFill>
              </a:rPr>
              <a:t>dan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percobaan</a:t>
            </a:r>
            <a:r>
              <a:rPr lang="en-US" altLang="en-US" sz="2500" dirty="0"/>
              <a:t> 2 </a:t>
            </a:r>
            <a:r>
              <a:rPr lang="en-US" altLang="en-US" sz="2500" dirty="0" err="1"/>
              <a:t>dilakukan</a:t>
            </a:r>
            <a:r>
              <a:rPr lang="en-US" altLang="en-US" sz="2500" dirty="0"/>
              <a:t>, </a:t>
            </a:r>
            <a:r>
              <a:rPr lang="en-US" altLang="en-US" sz="2500" dirty="0" err="1"/>
              <a:t>maka</a:t>
            </a:r>
            <a:r>
              <a:rPr lang="en-US" altLang="en-US" sz="2500" dirty="0"/>
              <a:t> </a:t>
            </a:r>
          </a:p>
          <a:p>
            <a:pPr algn="just" eaLnBrk="1" hangingPunct="1"/>
            <a:r>
              <a:rPr lang="en-US" altLang="en-US" sz="2500" dirty="0"/>
              <a:t>	</a:t>
            </a:r>
            <a:r>
              <a:rPr lang="en-US" altLang="en-US" sz="2500" dirty="0" err="1"/>
              <a:t>terdapat</a:t>
            </a:r>
            <a:r>
              <a:rPr lang="en-US" altLang="en-US" sz="2500" dirty="0"/>
              <a:t> </a:t>
            </a:r>
            <a:r>
              <a:rPr lang="en-US" altLang="en-US" sz="2500" dirty="0">
                <a:solidFill>
                  <a:srgbClr val="FF0066"/>
                </a:solidFill>
              </a:rPr>
              <a:t>p x q</a:t>
            </a:r>
            <a:r>
              <a:rPr lang="en-US" altLang="en-US" sz="2500" dirty="0"/>
              <a:t> </a:t>
            </a:r>
            <a:r>
              <a:rPr lang="en-US" altLang="en-US" sz="2500" dirty="0" err="1"/>
              <a:t>hasil</a:t>
            </a:r>
            <a:r>
              <a:rPr lang="en-US" altLang="en-US" sz="2500" dirty="0"/>
              <a:t> </a:t>
            </a:r>
            <a:r>
              <a:rPr lang="en-US" altLang="en-US" sz="2500" dirty="0" err="1"/>
              <a:t>percobaan</a:t>
            </a:r>
            <a:r>
              <a:rPr lang="en-US" altLang="en-US" sz="2500" dirty="0"/>
              <a:t> ( </a:t>
            </a:r>
            <a:r>
              <a:rPr lang="en-US" altLang="en-US" sz="2500" dirty="0" err="1"/>
              <a:t>atau</a:t>
            </a:r>
            <a:r>
              <a:rPr lang="en-US" altLang="en-US" sz="2500" dirty="0"/>
              <a:t> </a:t>
            </a:r>
            <a:r>
              <a:rPr lang="en-US" altLang="en-US" sz="2500" dirty="0" err="1"/>
              <a:t>menghasilkan</a:t>
            </a:r>
            <a:r>
              <a:rPr lang="en-US" altLang="en-US" sz="2500" dirty="0"/>
              <a:t> </a:t>
            </a:r>
          </a:p>
          <a:p>
            <a:pPr algn="just" eaLnBrk="1" hangingPunct="1"/>
            <a:r>
              <a:rPr lang="en-US" altLang="en-US" sz="2500" dirty="0"/>
              <a:t>	</a:t>
            </a:r>
            <a:r>
              <a:rPr lang="en-US" altLang="en-US" sz="2500" dirty="0">
                <a:solidFill>
                  <a:srgbClr val="FF0066"/>
                </a:solidFill>
              </a:rPr>
              <a:t>p x q</a:t>
            </a:r>
            <a:r>
              <a:rPr lang="en-US" altLang="en-US" sz="2500" dirty="0"/>
              <a:t> </a:t>
            </a:r>
            <a:r>
              <a:rPr lang="en-US" altLang="en-US" sz="2500" dirty="0" err="1"/>
              <a:t>kemungkinan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jawaban</a:t>
            </a:r>
            <a:r>
              <a:rPr lang="en-US" altLang="en-US" sz="2500" dirty="0"/>
              <a:t> ).</a:t>
            </a:r>
          </a:p>
          <a:p>
            <a:pPr algn="just" eaLnBrk="1" hangingPunct="1"/>
            <a:endParaRPr lang="en-US" altLang="en-US" sz="2500" dirty="0"/>
          </a:p>
          <a:p>
            <a:pPr algn="just" eaLnBrk="1" hangingPunct="1">
              <a:buFontTx/>
              <a:buAutoNum type="arabicPeriod" startAt="2"/>
            </a:pPr>
            <a:r>
              <a:rPr lang="en-US" altLang="en-US" sz="2500" dirty="0" err="1"/>
              <a:t>Kaidah</a:t>
            </a:r>
            <a:r>
              <a:rPr lang="en-US" altLang="en-US" sz="2500" dirty="0"/>
              <a:t> </a:t>
            </a:r>
            <a:r>
              <a:rPr lang="en-US" altLang="en-US" sz="2500" dirty="0" err="1"/>
              <a:t>penjumlakan</a:t>
            </a:r>
            <a:endParaRPr lang="en-US" altLang="en-US" sz="2500" dirty="0"/>
          </a:p>
          <a:p>
            <a:pPr algn="just" eaLnBrk="1" hangingPunct="1"/>
            <a:r>
              <a:rPr lang="en-US" altLang="en-US" sz="2500" dirty="0"/>
              <a:t>	</a:t>
            </a:r>
            <a:r>
              <a:rPr lang="en-US" altLang="en-US" sz="2500" dirty="0" err="1"/>
              <a:t>bila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hanya</a:t>
            </a:r>
            <a:r>
              <a:rPr lang="en-US" altLang="en-US" sz="2500" dirty="0"/>
              <a:t> </a:t>
            </a:r>
            <a:r>
              <a:rPr lang="en-US" altLang="en-US" sz="2500" dirty="0" err="1"/>
              <a:t>satu</a:t>
            </a:r>
            <a:r>
              <a:rPr lang="en-US" altLang="en-US" sz="2500" dirty="0"/>
              <a:t> </a:t>
            </a:r>
            <a:r>
              <a:rPr lang="en-US" altLang="en-US" sz="2500" dirty="0" err="1"/>
              <a:t>percobaan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saja</a:t>
            </a:r>
            <a:r>
              <a:rPr lang="en-US" altLang="en-US" sz="2500" dirty="0"/>
              <a:t> yang </a:t>
            </a:r>
            <a:r>
              <a:rPr lang="en-US" altLang="en-US" sz="2500" dirty="0" err="1"/>
              <a:t>dilakukan</a:t>
            </a:r>
            <a:r>
              <a:rPr lang="en-US" altLang="en-US" sz="2500" dirty="0"/>
              <a:t> </a:t>
            </a:r>
          </a:p>
          <a:p>
            <a:pPr algn="just" eaLnBrk="1" hangingPunct="1"/>
            <a:r>
              <a:rPr lang="en-US" altLang="en-US" sz="2500" dirty="0"/>
              <a:t>	( </a:t>
            </a:r>
            <a:r>
              <a:rPr lang="en-US" altLang="en-US" sz="2500" dirty="0" err="1"/>
              <a:t>percobaan</a:t>
            </a:r>
            <a:r>
              <a:rPr lang="en-US" altLang="en-US" sz="2500" dirty="0"/>
              <a:t> 1 </a:t>
            </a:r>
            <a:r>
              <a:rPr lang="en-US" altLang="en-US" sz="2500" dirty="0" err="1">
                <a:solidFill>
                  <a:srgbClr val="0000FF"/>
                </a:solidFill>
              </a:rPr>
              <a:t>atau</a:t>
            </a:r>
            <a:r>
              <a:rPr lang="en-US" altLang="en-US" sz="2500" dirty="0"/>
              <a:t> </a:t>
            </a:r>
            <a:r>
              <a:rPr lang="en-US" altLang="en-US" sz="2500" dirty="0" err="1"/>
              <a:t>percobaan</a:t>
            </a:r>
            <a:r>
              <a:rPr lang="en-US" altLang="en-US" sz="2500" dirty="0"/>
              <a:t> 2 ), </a:t>
            </a:r>
            <a:r>
              <a:rPr lang="en-US" altLang="en-US" sz="2500" dirty="0" err="1"/>
              <a:t>terdapat</a:t>
            </a:r>
            <a:r>
              <a:rPr lang="en-US" altLang="en-US" sz="2500" dirty="0"/>
              <a:t> </a:t>
            </a:r>
            <a:r>
              <a:rPr lang="en-US" altLang="en-US" sz="2500" dirty="0">
                <a:solidFill>
                  <a:srgbClr val="0000FF"/>
                </a:solidFill>
              </a:rPr>
              <a:t>p + q</a:t>
            </a:r>
            <a:r>
              <a:rPr lang="en-US" altLang="en-US" sz="2500" dirty="0"/>
              <a:t> </a:t>
            </a:r>
          </a:p>
          <a:p>
            <a:pPr algn="just" eaLnBrk="1" hangingPunct="1"/>
            <a:r>
              <a:rPr lang="en-US" altLang="en-US" sz="2500" dirty="0"/>
              <a:t>	</a:t>
            </a:r>
            <a:r>
              <a:rPr lang="en-US" altLang="en-US" sz="2500" dirty="0" err="1"/>
              <a:t>kemungkinan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hasil</a:t>
            </a:r>
            <a:r>
              <a:rPr lang="en-US" altLang="en-US" sz="2500" dirty="0"/>
              <a:t> </a:t>
            </a:r>
            <a:r>
              <a:rPr lang="en-US" altLang="en-US" sz="2500" dirty="0" err="1"/>
              <a:t>percobaan</a:t>
            </a:r>
            <a:r>
              <a:rPr lang="en-US" altLang="en-US" sz="2500" dirty="0"/>
              <a:t> ( </a:t>
            </a:r>
            <a:r>
              <a:rPr lang="en-US" altLang="en-US" sz="2500" dirty="0" err="1"/>
              <a:t>menghasilkan</a:t>
            </a:r>
            <a:r>
              <a:rPr lang="en-US" altLang="en-US" sz="2500" dirty="0"/>
              <a:t> </a:t>
            </a:r>
            <a:r>
              <a:rPr lang="en-US" altLang="en-US" sz="2500" dirty="0">
                <a:solidFill>
                  <a:srgbClr val="0000FF"/>
                </a:solidFill>
              </a:rPr>
              <a:t>p + q</a:t>
            </a:r>
            <a:r>
              <a:rPr lang="en-US" altLang="en-US" sz="2500" dirty="0"/>
              <a:t> </a:t>
            </a:r>
          </a:p>
          <a:p>
            <a:pPr algn="just" eaLnBrk="1" hangingPunct="1"/>
            <a:r>
              <a:rPr lang="en-US" altLang="en-US" sz="2500" dirty="0"/>
              <a:t>	</a:t>
            </a:r>
            <a:r>
              <a:rPr lang="en-US" altLang="en-US" sz="2500" dirty="0" err="1"/>
              <a:t>kemungkinan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jawaban</a:t>
            </a:r>
            <a:r>
              <a:rPr lang="en-US" altLang="en-US" sz="2500" dirty="0"/>
              <a:t> ) yang </a:t>
            </a:r>
            <a:r>
              <a:rPr lang="en-US" altLang="en-US" sz="2500" dirty="0" err="1"/>
              <a:t>mungkin</a:t>
            </a:r>
            <a:r>
              <a:rPr lang="en-US" altLang="en-US" sz="2500" dirty="0"/>
              <a:t> </a:t>
            </a:r>
            <a:r>
              <a:rPr lang="en-US" altLang="en-US" sz="2500" dirty="0" err="1"/>
              <a:t>terjadi</a:t>
            </a:r>
            <a:r>
              <a:rPr lang="en-US" altLang="en-US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730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6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63575" y="1052736"/>
            <a:ext cx="750887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just" eaLnBrk="1" hangingPunct="1"/>
            <a:r>
              <a:rPr lang="en-US" altLang="en-US" sz="2000" dirty="0" err="1"/>
              <a:t>Misalkan</a:t>
            </a:r>
            <a:r>
              <a:rPr lang="en-US" altLang="en-US" sz="2000" dirty="0"/>
              <a:t> 2 </a:t>
            </a:r>
            <a:r>
              <a:rPr lang="en-US" altLang="en-US" sz="2000" dirty="0" err="1"/>
              <a:t>buah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dadu</a:t>
            </a:r>
            <a:r>
              <a:rPr lang="en-US" altLang="en-US" sz="2000" dirty="0"/>
              <a:t> yang </a:t>
            </a:r>
            <a:r>
              <a:rPr lang="en-US" altLang="en-US" sz="2000" dirty="0" err="1"/>
              <a:t>berbeda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warnanya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merah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putih</a:t>
            </a:r>
            <a:r>
              <a:rPr lang="en-US" altLang="en-US" sz="2000" dirty="0"/>
              <a:t>) </a:t>
            </a:r>
            <a:r>
              <a:rPr lang="en-US" altLang="en-US" sz="2000" dirty="0" err="1"/>
              <a:t>dilontarkan</a:t>
            </a:r>
            <a:r>
              <a:rPr lang="en-US" altLang="en-US" sz="2000" dirty="0"/>
              <a:t>. Ada </a:t>
            </a:r>
            <a:r>
              <a:rPr lang="en-US" altLang="en-US" sz="2000" dirty="0" err="1"/>
              <a:t>berapa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macam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mendapatkan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angka</a:t>
            </a:r>
            <a:r>
              <a:rPr lang="en-US" altLang="en-US" sz="2000" dirty="0"/>
              <a:t> 4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8 ?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611560" y="2348880"/>
            <a:ext cx="3671887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dirty="0"/>
              <a:t>Cara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mendapatkan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angka</a:t>
            </a:r>
            <a:r>
              <a:rPr lang="en-US" altLang="en-US" sz="2000" dirty="0"/>
              <a:t> = 4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sebagai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berikut</a:t>
            </a:r>
            <a:r>
              <a:rPr lang="en-US" altLang="en-US" sz="2000" dirty="0"/>
              <a:t> :</a:t>
            </a:r>
          </a:p>
          <a:p>
            <a:pPr eaLnBrk="1" hangingPunct="1"/>
            <a:r>
              <a:rPr lang="en-US" altLang="en-US" sz="2000" dirty="0"/>
              <a:t> </a:t>
            </a:r>
            <a:r>
              <a:rPr lang="en-US" altLang="en-US" sz="2000" dirty="0" err="1"/>
              <a:t>Dadu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merah</a:t>
            </a:r>
            <a:r>
              <a:rPr lang="en-US" altLang="en-US" sz="2000" dirty="0"/>
              <a:t>	</a:t>
            </a:r>
            <a:r>
              <a:rPr lang="en-US" altLang="en-US" sz="2000" dirty="0" err="1"/>
              <a:t>Dadu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putih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         1                     3</a:t>
            </a:r>
          </a:p>
          <a:p>
            <a:pPr eaLnBrk="1" hangingPunct="1"/>
            <a:r>
              <a:rPr lang="en-US" altLang="en-US" sz="2000" dirty="0"/>
              <a:t>         2                     2</a:t>
            </a:r>
          </a:p>
          <a:p>
            <a:pPr eaLnBrk="1" hangingPunct="1"/>
            <a:r>
              <a:rPr lang="en-US" altLang="en-US" sz="2000" dirty="0"/>
              <a:t>         3                     1</a:t>
            </a:r>
          </a:p>
          <a:p>
            <a:pPr eaLnBrk="1" hangingPunct="1"/>
            <a:r>
              <a:rPr lang="en-US" altLang="en-US" sz="2000" dirty="0"/>
              <a:t>Ada </a:t>
            </a:r>
            <a:r>
              <a:rPr lang="en-US" altLang="en-US" sz="2000" dirty="0" err="1"/>
              <a:t>tiga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cara</a:t>
            </a:r>
            <a:r>
              <a:rPr lang="en-US" altLang="en-US" sz="2400" dirty="0"/>
              <a:t>        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4716536" y="2357090"/>
            <a:ext cx="3671888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dirty="0"/>
              <a:t>Cara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mendapatkan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angka</a:t>
            </a:r>
            <a:r>
              <a:rPr lang="en-US" altLang="en-US" sz="2000" dirty="0"/>
              <a:t> = 8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sebagai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berikut</a:t>
            </a:r>
            <a:r>
              <a:rPr lang="en-US" altLang="en-US" sz="2000" dirty="0"/>
              <a:t> :</a:t>
            </a:r>
          </a:p>
          <a:p>
            <a:pPr eaLnBrk="1" hangingPunct="1"/>
            <a:r>
              <a:rPr lang="en-US" altLang="en-US" sz="2000" dirty="0"/>
              <a:t> </a:t>
            </a:r>
            <a:r>
              <a:rPr lang="en-US" altLang="en-US" sz="2000" dirty="0" err="1"/>
              <a:t>Dadu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merah</a:t>
            </a:r>
            <a:r>
              <a:rPr lang="en-US" altLang="en-US" sz="2000" dirty="0"/>
              <a:t>	</a:t>
            </a:r>
            <a:r>
              <a:rPr lang="en-US" altLang="en-US" sz="2000" dirty="0" err="1"/>
              <a:t>Dadu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putih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         2                     6</a:t>
            </a:r>
          </a:p>
          <a:p>
            <a:pPr eaLnBrk="1" hangingPunct="1"/>
            <a:r>
              <a:rPr lang="en-US" altLang="en-US" sz="2000" dirty="0"/>
              <a:t>         3                     5</a:t>
            </a:r>
          </a:p>
          <a:p>
            <a:pPr eaLnBrk="1" hangingPunct="1"/>
            <a:r>
              <a:rPr lang="en-US" altLang="en-US" sz="2000" dirty="0"/>
              <a:t>         4                     4</a:t>
            </a:r>
          </a:p>
          <a:p>
            <a:pPr eaLnBrk="1" hangingPunct="1"/>
            <a:r>
              <a:rPr lang="en-US" altLang="en-US" sz="2000" dirty="0"/>
              <a:t>         6                     2</a:t>
            </a:r>
          </a:p>
          <a:p>
            <a:pPr eaLnBrk="1" hangingPunct="1"/>
            <a:r>
              <a:rPr lang="en-US" altLang="en-US" sz="2000" dirty="0"/>
              <a:t>         5                     3</a:t>
            </a:r>
          </a:p>
          <a:p>
            <a:pPr eaLnBrk="1" hangingPunct="1"/>
            <a:r>
              <a:rPr lang="en-US" altLang="en-US" sz="2000" dirty="0"/>
              <a:t>Ada lima </a:t>
            </a:r>
            <a:r>
              <a:rPr lang="en-US" altLang="en-US" sz="2000" dirty="0" err="1"/>
              <a:t>cara</a:t>
            </a:r>
            <a:r>
              <a:rPr lang="en-US" altLang="en-US" sz="2400" dirty="0"/>
              <a:t>       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11560" y="5805264"/>
            <a:ext cx="7372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000" dirty="0" err="1"/>
              <a:t>Jadi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untuk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mendapatkan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jumlah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angka</a:t>
            </a:r>
            <a:r>
              <a:rPr lang="en-US" altLang="en-US" sz="2000" dirty="0"/>
              <a:t> 4 </a:t>
            </a:r>
            <a:r>
              <a:rPr lang="en-US" altLang="en-US" sz="2000" dirty="0" err="1"/>
              <a:t>atau</a:t>
            </a:r>
            <a:r>
              <a:rPr lang="en-US" altLang="en-US" sz="2000" dirty="0"/>
              <a:t> 8 </a:t>
            </a:r>
            <a:r>
              <a:rPr lang="en-US" altLang="en-US" sz="2000" dirty="0" err="1"/>
              <a:t>adalah</a:t>
            </a:r>
            <a:r>
              <a:rPr lang="en-US" altLang="en-US" sz="2000" dirty="0"/>
              <a:t> 3 + 5 = 8 </a:t>
            </a:r>
            <a:r>
              <a:rPr lang="en-US" altLang="en-US" sz="2000" dirty="0" err="1"/>
              <a:t>cara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77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7</a:t>
            </a:fld>
            <a:endParaRPr lang="de-DE" dirty="0"/>
          </a:p>
        </p:txBody>
      </p:sp>
      <p:sp>
        <p:nvSpPr>
          <p:cNvPr id="7" name="Rechteck 5">
            <a:extLst>
              <a:ext uri="{FF2B5EF4-FFF2-40B4-BE49-F238E27FC236}">
                <a16:creationId xmlns:a16="http://schemas.microsoft.com/office/drawing/2014/main" id="{EC6FB9F8-2DA5-0645-8011-75D93DF5B350}"/>
              </a:ext>
            </a:extLst>
          </p:cNvPr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3575" y="1340768"/>
            <a:ext cx="750887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just" eaLnBrk="1" hangingPunct="1"/>
            <a:r>
              <a:rPr lang="en-US" altLang="en-US" sz="2400" dirty="0" err="1"/>
              <a:t>Sebuah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restoran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menyediakan</a:t>
            </a:r>
            <a:r>
              <a:rPr lang="en-US" altLang="en-US" sz="2400" dirty="0"/>
              <a:t> lima </a:t>
            </a:r>
            <a:r>
              <a:rPr lang="en-US" altLang="en-US" sz="2400" dirty="0" err="1"/>
              <a:t>jenis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makanan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misalnya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goreng</a:t>
            </a:r>
            <a:r>
              <a:rPr lang="en-US" altLang="en-US" sz="2400" dirty="0"/>
              <a:t>, roti, </a:t>
            </a:r>
            <a:r>
              <a:rPr lang="en-US" altLang="en-US" sz="2400" dirty="0" err="1"/>
              <a:t>soto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ayam</a:t>
            </a:r>
            <a:r>
              <a:rPr lang="en-US" altLang="en-US" sz="2400" dirty="0"/>
              <a:t>, sate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sop, </a:t>
            </a:r>
            <a:r>
              <a:rPr lang="en-US" altLang="en-US" sz="2400" dirty="0" err="1"/>
              <a:t>serta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ketiga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jenis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minuman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yaitu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susu</a:t>
            </a:r>
            <a:r>
              <a:rPr lang="en-US" altLang="en-US" sz="2400" dirty="0"/>
              <a:t>, kopi,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teh</a:t>
            </a:r>
            <a:r>
              <a:rPr lang="en-US" altLang="en-US" sz="2400" dirty="0"/>
              <a:t>. </a:t>
            </a:r>
            <a:r>
              <a:rPr lang="en-US" altLang="en-US" sz="2400" dirty="0" err="1"/>
              <a:t>Jika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setiap</a:t>
            </a:r>
            <a:r>
              <a:rPr lang="en-US" altLang="en-US" sz="2400" dirty="0"/>
              <a:t> orang </a:t>
            </a:r>
            <a:r>
              <a:rPr lang="en-US" altLang="en-US" sz="2400" dirty="0" err="1"/>
              <a:t>boleh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memesan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makanan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minuman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berapa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banyak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pasangan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makanan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minuman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dipesan</a:t>
            </a:r>
            <a:r>
              <a:rPr lang="en-US" altLang="en-US" sz="2400" dirty="0"/>
              <a:t>?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Dari </a:t>
            </a:r>
            <a:r>
              <a:rPr lang="en-US" altLang="en-US" sz="2400" dirty="0" err="1"/>
              <a:t>persoalan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diatas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kita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menggunakan</a:t>
            </a:r>
            <a:r>
              <a:rPr lang="en-US" altLang="en-US" sz="2400" dirty="0"/>
              <a:t> diagram </a:t>
            </a:r>
            <a:r>
              <a:rPr lang="en-US" altLang="en-US" sz="2400" dirty="0" err="1"/>
              <a:t>pohon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untuk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menentukan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jumlah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pasangan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makanan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minuman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akan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dipesan</a:t>
            </a:r>
            <a:r>
              <a:rPr lang="en-US" altLang="en-US" sz="2400" dirty="0"/>
              <a:t>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Contoh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(2 –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cont’d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…)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778995" y="945976"/>
            <a:ext cx="1781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nasi goreng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778995" y="21699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roti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07557" y="3538363"/>
            <a:ext cx="1592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soto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ayam</a:t>
            </a:r>
            <a:endParaRPr lang="en-US" altLang="en-US" sz="240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707557" y="4762326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sate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07557" y="6059313"/>
            <a:ext cx="655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sop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234982" y="514176"/>
            <a:ext cx="796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susu</a:t>
            </a:r>
          </a:p>
          <a:p>
            <a:pPr eaLnBrk="1" hangingPunct="1"/>
            <a:r>
              <a:rPr lang="en-US" altLang="en-US" sz="2400"/>
              <a:t>kopi</a:t>
            </a:r>
          </a:p>
          <a:p>
            <a:pPr eaLnBrk="1" hangingPunct="1"/>
            <a:r>
              <a:rPr lang="en-US" altLang="en-US" sz="2400"/>
              <a:t>teh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308007" y="1809576"/>
            <a:ext cx="796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susu</a:t>
            </a:r>
          </a:p>
          <a:p>
            <a:pPr eaLnBrk="1" hangingPunct="1"/>
            <a:r>
              <a:rPr lang="en-US" altLang="en-US" sz="2400"/>
              <a:t>kopi</a:t>
            </a:r>
          </a:p>
          <a:p>
            <a:pPr eaLnBrk="1" hangingPunct="1"/>
            <a:r>
              <a:rPr lang="en-US" altLang="en-US" sz="2400"/>
              <a:t>teh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308007" y="3106563"/>
            <a:ext cx="796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susu</a:t>
            </a:r>
          </a:p>
          <a:p>
            <a:pPr eaLnBrk="1" hangingPunct="1"/>
            <a:r>
              <a:rPr lang="en-US" altLang="en-US" sz="2400"/>
              <a:t>kopi</a:t>
            </a:r>
          </a:p>
          <a:p>
            <a:pPr eaLnBrk="1" hangingPunct="1"/>
            <a:r>
              <a:rPr lang="en-US" altLang="en-US" sz="2400"/>
              <a:t>teh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308007" y="4330526"/>
            <a:ext cx="796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 dirty="0" err="1"/>
              <a:t>susu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kopi</a:t>
            </a:r>
          </a:p>
          <a:p>
            <a:pPr eaLnBrk="1" hangingPunct="1"/>
            <a:r>
              <a:rPr lang="en-US" altLang="en-US" sz="2400" dirty="0" err="1"/>
              <a:t>teh</a:t>
            </a:r>
            <a:endParaRPr lang="en-US" altLang="en-US" sz="2400" dirty="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308007" y="5625926"/>
            <a:ext cx="7969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en-US" sz="2400"/>
              <a:t>susu</a:t>
            </a:r>
          </a:p>
          <a:p>
            <a:pPr eaLnBrk="1" hangingPunct="1"/>
            <a:r>
              <a:rPr lang="en-US" altLang="en-US" sz="2400"/>
              <a:t>kopi</a:t>
            </a:r>
          </a:p>
          <a:p>
            <a:pPr eaLnBrk="1" hangingPunct="1"/>
            <a:r>
              <a:rPr lang="en-US" altLang="en-US" sz="2400"/>
              <a:t>teh</a:t>
            </a:r>
          </a:p>
        </p:txBody>
      </p: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723682" y="801513"/>
            <a:ext cx="1511300" cy="720725"/>
            <a:chOff x="3742" y="300"/>
            <a:chExt cx="952" cy="454"/>
          </a:xfrm>
        </p:grpSpPr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V="1">
              <a:off x="3742" y="300"/>
              <a:ext cx="95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742" y="527"/>
              <a:ext cx="95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742" y="527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5723682" y="2098501"/>
            <a:ext cx="1511300" cy="720725"/>
            <a:chOff x="3742" y="300"/>
            <a:chExt cx="952" cy="454"/>
          </a:xfrm>
        </p:grpSpPr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3742" y="300"/>
              <a:ext cx="95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742" y="527"/>
              <a:ext cx="95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742" y="527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5723682" y="3393901"/>
            <a:ext cx="1511300" cy="720725"/>
            <a:chOff x="3742" y="300"/>
            <a:chExt cx="952" cy="454"/>
          </a:xfrm>
        </p:grpSpPr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3742" y="300"/>
              <a:ext cx="95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742" y="527"/>
              <a:ext cx="95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742" y="527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5723682" y="4617863"/>
            <a:ext cx="1511300" cy="720725"/>
            <a:chOff x="3742" y="300"/>
            <a:chExt cx="952" cy="454"/>
          </a:xfrm>
        </p:grpSpPr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742" y="300"/>
              <a:ext cx="95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742" y="527"/>
              <a:ext cx="95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742" y="527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5723682" y="5914851"/>
            <a:ext cx="1511300" cy="720725"/>
            <a:chOff x="3742" y="300"/>
            <a:chExt cx="952" cy="454"/>
          </a:xfrm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3742" y="300"/>
              <a:ext cx="95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3742" y="527"/>
              <a:ext cx="952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3742" y="527"/>
              <a:ext cx="9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40"/>
          <p:cNvGrpSpPr>
            <a:grpSpLocks/>
          </p:cNvGrpSpPr>
          <p:nvPr/>
        </p:nvGrpSpPr>
        <p:grpSpPr bwMode="auto">
          <a:xfrm>
            <a:off x="1259632" y="1233313"/>
            <a:ext cx="2447925" cy="5041900"/>
            <a:chOff x="930" y="572"/>
            <a:chExt cx="1542" cy="3176"/>
          </a:xfrm>
        </p:grpSpPr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930" y="2205"/>
              <a:ext cx="14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930" y="572"/>
              <a:ext cx="1542" cy="16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930" y="2205"/>
              <a:ext cx="1496" cy="15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930" y="2205"/>
              <a:ext cx="1496" cy="7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V="1">
              <a:off x="930" y="1344"/>
              <a:ext cx="1542" cy="8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854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3469B-ADC6-4D2F-AFA0-ED96CD8A807F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2"/>
            <a:ext cx="9144000" cy="523220"/>
          </a:xfrm>
          <a:prstGeom prst="rect">
            <a:avLst/>
          </a:prstGeom>
          <a:gradFill>
            <a:gsLst>
              <a:gs pos="0">
                <a:srgbClr val="85AAAD"/>
              </a:gs>
              <a:gs pos="80000">
                <a:srgbClr val="AFDEE2"/>
              </a:gs>
              <a:gs pos="100000">
                <a:srgbClr val="AFE0E4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Perluasan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kaidah</a:t>
            </a:r>
            <a:r>
              <a:rPr lang="es-UY" sz="2800" b="1" cap="all" dirty="0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s-UY" sz="2800" b="1" cap="all" dirty="0" err="1">
                <a:ln w="0"/>
                <a:gradFill flip="none">
                  <a:gsLst>
                    <a:gs pos="0">
                      <a:srgbClr val="ADD4D7"/>
                    </a:gs>
                    <a:gs pos="49000">
                      <a:srgbClr val="98C5C9"/>
                    </a:gs>
                    <a:gs pos="50000">
                      <a:srgbClr val="95BDC0"/>
                    </a:gs>
                    <a:gs pos="92000">
                      <a:srgbClr val="86A7AA"/>
                    </a:gs>
                    <a:gs pos="100000">
                      <a:srgbClr val="83A4A6"/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menghitung</a:t>
            </a:r>
            <a:endParaRPr lang="de-DE" sz="2800" b="1" cap="all" dirty="0">
              <a:ln w="0"/>
              <a:gradFill flip="none">
                <a:gsLst>
                  <a:gs pos="0">
                    <a:srgbClr val="ADD4D7"/>
                  </a:gs>
                  <a:gs pos="49000">
                    <a:srgbClr val="98C5C9"/>
                  </a:gs>
                  <a:gs pos="50000">
                    <a:srgbClr val="95BDC0"/>
                  </a:gs>
                  <a:gs pos="92000">
                    <a:srgbClr val="86A7AA"/>
                  </a:gs>
                  <a:gs pos="100000">
                    <a:srgbClr val="83A4A6"/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1340768"/>
            <a:ext cx="8396979" cy="34951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500" dirty="0" err="1"/>
              <a:t>Jika</a:t>
            </a:r>
            <a:r>
              <a:rPr lang="en-US" sz="2500" dirty="0"/>
              <a:t> n </a:t>
            </a:r>
            <a:r>
              <a:rPr lang="en-US" sz="2500" dirty="0" err="1"/>
              <a:t>percobaan</a:t>
            </a:r>
            <a:r>
              <a:rPr lang="en-US" sz="2500" dirty="0"/>
              <a:t> </a:t>
            </a:r>
            <a:r>
              <a:rPr lang="en-US" sz="2500" dirty="0" err="1"/>
              <a:t>masing</a:t>
            </a:r>
            <a:r>
              <a:rPr lang="en-US" sz="2500" dirty="0"/>
              <a:t> – </a:t>
            </a:r>
            <a:r>
              <a:rPr lang="en-US" sz="2500" dirty="0" err="1"/>
              <a:t>masing</a:t>
            </a:r>
            <a:r>
              <a:rPr lang="en-US" sz="2500" dirty="0"/>
              <a:t> </a:t>
            </a:r>
            <a:r>
              <a:rPr lang="en-US" sz="2500" dirty="0" err="1"/>
              <a:t>mempunyai</a:t>
            </a:r>
            <a:r>
              <a:rPr lang="en-US" sz="2500" dirty="0"/>
              <a:t> p1, p2, … </a:t>
            </a:r>
            <a:r>
              <a:rPr lang="en-US" sz="2500" dirty="0" err="1"/>
              <a:t>pn</a:t>
            </a:r>
            <a:endParaRPr lang="en-US" sz="2500" dirty="0"/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500" dirty="0" err="1"/>
              <a:t>hasil</a:t>
            </a:r>
            <a:r>
              <a:rPr lang="en-US" sz="2500" dirty="0"/>
              <a:t> </a:t>
            </a:r>
            <a:r>
              <a:rPr lang="en-US" sz="2500" dirty="0" err="1"/>
              <a:t>percobaan</a:t>
            </a:r>
            <a:r>
              <a:rPr lang="en-US" sz="2500" dirty="0"/>
              <a:t> yang </a:t>
            </a:r>
            <a:r>
              <a:rPr lang="en-US" sz="2500" dirty="0" err="1"/>
              <a:t>mungkin</a:t>
            </a:r>
            <a:r>
              <a:rPr lang="en-US" sz="2500" dirty="0"/>
              <a:t> </a:t>
            </a:r>
            <a:r>
              <a:rPr lang="en-US" sz="2500" dirty="0" err="1"/>
              <a:t>terjadi</a:t>
            </a:r>
            <a:r>
              <a:rPr lang="en-US" sz="2500" dirty="0"/>
              <a:t> yang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hal</a:t>
            </a:r>
            <a:r>
              <a:rPr lang="en-US" sz="2500" dirty="0"/>
              <a:t> </a:t>
            </a:r>
            <a:r>
              <a:rPr lang="en-US" sz="2500" dirty="0" err="1"/>
              <a:t>ini</a:t>
            </a:r>
            <a:r>
              <a:rPr lang="en-US" sz="2500" dirty="0"/>
              <a:t> </a:t>
            </a:r>
            <a:r>
              <a:rPr lang="en-US" sz="2500" dirty="0" err="1"/>
              <a:t>setiap</a:t>
            </a:r>
            <a:r>
              <a:rPr lang="en-US" sz="2500" dirty="0"/>
              <a:t>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500" dirty="0"/>
              <a:t>p1 </a:t>
            </a:r>
            <a:r>
              <a:rPr lang="en-US" sz="2500" dirty="0" err="1"/>
              <a:t>tidak</a:t>
            </a:r>
            <a:r>
              <a:rPr lang="en-US" sz="2500" dirty="0"/>
              <a:t> </a:t>
            </a:r>
            <a:r>
              <a:rPr lang="en-US" sz="2500" dirty="0" err="1"/>
              <a:t>bergantung</a:t>
            </a:r>
            <a:r>
              <a:rPr lang="en-US" sz="2500" dirty="0"/>
              <a:t> </a:t>
            </a:r>
            <a:r>
              <a:rPr lang="en-US" sz="2500" dirty="0" err="1"/>
              <a:t>pada</a:t>
            </a:r>
            <a:r>
              <a:rPr lang="en-US" sz="2500" dirty="0"/>
              <a:t> </a:t>
            </a:r>
            <a:r>
              <a:rPr lang="en-US" sz="2500" dirty="0" err="1"/>
              <a:t>pilihan</a:t>
            </a:r>
            <a:r>
              <a:rPr lang="en-US" sz="2500" dirty="0"/>
              <a:t> </a:t>
            </a:r>
            <a:r>
              <a:rPr lang="en-US" sz="2500" dirty="0" err="1"/>
              <a:t>sebelumnya</a:t>
            </a:r>
            <a:r>
              <a:rPr lang="en-US" sz="2500" dirty="0"/>
              <a:t>,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500" dirty="0" err="1"/>
              <a:t>maka</a:t>
            </a:r>
            <a:r>
              <a:rPr lang="en-US" sz="2500" dirty="0"/>
              <a:t> </a:t>
            </a:r>
            <a:r>
              <a:rPr lang="en-US" sz="2500" dirty="0" err="1"/>
              <a:t>jumlah</a:t>
            </a:r>
            <a:r>
              <a:rPr lang="en-US" sz="2500" dirty="0"/>
              <a:t> </a:t>
            </a:r>
            <a:r>
              <a:rPr lang="en-US" sz="2500" dirty="0" err="1"/>
              <a:t>hasil</a:t>
            </a:r>
            <a:r>
              <a:rPr lang="en-US" sz="2500" dirty="0"/>
              <a:t> </a:t>
            </a:r>
            <a:r>
              <a:rPr lang="en-US" sz="2500" dirty="0" err="1"/>
              <a:t>percobaan</a:t>
            </a:r>
            <a:r>
              <a:rPr lang="en-US" sz="2500" dirty="0"/>
              <a:t> yang </a:t>
            </a:r>
            <a:r>
              <a:rPr lang="en-US" sz="2500" dirty="0" err="1"/>
              <a:t>mungkin</a:t>
            </a:r>
            <a:r>
              <a:rPr lang="en-US" sz="2500" dirty="0"/>
              <a:t> </a:t>
            </a:r>
            <a:r>
              <a:rPr lang="en-US" sz="2500" dirty="0" err="1"/>
              <a:t>terjadi</a:t>
            </a:r>
            <a:r>
              <a:rPr lang="en-US" sz="2500" dirty="0"/>
              <a:t> </a:t>
            </a:r>
            <a:r>
              <a:rPr lang="en-US" sz="2500" dirty="0" err="1"/>
              <a:t>adalah</a:t>
            </a:r>
            <a:r>
              <a:rPr lang="en-US" sz="2500" dirty="0"/>
              <a:t> :</a:t>
            </a:r>
          </a:p>
          <a:p>
            <a:pPr marL="457200" indent="-457200" algn="just" eaLnBrk="1" hangingPunct="1">
              <a:lnSpc>
                <a:spcPct val="150000"/>
              </a:lnSpc>
              <a:buFontTx/>
              <a:buAutoNum type="alphaLcPeriod"/>
              <a:defRPr/>
            </a:pPr>
            <a:r>
              <a:rPr lang="en-US" sz="2500" dirty="0"/>
              <a:t>p1 x p2 x … x </a:t>
            </a:r>
            <a:r>
              <a:rPr lang="en-US" sz="2500" dirty="0" err="1"/>
              <a:t>pn</a:t>
            </a:r>
            <a:r>
              <a:rPr lang="en-US" sz="2500" dirty="0"/>
              <a:t> (</a:t>
            </a:r>
            <a:r>
              <a:rPr lang="en-US" sz="2500" dirty="0" err="1"/>
              <a:t>kaidah</a:t>
            </a:r>
            <a:r>
              <a:rPr lang="en-US" sz="2500" dirty="0"/>
              <a:t> </a:t>
            </a:r>
            <a:r>
              <a:rPr lang="en-US" sz="2500" dirty="0" err="1"/>
              <a:t>perkalian</a:t>
            </a:r>
            <a:r>
              <a:rPr lang="en-US" sz="2500" dirty="0"/>
              <a:t>)</a:t>
            </a:r>
          </a:p>
          <a:p>
            <a:pPr marL="457200" indent="-457200" algn="just" eaLnBrk="1" hangingPunct="1">
              <a:lnSpc>
                <a:spcPct val="150000"/>
              </a:lnSpc>
              <a:buFontTx/>
              <a:buAutoNum type="alphaLcPeriod"/>
              <a:defRPr/>
            </a:pPr>
            <a:r>
              <a:rPr lang="en-US" sz="2500" dirty="0"/>
              <a:t>P1 + p2 + … + </a:t>
            </a:r>
            <a:r>
              <a:rPr lang="en-US" sz="2500" dirty="0" err="1"/>
              <a:t>pn</a:t>
            </a:r>
            <a:r>
              <a:rPr lang="en-US" sz="2500" dirty="0"/>
              <a:t>  (</a:t>
            </a:r>
            <a:r>
              <a:rPr lang="en-US" sz="2500" dirty="0" err="1"/>
              <a:t>kaidah</a:t>
            </a:r>
            <a:r>
              <a:rPr lang="en-US" sz="2500" dirty="0"/>
              <a:t> </a:t>
            </a:r>
            <a:r>
              <a:rPr lang="en-US" sz="2500" dirty="0" err="1"/>
              <a:t>penjumlahan</a:t>
            </a:r>
            <a:r>
              <a:rPr lang="en-US" sz="2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27935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46259</TotalTime>
  <Words>2157</Words>
  <Application>Microsoft Office PowerPoint</Application>
  <PresentationFormat>On-screen Show (4:3)</PresentationFormat>
  <Paragraphs>376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Comic Sans MS</vt:lpstr>
      <vt:lpstr>Wingdings</vt:lpstr>
      <vt:lpstr>Larissa</vt:lpstr>
      <vt:lpstr>Diseño predeterminado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sabarima</dc:creator>
  <cp:lastModifiedBy>Sabariman</cp:lastModifiedBy>
  <cp:revision>309</cp:revision>
  <cp:lastPrinted>2019-06-27T10:17:26Z</cp:lastPrinted>
  <dcterms:created xsi:type="dcterms:W3CDTF">2013-11-06T17:05:34Z</dcterms:created>
  <dcterms:modified xsi:type="dcterms:W3CDTF">2024-10-30T09:26:28Z</dcterms:modified>
</cp:coreProperties>
</file>