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League Spartan" charset="0"/>
      <p:regular r:id="rId10"/>
    </p:embeddedFont>
    <p:embeddedFont>
      <p:font typeface="Arimo Bold" charset="0"/>
      <p:regular r:id="rId11"/>
    </p:embeddedFont>
    <p:embeddedFont>
      <p:font typeface="Calibri" pitchFamily="34" charset="0"/>
      <p:regular r:id="rId12"/>
      <p:bold r:id="rId13"/>
      <p:italic r:id="rId14"/>
      <p:boldItalic r:id="rId15"/>
    </p:embeddedFont>
    <p:embeddedFont>
      <p:font typeface="Arimo"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622" autoAdjust="0"/>
  </p:normalViewPr>
  <p:slideViewPr>
    <p:cSldViewPr>
      <p:cViewPr varScale="1">
        <p:scale>
          <a:sx n="34" d="100"/>
          <a:sy n="34" d="100"/>
        </p:scale>
        <p:origin x="-85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 Id="rId1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2.svg"/><Relationship Id="rId5" Type="http://schemas.openxmlformats.org/officeDocument/2006/relationships/image" Target="../media/image18.svg"/><Relationship Id="rId10" Type="http://schemas.openxmlformats.org/officeDocument/2006/relationships/image" Target="../media/image6.png"/><Relationship Id="rId4" Type="http://schemas.openxmlformats.org/officeDocument/2006/relationships/image" Target="../media/image10.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4.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22.svg"/><Relationship Id="rId5" Type="http://schemas.openxmlformats.org/officeDocument/2006/relationships/image" Target="../media/image12.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6.sv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27.sv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0" y="-45554"/>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6364972" y="-99442"/>
            <a:ext cx="7071310" cy="6868010"/>
          </a:xfrm>
          <a:custGeom>
            <a:avLst/>
            <a:gdLst/>
            <a:ahLst/>
            <a:cxnLst/>
            <a:rect l="l" t="t" r="r" b="b"/>
            <a:pathLst>
              <a:path w="7071310" h="68680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13816380" y="5585646"/>
            <a:ext cx="7071310" cy="6868010"/>
          </a:xfrm>
          <a:custGeom>
            <a:avLst/>
            <a:gdLst/>
            <a:ahLst/>
            <a:cxnLst/>
            <a:rect l="l" t="t" r="r" b="b"/>
            <a:pathLst>
              <a:path w="7071310" h="68680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a:off x="6908190" y="5700398"/>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Freeform 7"/>
          <p:cNvSpPr/>
          <p:nvPr/>
        </p:nvSpPr>
        <p:spPr>
          <a:xfrm>
            <a:off x="12729943" y="-153329"/>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8" name="Freeform 8"/>
          <p:cNvSpPr/>
          <p:nvPr/>
        </p:nvSpPr>
        <p:spPr>
          <a:xfrm rot="2548192">
            <a:off x="368978" y="-172546"/>
            <a:ext cx="1319443" cy="2483119"/>
          </a:xfrm>
          <a:custGeom>
            <a:avLst/>
            <a:gdLst/>
            <a:ahLst/>
            <a:cxnLst/>
            <a:rect l="l" t="t" r="r" b="b"/>
            <a:pathLst>
              <a:path w="1319443" h="2483119">
                <a:moveTo>
                  <a:pt x="0" y="0"/>
                </a:moveTo>
                <a:lnTo>
                  <a:pt x="1319444" y="0"/>
                </a:lnTo>
                <a:lnTo>
                  <a:pt x="1319444" y="2483119"/>
                </a:lnTo>
                <a:lnTo>
                  <a:pt x="0" y="2483119"/>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sp>
      <p:sp>
        <p:nvSpPr>
          <p:cNvPr id="9" name="Freeform 9"/>
          <p:cNvSpPr/>
          <p:nvPr/>
        </p:nvSpPr>
        <p:spPr>
          <a:xfrm rot="4623612" flipH="1" flipV="1">
            <a:off x="15546641" y="7018104"/>
            <a:ext cx="2951197" cy="3606751"/>
          </a:xfrm>
          <a:custGeom>
            <a:avLst/>
            <a:gdLst/>
            <a:ahLst/>
            <a:cxnLst/>
            <a:rect l="l" t="t" r="r" b="b"/>
            <a:pathLst>
              <a:path w="2951197" h="3606751">
                <a:moveTo>
                  <a:pt x="2951197" y="3606751"/>
                </a:moveTo>
                <a:lnTo>
                  <a:pt x="0" y="3606751"/>
                </a:lnTo>
                <a:lnTo>
                  <a:pt x="0" y="0"/>
                </a:lnTo>
                <a:lnTo>
                  <a:pt x="2951197" y="0"/>
                </a:lnTo>
                <a:lnTo>
                  <a:pt x="2951197" y="3606751"/>
                </a:lnTo>
                <a:close/>
              </a:path>
            </a:pathLst>
          </a:custGeom>
          <a:blipFill>
            <a:blip r:embed="rId6" cstate="print">
              <a:extLst>
                <a:ext uri="{96DAC541-7B7A-43D3-8B79-37D633B846F1}">
                  <asvg:svgBlip xmlns:asvg="http://schemas.microsoft.com/office/drawing/2016/SVG/main" xmlns="" r:embed="rId7"/>
                </a:ext>
              </a:extLst>
            </a:blip>
            <a:stretch>
              <a:fillRect/>
            </a:stretch>
          </a:blipFill>
        </p:spPr>
      </p:sp>
      <p:sp>
        <p:nvSpPr>
          <p:cNvPr id="10" name="Freeform 10"/>
          <p:cNvSpPr/>
          <p:nvPr/>
        </p:nvSpPr>
        <p:spPr>
          <a:xfrm>
            <a:off x="1183243" y="654668"/>
            <a:ext cx="15921515" cy="9183530"/>
          </a:xfrm>
          <a:custGeom>
            <a:avLst/>
            <a:gdLst/>
            <a:ahLst/>
            <a:cxnLst/>
            <a:rect l="l" t="t" r="r" b="b"/>
            <a:pathLst>
              <a:path w="15921515" h="9183530">
                <a:moveTo>
                  <a:pt x="0" y="0"/>
                </a:moveTo>
                <a:lnTo>
                  <a:pt x="15921514" y="0"/>
                </a:lnTo>
                <a:lnTo>
                  <a:pt x="15921514" y="9183530"/>
                </a:lnTo>
                <a:lnTo>
                  <a:pt x="0" y="9183530"/>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1" name="Freeform 11"/>
          <p:cNvSpPr/>
          <p:nvPr/>
        </p:nvSpPr>
        <p:spPr>
          <a:xfrm rot="5400000">
            <a:off x="1078623" y="8488653"/>
            <a:ext cx="703795" cy="1995295"/>
          </a:xfrm>
          <a:custGeom>
            <a:avLst/>
            <a:gdLst/>
            <a:ahLst/>
            <a:cxnLst/>
            <a:rect l="l" t="t" r="r" b="b"/>
            <a:pathLst>
              <a:path w="703795" h="1995295">
                <a:moveTo>
                  <a:pt x="0" y="0"/>
                </a:moveTo>
                <a:lnTo>
                  <a:pt x="703795" y="0"/>
                </a:lnTo>
                <a:lnTo>
                  <a:pt x="703795" y="1995294"/>
                </a:lnTo>
                <a:lnTo>
                  <a:pt x="0" y="1995294"/>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12" name="Freeform 12"/>
          <p:cNvSpPr/>
          <p:nvPr/>
        </p:nvSpPr>
        <p:spPr>
          <a:xfrm>
            <a:off x="12526567"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12" cstate="print">
              <a:extLst>
                <a:ext uri="{96DAC541-7B7A-43D3-8B79-37D633B846F1}">
                  <asvg:svgBlip xmlns:asvg="http://schemas.microsoft.com/office/drawing/2016/SVG/main" xmlns="" r:embed="rId13"/>
                </a:ext>
              </a:extLst>
            </a:blip>
            <a:stretch>
              <a:fillRect/>
            </a:stretch>
          </a:blipFill>
        </p:spPr>
      </p:sp>
      <p:sp>
        <p:nvSpPr>
          <p:cNvPr id="13" name="Freeform 13"/>
          <p:cNvSpPr/>
          <p:nvPr/>
        </p:nvSpPr>
        <p:spPr>
          <a:xfrm>
            <a:off x="16778822" y="2430274"/>
            <a:ext cx="1146427" cy="1487111"/>
          </a:xfrm>
          <a:custGeom>
            <a:avLst/>
            <a:gdLst/>
            <a:ahLst/>
            <a:cxnLst/>
            <a:rect l="l" t="t" r="r" b="b"/>
            <a:pathLst>
              <a:path w="1146427" h="1487111">
                <a:moveTo>
                  <a:pt x="0" y="0"/>
                </a:moveTo>
                <a:lnTo>
                  <a:pt x="1146427" y="0"/>
                </a:lnTo>
                <a:lnTo>
                  <a:pt x="1146427" y="1487111"/>
                </a:lnTo>
                <a:lnTo>
                  <a:pt x="0" y="1487111"/>
                </a:lnTo>
                <a:lnTo>
                  <a:pt x="0" y="0"/>
                </a:lnTo>
                <a:close/>
              </a:path>
            </a:pathLst>
          </a:custGeom>
          <a:blipFill>
            <a:blip r:embed="rId14" cstate="print">
              <a:extLst>
                <a:ext uri="{96DAC541-7B7A-43D3-8B79-37D633B846F1}">
                  <asvg:svgBlip xmlns:asvg="http://schemas.microsoft.com/office/drawing/2016/SVG/main" xmlns="" r:embed="rId15"/>
                </a:ext>
              </a:extLst>
            </a:blip>
            <a:stretch>
              <a:fillRect/>
            </a:stretch>
          </a:blipFill>
        </p:spPr>
      </p:sp>
      <p:sp>
        <p:nvSpPr>
          <p:cNvPr id="14" name="TextBox 14"/>
          <p:cNvSpPr txBox="1"/>
          <p:nvPr/>
        </p:nvSpPr>
        <p:spPr>
          <a:xfrm>
            <a:off x="3346766" y="1870090"/>
            <a:ext cx="11883515" cy="3715555"/>
          </a:xfrm>
          <a:prstGeom prst="rect">
            <a:avLst/>
          </a:prstGeom>
        </p:spPr>
        <p:txBody>
          <a:bodyPr lIns="0" tIns="0" rIns="0" bIns="0" rtlCol="0" anchor="t">
            <a:spAutoFit/>
          </a:bodyPr>
          <a:lstStyle/>
          <a:p>
            <a:pPr algn="ctr">
              <a:lnSpc>
                <a:spcPts val="14925"/>
              </a:lnSpc>
              <a:spcBef>
                <a:spcPct val="0"/>
              </a:spcBef>
            </a:pPr>
            <a:r>
              <a:rPr lang="en-US" sz="10661">
                <a:solidFill>
                  <a:srgbClr val="FFFFFF"/>
                </a:solidFill>
                <a:latin typeface="League Spartan"/>
                <a:ea typeface="League Spartan"/>
                <a:cs typeface="League Spartan"/>
                <a:sym typeface="League Spartan"/>
              </a:rPr>
              <a:t>Flappy Bird Game</a:t>
            </a:r>
          </a:p>
        </p:txBody>
      </p:sp>
      <p:sp>
        <p:nvSpPr>
          <p:cNvPr id="15" name="TextBox 15"/>
          <p:cNvSpPr txBox="1"/>
          <p:nvPr/>
        </p:nvSpPr>
        <p:spPr>
          <a:xfrm>
            <a:off x="6672268" y="5611729"/>
            <a:ext cx="4943464" cy="2668922"/>
          </a:xfrm>
          <a:prstGeom prst="rect">
            <a:avLst/>
          </a:prstGeom>
        </p:spPr>
        <p:txBody>
          <a:bodyPr lIns="0" tIns="0" rIns="0" bIns="0" rtlCol="0" anchor="t">
            <a:spAutoFit/>
          </a:bodyPr>
          <a:lstStyle/>
          <a:p>
            <a:pPr algn="ctr">
              <a:lnSpc>
                <a:spcPts val="3555"/>
              </a:lnSpc>
            </a:pPr>
            <a:r>
              <a:rPr lang="en-US" sz="2539" b="1">
                <a:solidFill>
                  <a:srgbClr val="FFFFFF"/>
                </a:solidFill>
                <a:latin typeface="Arimo Bold"/>
                <a:ea typeface="Arimo Bold"/>
                <a:cs typeface="Arimo Bold"/>
                <a:sym typeface="Arimo Bold"/>
              </a:rPr>
              <a:t>Ahmad Gary Shahroom Putra</a:t>
            </a:r>
          </a:p>
          <a:p>
            <a:pPr algn="ctr">
              <a:lnSpc>
                <a:spcPts val="3555"/>
              </a:lnSpc>
            </a:pPr>
            <a:r>
              <a:rPr lang="en-US" sz="2539" b="1">
                <a:solidFill>
                  <a:srgbClr val="FFFFFF"/>
                </a:solidFill>
                <a:latin typeface="Arimo Bold"/>
                <a:ea typeface="Arimo Bold"/>
                <a:cs typeface="Arimo Bold"/>
                <a:sym typeface="Arimo Bold"/>
              </a:rPr>
              <a:t>Adythia Pradiptha Koesanaedi</a:t>
            </a:r>
          </a:p>
          <a:p>
            <a:pPr algn="ctr">
              <a:lnSpc>
                <a:spcPts val="3555"/>
              </a:lnSpc>
            </a:pPr>
            <a:r>
              <a:rPr lang="en-US" sz="2539" b="1">
                <a:solidFill>
                  <a:srgbClr val="FFFFFF"/>
                </a:solidFill>
                <a:latin typeface="Arimo Bold"/>
                <a:ea typeface="Arimo Bold"/>
                <a:cs typeface="Arimo Bold"/>
                <a:sym typeface="Arimo Bold"/>
              </a:rPr>
              <a:t>Kevin Dhiyo Fazilki</a:t>
            </a:r>
          </a:p>
          <a:p>
            <a:pPr algn="ctr">
              <a:lnSpc>
                <a:spcPts val="3555"/>
              </a:lnSpc>
            </a:pPr>
            <a:r>
              <a:rPr lang="en-US" sz="2539" b="1">
                <a:solidFill>
                  <a:srgbClr val="FFFFFF"/>
                </a:solidFill>
                <a:latin typeface="Arimo Bold"/>
                <a:ea typeface="Arimo Bold"/>
                <a:cs typeface="Arimo Bold"/>
                <a:sym typeface="Arimo Bold"/>
              </a:rPr>
              <a:t>Muhammad Hisyam Fata</a:t>
            </a:r>
          </a:p>
          <a:p>
            <a:pPr algn="ctr">
              <a:lnSpc>
                <a:spcPts val="3555"/>
              </a:lnSpc>
            </a:pPr>
            <a:r>
              <a:rPr lang="en-US" sz="2539" b="1">
                <a:solidFill>
                  <a:srgbClr val="FFFFFF"/>
                </a:solidFill>
                <a:latin typeface="Arimo Bold"/>
                <a:ea typeface="Arimo Bold"/>
                <a:cs typeface="Arimo Bold"/>
                <a:sym typeface="Arimo Bold"/>
              </a:rPr>
              <a:t>Muhammad Nabil Ihsan</a:t>
            </a:r>
          </a:p>
          <a:p>
            <a:pPr algn="ctr">
              <a:lnSpc>
                <a:spcPts val="3555"/>
              </a:lnSpc>
              <a:spcBef>
                <a:spcPct val="0"/>
              </a:spcBef>
            </a:pPr>
            <a:r>
              <a:rPr lang="en-US" sz="2539" b="1">
                <a:solidFill>
                  <a:srgbClr val="FFFFFF"/>
                </a:solidFill>
                <a:latin typeface="Arimo Bold"/>
                <a:ea typeface="Arimo Bold"/>
                <a:cs typeface="Arimo Bold"/>
                <a:sym typeface="Arimo Bold"/>
              </a:rPr>
              <a:t>Romario Galiano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3354B"/>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830245"/>
            <a:ext cx="16230600" cy="6428055"/>
            <a:chOff x="0" y="0"/>
            <a:chExt cx="4274726" cy="1692986"/>
          </a:xfrm>
        </p:grpSpPr>
        <p:sp>
          <p:nvSpPr>
            <p:cNvPr id="3" name="Freeform 3"/>
            <p:cNvSpPr/>
            <p:nvPr/>
          </p:nvSpPr>
          <p:spPr>
            <a:xfrm>
              <a:off x="0" y="0"/>
              <a:ext cx="4274726" cy="1692986"/>
            </a:xfrm>
            <a:custGeom>
              <a:avLst/>
              <a:gdLst/>
              <a:ahLst/>
              <a:cxnLst/>
              <a:rect l="l" t="t" r="r" b="b"/>
              <a:pathLst>
                <a:path w="4274726" h="1692986">
                  <a:moveTo>
                    <a:pt x="0" y="0"/>
                  </a:moveTo>
                  <a:lnTo>
                    <a:pt x="4274726" y="0"/>
                  </a:lnTo>
                  <a:lnTo>
                    <a:pt x="4274726" y="1692986"/>
                  </a:lnTo>
                  <a:lnTo>
                    <a:pt x="0" y="1692986"/>
                  </a:lnTo>
                  <a:close/>
                </a:path>
              </a:pathLst>
            </a:custGeom>
            <a:solidFill>
              <a:srgbClr val="FFFFFF"/>
            </a:solidFill>
          </p:spPr>
        </p:sp>
        <p:sp>
          <p:nvSpPr>
            <p:cNvPr id="4" name="TextBox 4"/>
            <p:cNvSpPr txBox="1"/>
            <p:nvPr/>
          </p:nvSpPr>
          <p:spPr>
            <a:xfrm>
              <a:off x="0" y="-47625"/>
              <a:ext cx="4274726" cy="1740611"/>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190388" y="3170372"/>
            <a:ext cx="15772484" cy="5333999"/>
          </a:xfrm>
          <a:prstGeom prst="rect">
            <a:avLst/>
          </a:prstGeom>
        </p:spPr>
        <p:txBody>
          <a:bodyPr lIns="0" tIns="0" rIns="0" bIns="0" rtlCol="0" anchor="t">
            <a:spAutoFit/>
          </a:bodyPr>
          <a:lstStyle/>
          <a:p>
            <a:pPr algn="just">
              <a:lnSpc>
                <a:spcPts val="4200"/>
              </a:lnSpc>
            </a:pPr>
            <a:r>
              <a:rPr lang="en-US" sz="3000" dirty="0">
                <a:solidFill>
                  <a:srgbClr val="23354B"/>
                </a:solidFill>
                <a:latin typeface="Arimo"/>
                <a:ea typeface="Arimo"/>
                <a:cs typeface="Arimo"/>
                <a:sym typeface="Arimo"/>
              </a:rPr>
              <a:t>This project seeks to recreate the experience of </a:t>
            </a:r>
            <a:r>
              <a:rPr lang="en-US" sz="3000" dirty="0" err="1">
                <a:solidFill>
                  <a:srgbClr val="23354B"/>
                </a:solidFill>
                <a:latin typeface="Arimo"/>
                <a:ea typeface="Arimo"/>
                <a:cs typeface="Arimo"/>
                <a:sym typeface="Arimo"/>
              </a:rPr>
              <a:t>Flappy</a:t>
            </a:r>
            <a:r>
              <a:rPr lang="en-US" sz="3000" dirty="0">
                <a:solidFill>
                  <a:srgbClr val="23354B"/>
                </a:solidFill>
                <a:latin typeface="Arimo"/>
                <a:ea typeface="Arimo"/>
                <a:cs typeface="Arimo"/>
                <a:sym typeface="Arimo"/>
              </a:rPr>
              <a:t> Bird while applying programming concepts learned in class. It serves as an excellent platform to explore essential game development techniques, such as collision detection, object movement, and scoring systems. Additionally, implementing this game provides a practical understanding of frameworks like Python’s </a:t>
            </a:r>
            <a:r>
              <a:rPr lang="en-US" sz="3000" dirty="0" err="1">
                <a:solidFill>
                  <a:srgbClr val="23354B"/>
                </a:solidFill>
                <a:latin typeface="Arimo"/>
                <a:ea typeface="Arimo"/>
                <a:cs typeface="Arimo"/>
                <a:sym typeface="Arimo"/>
              </a:rPr>
              <a:t>Pygame</a:t>
            </a:r>
            <a:r>
              <a:rPr lang="en-US" sz="3000" dirty="0">
                <a:solidFill>
                  <a:srgbClr val="23354B"/>
                </a:solidFill>
                <a:latin typeface="Arimo"/>
                <a:ea typeface="Arimo"/>
                <a:cs typeface="Arimo"/>
                <a:sym typeface="Arimo"/>
              </a:rPr>
              <a:t> library, which are commonly used in game development.</a:t>
            </a:r>
          </a:p>
          <a:p>
            <a:pPr algn="just">
              <a:lnSpc>
                <a:spcPts val="4200"/>
              </a:lnSpc>
            </a:pPr>
            <a:endParaRPr/>
          </a:p>
          <a:p>
            <a:pPr algn="just">
              <a:lnSpc>
                <a:spcPts val="4200"/>
              </a:lnSpc>
            </a:pPr>
            <a:r>
              <a:rPr lang="en-US" sz="3000" dirty="0">
                <a:solidFill>
                  <a:srgbClr val="23354B"/>
                </a:solidFill>
                <a:latin typeface="Arimo"/>
                <a:ea typeface="Arimo"/>
                <a:cs typeface="Arimo"/>
                <a:sym typeface="Arimo"/>
              </a:rPr>
              <a:t>By developing this version of </a:t>
            </a:r>
            <a:r>
              <a:rPr lang="en-US" sz="3000" dirty="0" err="1">
                <a:solidFill>
                  <a:srgbClr val="23354B"/>
                </a:solidFill>
                <a:latin typeface="Arimo"/>
                <a:ea typeface="Arimo"/>
                <a:cs typeface="Arimo"/>
                <a:sym typeface="Arimo"/>
              </a:rPr>
              <a:t>Flappy</a:t>
            </a:r>
            <a:r>
              <a:rPr lang="en-US" sz="3000" dirty="0">
                <a:solidFill>
                  <a:srgbClr val="23354B"/>
                </a:solidFill>
                <a:latin typeface="Arimo"/>
                <a:ea typeface="Arimo"/>
                <a:cs typeface="Arimo"/>
                <a:sym typeface="Arimo"/>
              </a:rPr>
              <a:t> Bird, the project will not only demonstrate the technical skills necessary to create a functional game but also showcase creativity through the potential customization of features such as difficulty levels, graphics, and sound effects.</a:t>
            </a:r>
          </a:p>
          <a:p>
            <a:pPr algn="just">
              <a:lnSpc>
                <a:spcPts val="4200"/>
              </a:lnSpc>
              <a:spcBef>
                <a:spcPct val="0"/>
              </a:spcBef>
            </a:pPr>
            <a:endParaRPr/>
          </a:p>
        </p:txBody>
      </p:sp>
      <p:sp>
        <p:nvSpPr>
          <p:cNvPr id="6" name="Freeform 6"/>
          <p:cNvSpPr/>
          <p:nvPr/>
        </p:nvSpPr>
        <p:spPr>
          <a:xfrm>
            <a:off x="16621852" y="0"/>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Freeform 7"/>
          <p:cNvSpPr/>
          <p:nvPr/>
        </p:nvSpPr>
        <p:spPr>
          <a:xfrm>
            <a:off x="-297060" y="8718195"/>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8" name="Freeform 8"/>
          <p:cNvSpPr/>
          <p:nvPr/>
        </p:nvSpPr>
        <p:spPr>
          <a:xfrm rot="5400000">
            <a:off x="807907"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9" name="Freeform 9"/>
          <p:cNvSpPr/>
          <p:nvPr/>
        </p:nvSpPr>
        <p:spPr>
          <a:xfrm rot="5400000" flipH="1" flipV="1">
            <a:off x="16239371" y="8665253"/>
            <a:ext cx="764962" cy="2168706"/>
          </a:xfrm>
          <a:custGeom>
            <a:avLst/>
            <a:gdLst/>
            <a:ahLst/>
            <a:cxnLst/>
            <a:rect l="l" t="t" r="r" b="b"/>
            <a:pathLst>
              <a:path w="764962" h="2168706">
                <a:moveTo>
                  <a:pt x="764962" y="2168706"/>
                </a:moveTo>
                <a:lnTo>
                  <a:pt x="0" y="2168706"/>
                </a:lnTo>
                <a:lnTo>
                  <a:pt x="0" y="0"/>
                </a:lnTo>
                <a:lnTo>
                  <a:pt x="764962" y="0"/>
                </a:lnTo>
                <a:lnTo>
                  <a:pt x="764962" y="2168706"/>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0" name="TextBox 10"/>
          <p:cNvSpPr txBox="1"/>
          <p:nvPr/>
        </p:nvSpPr>
        <p:spPr>
          <a:xfrm>
            <a:off x="5189338" y="774236"/>
            <a:ext cx="9288661" cy="3590727"/>
          </a:xfrm>
          <a:prstGeom prst="rect">
            <a:avLst/>
          </a:prstGeom>
        </p:spPr>
        <p:txBody>
          <a:bodyPr wrap="square" lIns="0" tIns="0" rIns="0" bIns="0" rtlCol="0" anchor="t">
            <a:spAutoFit/>
          </a:bodyPr>
          <a:lstStyle/>
          <a:p>
            <a:pPr algn="ctr">
              <a:lnSpc>
                <a:spcPts val="13999"/>
              </a:lnSpc>
            </a:pPr>
            <a:r>
              <a:rPr lang="en-US" sz="9999" spc="-99" dirty="0">
                <a:solidFill>
                  <a:srgbClr val="FFFFFF"/>
                </a:solidFill>
                <a:latin typeface="League Spartan"/>
                <a:ea typeface="League Spartan"/>
                <a:cs typeface="League Spartan"/>
                <a:sym typeface="League Spartan"/>
              </a:rPr>
              <a:t>Background</a:t>
            </a:r>
          </a:p>
          <a:p>
            <a:pPr algn="ctr">
              <a:lnSpc>
                <a:spcPts val="13999"/>
              </a:lnSpc>
              <a:spcBef>
                <a:spcPct val="0"/>
              </a:spcBef>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0" y="-45554"/>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6364972" y="-99442"/>
            <a:ext cx="7071310" cy="6868010"/>
          </a:xfrm>
          <a:custGeom>
            <a:avLst/>
            <a:gdLst/>
            <a:ahLst/>
            <a:cxnLst/>
            <a:rect l="l" t="t" r="r" b="b"/>
            <a:pathLst>
              <a:path w="7071310" h="68680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13816380" y="5585646"/>
            <a:ext cx="7071310" cy="6868010"/>
          </a:xfrm>
          <a:custGeom>
            <a:avLst/>
            <a:gdLst/>
            <a:ahLst/>
            <a:cxnLst/>
            <a:rect l="l" t="t" r="r" b="b"/>
            <a:pathLst>
              <a:path w="7071310" h="68680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a:off x="7071310" y="5815150"/>
            <a:ext cx="7071310" cy="6868010"/>
          </a:xfrm>
          <a:custGeom>
            <a:avLst/>
            <a:gdLst/>
            <a:ahLst/>
            <a:cxnLst/>
            <a:rect l="l" t="t" r="r" b="b"/>
            <a:pathLst>
              <a:path w="7071310" h="68680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Freeform 7"/>
          <p:cNvSpPr/>
          <p:nvPr/>
        </p:nvSpPr>
        <p:spPr>
          <a:xfrm>
            <a:off x="468895" y="2430274"/>
            <a:ext cx="11967754" cy="4784494"/>
          </a:xfrm>
          <a:custGeom>
            <a:avLst/>
            <a:gdLst/>
            <a:ahLst/>
            <a:cxnLst/>
            <a:rect l="l" t="t" r="r" b="b"/>
            <a:pathLst>
              <a:path w="11967754" h="4784494">
                <a:moveTo>
                  <a:pt x="0" y="0"/>
                </a:moveTo>
                <a:lnTo>
                  <a:pt x="11967754" y="0"/>
                </a:lnTo>
                <a:lnTo>
                  <a:pt x="11967754" y="4784494"/>
                </a:lnTo>
                <a:lnTo>
                  <a:pt x="0" y="4784494"/>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Freeform 8"/>
          <p:cNvSpPr/>
          <p:nvPr/>
        </p:nvSpPr>
        <p:spPr>
          <a:xfrm>
            <a:off x="12729943" y="-153329"/>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TextBox 9"/>
          <p:cNvSpPr txBox="1"/>
          <p:nvPr/>
        </p:nvSpPr>
        <p:spPr>
          <a:xfrm>
            <a:off x="1732644" y="389838"/>
            <a:ext cx="14822711" cy="1667265"/>
          </a:xfrm>
          <a:prstGeom prst="rect">
            <a:avLst/>
          </a:prstGeom>
        </p:spPr>
        <p:txBody>
          <a:bodyPr lIns="0" tIns="0" rIns="0" bIns="0" rtlCol="0" anchor="t">
            <a:spAutoFit/>
          </a:bodyPr>
          <a:lstStyle/>
          <a:p>
            <a:pPr algn="ctr">
              <a:lnSpc>
                <a:spcPts val="13710"/>
              </a:lnSpc>
              <a:spcBef>
                <a:spcPct val="0"/>
              </a:spcBef>
            </a:pPr>
            <a:r>
              <a:rPr lang="en-US" sz="9793">
                <a:solidFill>
                  <a:srgbClr val="23354B"/>
                </a:solidFill>
                <a:latin typeface="League Spartan"/>
                <a:ea typeface="League Spartan"/>
                <a:cs typeface="League Spartan"/>
                <a:sym typeface="League Spartan"/>
              </a:rPr>
              <a:t>purpose of application</a:t>
            </a:r>
          </a:p>
        </p:txBody>
      </p:sp>
      <p:sp>
        <p:nvSpPr>
          <p:cNvPr id="10" name="Freeform 10"/>
          <p:cNvSpPr/>
          <p:nvPr/>
        </p:nvSpPr>
        <p:spPr>
          <a:xfrm rot="10415535" flipH="1" flipV="1">
            <a:off x="-1217182" y="6975871"/>
            <a:ext cx="2951197" cy="3606751"/>
          </a:xfrm>
          <a:custGeom>
            <a:avLst/>
            <a:gdLst/>
            <a:ahLst/>
            <a:cxnLst/>
            <a:rect l="l" t="t" r="r" b="b"/>
            <a:pathLst>
              <a:path w="2951197" h="3606751">
                <a:moveTo>
                  <a:pt x="2951197" y="3606752"/>
                </a:moveTo>
                <a:lnTo>
                  <a:pt x="0" y="3606752"/>
                </a:lnTo>
                <a:lnTo>
                  <a:pt x="0" y="0"/>
                </a:lnTo>
                <a:lnTo>
                  <a:pt x="2951197" y="0"/>
                </a:lnTo>
                <a:lnTo>
                  <a:pt x="2951197" y="3606752"/>
                </a:lnTo>
                <a:close/>
              </a:path>
            </a:pathLst>
          </a:custGeom>
          <a:blipFill>
            <a:blip r:embed="rId6" cstate="print">
              <a:extLst>
                <a:ext uri="{96DAC541-7B7A-43D3-8B79-37D633B846F1}">
                  <asvg:svgBlip xmlns:asvg="http://schemas.microsoft.com/office/drawing/2016/SVG/main" xmlns="" r:embed="rId7"/>
                </a:ext>
              </a:extLst>
            </a:blip>
            <a:stretch>
              <a:fillRect/>
            </a:stretch>
          </a:blipFill>
        </p:spPr>
      </p:sp>
      <p:sp>
        <p:nvSpPr>
          <p:cNvPr id="11" name="Freeform 11"/>
          <p:cNvSpPr/>
          <p:nvPr/>
        </p:nvSpPr>
        <p:spPr>
          <a:xfrm rot="5400000">
            <a:off x="14482706" y="3945307"/>
            <a:ext cx="1305895" cy="3702280"/>
          </a:xfrm>
          <a:custGeom>
            <a:avLst/>
            <a:gdLst/>
            <a:ahLst/>
            <a:cxnLst/>
            <a:rect l="l" t="t" r="r" b="b"/>
            <a:pathLst>
              <a:path w="1305895" h="3702280">
                <a:moveTo>
                  <a:pt x="0" y="0"/>
                </a:moveTo>
                <a:lnTo>
                  <a:pt x="1305895" y="0"/>
                </a:lnTo>
                <a:lnTo>
                  <a:pt x="1305895" y="3702281"/>
                </a:lnTo>
                <a:lnTo>
                  <a:pt x="0" y="3702281"/>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2" name="Freeform 12"/>
          <p:cNvSpPr/>
          <p:nvPr/>
        </p:nvSpPr>
        <p:spPr>
          <a:xfrm>
            <a:off x="13436282"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sp>
      <p:sp>
        <p:nvSpPr>
          <p:cNvPr id="13" name="Freeform 13"/>
          <p:cNvSpPr/>
          <p:nvPr/>
        </p:nvSpPr>
        <p:spPr>
          <a:xfrm>
            <a:off x="5468784" y="6449395"/>
            <a:ext cx="11328863" cy="4529077"/>
          </a:xfrm>
          <a:custGeom>
            <a:avLst/>
            <a:gdLst/>
            <a:ahLst/>
            <a:cxnLst/>
            <a:rect l="l" t="t" r="r" b="b"/>
            <a:pathLst>
              <a:path w="11328863" h="4529077">
                <a:moveTo>
                  <a:pt x="0" y="0"/>
                </a:moveTo>
                <a:lnTo>
                  <a:pt x="11328863" y="0"/>
                </a:lnTo>
                <a:lnTo>
                  <a:pt x="11328863" y="4529077"/>
                </a:lnTo>
                <a:lnTo>
                  <a:pt x="0" y="4529077"/>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4" name="Freeform 14"/>
          <p:cNvSpPr/>
          <p:nvPr/>
        </p:nvSpPr>
        <p:spPr>
          <a:xfrm rot="5400000">
            <a:off x="3940513" y="6532110"/>
            <a:ext cx="949787" cy="2692695"/>
          </a:xfrm>
          <a:custGeom>
            <a:avLst/>
            <a:gdLst/>
            <a:ahLst/>
            <a:cxnLst/>
            <a:rect l="l" t="t" r="r" b="b"/>
            <a:pathLst>
              <a:path w="949787" h="2692695">
                <a:moveTo>
                  <a:pt x="0" y="0"/>
                </a:moveTo>
                <a:lnTo>
                  <a:pt x="949787" y="0"/>
                </a:lnTo>
                <a:lnTo>
                  <a:pt x="949787" y="2692695"/>
                </a:lnTo>
                <a:lnTo>
                  <a:pt x="0" y="2692695"/>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5" name="TextBox 15"/>
          <p:cNvSpPr txBox="1"/>
          <p:nvPr/>
        </p:nvSpPr>
        <p:spPr>
          <a:xfrm>
            <a:off x="1342788" y="2914346"/>
            <a:ext cx="10117514" cy="3721099"/>
          </a:xfrm>
          <a:prstGeom prst="rect">
            <a:avLst/>
          </a:prstGeom>
        </p:spPr>
        <p:txBody>
          <a:bodyPr lIns="0" tIns="0" rIns="0" bIns="0" rtlCol="0" anchor="t">
            <a:spAutoFit/>
          </a:bodyPr>
          <a:lstStyle/>
          <a:p>
            <a:pPr marL="755657" lvl="1" indent="-377829" algn="just">
              <a:lnSpc>
                <a:spcPts val="4900"/>
              </a:lnSpc>
              <a:buFont typeface="Arial"/>
              <a:buChar char="•"/>
            </a:pPr>
            <a:r>
              <a:rPr lang="en-US" sz="3500">
                <a:solidFill>
                  <a:srgbClr val="FFFFFF"/>
                </a:solidFill>
                <a:latin typeface="Arimo"/>
                <a:ea typeface="Arimo"/>
                <a:cs typeface="Arimo"/>
                <a:sym typeface="Arimo"/>
              </a:rPr>
              <a:t>The main purpose of the Flappy Bird app is to provide entertainment through simple yet challenging gameplay, where the player has to control the bird from crashing into pipes by tapping the screen to keep the bird flying.</a:t>
            </a:r>
          </a:p>
          <a:p>
            <a:pPr marL="755657" lvl="1" indent="-377829" algn="just">
              <a:lnSpc>
                <a:spcPts val="4900"/>
              </a:lnSpc>
              <a:spcBef>
                <a:spcPct val="0"/>
              </a:spcBef>
              <a:buFont typeface="Arial"/>
              <a:buChar char="•"/>
            </a:pPr>
            <a:r>
              <a:rPr lang="en-US" sz="3500">
                <a:solidFill>
                  <a:srgbClr val="FFFFFF"/>
                </a:solidFill>
                <a:latin typeface="Arimo"/>
                <a:ea typeface="Arimo"/>
                <a:cs typeface="Arimo"/>
                <a:sym typeface="Arimo"/>
              </a:rPr>
              <a:t>.</a:t>
            </a:r>
          </a:p>
        </p:txBody>
      </p:sp>
      <p:sp>
        <p:nvSpPr>
          <p:cNvPr id="16" name="TextBox 16"/>
          <p:cNvSpPr txBox="1"/>
          <p:nvPr/>
        </p:nvSpPr>
        <p:spPr>
          <a:xfrm>
            <a:off x="6223262" y="6673319"/>
            <a:ext cx="9360887" cy="3101974"/>
          </a:xfrm>
          <a:prstGeom prst="rect">
            <a:avLst/>
          </a:prstGeom>
        </p:spPr>
        <p:txBody>
          <a:bodyPr lIns="0" tIns="0" rIns="0" bIns="0" rtlCol="0" anchor="t">
            <a:spAutoFit/>
          </a:bodyPr>
          <a:lstStyle/>
          <a:p>
            <a:pPr marL="755657" lvl="1" indent="-377829" algn="just">
              <a:lnSpc>
                <a:spcPts val="4900"/>
              </a:lnSpc>
              <a:spcBef>
                <a:spcPct val="0"/>
              </a:spcBef>
              <a:buFont typeface="Arial"/>
              <a:buChar char="•"/>
            </a:pPr>
            <a:r>
              <a:rPr lang="en-US" sz="3500">
                <a:solidFill>
                  <a:srgbClr val="FFFFFF"/>
                </a:solidFill>
                <a:latin typeface="Arimo"/>
                <a:ea typeface="Arimo"/>
                <a:cs typeface="Arimo"/>
                <a:sym typeface="Arimo"/>
              </a:rPr>
              <a:t>Flappy Bird was designed to be an easy game to play, yet difficult to master. The goal was to provide instant entertainment without taking a long time to learn the game mechanics.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3354B"/>
        </a:solidFill>
        <a:effectLst/>
      </p:bgPr>
    </p:bg>
    <p:spTree>
      <p:nvGrpSpPr>
        <p:cNvPr id="1" name=""/>
        <p:cNvGrpSpPr/>
        <p:nvPr/>
      </p:nvGrpSpPr>
      <p:grpSpPr>
        <a:xfrm>
          <a:off x="0" y="0"/>
          <a:ext cx="0" cy="0"/>
          <a:chOff x="0" y="0"/>
          <a:chExt cx="0" cy="0"/>
        </a:xfrm>
      </p:grpSpPr>
      <p:sp>
        <p:nvSpPr>
          <p:cNvPr id="2" name="Freeform 2"/>
          <p:cNvSpPr/>
          <p:nvPr/>
        </p:nvSpPr>
        <p:spPr>
          <a:xfrm>
            <a:off x="-437245" y="-273117"/>
            <a:ext cx="19027750" cy="10703110"/>
          </a:xfrm>
          <a:custGeom>
            <a:avLst/>
            <a:gdLst/>
            <a:ahLst/>
            <a:cxnLst/>
            <a:rect l="l" t="t" r="r" b="b"/>
            <a:pathLst>
              <a:path w="19027750" h="10703110">
                <a:moveTo>
                  <a:pt x="0" y="0"/>
                </a:moveTo>
                <a:lnTo>
                  <a:pt x="19027750" y="0"/>
                </a:lnTo>
                <a:lnTo>
                  <a:pt x="19027750" y="10703109"/>
                </a:lnTo>
                <a:lnTo>
                  <a:pt x="0" y="10703109"/>
                </a:lnTo>
                <a:lnTo>
                  <a:pt x="0" y="0"/>
                </a:lnTo>
                <a:close/>
              </a:path>
            </a:pathLst>
          </a:custGeom>
          <a:blipFill>
            <a:blip r:embed="rId2">
              <a:alphaModFix amt="6000"/>
              <a:extLst>
                <a:ext uri="{96DAC541-7B7A-43D3-8B79-37D633B846F1}">
                  <asvg:svgBlip xmlns:asvg="http://schemas.microsoft.com/office/drawing/2016/SVG/main" xmlns="" r:embed="rId3"/>
                </a:ext>
              </a:extLst>
            </a:blip>
            <a:stretch>
              <a:fillRect t="-69598" b="-1068"/>
            </a:stretch>
          </a:blipFill>
        </p:spPr>
      </p:sp>
      <p:grpSp>
        <p:nvGrpSpPr>
          <p:cNvPr id="3" name="Group 3"/>
          <p:cNvGrpSpPr/>
          <p:nvPr/>
        </p:nvGrpSpPr>
        <p:grpSpPr>
          <a:xfrm>
            <a:off x="1028700" y="2830245"/>
            <a:ext cx="16230600" cy="2313255"/>
            <a:chOff x="0" y="0"/>
            <a:chExt cx="4274726" cy="609252"/>
          </a:xfrm>
        </p:grpSpPr>
        <p:sp>
          <p:nvSpPr>
            <p:cNvPr id="4" name="Freeform 4"/>
            <p:cNvSpPr/>
            <p:nvPr/>
          </p:nvSpPr>
          <p:spPr>
            <a:xfrm>
              <a:off x="0" y="0"/>
              <a:ext cx="4274726" cy="609252"/>
            </a:xfrm>
            <a:custGeom>
              <a:avLst/>
              <a:gdLst/>
              <a:ahLst/>
              <a:cxnLst/>
              <a:rect l="l" t="t" r="r" b="b"/>
              <a:pathLst>
                <a:path w="4274726" h="609252">
                  <a:moveTo>
                    <a:pt x="47700" y="0"/>
                  </a:moveTo>
                  <a:lnTo>
                    <a:pt x="4227026" y="0"/>
                  </a:lnTo>
                  <a:cubicBezTo>
                    <a:pt x="4239677" y="0"/>
                    <a:pt x="4251809" y="5025"/>
                    <a:pt x="4260755" y="13971"/>
                  </a:cubicBezTo>
                  <a:cubicBezTo>
                    <a:pt x="4269700" y="22916"/>
                    <a:pt x="4274726" y="35049"/>
                    <a:pt x="4274726" y="47700"/>
                  </a:cubicBezTo>
                  <a:lnTo>
                    <a:pt x="4274726" y="561553"/>
                  </a:lnTo>
                  <a:cubicBezTo>
                    <a:pt x="4274726" y="574204"/>
                    <a:pt x="4269700" y="586336"/>
                    <a:pt x="4260755" y="595282"/>
                  </a:cubicBezTo>
                  <a:cubicBezTo>
                    <a:pt x="4251809" y="604227"/>
                    <a:pt x="4239677" y="609252"/>
                    <a:pt x="4227026" y="609252"/>
                  </a:cubicBezTo>
                  <a:lnTo>
                    <a:pt x="47700" y="609252"/>
                  </a:lnTo>
                  <a:cubicBezTo>
                    <a:pt x="35049" y="609252"/>
                    <a:pt x="22916" y="604227"/>
                    <a:pt x="13971" y="595282"/>
                  </a:cubicBezTo>
                  <a:cubicBezTo>
                    <a:pt x="5025" y="586336"/>
                    <a:pt x="0" y="574204"/>
                    <a:pt x="0" y="561553"/>
                  </a:cubicBezTo>
                  <a:lnTo>
                    <a:pt x="0" y="47700"/>
                  </a:lnTo>
                  <a:cubicBezTo>
                    <a:pt x="0" y="35049"/>
                    <a:pt x="5025" y="22916"/>
                    <a:pt x="13971" y="13971"/>
                  </a:cubicBezTo>
                  <a:cubicBezTo>
                    <a:pt x="22916" y="5025"/>
                    <a:pt x="35049" y="0"/>
                    <a:pt x="47700" y="0"/>
                  </a:cubicBezTo>
                  <a:close/>
                </a:path>
              </a:pathLst>
            </a:custGeom>
            <a:solidFill>
              <a:srgbClr val="FFFFFF"/>
            </a:solidFill>
            <a:ln cap="rnd">
              <a:noFill/>
              <a:prstDash val="solid"/>
              <a:round/>
            </a:ln>
          </p:spPr>
        </p:sp>
        <p:sp>
          <p:nvSpPr>
            <p:cNvPr id="5" name="TextBox 5"/>
            <p:cNvSpPr txBox="1"/>
            <p:nvPr/>
          </p:nvSpPr>
          <p:spPr>
            <a:xfrm>
              <a:off x="0" y="-47625"/>
              <a:ext cx="4274726" cy="656877"/>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6621852" y="0"/>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a:off x="0" y="8716125"/>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Freeform 8"/>
          <p:cNvSpPr/>
          <p:nvPr/>
        </p:nvSpPr>
        <p:spPr>
          <a:xfrm rot="5400000">
            <a:off x="807907"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grpSp>
        <p:nvGrpSpPr>
          <p:cNvPr id="9" name="Group 9"/>
          <p:cNvGrpSpPr/>
          <p:nvPr/>
        </p:nvGrpSpPr>
        <p:grpSpPr>
          <a:xfrm>
            <a:off x="1028700" y="5774220"/>
            <a:ext cx="16230600" cy="3275280"/>
            <a:chOff x="0" y="0"/>
            <a:chExt cx="4274726" cy="862625"/>
          </a:xfrm>
        </p:grpSpPr>
        <p:sp>
          <p:nvSpPr>
            <p:cNvPr id="10" name="Freeform 10"/>
            <p:cNvSpPr/>
            <p:nvPr/>
          </p:nvSpPr>
          <p:spPr>
            <a:xfrm>
              <a:off x="0" y="0"/>
              <a:ext cx="4274726" cy="862625"/>
            </a:xfrm>
            <a:custGeom>
              <a:avLst/>
              <a:gdLst/>
              <a:ahLst/>
              <a:cxnLst/>
              <a:rect l="l" t="t" r="r" b="b"/>
              <a:pathLst>
                <a:path w="4274726" h="862625">
                  <a:moveTo>
                    <a:pt x="47700" y="0"/>
                  </a:moveTo>
                  <a:lnTo>
                    <a:pt x="4227026" y="0"/>
                  </a:lnTo>
                  <a:cubicBezTo>
                    <a:pt x="4239677" y="0"/>
                    <a:pt x="4251809" y="5025"/>
                    <a:pt x="4260755" y="13971"/>
                  </a:cubicBezTo>
                  <a:cubicBezTo>
                    <a:pt x="4269700" y="22916"/>
                    <a:pt x="4274726" y="35049"/>
                    <a:pt x="4274726" y="47700"/>
                  </a:cubicBezTo>
                  <a:lnTo>
                    <a:pt x="4274726" y="814926"/>
                  </a:lnTo>
                  <a:cubicBezTo>
                    <a:pt x="4274726" y="827576"/>
                    <a:pt x="4269700" y="839709"/>
                    <a:pt x="4260755" y="848654"/>
                  </a:cubicBezTo>
                  <a:cubicBezTo>
                    <a:pt x="4251809" y="857600"/>
                    <a:pt x="4239677" y="862625"/>
                    <a:pt x="4227026" y="862625"/>
                  </a:cubicBezTo>
                  <a:lnTo>
                    <a:pt x="47700" y="862625"/>
                  </a:lnTo>
                  <a:cubicBezTo>
                    <a:pt x="35049" y="862625"/>
                    <a:pt x="22916" y="857600"/>
                    <a:pt x="13971" y="848654"/>
                  </a:cubicBezTo>
                  <a:cubicBezTo>
                    <a:pt x="5025" y="839709"/>
                    <a:pt x="0" y="827576"/>
                    <a:pt x="0" y="814926"/>
                  </a:cubicBezTo>
                  <a:lnTo>
                    <a:pt x="0" y="47700"/>
                  </a:lnTo>
                  <a:cubicBezTo>
                    <a:pt x="0" y="35049"/>
                    <a:pt x="5025" y="22916"/>
                    <a:pt x="13971" y="13971"/>
                  </a:cubicBezTo>
                  <a:cubicBezTo>
                    <a:pt x="22916" y="5025"/>
                    <a:pt x="35049" y="0"/>
                    <a:pt x="47700" y="0"/>
                  </a:cubicBezTo>
                  <a:close/>
                </a:path>
              </a:pathLst>
            </a:custGeom>
            <a:solidFill>
              <a:srgbClr val="FFFFFF"/>
            </a:solidFill>
          </p:spPr>
        </p:sp>
        <p:sp>
          <p:nvSpPr>
            <p:cNvPr id="11" name="TextBox 11"/>
            <p:cNvSpPr txBox="1"/>
            <p:nvPr/>
          </p:nvSpPr>
          <p:spPr>
            <a:xfrm>
              <a:off x="0" y="-47625"/>
              <a:ext cx="4274726" cy="910250"/>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847792" y="2966555"/>
            <a:ext cx="14774060" cy="1973961"/>
          </a:xfrm>
          <a:prstGeom prst="rect">
            <a:avLst/>
          </a:prstGeom>
        </p:spPr>
        <p:txBody>
          <a:bodyPr lIns="0" tIns="0" rIns="0" bIns="0" rtlCol="0" anchor="t">
            <a:spAutoFit/>
          </a:bodyPr>
          <a:lstStyle/>
          <a:p>
            <a:pPr algn="just">
              <a:lnSpc>
                <a:spcPts val="5187"/>
              </a:lnSpc>
            </a:pPr>
            <a:r>
              <a:rPr lang="en-US" sz="3900">
                <a:solidFill>
                  <a:srgbClr val="23354B"/>
                </a:solidFill>
                <a:latin typeface="Arimo"/>
                <a:ea typeface="Arimo"/>
                <a:cs typeface="Arimo"/>
                <a:sym typeface="Arimo"/>
              </a:rPr>
              <a:t>How to Play: The player must tap the screen (or press a button) to make the bird jump upwards. Each tap makes the bird flap its wings, causing it to rise slightly.</a:t>
            </a:r>
          </a:p>
        </p:txBody>
      </p:sp>
      <p:sp>
        <p:nvSpPr>
          <p:cNvPr id="13" name="TextBox 13"/>
          <p:cNvSpPr txBox="1"/>
          <p:nvPr/>
        </p:nvSpPr>
        <p:spPr>
          <a:xfrm>
            <a:off x="1769169" y="838200"/>
            <a:ext cx="14614922" cy="1708151"/>
          </a:xfrm>
          <a:prstGeom prst="rect">
            <a:avLst/>
          </a:prstGeom>
        </p:spPr>
        <p:txBody>
          <a:bodyPr lIns="0" tIns="0" rIns="0" bIns="0" rtlCol="0" anchor="t">
            <a:spAutoFit/>
          </a:bodyPr>
          <a:lstStyle/>
          <a:p>
            <a:pPr algn="ctr">
              <a:lnSpc>
                <a:spcPts val="13999"/>
              </a:lnSpc>
              <a:spcBef>
                <a:spcPct val="0"/>
              </a:spcBef>
            </a:pPr>
            <a:r>
              <a:rPr lang="en-US" sz="9999">
                <a:solidFill>
                  <a:srgbClr val="FFFFFF"/>
                </a:solidFill>
                <a:latin typeface="League Spartan"/>
                <a:ea typeface="League Spartan"/>
                <a:cs typeface="League Spartan"/>
                <a:sym typeface="League Spartan"/>
              </a:rPr>
              <a:t>Flappy bird gameplay</a:t>
            </a:r>
          </a:p>
        </p:txBody>
      </p:sp>
      <p:sp>
        <p:nvSpPr>
          <p:cNvPr id="14" name="TextBox 14"/>
          <p:cNvSpPr txBox="1"/>
          <p:nvPr/>
        </p:nvSpPr>
        <p:spPr>
          <a:xfrm>
            <a:off x="1689600" y="5707545"/>
            <a:ext cx="14774060" cy="3288411"/>
          </a:xfrm>
          <a:prstGeom prst="rect">
            <a:avLst/>
          </a:prstGeom>
        </p:spPr>
        <p:txBody>
          <a:bodyPr lIns="0" tIns="0" rIns="0" bIns="0" rtlCol="0" anchor="t">
            <a:spAutoFit/>
          </a:bodyPr>
          <a:lstStyle/>
          <a:p>
            <a:pPr algn="just">
              <a:lnSpc>
                <a:spcPts val="5187"/>
              </a:lnSpc>
            </a:pPr>
            <a:r>
              <a:rPr lang="en-US" sz="3900">
                <a:solidFill>
                  <a:srgbClr val="23354B"/>
                </a:solidFill>
                <a:latin typeface="Arimo"/>
                <a:ea typeface="Arimo"/>
                <a:cs typeface="Arimo"/>
                <a:sym typeface="Arimo"/>
              </a:rPr>
              <a:t>Main Objective: The goal is for the player to avoid obstacles (usually green pipes positioned at the top and bottom of the screen) and fly as far as possible without hitting the pipes or the ground. Each time the bird successfully passes through a set of pipes, the player earns one point.</a:t>
            </a:r>
          </a:p>
        </p:txBody>
      </p:sp>
      <p:sp>
        <p:nvSpPr>
          <p:cNvPr id="15" name="Freeform 15"/>
          <p:cNvSpPr/>
          <p:nvPr/>
        </p:nvSpPr>
        <p:spPr>
          <a:xfrm rot="5400000">
            <a:off x="15155018" y="8347628"/>
            <a:ext cx="764962" cy="2168706"/>
          </a:xfrm>
          <a:custGeom>
            <a:avLst/>
            <a:gdLst/>
            <a:ahLst/>
            <a:cxnLst/>
            <a:rect l="l" t="t" r="r" b="b"/>
            <a:pathLst>
              <a:path w="764962" h="2168706">
                <a:moveTo>
                  <a:pt x="0" y="0"/>
                </a:moveTo>
                <a:lnTo>
                  <a:pt x="764961" y="0"/>
                </a:lnTo>
                <a:lnTo>
                  <a:pt x="764961" y="2168706"/>
                </a:lnTo>
                <a:lnTo>
                  <a:pt x="0" y="2168706"/>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0" y="-45554"/>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6364972" y="-99442"/>
            <a:ext cx="7071310" cy="6868010"/>
          </a:xfrm>
          <a:custGeom>
            <a:avLst/>
            <a:gdLst/>
            <a:ahLst/>
            <a:cxnLst/>
            <a:rect l="l" t="t" r="r" b="b"/>
            <a:pathLst>
              <a:path w="7071310" h="68680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13816380" y="5585646"/>
            <a:ext cx="7071310" cy="6868010"/>
          </a:xfrm>
          <a:custGeom>
            <a:avLst/>
            <a:gdLst/>
            <a:ahLst/>
            <a:cxnLst/>
            <a:rect l="l" t="t" r="r" b="b"/>
            <a:pathLst>
              <a:path w="7071310" h="68680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a:off x="6908190" y="5700398"/>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Freeform 7"/>
          <p:cNvSpPr/>
          <p:nvPr/>
        </p:nvSpPr>
        <p:spPr>
          <a:xfrm>
            <a:off x="13436282"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sp>
      <p:sp>
        <p:nvSpPr>
          <p:cNvPr id="8" name="Freeform 8"/>
          <p:cNvSpPr/>
          <p:nvPr/>
        </p:nvSpPr>
        <p:spPr>
          <a:xfrm>
            <a:off x="12729943" y="-153329"/>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TextBox 9"/>
          <p:cNvSpPr txBox="1"/>
          <p:nvPr/>
        </p:nvSpPr>
        <p:spPr>
          <a:xfrm>
            <a:off x="1680046" y="662872"/>
            <a:ext cx="15845954" cy="1359346"/>
          </a:xfrm>
          <a:prstGeom prst="rect">
            <a:avLst/>
          </a:prstGeom>
        </p:spPr>
        <p:txBody>
          <a:bodyPr wrap="square" lIns="0" tIns="0" rIns="0" bIns="0" rtlCol="0" anchor="t">
            <a:spAutoFit/>
          </a:bodyPr>
          <a:lstStyle/>
          <a:p>
            <a:pPr algn="ctr">
              <a:lnSpc>
                <a:spcPts val="10640"/>
              </a:lnSpc>
              <a:spcBef>
                <a:spcPct val="0"/>
              </a:spcBef>
            </a:pPr>
            <a:r>
              <a:rPr lang="en-US" sz="7600" dirty="0">
                <a:solidFill>
                  <a:srgbClr val="23354B"/>
                </a:solidFill>
                <a:latin typeface="League Spartan"/>
                <a:ea typeface="League Spartan"/>
                <a:cs typeface="League Spartan"/>
                <a:sym typeface="League Spartan"/>
              </a:rPr>
              <a:t>Key Components of the Game</a:t>
            </a:r>
          </a:p>
        </p:txBody>
      </p:sp>
      <p:sp>
        <p:nvSpPr>
          <p:cNvPr id="10" name="Freeform 10"/>
          <p:cNvSpPr/>
          <p:nvPr/>
        </p:nvSpPr>
        <p:spPr>
          <a:xfrm rot="10415535" flipH="1" flipV="1">
            <a:off x="-1217182" y="6975871"/>
            <a:ext cx="2951197" cy="3606751"/>
          </a:xfrm>
          <a:custGeom>
            <a:avLst/>
            <a:gdLst/>
            <a:ahLst/>
            <a:cxnLst/>
            <a:rect l="l" t="t" r="r" b="b"/>
            <a:pathLst>
              <a:path w="2951197" h="3606751">
                <a:moveTo>
                  <a:pt x="2951197" y="3606752"/>
                </a:moveTo>
                <a:lnTo>
                  <a:pt x="0" y="3606752"/>
                </a:lnTo>
                <a:lnTo>
                  <a:pt x="0" y="0"/>
                </a:lnTo>
                <a:lnTo>
                  <a:pt x="2951197" y="0"/>
                </a:lnTo>
                <a:lnTo>
                  <a:pt x="2951197" y="3606752"/>
                </a:lnTo>
                <a:close/>
              </a:path>
            </a:pathLst>
          </a:custGeom>
          <a:blipFill>
            <a:blip r:embed="rId6" cstate="print">
              <a:extLst>
                <a:ext uri="{96DAC541-7B7A-43D3-8B79-37D633B846F1}">
                  <asvg:svgBlip xmlns:asvg="http://schemas.microsoft.com/office/drawing/2016/SVG/main" xmlns="" r:embed="rId7"/>
                </a:ext>
              </a:extLst>
            </a:blip>
            <a:stretch>
              <a:fillRect/>
            </a:stretch>
          </a:blipFill>
        </p:spPr>
      </p:sp>
      <p:sp>
        <p:nvSpPr>
          <p:cNvPr id="11" name="Freeform 11"/>
          <p:cNvSpPr/>
          <p:nvPr/>
        </p:nvSpPr>
        <p:spPr>
          <a:xfrm rot="5400000">
            <a:off x="16161927" y="8557580"/>
            <a:ext cx="901902" cy="2556938"/>
          </a:xfrm>
          <a:custGeom>
            <a:avLst/>
            <a:gdLst/>
            <a:ahLst/>
            <a:cxnLst/>
            <a:rect l="l" t="t" r="r" b="b"/>
            <a:pathLst>
              <a:path w="901902" h="2556938">
                <a:moveTo>
                  <a:pt x="0" y="0"/>
                </a:moveTo>
                <a:lnTo>
                  <a:pt x="901902" y="0"/>
                </a:lnTo>
                <a:lnTo>
                  <a:pt x="901902" y="2556938"/>
                </a:lnTo>
                <a:lnTo>
                  <a:pt x="0" y="2556938"/>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2" name="Freeform 12"/>
          <p:cNvSpPr/>
          <p:nvPr/>
        </p:nvSpPr>
        <p:spPr>
          <a:xfrm>
            <a:off x="1743001" y="2323397"/>
            <a:ext cx="7315200" cy="3492750"/>
          </a:xfrm>
          <a:custGeom>
            <a:avLst/>
            <a:gdLst/>
            <a:ahLst/>
            <a:cxnLst/>
            <a:rect l="l" t="t" r="r" b="b"/>
            <a:pathLst>
              <a:path w="7315200" h="3492750">
                <a:moveTo>
                  <a:pt x="0" y="0"/>
                </a:moveTo>
                <a:lnTo>
                  <a:pt x="7315200" y="0"/>
                </a:lnTo>
                <a:lnTo>
                  <a:pt x="7315200" y="3492751"/>
                </a:lnTo>
                <a:lnTo>
                  <a:pt x="0" y="3492751"/>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13" name="Freeform 13"/>
          <p:cNvSpPr/>
          <p:nvPr/>
        </p:nvSpPr>
        <p:spPr>
          <a:xfrm>
            <a:off x="9229799" y="2342447"/>
            <a:ext cx="7315200" cy="3492750"/>
          </a:xfrm>
          <a:custGeom>
            <a:avLst/>
            <a:gdLst/>
            <a:ahLst/>
            <a:cxnLst/>
            <a:rect l="l" t="t" r="r" b="b"/>
            <a:pathLst>
              <a:path w="7315200" h="3492750">
                <a:moveTo>
                  <a:pt x="0" y="0"/>
                </a:moveTo>
                <a:lnTo>
                  <a:pt x="7315200" y="0"/>
                </a:lnTo>
                <a:lnTo>
                  <a:pt x="7315200" y="3492751"/>
                </a:lnTo>
                <a:lnTo>
                  <a:pt x="0" y="3492751"/>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14" name="TextBox 14"/>
          <p:cNvSpPr txBox="1"/>
          <p:nvPr/>
        </p:nvSpPr>
        <p:spPr>
          <a:xfrm>
            <a:off x="2373829" y="2424805"/>
            <a:ext cx="6053544" cy="3194684"/>
          </a:xfrm>
          <a:prstGeom prst="rect">
            <a:avLst/>
          </a:prstGeom>
        </p:spPr>
        <p:txBody>
          <a:bodyPr lIns="0" tIns="0" rIns="0" bIns="0" rtlCol="0" anchor="t">
            <a:spAutoFit/>
          </a:bodyPr>
          <a:lstStyle/>
          <a:p>
            <a:pPr algn="just">
              <a:lnSpc>
                <a:spcPts val="5040"/>
              </a:lnSpc>
              <a:spcBef>
                <a:spcPct val="0"/>
              </a:spcBef>
            </a:pPr>
            <a:r>
              <a:rPr lang="en-US" sz="3600" b="1">
                <a:solidFill>
                  <a:srgbClr val="FFFFFF"/>
                </a:solidFill>
                <a:latin typeface="Arimo Bold"/>
                <a:ea typeface="Arimo Bold"/>
                <a:cs typeface="Arimo Bold"/>
                <a:sym typeface="Arimo Bold"/>
              </a:rPr>
              <a:t>The Bird</a:t>
            </a:r>
            <a:r>
              <a:rPr lang="en-US" sz="3600">
                <a:solidFill>
                  <a:srgbClr val="FFFFFF"/>
                </a:solidFill>
                <a:latin typeface="Arimo"/>
                <a:ea typeface="Arimo"/>
                <a:cs typeface="Arimo"/>
                <a:sym typeface="Arimo"/>
              </a:rPr>
              <a:t>: The main character controlled by the player, which is affected by gravity and can jump (flap) based on player input.</a:t>
            </a:r>
          </a:p>
        </p:txBody>
      </p:sp>
      <p:sp>
        <p:nvSpPr>
          <p:cNvPr id="15" name="Freeform 15"/>
          <p:cNvSpPr/>
          <p:nvPr/>
        </p:nvSpPr>
        <p:spPr>
          <a:xfrm>
            <a:off x="1809824" y="5863773"/>
            <a:ext cx="7315200" cy="3492750"/>
          </a:xfrm>
          <a:custGeom>
            <a:avLst/>
            <a:gdLst/>
            <a:ahLst/>
            <a:cxnLst/>
            <a:rect l="l" t="t" r="r" b="b"/>
            <a:pathLst>
              <a:path w="7315200" h="3492750">
                <a:moveTo>
                  <a:pt x="0" y="0"/>
                </a:moveTo>
                <a:lnTo>
                  <a:pt x="7315200" y="0"/>
                </a:lnTo>
                <a:lnTo>
                  <a:pt x="7315200" y="3492750"/>
                </a:lnTo>
                <a:lnTo>
                  <a:pt x="0" y="3492750"/>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16" name="TextBox 16"/>
          <p:cNvSpPr txBox="1"/>
          <p:nvPr/>
        </p:nvSpPr>
        <p:spPr>
          <a:xfrm>
            <a:off x="9860627" y="2483671"/>
            <a:ext cx="6053544" cy="3101974"/>
          </a:xfrm>
          <a:prstGeom prst="rect">
            <a:avLst/>
          </a:prstGeom>
        </p:spPr>
        <p:txBody>
          <a:bodyPr lIns="0" tIns="0" rIns="0" bIns="0" rtlCol="0" anchor="t">
            <a:spAutoFit/>
          </a:bodyPr>
          <a:lstStyle/>
          <a:p>
            <a:pPr algn="just">
              <a:lnSpc>
                <a:spcPts val="4900"/>
              </a:lnSpc>
              <a:spcBef>
                <a:spcPct val="0"/>
              </a:spcBef>
            </a:pPr>
            <a:r>
              <a:rPr lang="en-US" sz="3500" b="1">
                <a:solidFill>
                  <a:srgbClr val="FFFFFF"/>
                </a:solidFill>
                <a:latin typeface="Arimo Bold"/>
                <a:ea typeface="Arimo Bold"/>
                <a:cs typeface="Arimo Bold"/>
                <a:sym typeface="Arimo Bold"/>
              </a:rPr>
              <a:t>Score</a:t>
            </a:r>
            <a:r>
              <a:rPr lang="en-US" sz="3500">
                <a:solidFill>
                  <a:srgbClr val="FFFFFF"/>
                </a:solidFill>
                <a:latin typeface="Arimo"/>
                <a:ea typeface="Arimo"/>
                <a:cs typeface="Arimo"/>
                <a:sym typeface="Arimo"/>
              </a:rPr>
              <a:t>: Players earn points each time the bird passes through the pipes. The score is displayed on the screen throughout the game.</a:t>
            </a:r>
          </a:p>
        </p:txBody>
      </p:sp>
      <p:sp>
        <p:nvSpPr>
          <p:cNvPr id="17" name="TextBox 17"/>
          <p:cNvSpPr txBox="1"/>
          <p:nvPr/>
        </p:nvSpPr>
        <p:spPr>
          <a:xfrm>
            <a:off x="2373829" y="5990898"/>
            <a:ext cx="6053544" cy="3200399"/>
          </a:xfrm>
          <a:prstGeom prst="rect">
            <a:avLst/>
          </a:prstGeom>
        </p:spPr>
        <p:txBody>
          <a:bodyPr lIns="0" tIns="0" rIns="0" bIns="0" rtlCol="0" anchor="t">
            <a:spAutoFit/>
          </a:bodyPr>
          <a:lstStyle/>
          <a:p>
            <a:pPr algn="just">
              <a:lnSpc>
                <a:spcPts val="4200"/>
              </a:lnSpc>
              <a:spcBef>
                <a:spcPct val="0"/>
              </a:spcBef>
            </a:pPr>
            <a:r>
              <a:rPr lang="en-US" sz="3000" b="1">
                <a:solidFill>
                  <a:srgbClr val="FFFFFF"/>
                </a:solidFill>
                <a:latin typeface="Arimo Bold"/>
                <a:ea typeface="Arimo Bold"/>
                <a:cs typeface="Arimo Bold"/>
                <a:sym typeface="Arimo Bold"/>
              </a:rPr>
              <a:t>Pipes:</a:t>
            </a:r>
            <a:r>
              <a:rPr lang="en-US" sz="3000">
                <a:solidFill>
                  <a:srgbClr val="FFFFFF"/>
                </a:solidFill>
                <a:latin typeface="Arimo"/>
                <a:ea typeface="Arimo"/>
                <a:cs typeface="Arimo"/>
                <a:sym typeface="Arimo"/>
              </a:rPr>
              <a:t> These are the obstacles that appear from the right side of the screen and move to the left. The gaps between the pipes vary, and the longer the player survives, the faster the pipes move.</a:t>
            </a:r>
          </a:p>
        </p:txBody>
      </p:sp>
      <p:sp>
        <p:nvSpPr>
          <p:cNvPr id="18" name="Freeform 18"/>
          <p:cNvSpPr/>
          <p:nvPr/>
        </p:nvSpPr>
        <p:spPr>
          <a:xfrm>
            <a:off x="9229799" y="5863773"/>
            <a:ext cx="7315200" cy="3492750"/>
          </a:xfrm>
          <a:custGeom>
            <a:avLst/>
            <a:gdLst/>
            <a:ahLst/>
            <a:cxnLst/>
            <a:rect l="l" t="t" r="r" b="b"/>
            <a:pathLst>
              <a:path w="7315200" h="3492750">
                <a:moveTo>
                  <a:pt x="0" y="0"/>
                </a:moveTo>
                <a:lnTo>
                  <a:pt x="7315200" y="0"/>
                </a:lnTo>
                <a:lnTo>
                  <a:pt x="7315200" y="3492750"/>
                </a:lnTo>
                <a:lnTo>
                  <a:pt x="0" y="3492750"/>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19" name="TextBox 19"/>
          <p:cNvSpPr txBox="1"/>
          <p:nvPr/>
        </p:nvSpPr>
        <p:spPr>
          <a:xfrm>
            <a:off x="9860627" y="5980229"/>
            <a:ext cx="6053544" cy="3376294"/>
          </a:xfrm>
          <a:prstGeom prst="rect">
            <a:avLst/>
          </a:prstGeom>
        </p:spPr>
        <p:txBody>
          <a:bodyPr lIns="0" tIns="0" rIns="0" bIns="0" rtlCol="0" anchor="t">
            <a:spAutoFit/>
          </a:bodyPr>
          <a:lstStyle/>
          <a:p>
            <a:pPr algn="just">
              <a:lnSpc>
                <a:spcPts val="4480"/>
              </a:lnSpc>
              <a:spcBef>
                <a:spcPct val="0"/>
              </a:spcBef>
            </a:pPr>
            <a:r>
              <a:rPr lang="en-US" sz="3200" b="1">
                <a:solidFill>
                  <a:srgbClr val="FFFFFF"/>
                </a:solidFill>
                <a:latin typeface="Arimo Bold"/>
                <a:ea typeface="Arimo Bold"/>
                <a:cs typeface="Arimo Bold"/>
                <a:sym typeface="Arimo Bold"/>
              </a:rPr>
              <a:t>Game Over</a:t>
            </a:r>
            <a:r>
              <a:rPr lang="en-US" sz="3200">
                <a:solidFill>
                  <a:srgbClr val="FFFFFF"/>
                </a:solidFill>
                <a:latin typeface="Arimo"/>
                <a:ea typeface="Arimo"/>
                <a:cs typeface="Arimo"/>
                <a:sym typeface="Arimo"/>
              </a:rPr>
              <a:t>: The game ends when the bird hits a pipe or falls to the ground. After a game over, the player can see their final score and is given the option to restart.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3354B"/>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235247"/>
            <a:ext cx="16230600" cy="8896840"/>
            <a:chOff x="0" y="0"/>
            <a:chExt cx="4274726" cy="2343201"/>
          </a:xfrm>
        </p:grpSpPr>
        <p:sp>
          <p:nvSpPr>
            <p:cNvPr id="3" name="Freeform 3"/>
            <p:cNvSpPr/>
            <p:nvPr/>
          </p:nvSpPr>
          <p:spPr>
            <a:xfrm>
              <a:off x="0" y="0"/>
              <a:ext cx="4274726" cy="2343201"/>
            </a:xfrm>
            <a:custGeom>
              <a:avLst/>
              <a:gdLst/>
              <a:ahLst/>
              <a:cxnLst/>
              <a:rect l="l" t="t" r="r" b="b"/>
              <a:pathLst>
                <a:path w="4274726" h="2343201">
                  <a:moveTo>
                    <a:pt x="0" y="0"/>
                  </a:moveTo>
                  <a:lnTo>
                    <a:pt x="4274726" y="0"/>
                  </a:lnTo>
                  <a:lnTo>
                    <a:pt x="4274726" y="2343201"/>
                  </a:lnTo>
                  <a:lnTo>
                    <a:pt x="0" y="2343201"/>
                  </a:lnTo>
                  <a:close/>
                </a:path>
              </a:pathLst>
            </a:custGeom>
            <a:solidFill>
              <a:srgbClr val="FFFFFF"/>
            </a:solidFill>
          </p:spPr>
        </p:sp>
        <p:sp>
          <p:nvSpPr>
            <p:cNvPr id="4" name="TextBox 4"/>
            <p:cNvSpPr txBox="1"/>
            <p:nvPr/>
          </p:nvSpPr>
          <p:spPr>
            <a:xfrm>
              <a:off x="0" y="-47625"/>
              <a:ext cx="4274726" cy="2390826"/>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6621852" y="0"/>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a:off x="-297060" y="8718195"/>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Freeform 7"/>
          <p:cNvSpPr/>
          <p:nvPr/>
        </p:nvSpPr>
        <p:spPr>
          <a:xfrm rot="5400000">
            <a:off x="807907"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Freeform 8"/>
          <p:cNvSpPr/>
          <p:nvPr/>
        </p:nvSpPr>
        <p:spPr>
          <a:xfrm rot="5400000" flipH="1" flipV="1">
            <a:off x="16239371" y="8665253"/>
            <a:ext cx="764962" cy="2168706"/>
          </a:xfrm>
          <a:custGeom>
            <a:avLst/>
            <a:gdLst/>
            <a:ahLst/>
            <a:cxnLst/>
            <a:rect l="l" t="t" r="r" b="b"/>
            <a:pathLst>
              <a:path w="764962" h="2168706">
                <a:moveTo>
                  <a:pt x="764962" y="2168706"/>
                </a:moveTo>
                <a:lnTo>
                  <a:pt x="0" y="2168706"/>
                </a:lnTo>
                <a:lnTo>
                  <a:pt x="0" y="0"/>
                </a:lnTo>
                <a:lnTo>
                  <a:pt x="764962" y="0"/>
                </a:lnTo>
                <a:lnTo>
                  <a:pt x="764962" y="2168706"/>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AutoShape 12"/>
          <p:cNvSpPr/>
          <p:nvPr/>
        </p:nvSpPr>
        <p:spPr>
          <a:xfrm flipV="1">
            <a:off x="17259300" y="5389153"/>
            <a:ext cx="762000" cy="294514"/>
          </a:xfrm>
          <a:prstGeom prst="line">
            <a:avLst/>
          </a:prstGeom>
          <a:ln w="38100" cap="rnd">
            <a:solidFill>
              <a:srgbClr val="ACB8C0"/>
            </a:solidFill>
            <a:prstDash val="solid"/>
            <a:headEnd type="none" w="sm" len="sm"/>
            <a:tailEnd type="arrow" w="med" len="sm"/>
          </a:ln>
        </p:spPr>
      </p:sp>
      <p:sp>
        <p:nvSpPr>
          <p:cNvPr id="13" name="Freeform 13"/>
          <p:cNvSpPr/>
          <p:nvPr/>
        </p:nvSpPr>
        <p:spPr>
          <a:xfrm>
            <a:off x="5817334" y="1235247"/>
            <a:ext cx="6985900" cy="8896840"/>
          </a:xfrm>
          <a:custGeom>
            <a:avLst/>
            <a:gdLst/>
            <a:ahLst/>
            <a:cxnLst/>
            <a:rect l="l" t="t" r="r" b="b"/>
            <a:pathLst>
              <a:path w="6985900" h="8896840">
                <a:moveTo>
                  <a:pt x="0" y="0"/>
                </a:moveTo>
                <a:lnTo>
                  <a:pt x="6985900" y="0"/>
                </a:lnTo>
                <a:lnTo>
                  <a:pt x="6985900" y="8896840"/>
                </a:lnTo>
                <a:lnTo>
                  <a:pt x="0" y="8896840"/>
                </a:lnTo>
                <a:lnTo>
                  <a:pt x="0" y="0"/>
                </a:lnTo>
                <a:close/>
              </a:path>
            </a:pathLst>
          </a:custGeom>
          <a:blipFill>
            <a:blip r:embed="rId6"/>
            <a:stretch>
              <a:fillRect l="-5558" r="-5558"/>
            </a:stretch>
          </a:blipFill>
        </p:spPr>
      </p:sp>
      <p:sp>
        <p:nvSpPr>
          <p:cNvPr id="14" name="TextBox 14"/>
          <p:cNvSpPr txBox="1"/>
          <p:nvPr/>
        </p:nvSpPr>
        <p:spPr>
          <a:xfrm>
            <a:off x="5817334" y="-190500"/>
            <a:ext cx="8813066" cy="1795363"/>
          </a:xfrm>
          <a:prstGeom prst="rect">
            <a:avLst/>
          </a:prstGeom>
        </p:spPr>
        <p:txBody>
          <a:bodyPr wrap="square" lIns="0" tIns="0" rIns="0" bIns="0" rtlCol="0" anchor="t">
            <a:spAutoFit/>
          </a:bodyPr>
          <a:lstStyle/>
          <a:p>
            <a:pPr algn="ctr">
              <a:lnSpc>
                <a:spcPts val="13999"/>
              </a:lnSpc>
              <a:spcBef>
                <a:spcPct val="0"/>
              </a:spcBef>
            </a:pPr>
            <a:r>
              <a:rPr lang="en-US" sz="9999" dirty="0">
                <a:solidFill>
                  <a:srgbClr val="FFFFFF"/>
                </a:solidFill>
                <a:latin typeface="League Spartan"/>
                <a:ea typeface="League Spartan"/>
                <a:cs typeface="League Spartan"/>
                <a:sym typeface="League Spartan"/>
              </a:rPr>
              <a:t>Flowchart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pic>
          <p:nvPicPr>
            <p:cNvPr id="3" name="Picture 3"/>
            <p:cNvPicPr>
              <a:picLocks noChangeAspect="1"/>
            </p:cNvPicPr>
            <p:nvPr/>
          </p:nvPicPr>
          <p:blipFill>
            <a:blip r:embed="rId2"/>
            <a:srcRect l="15359" r="15359"/>
            <a:stretch>
              <a:fillRect/>
            </a:stretch>
          </p:blipFill>
          <p:spPr>
            <a:xfrm>
              <a:off x="0" y="0"/>
              <a:ext cx="24384000" cy="13716000"/>
            </a:xfrm>
            <a:prstGeom prst="rect">
              <a:avLst/>
            </a:prstGeom>
          </p:spPr>
        </p:pic>
      </p:grpSp>
      <p:sp>
        <p:nvSpPr>
          <p:cNvPr id="4" name="Freeform 4"/>
          <p:cNvSpPr/>
          <p:nvPr/>
        </p:nvSpPr>
        <p:spPr>
          <a:xfrm>
            <a:off x="5933228" y="5143500"/>
            <a:ext cx="2011384" cy="6436428"/>
          </a:xfrm>
          <a:custGeom>
            <a:avLst/>
            <a:gdLst/>
            <a:ahLst/>
            <a:cxnLst/>
            <a:rect l="l" t="t" r="r" b="b"/>
            <a:pathLst>
              <a:path w="2011384" h="6436428">
                <a:moveTo>
                  <a:pt x="0" y="0"/>
                </a:moveTo>
                <a:lnTo>
                  <a:pt x="2011384" y="0"/>
                </a:lnTo>
                <a:lnTo>
                  <a:pt x="2011384" y="6436428"/>
                </a:lnTo>
                <a:lnTo>
                  <a:pt x="0" y="6436428"/>
                </a:lnTo>
                <a:lnTo>
                  <a:pt x="0" y="0"/>
                </a:lnTo>
                <a:close/>
              </a:path>
            </a:pathLst>
          </a:custGeom>
          <a:blipFill>
            <a:blip r:embed="rId3"/>
            <a:stretch>
              <a:fillRect/>
            </a:stretch>
          </a:blipFill>
        </p:spPr>
      </p:sp>
      <p:sp>
        <p:nvSpPr>
          <p:cNvPr id="5" name="Freeform 5"/>
          <p:cNvSpPr/>
          <p:nvPr/>
        </p:nvSpPr>
        <p:spPr>
          <a:xfrm>
            <a:off x="10915209" y="-4007183"/>
            <a:ext cx="2011384" cy="6436428"/>
          </a:xfrm>
          <a:custGeom>
            <a:avLst/>
            <a:gdLst/>
            <a:ahLst/>
            <a:cxnLst/>
            <a:rect l="l" t="t" r="r" b="b"/>
            <a:pathLst>
              <a:path w="2011384" h="6436428">
                <a:moveTo>
                  <a:pt x="0" y="0"/>
                </a:moveTo>
                <a:lnTo>
                  <a:pt x="2011383" y="0"/>
                </a:lnTo>
                <a:lnTo>
                  <a:pt x="2011383" y="6436428"/>
                </a:lnTo>
                <a:lnTo>
                  <a:pt x="0" y="6436428"/>
                </a:lnTo>
                <a:lnTo>
                  <a:pt x="0" y="0"/>
                </a:lnTo>
                <a:close/>
              </a:path>
            </a:pathLst>
          </a:custGeom>
          <a:blipFill>
            <a:blip r:embed="rId3"/>
            <a:stretch>
              <a:fillRect/>
            </a:stretch>
          </a:blipFill>
        </p:spPr>
      </p:sp>
      <p:sp>
        <p:nvSpPr>
          <p:cNvPr id="6" name="Freeform 6"/>
          <p:cNvSpPr/>
          <p:nvPr/>
        </p:nvSpPr>
        <p:spPr>
          <a:xfrm>
            <a:off x="10915209" y="7889311"/>
            <a:ext cx="2011384" cy="6436428"/>
          </a:xfrm>
          <a:custGeom>
            <a:avLst/>
            <a:gdLst/>
            <a:ahLst/>
            <a:cxnLst/>
            <a:rect l="l" t="t" r="r" b="b"/>
            <a:pathLst>
              <a:path w="2011384" h="6436428">
                <a:moveTo>
                  <a:pt x="0" y="0"/>
                </a:moveTo>
                <a:lnTo>
                  <a:pt x="2011383" y="0"/>
                </a:lnTo>
                <a:lnTo>
                  <a:pt x="2011383" y="6436428"/>
                </a:lnTo>
                <a:lnTo>
                  <a:pt x="0" y="6436428"/>
                </a:lnTo>
                <a:lnTo>
                  <a:pt x="0" y="0"/>
                </a:lnTo>
                <a:close/>
              </a:path>
            </a:pathLst>
          </a:custGeom>
          <a:blipFill>
            <a:blip r:embed="rId3"/>
            <a:stretch>
              <a:fillRect/>
            </a:stretch>
          </a:blipFill>
        </p:spPr>
      </p:sp>
      <p:sp>
        <p:nvSpPr>
          <p:cNvPr id="7" name="Freeform 7"/>
          <p:cNvSpPr/>
          <p:nvPr/>
        </p:nvSpPr>
        <p:spPr>
          <a:xfrm>
            <a:off x="14984332" y="-1993464"/>
            <a:ext cx="2011384" cy="6436428"/>
          </a:xfrm>
          <a:custGeom>
            <a:avLst/>
            <a:gdLst/>
            <a:ahLst/>
            <a:cxnLst/>
            <a:rect l="l" t="t" r="r" b="b"/>
            <a:pathLst>
              <a:path w="2011384" h="6436428">
                <a:moveTo>
                  <a:pt x="0" y="0"/>
                </a:moveTo>
                <a:lnTo>
                  <a:pt x="2011384" y="0"/>
                </a:lnTo>
                <a:lnTo>
                  <a:pt x="2011384" y="6436429"/>
                </a:lnTo>
                <a:lnTo>
                  <a:pt x="0" y="6436429"/>
                </a:lnTo>
                <a:lnTo>
                  <a:pt x="0" y="0"/>
                </a:lnTo>
                <a:close/>
              </a:path>
            </a:pathLst>
          </a:custGeom>
          <a:blipFill>
            <a:blip r:embed="rId3"/>
            <a:stretch>
              <a:fillRect/>
            </a:stretch>
          </a:blipFill>
        </p:spPr>
      </p:sp>
      <p:sp>
        <p:nvSpPr>
          <p:cNvPr id="8" name="Freeform 8"/>
          <p:cNvSpPr/>
          <p:nvPr/>
        </p:nvSpPr>
        <p:spPr>
          <a:xfrm>
            <a:off x="2329236" y="1872540"/>
            <a:ext cx="3807379" cy="2715198"/>
          </a:xfrm>
          <a:custGeom>
            <a:avLst/>
            <a:gdLst/>
            <a:ahLst/>
            <a:cxnLst/>
            <a:rect l="l" t="t" r="r" b="b"/>
            <a:pathLst>
              <a:path w="3807379" h="2715198">
                <a:moveTo>
                  <a:pt x="0" y="0"/>
                </a:moveTo>
                <a:lnTo>
                  <a:pt x="3807379" y="0"/>
                </a:lnTo>
                <a:lnTo>
                  <a:pt x="3807379" y="2715198"/>
                </a:lnTo>
                <a:lnTo>
                  <a:pt x="0" y="2715198"/>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9" name="Freeform 9"/>
          <p:cNvSpPr/>
          <p:nvPr/>
        </p:nvSpPr>
        <p:spPr>
          <a:xfrm>
            <a:off x="3469082" y="2289619"/>
            <a:ext cx="1955792" cy="2298119"/>
          </a:xfrm>
          <a:custGeom>
            <a:avLst/>
            <a:gdLst/>
            <a:ahLst/>
            <a:cxnLst/>
            <a:rect l="l" t="t" r="r" b="b"/>
            <a:pathLst>
              <a:path w="1955792" h="2298119">
                <a:moveTo>
                  <a:pt x="0" y="0"/>
                </a:moveTo>
                <a:lnTo>
                  <a:pt x="1955792" y="0"/>
                </a:lnTo>
                <a:lnTo>
                  <a:pt x="1955792" y="2298119"/>
                </a:lnTo>
                <a:lnTo>
                  <a:pt x="0" y="2298119"/>
                </a:lnTo>
                <a:lnTo>
                  <a:pt x="0" y="0"/>
                </a:lnTo>
                <a:close/>
              </a:path>
            </a:pathLst>
          </a:custGeom>
          <a:blipFill>
            <a:blip r:embed="rId6"/>
            <a:stretch>
              <a:fillRect l="-43278" t="-10521" b="-91552"/>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3354B"/>
        </a:solidFill>
        <a:effectLst/>
      </p:bgPr>
    </p:bg>
    <p:spTree>
      <p:nvGrpSpPr>
        <p:cNvPr id="1" name=""/>
        <p:cNvGrpSpPr/>
        <p:nvPr/>
      </p:nvGrpSpPr>
      <p:grpSpPr>
        <a:xfrm>
          <a:off x="0" y="0"/>
          <a:ext cx="0" cy="0"/>
          <a:chOff x="0" y="0"/>
          <a:chExt cx="0" cy="0"/>
        </a:xfrm>
      </p:grpSpPr>
      <p:sp>
        <p:nvSpPr>
          <p:cNvPr id="2" name="Freeform 2"/>
          <p:cNvSpPr/>
          <p:nvPr/>
        </p:nvSpPr>
        <p:spPr>
          <a:xfrm>
            <a:off x="15537499" y="408799"/>
            <a:ext cx="1487448" cy="1929472"/>
          </a:xfrm>
          <a:custGeom>
            <a:avLst/>
            <a:gdLst/>
            <a:ahLst/>
            <a:cxnLst/>
            <a:rect l="l" t="t" r="r" b="b"/>
            <a:pathLst>
              <a:path w="1487448" h="1929472">
                <a:moveTo>
                  <a:pt x="0" y="0"/>
                </a:moveTo>
                <a:lnTo>
                  <a:pt x="1487447" y="0"/>
                </a:lnTo>
                <a:lnTo>
                  <a:pt x="1487447" y="1929472"/>
                </a:lnTo>
                <a:lnTo>
                  <a:pt x="0" y="192947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787293" y="7753458"/>
            <a:ext cx="1487448" cy="1929472"/>
          </a:xfrm>
          <a:custGeom>
            <a:avLst/>
            <a:gdLst/>
            <a:ahLst/>
            <a:cxnLst/>
            <a:rect l="l" t="t" r="r" b="b"/>
            <a:pathLst>
              <a:path w="1487448" h="1929472">
                <a:moveTo>
                  <a:pt x="0" y="0"/>
                </a:moveTo>
                <a:lnTo>
                  <a:pt x="1487448" y="0"/>
                </a:lnTo>
                <a:lnTo>
                  <a:pt x="1487448" y="1929473"/>
                </a:lnTo>
                <a:lnTo>
                  <a:pt x="0" y="192947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rot="5400000">
            <a:off x="1892260" y="845119"/>
            <a:ext cx="764962" cy="2168706"/>
          </a:xfrm>
          <a:custGeom>
            <a:avLst/>
            <a:gdLst/>
            <a:ahLst/>
            <a:cxnLst/>
            <a:rect l="l" t="t" r="r" b="b"/>
            <a:pathLst>
              <a:path w="764962" h="2168706">
                <a:moveTo>
                  <a:pt x="0" y="0"/>
                </a:moveTo>
                <a:lnTo>
                  <a:pt x="764962" y="0"/>
                </a:lnTo>
                <a:lnTo>
                  <a:pt x="764962" y="2168707"/>
                </a:lnTo>
                <a:lnTo>
                  <a:pt x="0" y="2168707"/>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rot="5400000" flipH="1" flipV="1">
            <a:off x="15155018" y="7251361"/>
            <a:ext cx="764962" cy="2168706"/>
          </a:xfrm>
          <a:custGeom>
            <a:avLst/>
            <a:gdLst/>
            <a:ahLst/>
            <a:cxnLst/>
            <a:rect l="l" t="t" r="r" b="b"/>
            <a:pathLst>
              <a:path w="764962" h="2168706">
                <a:moveTo>
                  <a:pt x="764961" y="2168706"/>
                </a:moveTo>
                <a:lnTo>
                  <a:pt x="0" y="2168706"/>
                </a:lnTo>
                <a:lnTo>
                  <a:pt x="0" y="0"/>
                </a:lnTo>
                <a:lnTo>
                  <a:pt x="764961" y="0"/>
                </a:lnTo>
                <a:lnTo>
                  <a:pt x="764961" y="2168706"/>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TextBox 6"/>
          <p:cNvSpPr txBox="1"/>
          <p:nvPr/>
        </p:nvSpPr>
        <p:spPr>
          <a:xfrm>
            <a:off x="2168611" y="3767021"/>
            <a:ext cx="13950777" cy="2476733"/>
          </a:xfrm>
          <a:prstGeom prst="rect">
            <a:avLst/>
          </a:prstGeom>
        </p:spPr>
        <p:txBody>
          <a:bodyPr lIns="0" tIns="0" rIns="0" bIns="0" rtlCol="0" anchor="t">
            <a:spAutoFit/>
          </a:bodyPr>
          <a:lstStyle/>
          <a:p>
            <a:pPr algn="ctr">
              <a:lnSpc>
                <a:spcPts val="20299"/>
              </a:lnSpc>
              <a:spcBef>
                <a:spcPct val="0"/>
              </a:spcBef>
            </a:pPr>
            <a:r>
              <a:rPr lang="en-US" sz="14499">
                <a:solidFill>
                  <a:srgbClr val="FFFFFF"/>
                </a:solidFill>
                <a:latin typeface="League Spartan"/>
                <a:ea typeface="League Spartan"/>
                <a:cs typeface="League Spartan"/>
                <a:sym typeface="League Spartan"/>
              </a:rPr>
              <a:t>Terima Kasih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450</Words>
  <Application>Microsoft Office PowerPoint</Application>
  <PresentationFormat>Custom</PresentationFormat>
  <Paragraphs>25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League Spartan</vt:lpstr>
      <vt:lpstr>Arimo Bold</vt:lpstr>
      <vt:lpstr>Calibri</vt:lpstr>
      <vt:lpstr>Arimo</vt:lpstr>
      <vt:lpstr>Office Theme</vt:lpstr>
      <vt:lpstr>Slide 1</vt:lpstr>
      <vt:lpstr>Slide 2</vt:lpstr>
      <vt:lpstr>Slide 3</vt:lpstr>
      <vt:lpstr>Slide 4</vt:lpstr>
      <vt:lpstr>Slide 5</vt:lpstr>
      <vt:lpstr>Slide 6</vt:lpstr>
      <vt:lpstr>Slide 7</vt:lpstr>
      <vt:lpstr>Slide 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Ahmad Gary Adythia Kevin Dhiyo Muhammad Hisyam Muhammad Nabil Romatio</dc:title>
  <cp:lastModifiedBy>Windows User</cp:lastModifiedBy>
  <cp:revision>4</cp:revision>
  <dcterms:created xsi:type="dcterms:W3CDTF">2006-08-16T00:00:00Z</dcterms:created>
  <dcterms:modified xsi:type="dcterms:W3CDTF">2024-10-15T09:08:17Z</dcterms:modified>
  <dc:identifier>DAGTnxWrXkI</dc:identifier>
</cp:coreProperties>
</file>