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C4BF6A-C909-45E1-ACE8-A2F7F59F49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AD8181D8-9946-4CD2-8940-091D71C8CC7E}"/>
              </a:ext>
            </a:extLst>
          </p:cNvPr>
          <p:cNvSpPr>
            <a:spLocks noGrp="1"/>
          </p:cNvSpPr>
          <p:nvPr>
            <p:ph type="ctrTitle"/>
          </p:nvPr>
        </p:nvSpPr>
        <p:spPr>
          <a:xfrm>
            <a:off x="1524000" y="1649413"/>
            <a:ext cx="9144000" cy="2387600"/>
          </a:xfrm>
        </p:spPr>
        <p:txBody>
          <a:bodyPr anchor="b"/>
          <a:lstStyle>
            <a:lvl1pPr algn="ctr">
              <a:defRPr sz="6000"/>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927210AA-AAA4-436E-8A41-638FF7699B6C}"/>
              </a:ext>
            </a:extLst>
          </p:cNvPr>
          <p:cNvSpPr>
            <a:spLocks noGrp="1"/>
          </p:cNvSpPr>
          <p:nvPr>
            <p:ph type="subTitle" idx="1"/>
          </p:nvPr>
        </p:nvSpPr>
        <p:spPr>
          <a:xfrm>
            <a:off x="1524000" y="41735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E11A17F3-30FA-4279-B697-E7D417D1EF0C}"/>
              </a:ext>
            </a:extLst>
          </p:cNvPr>
          <p:cNvSpPr>
            <a:spLocks noGrp="1"/>
          </p:cNvSpPr>
          <p:nvPr>
            <p:ph type="dt" sz="half" idx="10"/>
          </p:nvPr>
        </p:nvSpPr>
        <p:spPr>
          <a:xfrm>
            <a:off x="838200" y="5978524"/>
            <a:ext cx="2743200" cy="365125"/>
          </a:xfrm>
        </p:spPr>
        <p:txBody>
          <a:bodyPr/>
          <a:lstStyle/>
          <a:p>
            <a:fld id="{3A9F8E58-A300-40EB-A5E7-A67043162A4A}" type="datetimeFigureOut">
              <a:rPr lang="en-ID" smtClean="0"/>
              <a:t>18/10/2019</a:t>
            </a:fld>
            <a:endParaRPr lang="en-ID"/>
          </a:p>
        </p:txBody>
      </p:sp>
      <p:sp>
        <p:nvSpPr>
          <p:cNvPr id="5" name="Footer Placeholder 4">
            <a:extLst>
              <a:ext uri="{FF2B5EF4-FFF2-40B4-BE49-F238E27FC236}">
                <a16:creationId xmlns:a16="http://schemas.microsoft.com/office/drawing/2014/main" id="{91257F3A-D45A-42FD-8297-19C9B208524C}"/>
              </a:ext>
            </a:extLst>
          </p:cNvPr>
          <p:cNvSpPr>
            <a:spLocks noGrp="1"/>
          </p:cNvSpPr>
          <p:nvPr>
            <p:ph type="ftr" sz="quarter" idx="11"/>
          </p:nvPr>
        </p:nvSpPr>
        <p:spPr>
          <a:xfrm>
            <a:off x="4038600" y="5978524"/>
            <a:ext cx="4114800" cy="365125"/>
          </a:xfrm>
        </p:spPr>
        <p:txBody>
          <a:bodyPr/>
          <a:lstStyle/>
          <a:p>
            <a:endParaRPr lang="en-ID" dirty="0"/>
          </a:p>
        </p:txBody>
      </p:sp>
      <p:sp>
        <p:nvSpPr>
          <p:cNvPr id="6" name="Slide Number Placeholder 5">
            <a:extLst>
              <a:ext uri="{FF2B5EF4-FFF2-40B4-BE49-F238E27FC236}">
                <a16:creationId xmlns:a16="http://schemas.microsoft.com/office/drawing/2014/main" id="{C1B8E42B-3FAD-4703-8807-7C9443E00117}"/>
              </a:ext>
            </a:extLst>
          </p:cNvPr>
          <p:cNvSpPr>
            <a:spLocks noGrp="1"/>
          </p:cNvSpPr>
          <p:nvPr>
            <p:ph type="sldNum" sz="quarter" idx="12"/>
          </p:nvPr>
        </p:nvSpPr>
        <p:spPr>
          <a:xfrm>
            <a:off x="8610600" y="5978524"/>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233848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2D9F81-77AF-4883-9ACA-DE18BB8B17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D03529AB-9B30-40A6-8EE8-501E2F262912}"/>
              </a:ext>
            </a:extLst>
          </p:cNvPr>
          <p:cNvSpPr>
            <a:spLocks noGrp="1"/>
          </p:cNvSpPr>
          <p:nvPr>
            <p:ph type="title"/>
          </p:nvPr>
        </p:nvSpPr>
        <p:spPr>
          <a:xfrm>
            <a:off x="838200" y="983456"/>
            <a:ext cx="10515600" cy="1325563"/>
          </a:xfrm>
        </p:spPr>
        <p:txBody>
          <a:bodyPr/>
          <a:lstStyle/>
          <a:p>
            <a:r>
              <a:rPr lang="en-US" dirty="0"/>
              <a:t>Click to edit Master title style</a:t>
            </a:r>
            <a:endParaRPr lang="en-ID" dirty="0"/>
          </a:p>
        </p:txBody>
      </p:sp>
      <p:sp>
        <p:nvSpPr>
          <p:cNvPr id="3" name="Vertical Text Placeholder 2">
            <a:extLst>
              <a:ext uri="{FF2B5EF4-FFF2-40B4-BE49-F238E27FC236}">
                <a16:creationId xmlns:a16="http://schemas.microsoft.com/office/drawing/2014/main" id="{4ABA1970-55B6-47D4-875D-6FDCF2082B80}"/>
              </a:ext>
            </a:extLst>
          </p:cNvPr>
          <p:cNvSpPr>
            <a:spLocks noGrp="1"/>
          </p:cNvSpPr>
          <p:nvPr>
            <p:ph type="body" orient="vert" idx="1"/>
          </p:nvPr>
        </p:nvSpPr>
        <p:spPr>
          <a:xfrm>
            <a:off x="838200" y="2421082"/>
            <a:ext cx="10515600" cy="355369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001C8026-1BC2-40D0-80FA-0FD667AEF88A}"/>
              </a:ext>
            </a:extLst>
          </p:cNvPr>
          <p:cNvSpPr>
            <a:spLocks noGrp="1"/>
          </p:cNvSpPr>
          <p:nvPr>
            <p:ph type="dt" sz="half" idx="10"/>
          </p:nvPr>
        </p:nvSpPr>
        <p:spPr>
          <a:xfrm>
            <a:off x="838200" y="6086837"/>
            <a:ext cx="2743200" cy="365125"/>
          </a:xfrm>
        </p:spPr>
        <p:txBody>
          <a:bodyPr/>
          <a:lstStyle/>
          <a:p>
            <a:fld id="{3A9F8E58-A300-40EB-A5E7-A67043162A4A}" type="datetimeFigureOut">
              <a:rPr lang="en-ID" smtClean="0"/>
              <a:t>18/10/2019</a:t>
            </a:fld>
            <a:endParaRPr lang="en-ID" dirty="0"/>
          </a:p>
        </p:txBody>
      </p:sp>
      <p:sp>
        <p:nvSpPr>
          <p:cNvPr id="5" name="Footer Placeholder 4">
            <a:extLst>
              <a:ext uri="{FF2B5EF4-FFF2-40B4-BE49-F238E27FC236}">
                <a16:creationId xmlns:a16="http://schemas.microsoft.com/office/drawing/2014/main" id="{0505B1BA-C332-402F-B7EB-B3B658048F0E}"/>
              </a:ext>
            </a:extLst>
          </p:cNvPr>
          <p:cNvSpPr>
            <a:spLocks noGrp="1"/>
          </p:cNvSpPr>
          <p:nvPr>
            <p:ph type="ftr" sz="quarter" idx="11"/>
          </p:nvPr>
        </p:nvSpPr>
        <p:spPr>
          <a:xfrm>
            <a:off x="4038600" y="6086837"/>
            <a:ext cx="4114800" cy="365125"/>
          </a:xfrm>
        </p:spPr>
        <p:txBody>
          <a:bodyPr/>
          <a:lstStyle/>
          <a:p>
            <a:endParaRPr lang="en-ID"/>
          </a:p>
        </p:txBody>
      </p:sp>
      <p:sp>
        <p:nvSpPr>
          <p:cNvPr id="6" name="Slide Number Placeholder 5">
            <a:extLst>
              <a:ext uri="{FF2B5EF4-FFF2-40B4-BE49-F238E27FC236}">
                <a16:creationId xmlns:a16="http://schemas.microsoft.com/office/drawing/2014/main" id="{F3221DBE-8C2E-46FF-8606-74F567EF474E}"/>
              </a:ext>
            </a:extLst>
          </p:cNvPr>
          <p:cNvSpPr>
            <a:spLocks noGrp="1"/>
          </p:cNvSpPr>
          <p:nvPr>
            <p:ph type="sldNum" sz="quarter" idx="12"/>
          </p:nvPr>
        </p:nvSpPr>
        <p:spPr>
          <a:xfrm>
            <a:off x="8610600" y="6086837"/>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356997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EF27D1-E464-4E5D-A1F7-DF0B32DFFD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Vertical Title 1">
            <a:extLst>
              <a:ext uri="{FF2B5EF4-FFF2-40B4-BE49-F238E27FC236}">
                <a16:creationId xmlns:a16="http://schemas.microsoft.com/office/drawing/2014/main" id="{25D72D8B-BE93-4C44-AAD1-0224585BEA89}"/>
              </a:ext>
            </a:extLst>
          </p:cNvPr>
          <p:cNvSpPr>
            <a:spLocks noGrp="1"/>
          </p:cNvSpPr>
          <p:nvPr>
            <p:ph type="title" orient="vert"/>
          </p:nvPr>
        </p:nvSpPr>
        <p:spPr>
          <a:xfrm>
            <a:off x="8724900" y="1039091"/>
            <a:ext cx="2628900" cy="4946073"/>
          </a:xfrm>
        </p:spPr>
        <p:txBody>
          <a:bodyPr vert="eaVert"/>
          <a:lstStyle/>
          <a:p>
            <a:r>
              <a:rPr lang="en-US" dirty="0"/>
              <a:t>Click to edit Master title style</a:t>
            </a:r>
            <a:endParaRPr lang="en-ID" dirty="0"/>
          </a:p>
        </p:txBody>
      </p:sp>
      <p:sp>
        <p:nvSpPr>
          <p:cNvPr id="3" name="Vertical Text Placeholder 2">
            <a:extLst>
              <a:ext uri="{FF2B5EF4-FFF2-40B4-BE49-F238E27FC236}">
                <a16:creationId xmlns:a16="http://schemas.microsoft.com/office/drawing/2014/main" id="{045E7454-6605-4FC3-9743-9550A9C7911F}"/>
              </a:ext>
            </a:extLst>
          </p:cNvPr>
          <p:cNvSpPr>
            <a:spLocks noGrp="1"/>
          </p:cNvSpPr>
          <p:nvPr>
            <p:ph type="body" orient="vert" idx="1"/>
          </p:nvPr>
        </p:nvSpPr>
        <p:spPr>
          <a:xfrm>
            <a:off x="838200" y="1039089"/>
            <a:ext cx="7734300" cy="49460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5909C7DF-388E-47EA-A075-7C9BAA28A4E4}"/>
              </a:ext>
            </a:extLst>
          </p:cNvPr>
          <p:cNvSpPr>
            <a:spLocks noGrp="1"/>
          </p:cNvSpPr>
          <p:nvPr>
            <p:ph type="dt" sz="half" idx="10"/>
          </p:nvPr>
        </p:nvSpPr>
        <p:spPr>
          <a:xfrm>
            <a:off x="838200" y="6148532"/>
            <a:ext cx="2743200" cy="365125"/>
          </a:xfrm>
        </p:spPr>
        <p:txBody>
          <a:bodyPr/>
          <a:lstStyle/>
          <a:p>
            <a:fld id="{3A9F8E58-A300-40EB-A5E7-A67043162A4A}" type="datetimeFigureOut">
              <a:rPr lang="en-ID" smtClean="0"/>
              <a:t>18/10/2019</a:t>
            </a:fld>
            <a:endParaRPr lang="en-ID"/>
          </a:p>
        </p:txBody>
      </p:sp>
      <p:sp>
        <p:nvSpPr>
          <p:cNvPr id="5" name="Footer Placeholder 4">
            <a:extLst>
              <a:ext uri="{FF2B5EF4-FFF2-40B4-BE49-F238E27FC236}">
                <a16:creationId xmlns:a16="http://schemas.microsoft.com/office/drawing/2014/main" id="{2863792C-EC41-4AF2-8998-424B5BF08561}"/>
              </a:ext>
            </a:extLst>
          </p:cNvPr>
          <p:cNvSpPr>
            <a:spLocks noGrp="1"/>
          </p:cNvSpPr>
          <p:nvPr>
            <p:ph type="ftr" sz="quarter" idx="11"/>
          </p:nvPr>
        </p:nvSpPr>
        <p:spPr>
          <a:xfrm>
            <a:off x="4038600" y="6148532"/>
            <a:ext cx="4114800" cy="365125"/>
          </a:xfrm>
        </p:spPr>
        <p:txBody>
          <a:bodyPr/>
          <a:lstStyle/>
          <a:p>
            <a:endParaRPr lang="en-ID"/>
          </a:p>
        </p:txBody>
      </p:sp>
      <p:sp>
        <p:nvSpPr>
          <p:cNvPr id="6" name="Slide Number Placeholder 5">
            <a:extLst>
              <a:ext uri="{FF2B5EF4-FFF2-40B4-BE49-F238E27FC236}">
                <a16:creationId xmlns:a16="http://schemas.microsoft.com/office/drawing/2014/main" id="{E536FF75-51A7-4671-9B63-47C3AF803C3B}"/>
              </a:ext>
            </a:extLst>
          </p:cNvPr>
          <p:cNvSpPr>
            <a:spLocks noGrp="1"/>
          </p:cNvSpPr>
          <p:nvPr>
            <p:ph type="sldNum" sz="quarter" idx="12"/>
          </p:nvPr>
        </p:nvSpPr>
        <p:spPr>
          <a:xfrm>
            <a:off x="8610600" y="6148532"/>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208304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74EE7F-FDC6-443C-8F65-F53FFF5708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D4FA26CC-BF3A-41C3-92B4-616EA05B222C}"/>
              </a:ext>
            </a:extLst>
          </p:cNvPr>
          <p:cNvSpPr>
            <a:spLocks noGrp="1"/>
          </p:cNvSpPr>
          <p:nvPr>
            <p:ph type="title"/>
          </p:nvPr>
        </p:nvSpPr>
        <p:spPr>
          <a:xfrm>
            <a:off x="838200" y="1026318"/>
            <a:ext cx="10515600" cy="1325563"/>
          </a:xfrm>
        </p:spPr>
        <p:txBody>
          <a:body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707F13EC-9F6E-41C3-B6F4-5F70FEC86412}"/>
              </a:ext>
            </a:extLst>
          </p:cNvPr>
          <p:cNvSpPr>
            <a:spLocks noGrp="1"/>
          </p:cNvSpPr>
          <p:nvPr>
            <p:ph idx="1"/>
          </p:nvPr>
        </p:nvSpPr>
        <p:spPr>
          <a:xfrm>
            <a:off x="838200" y="2506662"/>
            <a:ext cx="10515600" cy="3944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205628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5F4F920-0A1B-413E-8C8D-2A90B58017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6584B0E8-8FE6-435C-A27A-BD628A32374D}"/>
              </a:ext>
            </a:extLst>
          </p:cNvPr>
          <p:cNvSpPr>
            <a:spLocks noGrp="1"/>
          </p:cNvSpPr>
          <p:nvPr>
            <p:ph type="title"/>
          </p:nvPr>
        </p:nvSpPr>
        <p:spPr>
          <a:xfrm>
            <a:off x="831850" y="12525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CAB61E7-BFC9-47DF-B353-2F96AC6888DD}"/>
              </a:ext>
            </a:extLst>
          </p:cNvPr>
          <p:cNvSpPr>
            <a:spLocks noGrp="1"/>
          </p:cNvSpPr>
          <p:nvPr>
            <p:ph type="body" idx="1"/>
          </p:nvPr>
        </p:nvSpPr>
        <p:spPr>
          <a:xfrm>
            <a:off x="831850" y="41322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B8924A-8159-4393-89BA-BCAE4E6D6494}"/>
              </a:ext>
            </a:extLst>
          </p:cNvPr>
          <p:cNvSpPr>
            <a:spLocks noGrp="1"/>
          </p:cNvSpPr>
          <p:nvPr>
            <p:ph type="dt" sz="half" idx="10"/>
          </p:nvPr>
        </p:nvSpPr>
        <p:spPr>
          <a:xfrm>
            <a:off x="838200" y="5899150"/>
            <a:ext cx="2743200" cy="365125"/>
          </a:xfrm>
        </p:spPr>
        <p:txBody>
          <a:bodyPr/>
          <a:lstStyle/>
          <a:p>
            <a:fld id="{3A9F8E58-A300-40EB-A5E7-A67043162A4A}" type="datetimeFigureOut">
              <a:rPr lang="en-ID" smtClean="0"/>
              <a:t>18/10/2019</a:t>
            </a:fld>
            <a:endParaRPr lang="en-ID"/>
          </a:p>
        </p:txBody>
      </p:sp>
      <p:sp>
        <p:nvSpPr>
          <p:cNvPr id="5" name="Footer Placeholder 4">
            <a:extLst>
              <a:ext uri="{FF2B5EF4-FFF2-40B4-BE49-F238E27FC236}">
                <a16:creationId xmlns:a16="http://schemas.microsoft.com/office/drawing/2014/main" id="{DE9E7CC4-B517-4E8D-8CC5-B001F3C252CD}"/>
              </a:ext>
            </a:extLst>
          </p:cNvPr>
          <p:cNvSpPr>
            <a:spLocks noGrp="1"/>
          </p:cNvSpPr>
          <p:nvPr>
            <p:ph type="ftr" sz="quarter" idx="11"/>
          </p:nvPr>
        </p:nvSpPr>
        <p:spPr>
          <a:xfrm>
            <a:off x="4038600" y="5899150"/>
            <a:ext cx="4114800" cy="365125"/>
          </a:xfrm>
        </p:spPr>
        <p:txBody>
          <a:bodyPr/>
          <a:lstStyle/>
          <a:p>
            <a:endParaRPr lang="en-ID"/>
          </a:p>
        </p:txBody>
      </p:sp>
      <p:sp>
        <p:nvSpPr>
          <p:cNvPr id="6" name="Slide Number Placeholder 5">
            <a:extLst>
              <a:ext uri="{FF2B5EF4-FFF2-40B4-BE49-F238E27FC236}">
                <a16:creationId xmlns:a16="http://schemas.microsoft.com/office/drawing/2014/main" id="{317D0DF6-821C-4E7E-B5C7-027AE1E62FB8}"/>
              </a:ext>
            </a:extLst>
          </p:cNvPr>
          <p:cNvSpPr>
            <a:spLocks noGrp="1"/>
          </p:cNvSpPr>
          <p:nvPr>
            <p:ph type="sldNum" sz="quarter" idx="12"/>
          </p:nvPr>
        </p:nvSpPr>
        <p:spPr>
          <a:xfrm>
            <a:off x="8610600" y="5899150"/>
            <a:ext cx="2743200" cy="365125"/>
          </a:xfrm>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4100728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AB7154-A6D5-4D9B-B7E0-46B5918E60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3A28C910-15EB-4B0D-9805-486ED4D727E2}"/>
              </a:ext>
            </a:extLst>
          </p:cNvPr>
          <p:cNvSpPr>
            <a:spLocks noGrp="1"/>
          </p:cNvSpPr>
          <p:nvPr>
            <p:ph type="title"/>
          </p:nvPr>
        </p:nvSpPr>
        <p:spPr>
          <a:xfrm>
            <a:off x="838200" y="1030143"/>
            <a:ext cx="10515600" cy="1325563"/>
          </a:xfrm>
        </p:spPr>
        <p:txBody>
          <a:body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04F4E374-5DEE-4BCF-837E-0C91F240B728}"/>
              </a:ext>
            </a:extLst>
          </p:cNvPr>
          <p:cNvSpPr>
            <a:spLocks noGrp="1"/>
          </p:cNvSpPr>
          <p:nvPr>
            <p:ph sz="half" idx="1"/>
          </p:nvPr>
        </p:nvSpPr>
        <p:spPr>
          <a:xfrm>
            <a:off x="838200" y="2431184"/>
            <a:ext cx="5181600" cy="3959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Content Placeholder 3">
            <a:extLst>
              <a:ext uri="{FF2B5EF4-FFF2-40B4-BE49-F238E27FC236}">
                <a16:creationId xmlns:a16="http://schemas.microsoft.com/office/drawing/2014/main" id="{2108389B-892C-4AB7-92D3-1A64E93A8CFC}"/>
              </a:ext>
            </a:extLst>
          </p:cNvPr>
          <p:cNvSpPr>
            <a:spLocks noGrp="1"/>
          </p:cNvSpPr>
          <p:nvPr>
            <p:ph sz="half" idx="2"/>
          </p:nvPr>
        </p:nvSpPr>
        <p:spPr>
          <a:xfrm>
            <a:off x="6172200" y="2431184"/>
            <a:ext cx="5181600" cy="3959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93254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2518AF5-9AFC-4E54-BF8F-AA980B56FA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42464E1C-1A8D-42F0-96F4-4C2B8722E4B3}"/>
              </a:ext>
            </a:extLst>
          </p:cNvPr>
          <p:cNvSpPr>
            <a:spLocks noGrp="1"/>
          </p:cNvSpPr>
          <p:nvPr>
            <p:ph type="title"/>
          </p:nvPr>
        </p:nvSpPr>
        <p:spPr>
          <a:xfrm>
            <a:off x="839788" y="945357"/>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9EB0070-FC98-40A7-863F-8B5B9D65E16A}"/>
              </a:ext>
            </a:extLst>
          </p:cNvPr>
          <p:cNvSpPr>
            <a:spLocks noGrp="1"/>
          </p:cNvSpPr>
          <p:nvPr>
            <p:ph type="body" idx="1"/>
          </p:nvPr>
        </p:nvSpPr>
        <p:spPr>
          <a:xfrm>
            <a:off x="839788" y="2392364"/>
            <a:ext cx="5157787" cy="83059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769880A-ABE6-4AD9-BD36-CBA2C2AD3F52}"/>
              </a:ext>
            </a:extLst>
          </p:cNvPr>
          <p:cNvSpPr>
            <a:spLocks noGrp="1"/>
          </p:cNvSpPr>
          <p:nvPr>
            <p:ph sz="half" idx="2"/>
          </p:nvPr>
        </p:nvSpPr>
        <p:spPr>
          <a:xfrm>
            <a:off x="839788" y="3216277"/>
            <a:ext cx="5157787" cy="3163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DF30C13B-83D1-4D1D-B61B-85248B02DA3D}"/>
              </a:ext>
            </a:extLst>
          </p:cNvPr>
          <p:cNvSpPr>
            <a:spLocks noGrp="1"/>
          </p:cNvSpPr>
          <p:nvPr>
            <p:ph type="body" sz="quarter" idx="3"/>
          </p:nvPr>
        </p:nvSpPr>
        <p:spPr>
          <a:xfrm>
            <a:off x="6172200" y="2392364"/>
            <a:ext cx="5183188" cy="83059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5E5C66E-D6D4-4E19-91E5-A197C0F8D7E2}"/>
              </a:ext>
            </a:extLst>
          </p:cNvPr>
          <p:cNvSpPr>
            <a:spLocks noGrp="1"/>
          </p:cNvSpPr>
          <p:nvPr>
            <p:ph sz="quarter" idx="4"/>
          </p:nvPr>
        </p:nvSpPr>
        <p:spPr>
          <a:xfrm>
            <a:off x="6172200" y="3216277"/>
            <a:ext cx="5183188" cy="3163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395825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6BA571-8BAE-4863-98AF-D806DF56A8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161D6C32-4556-4248-8E3A-C3BDC2D2B4DC}"/>
              </a:ext>
            </a:extLst>
          </p:cNvPr>
          <p:cNvSpPr>
            <a:spLocks noGrp="1"/>
          </p:cNvSpPr>
          <p:nvPr>
            <p:ph type="title"/>
          </p:nvPr>
        </p:nvSpPr>
        <p:spPr>
          <a:xfrm>
            <a:off x="838200" y="1189831"/>
            <a:ext cx="10515600" cy="1325563"/>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ABF02817-8E9E-4241-B5C6-953E18BB999F}"/>
              </a:ext>
            </a:extLst>
          </p:cNvPr>
          <p:cNvSpPr>
            <a:spLocks noGrp="1"/>
          </p:cNvSpPr>
          <p:nvPr>
            <p:ph type="dt" sz="half" idx="10"/>
          </p:nvPr>
        </p:nvSpPr>
        <p:spPr/>
        <p:txBody>
          <a:bodyPr/>
          <a:lstStyle/>
          <a:p>
            <a:fld id="{3A9F8E58-A300-40EB-A5E7-A67043162A4A}" type="datetimeFigureOut">
              <a:rPr lang="en-ID" smtClean="0"/>
              <a:t>18/10/2019</a:t>
            </a:fld>
            <a:endParaRPr lang="en-ID"/>
          </a:p>
        </p:txBody>
      </p:sp>
      <p:sp>
        <p:nvSpPr>
          <p:cNvPr id="4" name="Footer Placeholder 3">
            <a:extLst>
              <a:ext uri="{FF2B5EF4-FFF2-40B4-BE49-F238E27FC236}">
                <a16:creationId xmlns:a16="http://schemas.microsoft.com/office/drawing/2014/main" id="{2D9D1B7E-37D0-4106-B155-A6AA04A4323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7D6FC05B-71F7-437D-8A9E-D19E413593A8}"/>
              </a:ext>
            </a:extLst>
          </p:cNvPr>
          <p:cNvSpPr>
            <a:spLocks noGrp="1"/>
          </p:cNvSpPr>
          <p:nvPr>
            <p:ph type="sldNum" sz="quarter" idx="12"/>
          </p:nvPr>
        </p:nvSpPr>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347815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62CA04-41DD-4C62-88EB-830F5955F1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Date Placeholder 1">
            <a:extLst>
              <a:ext uri="{FF2B5EF4-FFF2-40B4-BE49-F238E27FC236}">
                <a16:creationId xmlns:a16="http://schemas.microsoft.com/office/drawing/2014/main" id="{C00F48B2-CCB4-4DA6-8F0A-DECE2DA162E4}"/>
              </a:ext>
            </a:extLst>
          </p:cNvPr>
          <p:cNvSpPr>
            <a:spLocks noGrp="1"/>
          </p:cNvSpPr>
          <p:nvPr>
            <p:ph type="dt" sz="half" idx="10"/>
          </p:nvPr>
        </p:nvSpPr>
        <p:spPr/>
        <p:txBody>
          <a:bodyPr/>
          <a:lstStyle/>
          <a:p>
            <a:fld id="{3A9F8E58-A300-40EB-A5E7-A67043162A4A}" type="datetimeFigureOut">
              <a:rPr lang="en-ID" smtClean="0"/>
              <a:t>18/10/2019</a:t>
            </a:fld>
            <a:endParaRPr lang="en-ID"/>
          </a:p>
        </p:txBody>
      </p:sp>
      <p:sp>
        <p:nvSpPr>
          <p:cNvPr id="3" name="Footer Placeholder 2">
            <a:extLst>
              <a:ext uri="{FF2B5EF4-FFF2-40B4-BE49-F238E27FC236}">
                <a16:creationId xmlns:a16="http://schemas.microsoft.com/office/drawing/2014/main" id="{58DF3EC1-F8A8-4B08-8D42-C6DFE26E019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F8C48E4D-6CC9-4788-AF65-1AFF2BE4553B}"/>
              </a:ext>
            </a:extLst>
          </p:cNvPr>
          <p:cNvSpPr>
            <a:spLocks noGrp="1"/>
          </p:cNvSpPr>
          <p:nvPr>
            <p:ph type="sldNum" sz="quarter" idx="12"/>
          </p:nvPr>
        </p:nvSpPr>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356770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1C5BEA-C193-4E36-9F14-F6801CC1F3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693BC5FC-F3D2-4326-9A66-AF278B6A8EEE}"/>
              </a:ext>
            </a:extLst>
          </p:cNvPr>
          <p:cNvSpPr>
            <a:spLocks noGrp="1"/>
          </p:cNvSpPr>
          <p:nvPr>
            <p:ph type="title"/>
          </p:nvPr>
        </p:nvSpPr>
        <p:spPr>
          <a:xfrm>
            <a:off x="839788" y="1009650"/>
            <a:ext cx="3932237" cy="1047750"/>
          </a:xfrm>
        </p:spPr>
        <p:txBody>
          <a:bodyPr anchor="b"/>
          <a:lstStyle>
            <a:lvl1pPr>
              <a:defRPr sz="32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B81DF5B0-08C9-4BCF-8DDB-A454F422D2F0}"/>
              </a:ext>
            </a:extLst>
          </p:cNvPr>
          <p:cNvSpPr>
            <a:spLocks noGrp="1"/>
          </p:cNvSpPr>
          <p:nvPr>
            <p:ph idx="1"/>
          </p:nvPr>
        </p:nvSpPr>
        <p:spPr>
          <a:xfrm>
            <a:off x="5183188" y="987425"/>
            <a:ext cx="6172200" cy="498547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D1050CB-CC7C-4603-8F25-5938B1781484}"/>
              </a:ext>
            </a:extLst>
          </p:cNvPr>
          <p:cNvSpPr>
            <a:spLocks noGrp="1"/>
          </p:cNvSpPr>
          <p:nvPr>
            <p:ph type="body" sz="half" idx="2"/>
          </p:nvPr>
        </p:nvSpPr>
        <p:spPr>
          <a:xfrm>
            <a:off x="839788" y="2161309"/>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2913CB7-1F6C-4A57-8476-7E78A2A27107}"/>
              </a:ext>
            </a:extLst>
          </p:cNvPr>
          <p:cNvSpPr>
            <a:spLocks noGrp="1"/>
          </p:cNvSpPr>
          <p:nvPr>
            <p:ph type="dt" sz="half" idx="10"/>
          </p:nvPr>
        </p:nvSpPr>
        <p:spPr>
          <a:xfrm>
            <a:off x="838200" y="6076806"/>
            <a:ext cx="2743200" cy="365125"/>
          </a:xfrm>
        </p:spPr>
        <p:txBody>
          <a:bodyPr/>
          <a:lstStyle/>
          <a:p>
            <a:fld id="{3A9F8E58-A300-40EB-A5E7-A67043162A4A}" type="datetimeFigureOut">
              <a:rPr lang="en-ID" smtClean="0"/>
              <a:t>18/10/2019</a:t>
            </a:fld>
            <a:endParaRPr lang="en-ID"/>
          </a:p>
        </p:txBody>
      </p:sp>
      <p:sp>
        <p:nvSpPr>
          <p:cNvPr id="6" name="Footer Placeholder 5">
            <a:extLst>
              <a:ext uri="{FF2B5EF4-FFF2-40B4-BE49-F238E27FC236}">
                <a16:creationId xmlns:a16="http://schemas.microsoft.com/office/drawing/2014/main" id="{95B970AB-E0DB-4411-AF10-F1212F3074F3}"/>
              </a:ext>
            </a:extLst>
          </p:cNvPr>
          <p:cNvSpPr>
            <a:spLocks noGrp="1"/>
          </p:cNvSpPr>
          <p:nvPr>
            <p:ph type="ftr" sz="quarter" idx="11"/>
          </p:nvPr>
        </p:nvSpPr>
        <p:spPr>
          <a:xfrm>
            <a:off x="4038600" y="6076806"/>
            <a:ext cx="4114800" cy="365125"/>
          </a:xfrm>
        </p:spPr>
        <p:txBody>
          <a:bodyPr/>
          <a:lstStyle/>
          <a:p>
            <a:endParaRPr lang="en-ID"/>
          </a:p>
        </p:txBody>
      </p:sp>
      <p:sp>
        <p:nvSpPr>
          <p:cNvPr id="7" name="Slide Number Placeholder 6">
            <a:extLst>
              <a:ext uri="{FF2B5EF4-FFF2-40B4-BE49-F238E27FC236}">
                <a16:creationId xmlns:a16="http://schemas.microsoft.com/office/drawing/2014/main" id="{080F70E3-9791-4ED4-8506-52603346983A}"/>
              </a:ext>
            </a:extLst>
          </p:cNvPr>
          <p:cNvSpPr>
            <a:spLocks noGrp="1"/>
          </p:cNvSpPr>
          <p:nvPr>
            <p:ph type="sldNum" sz="quarter" idx="12"/>
          </p:nvPr>
        </p:nvSpPr>
        <p:spPr>
          <a:xfrm>
            <a:off x="8610600" y="6076806"/>
            <a:ext cx="2743200" cy="365125"/>
          </a:xfrm>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253363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FD5E5E-962E-4BCA-9604-65B713CA4B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BDE7B0C5-D4BE-421B-8CB8-3428E4AB8035}"/>
              </a:ext>
            </a:extLst>
          </p:cNvPr>
          <p:cNvSpPr>
            <a:spLocks noGrp="1"/>
          </p:cNvSpPr>
          <p:nvPr>
            <p:ph type="title"/>
          </p:nvPr>
        </p:nvSpPr>
        <p:spPr>
          <a:xfrm>
            <a:off x="839788" y="987424"/>
            <a:ext cx="3932237" cy="1069975"/>
          </a:xfrm>
        </p:spPr>
        <p:txBody>
          <a:bodyPr anchor="b"/>
          <a:lstStyle>
            <a:lvl1pPr>
              <a:defRPr sz="3200"/>
            </a:lvl1pPr>
          </a:lstStyle>
          <a:p>
            <a:r>
              <a:rPr lang="en-US" dirty="0"/>
              <a:t>Click to edit Master title style</a:t>
            </a:r>
            <a:endParaRPr lang="en-ID" dirty="0"/>
          </a:p>
        </p:txBody>
      </p:sp>
      <p:sp>
        <p:nvSpPr>
          <p:cNvPr id="3" name="Picture Placeholder 2">
            <a:extLst>
              <a:ext uri="{FF2B5EF4-FFF2-40B4-BE49-F238E27FC236}">
                <a16:creationId xmlns:a16="http://schemas.microsoft.com/office/drawing/2014/main" id="{1E8080EA-C1F1-42AF-A13F-993E6568BFB5}"/>
              </a:ext>
            </a:extLst>
          </p:cNvPr>
          <p:cNvSpPr>
            <a:spLocks noGrp="1"/>
          </p:cNvSpPr>
          <p:nvPr>
            <p:ph type="pic" idx="1"/>
          </p:nvPr>
        </p:nvSpPr>
        <p:spPr>
          <a:xfrm>
            <a:off x="5183188" y="987425"/>
            <a:ext cx="6172200" cy="49854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FCF13B1B-1185-44EA-AB5E-3E4EEE3138CA}"/>
              </a:ext>
            </a:extLst>
          </p:cNvPr>
          <p:cNvSpPr>
            <a:spLocks noGrp="1"/>
          </p:cNvSpPr>
          <p:nvPr>
            <p:ph type="body" sz="half" idx="2"/>
          </p:nvPr>
        </p:nvSpPr>
        <p:spPr>
          <a:xfrm>
            <a:off x="839788" y="2161309"/>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C7191DE-FE79-4762-AC44-45A204E5EA74}"/>
              </a:ext>
            </a:extLst>
          </p:cNvPr>
          <p:cNvSpPr>
            <a:spLocks noGrp="1"/>
          </p:cNvSpPr>
          <p:nvPr>
            <p:ph type="dt" sz="half" idx="10"/>
          </p:nvPr>
        </p:nvSpPr>
        <p:spPr>
          <a:xfrm>
            <a:off x="838200" y="6076807"/>
            <a:ext cx="2743200" cy="365125"/>
          </a:xfrm>
        </p:spPr>
        <p:txBody>
          <a:bodyPr/>
          <a:lstStyle/>
          <a:p>
            <a:fld id="{3A9F8E58-A300-40EB-A5E7-A67043162A4A}" type="datetimeFigureOut">
              <a:rPr lang="en-ID" smtClean="0"/>
              <a:t>18/10/2019</a:t>
            </a:fld>
            <a:endParaRPr lang="en-ID"/>
          </a:p>
        </p:txBody>
      </p:sp>
      <p:sp>
        <p:nvSpPr>
          <p:cNvPr id="6" name="Footer Placeholder 5">
            <a:extLst>
              <a:ext uri="{FF2B5EF4-FFF2-40B4-BE49-F238E27FC236}">
                <a16:creationId xmlns:a16="http://schemas.microsoft.com/office/drawing/2014/main" id="{6ABA635F-3381-4085-B4FD-3D6A98122564}"/>
              </a:ext>
            </a:extLst>
          </p:cNvPr>
          <p:cNvSpPr>
            <a:spLocks noGrp="1"/>
          </p:cNvSpPr>
          <p:nvPr>
            <p:ph type="ftr" sz="quarter" idx="11"/>
          </p:nvPr>
        </p:nvSpPr>
        <p:spPr>
          <a:xfrm>
            <a:off x="4038600" y="6076807"/>
            <a:ext cx="4114800" cy="365125"/>
          </a:xfrm>
        </p:spPr>
        <p:txBody>
          <a:bodyPr/>
          <a:lstStyle/>
          <a:p>
            <a:endParaRPr lang="en-ID"/>
          </a:p>
        </p:txBody>
      </p:sp>
      <p:sp>
        <p:nvSpPr>
          <p:cNvPr id="7" name="Slide Number Placeholder 6">
            <a:extLst>
              <a:ext uri="{FF2B5EF4-FFF2-40B4-BE49-F238E27FC236}">
                <a16:creationId xmlns:a16="http://schemas.microsoft.com/office/drawing/2014/main" id="{14B895B3-1397-4081-99AE-7717B39936C5}"/>
              </a:ext>
            </a:extLst>
          </p:cNvPr>
          <p:cNvSpPr>
            <a:spLocks noGrp="1"/>
          </p:cNvSpPr>
          <p:nvPr>
            <p:ph type="sldNum" sz="quarter" idx="12"/>
          </p:nvPr>
        </p:nvSpPr>
        <p:spPr>
          <a:xfrm>
            <a:off x="8610600" y="6076807"/>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62321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A1295-E915-4E84-8EE1-0B5DEC4D8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3CEDBD3-C45B-4DF4-88ED-E2B790E7A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C27624B-8C86-4388-8477-A5D14E2E5F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F8E58-A300-40EB-A5E7-A67043162A4A}" type="datetimeFigureOut">
              <a:rPr lang="en-ID" smtClean="0"/>
              <a:t>18/10/2019</a:t>
            </a:fld>
            <a:endParaRPr lang="en-ID"/>
          </a:p>
        </p:txBody>
      </p:sp>
      <p:sp>
        <p:nvSpPr>
          <p:cNvPr id="5" name="Footer Placeholder 4">
            <a:extLst>
              <a:ext uri="{FF2B5EF4-FFF2-40B4-BE49-F238E27FC236}">
                <a16:creationId xmlns:a16="http://schemas.microsoft.com/office/drawing/2014/main" id="{2B547FE1-C069-4B70-A551-144448FA46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BAE2786-FF2C-4C22-8B63-288A2E0F3E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AE045-B820-4685-9401-6FCCFB9EAE4B}" type="slidenum">
              <a:rPr lang="en-ID" smtClean="0"/>
              <a:t>‹#›</a:t>
            </a:fld>
            <a:endParaRPr lang="en-ID"/>
          </a:p>
        </p:txBody>
      </p:sp>
    </p:spTree>
    <p:extLst>
      <p:ext uri="{BB962C8B-B14F-4D97-AF65-F5344CB8AC3E}">
        <p14:creationId xmlns:p14="http://schemas.microsoft.com/office/powerpoint/2010/main" val="2532186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d.wikipedia.org/w/index.php?title=TBL&amp;action=edit&amp;redlink=1" TargetMode="External"/><Relationship Id="rId2" Type="http://schemas.openxmlformats.org/officeDocument/2006/relationships/hyperlink" Target="http://id.wikipedia.org/wiki/Bahasa_Inggris" TargetMode="External"/><Relationship Id="rId1" Type="http://schemas.openxmlformats.org/officeDocument/2006/relationships/slideLayout" Target="../slideLayouts/slideLayout2.xml"/><Relationship Id="rId4" Type="http://schemas.openxmlformats.org/officeDocument/2006/relationships/hyperlink" Target="http://id.wikipedia.org/wiki/Organisasi"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id.wikipedia.org/wiki/Optima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38DA-7941-4DEA-92E2-298BDAA4AF5A}"/>
              </a:ext>
            </a:extLst>
          </p:cNvPr>
          <p:cNvSpPr>
            <a:spLocks noGrp="1"/>
          </p:cNvSpPr>
          <p:nvPr>
            <p:ph type="ctrTitle"/>
          </p:nvPr>
        </p:nvSpPr>
        <p:spPr/>
        <p:txBody>
          <a:bodyPr/>
          <a:lstStyle/>
          <a:p>
            <a:r>
              <a:rPr lang="en-US" altLang="ko-KR" b="1" dirty="0" smtClean="0">
                <a:cs typeface="Arial" pitchFamily="34" charset="0"/>
              </a:rPr>
              <a:t>HARDWARE</a:t>
            </a:r>
            <a:endParaRPr lang="en-ID" dirty="0"/>
          </a:p>
        </p:txBody>
      </p:sp>
      <p:sp>
        <p:nvSpPr>
          <p:cNvPr id="4" name="Text Placeholder 3"/>
          <p:cNvSpPr txBox="1">
            <a:spLocks/>
          </p:cNvSpPr>
          <p:nvPr/>
        </p:nvSpPr>
        <p:spPr>
          <a:xfrm>
            <a:off x="-163773" y="5541268"/>
            <a:ext cx="4450844" cy="57606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ko-KR" sz="1600" b="1" dirty="0" smtClean="0">
                <a:latin typeface="Brush Script Std" panose="03060802040607070404" pitchFamily="66" charset="0"/>
              </a:rPr>
              <a:t>Nafisatul Hasanah, </a:t>
            </a:r>
            <a:r>
              <a:rPr lang="en-US" altLang="ko-KR" sz="1600" b="1" dirty="0" err="1" smtClean="0">
                <a:latin typeface="Brush Script Std" panose="03060802040607070404" pitchFamily="66" charset="0"/>
              </a:rPr>
              <a:t>S.Kom</a:t>
            </a:r>
            <a:r>
              <a:rPr lang="en-US" altLang="ko-KR" sz="1600" b="1" dirty="0" smtClean="0">
                <a:latin typeface="Brush Script Std" panose="03060802040607070404" pitchFamily="66" charset="0"/>
              </a:rPr>
              <a:t>., M.M.</a:t>
            </a:r>
            <a:endParaRPr lang="en-US" altLang="ko-KR" sz="1600" b="1" dirty="0">
              <a:latin typeface="Brush Script Std" panose="03060802040607070404" pitchFamily="66" charset="0"/>
            </a:endParaRPr>
          </a:p>
        </p:txBody>
      </p:sp>
      <p:sp>
        <p:nvSpPr>
          <p:cNvPr id="5" name="Text Placeholder 3"/>
          <p:cNvSpPr txBox="1">
            <a:spLocks/>
          </p:cNvSpPr>
          <p:nvPr/>
        </p:nvSpPr>
        <p:spPr>
          <a:xfrm>
            <a:off x="332231" y="6093171"/>
            <a:ext cx="4999496" cy="504056"/>
          </a:xfrm>
          <a:prstGeom prst="rect">
            <a:avLst/>
          </a:prstGeom>
        </p:spPr>
        <p:txBody>
          <a:bodyPr anchor="ctr"/>
          <a:lstStyle>
            <a:lvl1pPr marL="0" indent="0" algn="l" defTabSz="914400" rtl="0" eaLnBrk="1" latinLnBrk="1" hangingPunct="1">
              <a:lnSpc>
                <a:spcPct val="100000"/>
              </a:lnSpc>
              <a:spcBef>
                <a:spcPct val="20000"/>
              </a:spcBef>
              <a:buFont typeface="Arial" pitchFamily="34" charset="0"/>
              <a:buNone/>
              <a:defRPr sz="12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b="1" dirty="0" smtClean="0">
                <a:solidFill>
                  <a:srgbClr val="002060"/>
                </a:solidFill>
                <a:ea typeface="맑은 고딕" pitchFamily="50" charset="-127"/>
              </a:rPr>
              <a:t>FAKULTAS ILMU KOMPUTER</a:t>
            </a:r>
          </a:p>
          <a:p>
            <a:r>
              <a:rPr lang="en-US" altLang="ko-KR" sz="1600" b="1" dirty="0" smtClean="0">
                <a:solidFill>
                  <a:srgbClr val="002060"/>
                </a:solidFill>
                <a:ea typeface="맑은 고딕" pitchFamily="50" charset="-127"/>
              </a:rPr>
              <a:t>PROGRAM SARJANA TEKNOLOGI INFORMASI</a:t>
            </a:r>
            <a:endParaRPr lang="en-US" altLang="ko-KR" sz="1600" b="1" dirty="0">
              <a:solidFill>
                <a:srgbClr val="002060"/>
              </a:solidFill>
            </a:endParaRPr>
          </a:p>
        </p:txBody>
      </p:sp>
    </p:spTree>
    <p:extLst>
      <p:ext uri="{BB962C8B-B14F-4D97-AF65-F5344CB8AC3E}">
        <p14:creationId xmlns:p14="http://schemas.microsoft.com/office/powerpoint/2010/main" val="28215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a:t>7. VGA CARD (kartu grafis) </a:t>
            </a:r>
            <a:endParaRPr lang="en-US" dirty="0"/>
          </a:p>
        </p:txBody>
      </p:sp>
      <p:sp>
        <p:nvSpPr>
          <p:cNvPr id="3" name="Content Placeholder 2"/>
          <p:cNvSpPr>
            <a:spLocks noGrp="1"/>
          </p:cNvSpPr>
          <p:nvPr>
            <p:ph idx="1"/>
          </p:nvPr>
        </p:nvSpPr>
        <p:spPr/>
        <p:txBody>
          <a:bodyPr/>
          <a:lstStyle/>
          <a:p>
            <a:pPr>
              <a:buNone/>
            </a:pPr>
            <a:r>
              <a:rPr lang="en-US" altLang="en-US" dirty="0" smtClean="0"/>
              <a:t>   </a:t>
            </a:r>
            <a:r>
              <a:rPr lang="id-ID" altLang="en-US" dirty="0" smtClean="0"/>
              <a:t>VGA </a:t>
            </a:r>
            <a:r>
              <a:rPr lang="id-ID" altLang="en-US" dirty="0"/>
              <a:t>adalah singkatan dari Video Graphics Array. </a:t>
            </a:r>
            <a:endParaRPr lang="en-US" altLang="en-US" dirty="0"/>
          </a:p>
          <a:p>
            <a:pPr>
              <a:buNone/>
            </a:pPr>
            <a:r>
              <a:rPr lang="en-US" altLang="en-US" dirty="0"/>
              <a:t>	</a:t>
            </a:r>
            <a:r>
              <a:rPr lang="id-ID" altLang="en-US" dirty="0"/>
              <a:t>VGA Card berfungsi mengeluarkan output grafis (gambar) untuk ditampilkan pada monitor. Ukuran VGA Card ditentukan dari ukuran RAM nya, semakin besar RAM sebuah VGA Card maka semakin halus gambar yang dihasilkan.</a:t>
            </a:r>
          </a:p>
          <a:p>
            <a:pPr marL="0" indent="0">
              <a:buNone/>
            </a:pPr>
            <a:endParaRPr lang="en-US" dirty="0"/>
          </a:p>
        </p:txBody>
      </p:sp>
      <p:pic>
        <p:nvPicPr>
          <p:cNvPr id="4" name="Picture 2" descr="E:\VG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492" y="4665663"/>
            <a:ext cx="3071812"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8774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a:t>8. Sound card</a:t>
            </a:r>
            <a:endParaRPr lang="en-US" dirty="0"/>
          </a:p>
        </p:txBody>
      </p:sp>
      <p:sp>
        <p:nvSpPr>
          <p:cNvPr id="3" name="Content Placeholder 2"/>
          <p:cNvSpPr>
            <a:spLocks noGrp="1"/>
          </p:cNvSpPr>
          <p:nvPr>
            <p:ph idx="1"/>
          </p:nvPr>
        </p:nvSpPr>
        <p:spPr/>
        <p:txBody>
          <a:bodyPr>
            <a:normAutofit lnSpcReduction="10000"/>
          </a:bodyPr>
          <a:lstStyle/>
          <a:p>
            <a:pPr>
              <a:buNone/>
            </a:pPr>
            <a:r>
              <a:rPr lang="id-ID" altLang="en-US" dirty="0"/>
              <a:t>	Sound Card adalah bagian yang mendekode data data digital menjadi sinyal suara. Dengan penemuan soundcard maka perkembangan dunia multimedia pada komputer menjadi makin meluas.</a:t>
            </a:r>
            <a:br>
              <a:rPr lang="id-ID" altLang="en-US" dirty="0"/>
            </a:br>
            <a:r>
              <a:rPr lang="id-ID" altLang="en-US" dirty="0"/>
              <a:t>Sound Card yang baik mampu menghasilkan suara dengan sampling yang rapat dan halus sehingga suara yang dihasilkan mendekati suara asli / Hi Fi (Hi Fi = High Fidelity)</a:t>
            </a:r>
          </a:p>
          <a:p>
            <a:pPr>
              <a:buNone/>
            </a:pPr>
            <a:r>
              <a:rPr lang="id-ID" altLang="en-US" dirty="0"/>
              <a:t/>
            </a:r>
            <a:br>
              <a:rPr lang="id-ID" altLang="en-US" dirty="0"/>
            </a:br>
            <a:r>
              <a:rPr lang="id-ID" altLang="en-US" dirty="0"/>
              <a:t/>
            </a:r>
            <a:br>
              <a:rPr lang="id-ID" altLang="en-US" dirty="0"/>
            </a:br>
            <a:r>
              <a:rPr lang="id-ID" altLang="en-US" dirty="0"/>
              <a:t/>
            </a:r>
            <a:br>
              <a:rPr lang="id-ID" altLang="en-US" dirty="0"/>
            </a:br>
            <a:endParaRPr lang="id-ID" altLang="en-US" dirty="0"/>
          </a:p>
          <a:p>
            <a:pPr marL="0" indent="0">
              <a:buNone/>
            </a:pPr>
            <a:endParaRPr lang="en-US" dirty="0"/>
          </a:p>
        </p:txBody>
      </p:sp>
      <p:pic>
        <p:nvPicPr>
          <p:cNvPr id="4" name="Picture 2" descr="E:\sound cardd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024" y="4479131"/>
            <a:ext cx="264318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78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a:t>9. </a:t>
            </a:r>
            <a:r>
              <a:rPr lang="en-US" altLang="en-US" dirty="0" smtClean="0"/>
              <a:t>K</a:t>
            </a:r>
            <a:r>
              <a:rPr lang="id-ID" altLang="en-US" dirty="0" smtClean="0"/>
              <a:t>eyboard</a:t>
            </a:r>
            <a:endParaRPr lang="en-US" dirty="0"/>
          </a:p>
        </p:txBody>
      </p:sp>
      <p:sp>
        <p:nvSpPr>
          <p:cNvPr id="3" name="Content Placeholder 2"/>
          <p:cNvSpPr>
            <a:spLocks noGrp="1"/>
          </p:cNvSpPr>
          <p:nvPr>
            <p:ph idx="1"/>
          </p:nvPr>
        </p:nvSpPr>
        <p:spPr/>
        <p:txBody>
          <a:bodyPr/>
          <a:lstStyle/>
          <a:p>
            <a:pPr marL="0" indent="0">
              <a:buNone/>
            </a:pPr>
            <a:r>
              <a:rPr lang="id-ID" altLang="en-US" dirty="0" smtClean="0"/>
              <a:t>Keyboard </a:t>
            </a:r>
            <a:r>
              <a:rPr lang="id-ID" altLang="en-US" dirty="0"/>
              <a:t>adalah sebuah papan ketik yang berisi semua model huruf, angka, karakter dan tanda baca yang menjadi sarana bagi pengguna komputer dalam memasukkan data ke komputer.</a:t>
            </a:r>
            <a:br>
              <a:rPr lang="id-ID" altLang="en-US" dirty="0"/>
            </a:br>
            <a:r>
              <a:rPr lang="id-ID" altLang="en-US" dirty="0"/>
              <a:t/>
            </a:r>
            <a:br>
              <a:rPr lang="id-ID" altLang="en-US" dirty="0"/>
            </a:br>
            <a:endParaRPr lang="id-ID" altLang="en-US" dirty="0"/>
          </a:p>
          <a:p>
            <a:pPr marL="0" indent="0">
              <a:buNone/>
            </a:pPr>
            <a:endParaRPr lang="en-US" dirty="0"/>
          </a:p>
        </p:txBody>
      </p:sp>
      <p:pic>
        <p:nvPicPr>
          <p:cNvPr id="4" name="Picture 3" descr="keyboard_blac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4174" y="3886200"/>
            <a:ext cx="685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6946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a:t>10. Mouse (Pointing Device)</a:t>
            </a:r>
            <a:endParaRPr lang="en-US" dirty="0"/>
          </a:p>
        </p:txBody>
      </p:sp>
      <p:sp>
        <p:nvSpPr>
          <p:cNvPr id="3" name="Content Placeholder 2"/>
          <p:cNvSpPr>
            <a:spLocks noGrp="1"/>
          </p:cNvSpPr>
          <p:nvPr>
            <p:ph idx="1"/>
          </p:nvPr>
        </p:nvSpPr>
        <p:spPr/>
        <p:txBody>
          <a:bodyPr>
            <a:normAutofit/>
          </a:bodyPr>
          <a:lstStyle/>
          <a:p>
            <a:pPr>
              <a:buNone/>
            </a:pPr>
            <a:r>
              <a:rPr lang="en-US" altLang="en-US" dirty="0"/>
              <a:t>	</a:t>
            </a:r>
            <a:r>
              <a:rPr lang="id-ID" altLang="en-US" dirty="0"/>
              <a:t>Mouse adalah sebuah alat pointer untuk mengakses melalui layar monitor.</a:t>
            </a:r>
            <a:br>
              <a:rPr lang="id-ID" altLang="en-US" dirty="0"/>
            </a:br>
            <a:r>
              <a:rPr lang="id-ID" altLang="en-US" dirty="0"/>
              <a:t>Dengan mouse maka penggunaan komputer menjadi lebih interaktif dan Menggambar melalui komputer menjadi semakin mudah.</a:t>
            </a:r>
          </a:p>
          <a:p>
            <a:pPr marL="0" indent="0">
              <a:buNone/>
            </a:pPr>
            <a:endParaRPr lang="en-US" dirty="0"/>
          </a:p>
        </p:txBody>
      </p:sp>
      <p:pic>
        <p:nvPicPr>
          <p:cNvPr id="4" name="Picture 3" descr="Mous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7181" y="4479131"/>
            <a:ext cx="3643313"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292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a:t>11. Monitor </a:t>
            </a:r>
            <a:endParaRPr lang="en-US" dirty="0"/>
          </a:p>
        </p:txBody>
      </p:sp>
      <p:sp>
        <p:nvSpPr>
          <p:cNvPr id="3" name="Content Placeholder 2"/>
          <p:cNvSpPr>
            <a:spLocks noGrp="1"/>
          </p:cNvSpPr>
          <p:nvPr>
            <p:ph idx="1"/>
          </p:nvPr>
        </p:nvSpPr>
        <p:spPr/>
        <p:txBody>
          <a:bodyPr/>
          <a:lstStyle/>
          <a:p>
            <a:pPr>
              <a:buNone/>
            </a:pPr>
            <a:r>
              <a:rPr lang="id-ID" altLang="en-US" dirty="0"/>
              <a:t>	Monitor adalah media tampilan gambar hasil output dari VGA Cards. Dahulu monitor komputer dimulai dengan monitor tabung hitam-putih, monitor warna CGA, VGA, dan SVGA.</a:t>
            </a:r>
            <a:br>
              <a:rPr lang="id-ID" altLang="en-US" dirty="0"/>
            </a:br>
            <a:r>
              <a:rPr lang="id-ID" altLang="en-US" dirty="0"/>
              <a:t>Kini monitor yang sedang populer adalah monitor LCD. LCD mempunyai beberapa kelebihan, antara lain : tipis, hemat biaya dan tingkat radiasi yang rendah.</a:t>
            </a:r>
          </a:p>
          <a:p>
            <a:pPr>
              <a:buNone/>
            </a:pPr>
            <a:endParaRPr lang="id-ID" altLang="en-US" dirty="0"/>
          </a:p>
          <a:p>
            <a:pPr>
              <a:buNone/>
            </a:pPr>
            <a:r>
              <a:rPr lang="id-ID" altLang="en-US" dirty="0"/>
              <a:t/>
            </a:r>
            <a:br>
              <a:rPr lang="id-ID" altLang="en-US" dirty="0"/>
            </a:br>
            <a:endParaRPr lang="id-ID" altLang="en-US" dirty="0"/>
          </a:p>
          <a:p>
            <a:pPr marL="0" indent="0">
              <a:buNone/>
            </a:pPr>
            <a:endParaRPr lang="en-US" dirty="0"/>
          </a:p>
        </p:txBody>
      </p:sp>
      <p:pic>
        <p:nvPicPr>
          <p:cNvPr id="4" name="Picture 3" descr="monito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3496" y="4498590"/>
            <a:ext cx="3131575" cy="2107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3825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a:t>12. Printer</a:t>
            </a:r>
            <a:endParaRPr lang="en-US" dirty="0"/>
          </a:p>
        </p:txBody>
      </p:sp>
      <p:sp>
        <p:nvSpPr>
          <p:cNvPr id="3" name="Content Placeholder 2"/>
          <p:cNvSpPr>
            <a:spLocks noGrp="1"/>
          </p:cNvSpPr>
          <p:nvPr>
            <p:ph idx="1"/>
          </p:nvPr>
        </p:nvSpPr>
        <p:spPr/>
        <p:txBody>
          <a:bodyPr/>
          <a:lstStyle/>
          <a:p>
            <a:pPr marL="0" indent="0">
              <a:buNone/>
            </a:pPr>
            <a:r>
              <a:rPr lang="id-ID" altLang="en-US" dirty="0" smtClean="0"/>
              <a:t>Printer </a:t>
            </a:r>
            <a:r>
              <a:rPr lang="id-ID" altLang="en-US" dirty="0"/>
              <a:t>adalah alat untuk mencetak hasil kerja dari komputer kedalam media kertas. Printer ada yang menggunakan sistem dot matrik, tinta dan laserjet.</a:t>
            </a:r>
          </a:p>
          <a:p>
            <a:pPr marL="0" indent="0">
              <a:buNone/>
            </a:pPr>
            <a:endParaRPr lang="en-US" dirty="0"/>
          </a:p>
        </p:txBody>
      </p:sp>
      <p:pic>
        <p:nvPicPr>
          <p:cNvPr id="4" name="Picture 3" descr="353360-canon-pixma-ip8720-wireless-inkjet-photo-print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57281" y="3443544"/>
            <a:ext cx="428625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1964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Green Computing</a:t>
            </a:r>
            <a:endParaRPr lang="en-US" dirty="0"/>
          </a:p>
        </p:txBody>
      </p:sp>
      <p:sp>
        <p:nvSpPr>
          <p:cNvPr id="3" name="Content Placeholder 2"/>
          <p:cNvSpPr>
            <a:spLocks noGrp="1"/>
          </p:cNvSpPr>
          <p:nvPr>
            <p:ph idx="1"/>
          </p:nvPr>
        </p:nvSpPr>
        <p:spPr/>
        <p:txBody>
          <a:bodyPr/>
          <a:lstStyle/>
          <a:p>
            <a:pPr marL="0" indent="0">
              <a:buNone/>
            </a:pPr>
            <a:r>
              <a:rPr lang="en-US" altLang="en-US" b="1" dirty="0" err="1"/>
              <a:t>Komputasi</a:t>
            </a:r>
            <a:r>
              <a:rPr lang="en-US" altLang="en-US" b="1" dirty="0"/>
              <a:t> </a:t>
            </a:r>
            <a:r>
              <a:rPr lang="en-US" altLang="en-US" b="1" dirty="0" err="1"/>
              <a:t>hijau</a:t>
            </a:r>
            <a:r>
              <a:rPr lang="en-US" altLang="en-US" dirty="0"/>
              <a:t> (</a:t>
            </a:r>
            <a:r>
              <a:rPr lang="en-US" altLang="en-US" dirty="0" err="1">
                <a:hlinkClick r:id="rId2" tooltip="Bahasa Inggris"/>
              </a:rPr>
              <a:t>bahasa</a:t>
            </a:r>
            <a:r>
              <a:rPr lang="en-US" altLang="en-US" dirty="0">
                <a:hlinkClick r:id="rId2" tooltip="Bahasa Inggris"/>
              </a:rPr>
              <a:t> </a:t>
            </a:r>
            <a:r>
              <a:rPr lang="en-US" altLang="en-US" dirty="0" err="1">
                <a:hlinkClick r:id="rId2" tooltip="Bahasa Inggris"/>
              </a:rPr>
              <a:t>Inggris</a:t>
            </a:r>
            <a:r>
              <a:rPr lang="en-US" altLang="en-US" dirty="0"/>
              <a:t>: green computing) </a:t>
            </a:r>
            <a:r>
              <a:rPr lang="en-US" altLang="en-US" dirty="0" err="1"/>
              <a:t>adalah</a:t>
            </a:r>
            <a:r>
              <a:rPr lang="en-US" altLang="en-US" dirty="0"/>
              <a:t> </a:t>
            </a:r>
            <a:r>
              <a:rPr lang="en-US" altLang="en-US" dirty="0" err="1"/>
              <a:t>kajian</a:t>
            </a:r>
            <a:r>
              <a:rPr lang="en-US" altLang="en-US" dirty="0"/>
              <a:t> </a:t>
            </a:r>
            <a:r>
              <a:rPr lang="en-US" altLang="en-US" dirty="0" err="1"/>
              <a:t>dan</a:t>
            </a:r>
            <a:r>
              <a:rPr lang="en-US" altLang="en-US" dirty="0"/>
              <a:t> </a:t>
            </a:r>
            <a:r>
              <a:rPr lang="en-US" altLang="en-US" dirty="0" err="1"/>
              <a:t>praktik</a:t>
            </a:r>
            <a:r>
              <a:rPr lang="en-US" altLang="en-US" dirty="0"/>
              <a:t> </a:t>
            </a:r>
            <a:r>
              <a:rPr lang="en-US" altLang="en-US" dirty="0" err="1"/>
              <a:t>penggunaan</a:t>
            </a:r>
            <a:r>
              <a:rPr lang="en-US" altLang="en-US" dirty="0"/>
              <a:t> </a:t>
            </a:r>
            <a:r>
              <a:rPr lang="en-US" altLang="en-US" dirty="0" err="1"/>
              <a:t>sumber</a:t>
            </a:r>
            <a:r>
              <a:rPr lang="en-US" altLang="en-US" dirty="0"/>
              <a:t> </a:t>
            </a:r>
            <a:r>
              <a:rPr lang="en-US" altLang="en-US" dirty="0" err="1"/>
              <a:t>daya</a:t>
            </a:r>
            <a:r>
              <a:rPr lang="en-US" altLang="en-US" dirty="0"/>
              <a:t> </a:t>
            </a:r>
            <a:r>
              <a:rPr lang="en-US" altLang="en-US" dirty="0" err="1"/>
              <a:t>komputer</a:t>
            </a:r>
            <a:r>
              <a:rPr lang="en-US" altLang="en-US" dirty="0"/>
              <a:t> </a:t>
            </a:r>
            <a:r>
              <a:rPr lang="en-US" altLang="en-US" dirty="0" err="1"/>
              <a:t>secara</a:t>
            </a:r>
            <a:r>
              <a:rPr lang="en-US" altLang="en-US" dirty="0"/>
              <a:t> </a:t>
            </a:r>
            <a:r>
              <a:rPr lang="en-US" altLang="en-US" dirty="0" err="1"/>
              <a:t>efisien</a:t>
            </a:r>
            <a:r>
              <a:rPr lang="en-US" altLang="en-US" dirty="0"/>
              <a:t>. </a:t>
            </a:r>
            <a:r>
              <a:rPr lang="en-US" altLang="en-US" dirty="0" err="1"/>
              <a:t>Sasaran</a:t>
            </a:r>
            <a:r>
              <a:rPr lang="en-US" altLang="en-US" dirty="0"/>
              <a:t> primer program-program </a:t>
            </a:r>
            <a:r>
              <a:rPr lang="en-US" altLang="en-US" dirty="0" err="1"/>
              <a:t>tersebut</a:t>
            </a:r>
            <a:r>
              <a:rPr lang="en-US" altLang="en-US" dirty="0"/>
              <a:t> </a:t>
            </a:r>
            <a:r>
              <a:rPr lang="en-US" altLang="en-US" dirty="0" err="1"/>
              <a:t>adalah</a:t>
            </a:r>
            <a:r>
              <a:rPr lang="en-US" altLang="en-US" dirty="0"/>
              <a:t> </a:t>
            </a:r>
            <a:r>
              <a:rPr lang="en-US" altLang="en-US" dirty="0" err="1"/>
              <a:t>pencakupan</a:t>
            </a:r>
            <a:r>
              <a:rPr lang="en-US" altLang="en-US" dirty="0"/>
              <a:t> </a:t>
            </a:r>
            <a:r>
              <a:rPr lang="en-US" altLang="en-US" dirty="0">
                <a:hlinkClick r:id="rId3" tooltip="TBL (halaman belum tersedia)"/>
              </a:rPr>
              <a:t>TBL</a:t>
            </a:r>
            <a:r>
              <a:rPr lang="en-US" altLang="en-US" dirty="0"/>
              <a:t> (triple bottom line: </a:t>
            </a:r>
            <a:r>
              <a:rPr lang="en-US" altLang="en-US" dirty="0" err="1"/>
              <a:t>manusia</a:t>
            </a:r>
            <a:r>
              <a:rPr lang="en-US" altLang="en-US" dirty="0"/>
              <a:t>, planet, </a:t>
            </a:r>
            <a:r>
              <a:rPr lang="en-US" altLang="en-US" dirty="0" err="1"/>
              <a:t>laba</a:t>
            </a:r>
            <a:r>
              <a:rPr lang="en-US" altLang="en-US" dirty="0"/>
              <a:t>), </a:t>
            </a:r>
            <a:r>
              <a:rPr lang="en-US" altLang="en-US" dirty="0" err="1"/>
              <a:t>suatu</a:t>
            </a:r>
            <a:r>
              <a:rPr lang="en-US" altLang="en-US" dirty="0"/>
              <a:t> </a:t>
            </a:r>
            <a:r>
              <a:rPr lang="en-US" altLang="en-US" dirty="0" err="1"/>
              <a:t>pengembangan</a:t>
            </a:r>
            <a:r>
              <a:rPr lang="en-US" altLang="en-US" dirty="0"/>
              <a:t> </a:t>
            </a:r>
            <a:r>
              <a:rPr lang="en-US" altLang="en-US" dirty="0" err="1"/>
              <a:t>spektrum</a:t>
            </a:r>
            <a:r>
              <a:rPr lang="en-US" altLang="en-US" dirty="0"/>
              <a:t> </a:t>
            </a:r>
            <a:r>
              <a:rPr lang="en-US" altLang="en-US" dirty="0" err="1"/>
              <a:t>nilai</a:t>
            </a:r>
            <a:r>
              <a:rPr lang="en-US" altLang="en-US" dirty="0"/>
              <a:t> </a:t>
            </a:r>
            <a:r>
              <a:rPr lang="en-US" altLang="en-US" dirty="0" err="1"/>
              <a:t>dan</a:t>
            </a:r>
            <a:r>
              <a:rPr lang="en-US" altLang="en-US" dirty="0"/>
              <a:t> </a:t>
            </a:r>
            <a:r>
              <a:rPr lang="en-US" altLang="en-US" dirty="0" err="1"/>
              <a:t>kriteria</a:t>
            </a:r>
            <a:r>
              <a:rPr lang="en-US" altLang="en-US" dirty="0"/>
              <a:t> </a:t>
            </a:r>
            <a:r>
              <a:rPr lang="en-US" altLang="en-US" dirty="0" err="1"/>
              <a:t>untuk</a:t>
            </a:r>
            <a:r>
              <a:rPr lang="en-US" altLang="en-US" dirty="0"/>
              <a:t> </a:t>
            </a:r>
            <a:r>
              <a:rPr lang="en-US" altLang="en-US" dirty="0" err="1"/>
              <a:t>pengukuran</a:t>
            </a:r>
            <a:r>
              <a:rPr lang="en-US" altLang="en-US" dirty="0"/>
              <a:t> </a:t>
            </a:r>
            <a:r>
              <a:rPr lang="en-US" altLang="en-US" dirty="0" err="1"/>
              <a:t>kesuksesan</a:t>
            </a:r>
            <a:r>
              <a:rPr lang="en-US" altLang="en-US" dirty="0"/>
              <a:t> </a:t>
            </a:r>
            <a:r>
              <a:rPr lang="en-US" altLang="en-US" dirty="0" err="1">
                <a:hlinkClick r:id="rId4" tooltip="Organisasi"/>
              </a:rPr>
              <a:t>organisasi</a:t>
            </a:r>
            <a:r>
              <a:rPr lang="en-US" altLang="en-US" dirty="0"/>
              <a:t>.</a:t>
            </a:r>
          </a:p>
          <a:p>
            <a:pPr marL="0" indent="0">
              <a:buNone/>
            </a:pPr>
            <a:endParaRPr lang="en-US" dirty="0"/>
          </a:p>
        </p:txBody>
      </p:sp>
    </p:spTree>
    <p:extLst>
      <p:ext uri="{BB962C8B-B14F-4D97-AF65-F5344CB8AC3E}">
        <p14:creationId xmlns:p14="http://schemas.microsoft.com/office/powerpoint/2010/main" val="1202358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UIB\PSI\triple-bottom-line-sustainabil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446" y="715297"/>
            <a:ext cx="6115050"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521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Green Computing </a:t>
            </a:r>
            <a:endParaRPr lang="en-US" dirty="0"/>
          </a:p>
        </p:txBody>
      </p:sp>
      <p:sp>
        <p:nvSpPr>
          <p:cNvPr id="3" name="Content Placeholder 2"/>
          <p:cNvSpPr>
            <a:spLocks noGrp="1"/>
          </p:cNvSpPr>
          <p:nvPr>
            <p:ph idx="1"/>
          </p:nvPr>
        </p:nvSpPr>
        <p:spPr/>
        <p:txBody>
          <a:bodyPr/>
          <a:lstStyle/>
          <a:p>
            <a:r>
              <a:rPr lang="en-US" altLang="en-US" b="1" dirty="0" err="1"/>
              <a:t>Komputasi</a:t>
            </a:r>
            <a:r>
              <a:rPr lang="en-US" altLang="en-US" b="1" dirty="0"/>
              <a:t> </a:t>
            </a:r>
            <a:r>
              <a:rPr lang="en-US" altLang="en-US" b="1" dirty="0" err="1"/>
              <a:t>Hijau</a:t>
            </a:r>
            <a:r>
              <a:rPr lang="en-US" altLang="en-US" b="1" dirty="0"/>
              <a:t> (Green Computing)</a:t>
            </a:r>
            <a:r>
              <a:rPr lang="en-US" altLang="en-US" dirty="0"/>
              <a:t> </a:t>
            </a:r>
            <a:r>
              <a:rPr lang="en-US" altLang="en-US" dirty="0" err="1"/>
              <a:t>adalah</a:t>
            </a:r>
            <a:r>
              <a:rPr lang="en-US" altLang="en-US" dirty="0"/>
              <a:t> </a:t>
            </a:r>
            <a:r>
              <a:rPr lang="en-US" altLang="en-US" dirty="0" err="1"/>
              <a:t>adalah</a:t>
            </a:r>
            <a:r>
              <a:rPr lang="en-US" altLang="en-US" dirty="0"/>
              <a:t> </a:t>
            </a:r>
            <a:r>
              <a:rPr lang="en-US" altLang="en-US" dirty="0" err="1"/>
              <a:t>suatu</a:t>
            </a:r>
            <a:r>
              <a:rPr lang="en-US" altLang="en-US" dirty="0"/>
              <a:t> </a:t>
            </a:r>
            <a:r>
              <a:rPr lang="en-US" altLang="en-US" dirty="0" err="1"/>
              <a:t>cara</a:t>
            </a:r>
            <a:r>
              <a:rPr lang="en-US" altLang="en-US" dirty="0"/>
              <a:t> </a:t>
            </a:r>
            <a:r>
              <a:rPr lang="en-US" altLang="en-US" dirty="0" err="1"/>
              <a:t>atau</a:t>
            </a:r>
            <a:r>
              <a:rPr lang="en-US" altLang="en-US" dirty="0"/>
              <a:t> </a:t>
            </a:r>
            <a:r>
              <a:rPr lang="en-US" altLang="en-US" dirty="0" err="1"/>
              <a:t>metode</a:t>
            </a:r>
            <a:r>
              <a:rPr lang="en-US" altLang="en-US" dirty="0"/>
              <a:t> </a:t>
            </a:r>
            <a:r>
              <a:rPr lang="en-US" altLang="en-US" dirty="0" err="1"/>
              <a:t>dalam</a:t>
            </a:r>
            <a:r>
              <a:rPr lang="en-US" altLang="en-US" dirty="0"/>
              <a:t> </a:t>
            </a:r>
            <a:r>
              <a:rPr lang="en-US" altLang="en-US" dirty="0" err="1"/>
              <a:t>ruang</a:t>
            </a:r>
            <a:r>
              <a:rPr lang="en-US" altLang="en-US" dirty="0"/>
              <a:t> </a:t>
            </a:r>
            <a:r>
              <a:rPr lang="en-US" altLang="en-US" dirty="0" err="1"/>
              <a:t>lingkup</a:t>
            </a:r>
            <a:r>
              <a:rPr lang="en-US" altLang="en-US" dirty="0"/>
              <a:t> </a:t>
            </a:r>
            <a:r>
              <a:rPr lang="en-US" altLang="en-US" dirty="0" err="1"/>
              <a:t>penggunaan</a:t>
            </a:r>
            <a:r>
              <a:rPr lang="en-US" altLang="en-US" dirty="0"/>
              <a:t> </a:t>
            </a:r>
            <a:r>
              <a:rPr lang="en-US" altLang="en-US" dirty="0" err="1"/>
              <a:t>komputer</a:t>
            </a:r>
            <a:r>
              <a:rPr lang="en-US" altLang="en-US" dirty="0"/>
              <a:t> </a:t>
            </a:r>
            <a:r>
              <a:rPr lang="en-US" altLang="en-US" dirty="0" err="1"/>
              <a:t>dan</a:t>
            </a:r>
            <a:r>
              <a:rPr lang="en-US" altLang="en-US" dirty="0"/>
              <a:t> </a:t>
            </a:r>
            <a:r>
              <a:rPr lang="en-US" altLang="en-US" dirty="0" err="1"/>
              <a:t>perangkat</a:t>
            </a:r>
            <a:r>
              <a:rPr lang="en-US" altLang="en-US" dirty="0"/>
              <a:t> IT </a:t>
            </a:r>
            <a:r>
              <a:rPr lang="en-US" altLang="en-US" dirty="0" err="1"/>
              <a:t>lainnya</a:t>
            </a:r>
            <a:r>
              <a:rPr lang="en-US" altLang="en-US" dirty="0"/>
              <a:t> </a:t>
            </a:r>
            <a:r>
              <a:rPr lang="en-US" altLang="en-US" dirty="0" err="1"/>
              <a:t>untuk</a:t>
            </a:r>
            <a:r>
              <a:rPr lang="en-US" altLang="en-US" dirty="0"/>
              <a:t> </a:t>
            </a:r>
            <a:r>
              <a:rPr lang="en-US" altLang="en-US" dirty="0" err="1"/>
              <a:t>menghemat</a:t>
            </a:r>
            <a:r>
              <a:rPr lang="en-US" altLang="en-US" dirty="0"/>
              <a:t> </a:t>
            </a:r>
            <a:r>
              <a:rPr lang="en-US" altLang="en-US" dirty="0" err="1"/>
              <a:t>energi</a:t>
            </a:r>
            <a:r>
              <a:rPr lang="en-US" altLang="en-US" dirty="0"/>
              <a:t>, </a:t>
            </a:r>
            <a:r>
              <a:rPr lang="en-US" altLang="en-US" dirty="0" err="1"/>
              <a:t>mengurangi</a:t>
            </a:r>
            <a:r>
              <a:rPr lang="en-US" altLang="en-US" dirty="0"/>
              <a:t> </a:t>
            </a:r>
            <a:r>
              <a:rPr lang="en-US" altLang="en-US" dirty="0" err="1"/>
              <a:t>pemanasan</a:t>
            </a:r>
            <a:r>
              <a:rPr lang="en-US" altLang="en-US" dirty="0"/>
              <a:t> global </a:t>
            </a:r>
            <a:r>
              <a:rPr lang="en-US" altLang="en-US" dirty="0" err="1"/>
              <a:t>maupun</a:t>
            </a:r>
            <a:r>
              <a:rPr lang="en-US" altLang="en-US" dirty="0"/>
              <a:t> </a:t>
            </a:r>
            <a:r>
              <a:rPr lang="en-US" altLang="en-US" dirty="0" err="1"/>
              <a:t>pencemaran</a:t>
            </a:r>
            <a:r>
              <a:rPr lang="en-US" altLang="en-US" dirty="0"/>
              <a:t> </a:t>
            </a:r>
            <a:r>
              <a:rPr lang="en-US" altLang="en-US" dirty="0" err="1"/>
              <a:t>lingkungan</a:t>
            </a:r>
            <a:r>
              <a:rPr lang="en-US" altLang="en-US" dirty="0"/>
              <a:t>. </a:t>
            </a:r>
            <a:endParaRPr lang="en-US" altLang="en-US" dirty="0" smtClean="0"/>
          </a:p>
          <a:p>
            <a:endParaRPr lang="en-US" altLang="en-US" dirty="0"/>
          </a:p>
          <a:p>
            <a:r>
              <a:rPr lang="en-US" altLang="en-US" dirty="0" err="1"/>
              <a:t>Penerapan</a:t>
            </a:r>
            <a:r>
              <a:rPr lang="en-US" altLang="en-US" dirty="0"/>
              <a:t> Green computing </a:t>
            </a:r>
            <a:r>
              <a:rPr lang="en-US" altLang="en-US" dirty="0" err="1"/>
              <a:t>memiliki</a:t>
            </a:r>
            <a:r>
              <a:rPr lang="en-US" altLang="en-US" dirty="0"/>
              <a:t> </a:t>
            </a:r>
            <a:r>
              <a:rPr lang="en-US" altLang="en-US" dirty="0" err="1"/>
              <a:t>beberapa</a:t>
            </a:r>
            <a:r>
              <a:rPr lang="en-US" altLang="en-US" dirty="0"/>
              <a:t> </a:t>
            </a:r>
            <a:r>
              <a:rPr lang="en-US" altLang="en-US" dirty="0" err="1"/>
              <a:t>cara</a:t>
            </a:r>
            <a:r>
              <a:rPr lang="en-US" altLang="en-US" dirty="0"/>
              <a:t> , </a:t>
            </a:r>
            <a:r>
              <a:rPr lang="en-US" altLang="en-US" dirty="0" err="1"/>
              <a:t>seperti</a:t>
            </a:r>
            <a:r>
              <a:rPr lang="en-US" altLang="en-US" dirty="0"/>
              <a:t> </a:t>
            </a:r>
            <a:r>
              <a:rPr lang="en-US" altLang="en-US" dirty="0" err="1"/>
              <a:t>konsolidasi</a:t>
            </a:r>
            <a:r>
              <a:rPr lang="en-US" altLang="en-US" dirty="0"/>
              <a:t> </a:t>
            </a:r>
            <a:r>
              <a:rPr lang="en-US" altLang="en-US" dirty="0" err="1"/>
              <a:t>infrastruktur</a:t>
            </a:r>
            <a:r>
              <a:rPr lang="en-US" altLang="en-US" dirty="0"/>
              <a:t>, </a:t>
            </a:r>
            <a:r>
              <a:rPr lang="en-US" altLang="en-US" dirty="0" err="1"/>
              <a:t>penggunaan</a:t>
            </a:r>
            <a:r>
              <a:rPr lang="en-US" altLang="en-US" dirty="0"/>
              <a:t> </a:t>
            </a:r>
            <a:r>
              <a:rPr lang="en-US" altLang="en-US" dirty="0" err="1"/>
              <a:t>daya</a:t>
            </a:r>
            <a:r>
              <a:rPr lang="en-US" altLang="en-US" dirty="0"/>
              <a:t> </a:t>
            </a:r>
            <a:r>
              <a:rPr lang="en-US" altLang="en-US" dirty="0" err="1"/>
              <a:t>keseluruhan</a:t>
            </a:r>
            <a:r>
              <a:rPr lang="en-US" altLang="en-US" dirty="0"/>
              <a:t> yang </a:t>
            </a:r>
            <a:r>
              <a:rPr lang="en-US" altLang="en-US" dirty="0" err="1"/>
              <a:t>lebih</a:t>
            </a:r>
            <a:r>
              <a:rPr lang="en-US" altLang="en-US" dirty="0"/>
              <a:t> </a:t>
            </a:r>
            <a:r>
              <a:rPr lang="en-US" altLang="en-US" dirty="0" err="1"/>
              <a:t>rendah</a:t>
            </a:r>
            <a:r>
              <a:rPr lang="en-US" altLang="en-US" dirty="0"/>
              <a:t>, </a:t>
            </a:r>
            <a:r>
              <a:rPr lang="en-US" altLang="en-US" dirty="0" err="1"/>
              <a:t>dan</a:t>
            </a:r>
            <a:r>
              <a:rPr lang="en-US" altLang="en-US" dirty="0"/>
              <a:t> </a:t>
            </a:r>
            <a:r>
              <a:rPr lang="en-US" altLang="en-US" dirty="0" err="1"/>
              <a:t>pemanfaatan</a:t>
            </a:r>
            <a:r>
              <a:rPr lang="en-US" altLang="en-US" dirty="0"/>
              <a:t> </a:t>
            </a:r>
            <a:r>
              <a:rPr lang="en-US" altLang="en-US" dirty="0" err="1"/>
              <a:t>sistem</a:t>
            </a:r>
            <a:r>
              <a:rPr lang="en-US" altLang="en-US" dirty="0"/>
              <a:t> yang </a:t>
            </a:r>
            <a:r>
              <a:rPr lang="en-US" altLang="en-US" dirty="0" err="1"/>
              <a:t>lebih</a:t>
            </a:r>
            <a:r>
              <a:rPr lang="en-US" altLang="en-US" dirty="0"/>
              <a:t> </a:t>
            </a:r>
            <a:r>
              <a:rPr lang="en-US" altLang="en-US" dirty="0">
                <a:hlinkClick r:id="rId2" tooltip="Optimal"/>
              </a:rPr>
              <a:t>optimal</a:t>
            </a:r>
            <a:r>
              <a:rPr lang="en-US" altLang="en-US" dirty="0"/>
              <a:t> </a:t>
            </a:r>
            <a:r>
              <a:rPr lang="en-US" altLang="en-US" dirty="0" err="1"/>
              <a:t>untuk</a:t>
            </a:r>
            <a:r>
              <a:rPr lang="en-US" altLang="en-US" dirty="0"/>
              <a:t> </a:t>
            </a:r>
            <a:r>
              <a:rPr lang="en-US" altLang="en-US" dirty="0" err="1"/>
              <a:t>melakukan</a:t>
            </a:r>
            <a:r>
              <a:rPr lang="en-US" altLang="en-US" dirty="0"/>
              <a:t> </a:t>
            </a:r>
            <a:r>
              <a:rPr lang="en-US" altLang="en-US" dirty="0" err="1"/>
              <a:t>berbagai</a:t>
            </a:r>
            <a:r>
              <a:rPr lang="en-US" altLang="en-US" dirty="0"/>
              <a:t> </a:t>
            </a:r>
            <a:r>
              <a:rPr lang="en-US" altLang="en-US" dirty="0" err="1"/>
              <a:t>pola</a:t>
            </a:r>
            <a:r>
              <a:rPr lang="en-US" altLang="en-US" dirty="0"/>
              <a:t> </a:t>
            </a:r>
            <a:r>
              <a:rPr lang="en-US" altLang="en-US" dirty="0" err="1"/>
              <a:t>kerja</a:t>
            </a:r>
            <a:r>
              <a:rPr lang="en-US" altLang="en-US" dirty="0"/>
              <a:t>. </a:t>
            </a:r>
          </a:p>
          <a:p>
            <a:endParaRPr lang="en-US" dirty="0"/>
          </a:p>
        </p:txBody>
      </p:sp>
    </p:spTree>
    <p:extLst>
      <p:ext uri="{BB962C8B-B14F-4D97-AF65-F5344CB8AC3E}">
        <p14:creationId xmlns:p14="http://schemas.microsoft.com/office/powerpoint/2010/main" val="1041640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Green Computing </a:t>
            </a:r>
            <a:endParaRPr lang="en-US" dirty="0"/>
          </a:p>
        </p:txBody>
      </p:sp>
      <p:sp>
        <p:nvSpPr>
          <p:cNvPr id="3" name="Content Placeholder 2"/>
          <p:cNvSpPr>
            <a:spLocks noGrp="1"/>
          </p:cNvSpPr>
          <p:nvPr>
            <p:ph idx="1"/>
          </p:nvPr>
        </p:nvSpPr>
        <p:spPr/>
        <p:txBody>
          <a:bodyPr>
            <a:normAutofit fontScale="92500" lnSpcReduction="20000"/>
          </a:bodyPr>
          <a:lstStyle/>
          <a:p>
            <a:r>
              <a:rPr lang="en-US" altLang="en-US" dirty="0" err="1"/>
              <a:t>Dalam</a:t>
            </a:r>
            <a:r>
              <a:rPr lang="en-US" altLang="en-US" dirty="0"/>
              <a:t> </a:t>
            </a:r>
            <a:r>
              <a:rPr lang="en-US" altLang="en-US" dirty="0" err="1"/>
              <a:t>komputasi</a:t>
            </a:r>
            <a:r>
              <a:rPr lang="en-US" altLang="en-US" dirty="0"/>
              <a:t> </a:t>
            </a:r>
            <a:r>
              <a:rPr lang="en-US" altLang="en-US" dirty="0" err="1"/>
              <a:t>hijau</a:t>
            </a:r>
            <a:r>
              <a:rPr lang="en-US" altLang="en-US" dirty="0"/>
              <a:t> </a:t>
            </a:r>
            <a:r>
              <a:rPr lang="en-US" altLang="en-US" dirty="0" err="1"/>
              <a:t>lebih</a:t>
            </a:r>
            <a:r>
              <a:rPr lang="en-US" altLang="en-US" dirty="0"/>
              <a:t> </a:t>
            </a:r>
            <a:r>
              <a:rPr lang="en-US" altLang="en-US" dirty="0" err="1"/>
              <a:t>mengacu</a:t>
            </a:r>
            <a:r>
              <a:rPr lang="en-US" altLang="en-US" dirty="0"/>
              <a:t> </a:t>
            </a:r>
            <a:r>
              <a:rPr lang="en-US" altLang="en-US" dirty="0" err="1"/>
              <a:t>pada</a:t>
            </a:r>
            <a:r>
              <a:rPr lang="en-US" altLang="en-US" dirty="0"/>
              <a:t> </a:t>
            </a:r>
            <a:r>
              <a:rPr lang="en-US" altLang="en-US" dirty="0" err="1"/>
              <a:t>komputasi</a:t>
            </a:r>
            <a:r>
              <a:rPr lang="en-US" altLang="en-US" dirty="0"/>
              <a:t> yang </a:t>
            </a:r>
            <a:r>
              <a:rPr lang="en-US" altLang="en-US" dirty="0" err="1"/>
              <a:t>ramah</a:t>
            </a:r>
            <a:r>
              <a:rPr lang="en-US" altLang="en-US" dirty="0"/>
              <a:t> </a:t>
            </a:r>
            <a:r>
              <a:rPr lang="en-US" altLang="en-US" dirty="0" err="1"/>
              <a:t>lingkungan</a:t>
            </a:r>
            <a:r>
              <a:rPr lang="en-US" altLang="en-US" dirty="0"/>
              <a:t>. </a:t>
            </a:r>
            <a:r>
              <a:rPr lang="en-US" altLang="en-US" dirty="0" err="1"/>
              <a:t>Tujuan</a:t>
            </a:r>
            <a:r>
              <a:rPr lang="en-US" altLang="en-US" dirty="0"/>
              <a:t> </a:t>
            </a:r>
            <a:r>
              <a:rPr lang="en-US" altLang="en-US" dirty="0" err="1"/>
              <a:t>komputasi</a:t>
            </a:r>
            <a:r>
              <a:rPr lang="en-US" altLang="en-US" dirty="0"/>
              <a:t> </a:t>
            </a:r>
            <a:r>
              <a:rPr lang="en-US" altLang="en-US" dirty="0" err="1"/>
              <a:t>hijau</a:t>
            </a:r>
            <a:r>
              <a:rPr lang="en-US" altLang="en-US" dirty="0"/>
              <a:t> </a:t>
            </a:r>
            <a:r>
              <a:rPr lang="en-US" altLang="en-US" dirty="0" err="1"/>
              <a:t>sama</a:t>
            </a:r>
            <a:r>
              <a:rPr lang="en-US" altLang="en-US" dirty="0"/>
              <a:t> </a:t>
            </a:r>
            <a:r>
              <a:rPr lang="en-US" altLang="en-US" dirty="0" err="1"/>
              <a:t>dengan</a:t>
            </a:r>
            <a:r>
              <a:rPr lang="en-US" altLang="en-US" dirty="0"/>
              <a:t> </a:t>
            </a:r>
            <a:r>
              <a:rPr lang="en-US" altLang="en-US" dirty="0" err="1"/>
              <a:t>gerakan</a:t>
            </a:r>
            <a:r>
              <a:rPr lang="en-US" altLang="en-US" dirty="0"/>
              <a:t> go green </a:t>
            </a:r>
            <a:r>
              <a:rPr lang="en-US" altLang="en-US" dirty="0" err="1"/>
              <a:t>pada</a:t>
            </a:r>
            <a:r>
              <a:rPr lang="en-US" altLang="en-US" dirty="0"/>
              <a:t> </a:t>
            </a:r>
            <a:r>
              <a:rPr lang="en-US" altLang="en-US" dirty="0" err="1"/>
              <a:t>umumnya</a:t>
            </a:r>
            <a:r>
              <a:rPr lang="en-US" altLang="en-US" dirty="0"/>
              <a:t> </a:t>
            </a:r>
            <a:r>
              <a:rPr lang="en-US" altLang="en-US" dirty="0" err="1"/>
              <a:t>yaitu</a:t>
            </a:r>
            <a:r>
              <a:rPr lang="en-US" altLang="en-US" dirty="0"/>
              <a:t> </a:t>
            </a:r>
            <a:r>
              <a:rPr lang="en-US" altLang="en-US" dirty="0" err="1"/>
              <a:t>mengurangi</a:t>
            </a:r>
            <a:r>
              <a:rPr lang="en-US" altLang="en-US" dirty="0"/>
              <a:t> </a:t>
            </a:r>
            <a:r>
              <a:rPr lang="en-US" altLang="en-US" dirty="0" err="1"/>
              <a:t>penggunaan</a:t>
            </a:r>
            <a:r>
              <a:rPr lang="en-US" altLang="en-US" dirty="0"/>
              <a:t> </a:t>
            </a:r>
            <a:r>
              <a:rPr lang="en-US" altLang="en-US" dirty="0" err="1"/>
              <a:t>bahan</a:t>
            </a:r>
            <a:r>
              <a:rPr lang="en-US" altLang="en-US" dirty="0"/>
              <a:t> </a:t>
            </a:r>
            <a:r>
              <a:rPr lang="en-US" altLang="en-US" dirty="0" err="1"/>
              <a:t>berbahaya</a:t>
            </a:r>
            <a:r>
              <a:rPr lang="en-US" altLang="en-US" dirty="0"/>
              <a:t>. </a:t>
            </a:r>
          </a:p>
          <a:p>
            <a:r>
              <a:rPr lang="en-US" altLang="en-US" dirty="0"/>
              <a:t>Dari </a:t>
            </a:r>
            <a:r>
              <a:rPr lang="en-US" altLang="en-US" dirty="0" err="1"/>
              <a:t>sisi</a:t>
            </a:r>
            <a:r>
              <a:rPr lang="en-US" altLang="en-US" dirty="0"/>
              <a:t> </a:t>
            </a:r>
            <a:r>
              <a:rPr lang="en-US" altLang="en-US" dirty="0" err="1"/>
              <a:t>perangkat</a:t>
            </a:r>
            <a:r>
              <a:rPr lang="en-US" altLang="en-US" dirty="0"/>
              <a:t> </a:t>
            </a:r>
            <a:r>
              <a:rPr lang="en-US" altLang="en-US" dirty="0" err="1"/>
              <a:t>keras</a:t>
            </a:r>
            <a:r>
              <a:rPr lang="en-US" altLang="en-US" dirty="0"/>
              <a:t>, </a:t>
            </a:r>
            <a:r>
              <a:rPr lang="en-US" altLang="en-US" dirty="0" err="1"/>
              <a:t>perangkat</a:t>
            </a:r>
            <a:r>
              <a:rPr lang="en-US" altLang="en-US" dirty="0"/>
              <a:t> </a:t>
            </a:r>
            <a:r>
              <a:rPr lang="en-US" altLang="en-US" dirty="0" err="1"/>
              <a:t>komputer</a:t>
            </a:r>
            <a:r>
              <a:rPr lang="en-US" altLang="en-US" dirty="0"/>
              <a:t> yang </a:t>
            </a:r>
            <a:r>
              <a:rPr lang="en-US" altLang="en-US" dirty="0" err="1"/>
              <a:t>sudah</a:t>
            </a:r>
            <a:r>
              <a:rPr lang="en-US" altLang="en-US" dirty="0"/>
              <a:t> </a:t>
            </a:r>
            <a:r>
              <a:rPr lang="en-US" altLang="en-US" dirty="0" err="1"/>
              <a:t>memiliki</a:t>
            </a:r>
            <a:r>
              <a:rPr lang="en-US" altLang="en-US" dirty="0"/>
              <a:t> </a:t>
            </a:r>
            <a:r>
              <a:rPr lang="en-US" altLang="en-US" dirty="0" err="1"/>
              <a:t>sertifikasi</a:t>
            </a:r>
            <a:r>
              <a:rPr lang="en-US" altLang="en-US" dirty="0"/>
              <a:t> energy star </a:t>
            </a:r>
            <a:r>
              <a:rPr lang="en-US" altLang="en-US" dirty="0" err="1"/>
              <a:t>merupakan</a:t>
            </a:r>
            <a:r>
              <a:rPr lang="en-US" altLang="en-US" dirty="0"/>
              <a:t> </a:t>
            </a:r>
            <a:r>
              <a:rPr lang="en-US" altLang="en-US" dirty="0" err="1"/>
              <a:t>standar</a:t>
            </a:r>
            <a:r>
              <a:rPr lang="en-US" altLang="en-US" dirty="0"/>
              <a:t> </a:t>
            </a:r>
            <a:r>
              <a:rPr lang="en-US" altLang="en-US" dirty="0" err="1"/>
              <a:t>internasional</a:t>
            </a:r>
            <a:r>
              <a:rPr lang="en-US" altLang="en-US" dirty="0"/>
              <a:t> </a:t>
            </a:r>
            <a:r>
              <a:rPr lang="en-US" altLang="en-US" dirty="0" err="1"/>
              <a:t>untuk</a:t>
            </a:r>
            <a:r>
              <a:rPr lang="en-US" altLang="en-US" dirty="0"/>
              <a:t> </a:t>
            </a:r>
            <a:r>
              <a:rPr lang="en-US" altLang="en-US" dirty="0" err="1"/>
              <a:t>sebuah</a:t>
            </a:r>
            <a:r>
              <a:rPr lang="en-US" altLang="en-US" dirty="0"/>
              <a:t> </a:t>
            </a:r>
            <a:r>
              <a:rPr lang="en-US" altLang="en-US" dirty="0" err="1"/>
              <a:t>produk</a:t>
            </a:r>
            <a:r>
              <a:rPr lang="en-US" altLang="en-US" dirty="0"/>
              <a:t> </a:t>
            </a:r>
            <a:r>
              <a:rPr lang="en-US" altLang="en-US" dirty="0" err="1"/>
              <a:t>energi</a:t>
            </a:r>
            <a:r>
              <a:rPr lang="en-US" altLang="en-US" dirty="0"/>
              <a:t> yang </a:t>
            </a:r>
            <a:r>
              <a:rPr lang="en-US" altLang="en-US" dirty="0" err="1"/>
              <a:t>efisien</a:t>
            </a:r>
            <a:r>
              <a:rPr lang="en-US" altLang="en-US" dirty="0"/>
              <a:t>. </a:t>
            </a:r>
          </a:p>
          <a:p>
            <a:r>
              <a:rPr lang="en-US" altLang="en-US" dirty="0"/>
              <a:t>Dari </a:t>
            </a:r>
            <a:r>
              <a:rPr lang="en-US" altLang="en-US" dirty="0" err="1"/>
              <a:t>sisi</a:t>
            </a:r>
            <a:r>
              <a:rPr lang="en-US" altLang="en-US" dirty="0"/>
              <a:t> </a:t>
            </a:r>
            <a:r>
              <a:rPr lang="en-US" altLang="en-US" dirty="0" err="1"/>
              <a:t>perangkat</a:t>
            </a:r>
            <a:r>
              <a:rPr lang="en-US" altLang="en-US" dirty="0"/>
              <a:t> </a:t>
            </a:r>
            <a:r>
              <a:rPr lang="en-US" altLang="en-US" dirty="0" err="1"/>
              <a:t>lunak</a:t>
            </a:r>
            <a:r>
              <a:rPr lang="en-US" altLang="en-US" dirty="0"/>
              <a:t> yang </a:t>
            </a:r>
            <a:r>
              <a:rPr lang="en-US" altLang="en-US" dirty="0" err="1"/>
              <a:t>menerapkan</a:t>
            </a:r>
            <a:r>
              <a:rPr lang="en-US" altLang="en-US" dirty="0"/>
              <a:t> </a:t>
            </a:r>
            <a:r>
              <a:rPr lang="en-US" altLang="en-US" dirty="0" err="1"/>
              <a:t>fungsi</a:t>
            </a:r>
            <a:r>
              <a:rPr lang="en-US" altLang="en-US" dirty="0"/>
              <a:t> </a:t>
            </a:r>
            <a:r>
              <a:rPr lang="en-US" altLang="en-US" dirty="0" err="1"/>
              <a:t>untuk</a:t>
            </a:r>
            <a:r>
              <a:rPr lang="en-US" altLang="en-US" dirty="0"/>
              <a:t> </a:t>
            </a:r>
            <a:r>
              <a:rPr lang="en-US" altLang="en-US" dirty="0" err="1"/>
              <a:t>mengendalikan</a:t>
            </a:r>
            <a:r>
              <a:rPr lang="en-US" altLang="en-US" dirty="0"/>
              <a:t> </a:t>
            </a:r>
            <a:r>
              <a:rPr lang="en-US" altLang="en-US" dirty="0" err="1"/>
              <a:t>penghematan</a:t>
            </a:r>
            <a:r>
              <a:rPr lang="en-US" altLang="en-US" dirty="0"/>
              <a:t> </a:t>
            </a:r>
            <a:r>
              <a:rPr lang="en-US" altLang="en-US" dirty="0" err="1"/>
              <a:t>sumber</a:t>
            </a:r>
            <a:r>
              <a:rPr lang="en-US" altLang="en-US" dirty="0"/>
              <a:t> </a:t>
            </a:r>
            <a:r>
              <a:rPr lang="en-US" altLang="en-US" dirty="0" err="1"/>
              <a:t>daya</a:t>
            </a:r>
            <a:r>
              <a:rPr lang="en-US" altLang="en-US" dirty="0"/>
              <a:t> </a:t>
            </a:r>
            <a:r>
              <a:rPr lang="en-US" altLang="en-US" dirty="0" err="1"/>
              <a:t>perangkat</a:t>
            </a:r>
            <a:r>
              <a:rPr lang="en-US" altLang="en-US" dirty="0"/>
              <a:t> </a:t>
            </a:r>
            <a:r>
              <a:rPr lang="en-US" altLang="en-US" dirty="0" err="1"/>
              <a:t>listrik</a:t>
            </a:r>
            <a:r>
              <a:rPr lang="en-US" altLang="en-US" dirty="0"/>
              <a:t>. </a:t>
            </a:r>
          </a:p>
          <a:p>
            <a:r>
              <a:rPr lang="en-US" altLang="en-US" dirty="0" err="1"/>
              <a:t>Dalam</a:t>
            </a:r>
            <a:r>
              <a:rPr lang="en-US" altLang="en-US" dirty="0"/>
              <a:t> </a:t>
            </a:r>
            <a:r>
              <a:rPr lang="en-US" altLang="en-US" dirty="0" err="1"/>
              <a:t>komputasi</a:t>
            </a:r>
            <a:r>
              <a:rPr lang="en-US" altLang="en-US" dirty="0"/>
              <a:t> </a:t>
            </a:r>
            <a:r>
              <a:rPr lang="en-US" altLang="en-US" dirty="0" err="1"/>
              <a:t>hijau</a:t>
            </a:r>
            <a:r>
              <a:rPr lang="en-US" altLang="en-US" dirty="0"/>
              <a:t> </a:t>
            </a:r>
            <a:r>
              <a:rPr lang="en-US" altLang="en-US" dirty="0" err="1"/>
              <a:t>cenderung</a:t>
            </a:r>
            <a:r>
              <a:rPr lang="en-US" altLang="en-US" dirty="0"/>
              <a:t> </a:t>
            </a:r>
            <a:r>
              <a:rPr lang="en-US" altLang="en-US" dirty="0" err="1"/>
              <a:t>lebih</a:t>
            </a:r>
            <a:r>
              <a:rPr lang="en-US" altLang="en-US" dirty="0"/>
              <a:t> </a:t>
            </a:r>
            <a:r>
              <a:rPr lang="en-US" altLang="en-US" dirty="0" err="1"/>
              <a:t>dilihat</a:t>
            </a:r>
            <a:r>
              <a:rPr lang="en-US" altLang="en-US" dirty="0"/>
              <a:t> </a:t>
            </a:r>
            <a:r>
              <a:rPr lang="en-US" altLang="en-US" dirty="0" err="1"/>
              <a:t>dari</a:t>
            </a:r>
            <a:r>
              <a:rPr lang="en-US" altLang="en-US" dirty="0"/>
              <a:t> </a:t>
            </a:r>
            <a:r>
              <a:rPr lang="en-US" altLang="en-US" dirty="0" err="1"/>
              <a:t>penggunanya</a:t>
            </a:r>
            <a:r>
              <a:rPr lang="en-US" altLang="en-US" dirty="0"/>
              <a:t>. </a:t>
            </a:r>
            <a:r>
              <a:rPr lang="en-US" altLang="en-US" dirty="0" err="1"/>
              <a:t>Dengan</a:t>
            </a:r>
            <a:r>
              <a:rPr lang="en-US" altLang="en-US" dirty="0"/>
              <a:t> </a:t>
            </a:r>
            <a:r>
              <a:rPr lang="en-US" altLang="en-US" dirty="0" err="1"/>
              <a:t>keahlian</a:t>
            </a:r>
            <a:r>
              <a:rPr lang="en-US" altLang="en-US" dirty="0"/>
              <a:t> </a:t>
            </a:r>
            <a:r>
              <a:rPr lang="en-US" altLang="en-US" dirty="0" err="1"/>
              <a:t>dan</a:t>
            </a:r>
            <a:r>
              <a:rPr lang="en-US" altLang="en-US" dirty="0"/>
              <a:t> </a:t>
            </a:r>
            <a:r>
              <a:rPr lang="en-US" altLang="en-US" dirty="0" err="1"/>
              <a:t>pemikiran</a:t>
            </a:r>
            <a:r>
              <a:rPr lang="en-US" altLang="en-US" dirty="0"/>
              <a:t> </a:t>
            </a:r>
            <a:r>
              <a:rPr lang="en-US" altLang="en-US" dirty="0" err="1"/>
              <a:t>pengguna</a:t>
            </a:r>
            <a:r>
              <a:rPr lang="en-US" altLang="en-US" dirty="0"/>
              <a:t> yang </a:t>
            </a:r>
            <a:r>
              <a:rPr lang="en-US" altLang="en-US" dirty="0" err="1"/>
              <a:t>bisa</a:t>
            </a:r>
            <a:r>
              <a:rPr lang="en-US" altLang="en-US" dirty="0"/>
              <a:t> </a:t>
            </a:r>
            <a:r>
              <a:rPr lang="en-US" altLang="en-US" dirty="0" err="1"/>
              <a:t>membuat</a:t>
            </a:r>
            <a:r>
              <a:rPr lang="en-US" altLang="en-US" dirty="0"/>
              <a:t> </a:t>
            </a:r>
            <a:r>
              <a:rPr lang="en-US" altLang="en-US" dirty="0" err="1"/>
              <a:t>suatu</a:t>
            </a:r>
            <a:r>
              <a:rPr lang="en-US" altLang="en-US" dirty="0"/>
              <a:t> </a:t>
            </a:r>
            <a:r>
              <a:rPr lang="en-US" altLang="en-US" dirty="0" err="1"/>
              <a:t>barang</a:t>
            </a:r>
            <a:r>
              <a:rPr lang="en-US" altLang="en-US" dirty="0"/>
              <a:t> </a:t>
            </a:r>
            <a:r>
              <a:rPr lang="en-US" altLang="en-US" dirty="0" err="1"/>
              <a:t>elektronik</a:t>
            </a:r>
            <a:r>
              <a:rPr lang="en-US" altLang="en-US" dirty="0"/>
              <a:t> yang </a:t>
            </a:r>
            <a:r>
              <a:rPr lang="en-US" altLang="en-US" dirty="0" err="1"/>
              <a:t>sudah</a:t>
            </a:r>
            <a:r>
              <a:rPr lang="en-US" altLang="en-US" dirty="0"/>
              <a:t> </a:t>
            </a:r>
            <a:r>
              <a:rPr lang="en-US" altLang="en-US" dirty="0" err="1"/>
              <a:t>tidak</a:t>
            </a:r>
            <a:r>
              <a:rPr lang="en-US" altLang="en-US" dirty="0"/>
              <a:t> </a:t>
            </a:r>
            <a:r>
              <a:rPr lang="en-US" altLang="en-US" dirty="0" err="1"/>
              <a:t>terpakai</a:t>
            </a:r>
            <a:r>
              <a:rPr lang="en-US" altLang="en-US" dirty="0"/>
              <a:t> (</a:t>
            </a:r>
            <a:r>
              <a:rPr lang="en-US" altLang="en-US" dirty="0" err="1"/>
              <a:t>bekas</a:t>
            </a:r>
            <a:r>
              <a:rPr lang="en-US" altLang="en-US" dirty="0"/>
              <a:t>) </a:t>
            </a:r>
            <a:r>
              <a:rPr lang="en-US" altLang="en-US" dirty="0" err="1"/>
              <a:t>dapat</a:t>
            </a:r>
            <a:r>
              <a:rPr lang="en-US" altLang="en-US" dirty="0"/>
              <a:t> </a:t>
            </a:r>
            <a:r>
              <a:rPr lang="en-US" altLang="en-US" dirty="0" err="1"/>
              <a:t>digunakan</a:t>
            </a:r>
            <a:r>
              <a:rPr lang="en-US" altLang="en-US" dirty="0"/>
              <a:t> </a:t>
            </a:r>
            <a:r>
              <a:rPr lang="en-US" altLang="en-US" dirty="0" err="1"/>
              <a:t>kembali</a:t>
            </a:r>
            <a:r>
              <a:rPr lang="en-US" altLang="en-US" dirty="0"/>
              <a:t> </a:t>
            </a:r>
            <a:r>
              <a:rPr lang="en-US" altLang="en-US" dirty="0" err="1"/>
              <a:t>sehingga</a:t>
            </a:r>
            <a:r>
              <a:rPr lang="en-US" altLang="en-US" dirty="0"/>
              <a:t> </a:t>
            </a:r>
            <a:r>
              <a:rPr lang="en-US" altLang="en-US" dirty="0" err="1"/>
              <a:t>tidak</a:t>
            </a:r>
            <a:r>
              <a:rPr lang="en-US" altLang="en-US" dirty="0"/>
              <a:t> </a:t>
            </a:r>
            <a:r>
              <a:rPr lang="en-US" altLang="en-US" dirty="0" err="1"/>
              <a:t>perlu</a:t>
            </a:r>
            <a:r>
              <a:rPr lang="en-US" altLang="en-US" dirty="0"/>
              <a:t> </a:t>
            </a:r>
            <a:r>
              <a:rPr lang="en-US" altLang="en-US" dirty="0" err="1"/>
              <a:t>untuk</a:t>
            </a:r>
            <a:r>
              <a:rPr lang="en-US" altLang="en-US" dirty="0"/>
              <a:t> </a:t>
            </a:r>
            <a:r>
              <a:rPr lang="en-US" altLang="en-US" dirty="0" err="1"/>
              <a:t>membuangnya</a:t>
            </a:r>
            <a:r>
              <a:rPr lang="en-US" altLang="en-US" dirty="0"/>
              <a:t> </a:t>
            </a:r>
            <a:r>
              <a:rPr lang="en-US" altLang="en-US" dirty="0" err="1"/>
              <a:t>menjadi</a:t>
            </a:r>
            <a:r>
              <a:rPr lang="en-US" altLang="en-US" dirty="0"/>
              <a:t> </a:t>
            </a:r>
            <a:r>
              <a:rPr lang="en-US" altLang="en-US" dirty="0" err="1"/>
              <a:t>sampah</a:t>
            </a:r>
            <a:endParaRPr lang="en-US" altLang="en-US" dirty="0"/>
          </a:p>
          <a:p>
            <a:endParaRPr lang="en-US" altLang="en-US" dirty="0"/>
          </a:p>
          <a:p>
            <a:endParaRPr lang="en-US" altLang="en-US" dirty="0"/>
          </a:p>
          <a:p>
            <a:pPr marL="0" indent="0">
              <a:buNone/>
            </a:pPr>
            <a:endParaRPr lang="en-US" dirty="0"/>
          </a:p>
        </p:txBody>
      </p:sp>
    </p:spTree>
    <p:extLst>
      <p:ext uri="{BB962C8B-B14F-4D97-AF65-F5344CB8AC3E}">
        <p14:creationId xmlns:p14="http://schemas.microsoft.com/office/powerpoint/2010/main" val="244308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66D1E-9DCB-7D40-AF23-74C1480A5A6E}"/>
              </a:ext>
            </a:extLst>
          </p:cNvPr>
          <p:cNvSpPr>
            <a:spLocks noGrp="1"/>
          </p:cNvSpPr>
          <p:nvPr>
            <p:ph idx="1"/>
          </p:nvPr>
        </p:nvSpPr>
        <p:spPr/>
        <p:txBody>
          <a:bodyPr/>
          <a:lstStyle/>
          <a:p>
            <a:pPr marL="514350" lvl="0" indent="-514350">
              <a:buFont typeface="+mj-lt"/>
              <a:buAutoNum type="arabicPeriod"/>
            </a:pPr>
            <a:r>
              <a:rPr lang="id-ID" dirty="0"/>
              <a:t>Jenis hardware</a:t>
            </a:r>
            <a:endParaRPr lang="en-US" dirty="0"/>
          </a:p>
          <a:p>
            <a:pPr marL="514350" lvl="0" indent="-514350">
              <a:buFont typeface="+mj-lt"/>
              <a:buAutoNum type="arabicPeriod"/>
            </a:pPr>
            <a:r>
              <a:rPr lang="id-ID" dirty="0"/>
              <a:t>Alat I/O</a:t>
            </a:r>
            <a:endParaRPr lang="en-US" dirty="0"/>
          </a:p>
          <a:p>
            <a:pPr marL="514350" lvl="0" indent="-514350">
              <a:buFont typeface="+mj-lt"/>
              <a:buAutoNum type="arabicPeriod"/>
            </a:pPr>
            <a:r>
              <a:rPr lang="id-ID" dirty="0"/>
              <a:t>Teknologi </a:t>
            </a:r>
            <a:r>
              <a:rPr lang="id-ID" dirty="0" smtClean="0"/>
              <a:t>penyimpanan</a:t>
            </a:r>
            <a:endParaRPr lang="en-US" dirty="0" smtClean="0"/>
          </a:p>
          <a:p>
            <a:pPr marL="514350" lvl="0" indent="-514350">
              <a:buFont typeface="+mj-lt"/>
              <a:buAutoNum type="arabicPeriod"/>
            </a:pPr>
            <a:r>
              <a:rPr lang="en-US" smtClean="0"/>
              <a:t>Green </a:t>
            </a:r>
            <a:r>
              <a:rPr lang="en-US" dirty="0" smtClean="0"/>
              <a:t>Computing</a:t>
            </a:r>
            <a:endParaRPr lang="en-US" dirty="0"/>
          </a:p>
          <a:p>
            <a:pPr marL="514350" indent="-514350">
              <a:buFont typeface="+mj-lt"/>
              <a:buAutoNum type="arabicPeriod"/>
            </a:pPr>
            <a:endParaRPr lang="en-US" dirty="0"/>
          </a:p>
        </p:txBody>
      </p:sp>
      <p:sp>
        <p:nvSpPr>
          <p:cNvPr id="4" name="Title 1">
            <a:extLst>
              <a:ext uri="{FF2B5EF4-FFF2-40B4-BE49-F238E27FC236}">
                <a16:creationId xmlns:a16="http://schemas.microsoft.com/office/drawing/2014/main" id="{A2802624-46B6-4D4B-9218-955499061A76}"/>
              </a:ext>
            </a:extLst>
          </p:cNvPr>
          <p:cNvSpPr txBox="1">
            <a:spLocks/>
          </p:cNvSpPr>
          <p:nvPr/>
        </p:nvSpPr>
        <p:spPr>
          <a:xfrm>
            <a:off x="990600" y="11787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smtClean="0"/>
              <a:t>Capaian Pembelajaran</a:t>
            </a:r>
            <a:endParaRPr lang="en-US" dirty="0"/>
          </a:p>
        </p:txBody>
      </p:sp>
    </p:spTree>
    <p:extLst>
      <p:ext uri="{BB962C8B-B14F-4D97-AF65-F5344CB8AC3E}">
        <p14:creationId xmlns:p14="http://schemas.microsoft.com/office/powerpoint/2010/main" val="2753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a:spLocks noGrp="1"/>
          </p:cNvSpPr>
          <p:nvPr>
            <p:ph type="title"/>
          </p:nvPr>
        </p:nvSpPr>
        <p:spPr>
          <a:xfrm>
            <a:off x="838200" y="1026318"/>
            <a:ext cx="10515600" cy="1325563"/>
          </a:xfrm>
        </p:spPr>
        <p:txBody>
          <a:bodyPr/>
          <a:lstStyle/>
          <a:p>
            <a:r>
              <a:rPr lang="en-US" b="1" u="sng" dirty="0" err="1" smtClean="0"/>
              <a:t>Pendahuluan</a:t>
            </a:r>
            <a:endParaRPr lang="en-US" dirty="0"/>
          </a:p>
        </p:txBody>
      </p:sp>
    </p:spTree>
    <p:extLst>
      <p:ext uri="{BB962C8B-B14F-4D97-AF65-F5344CB8AC3E}">
        <p14:creationId xmlns:p14="http://schemas.microsoft.com/office/powerpoint/2010/main" val="213377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u="sng" dirty="0" smtClean="0"/>
              <a:t>Jenis-jenis </a:t>
            </a:r>
            <a:r>
              <a:rPr lang="en-US" b="1" u="sng" dirty="0" smtClean="0"/>
              <a:t>P</a:t>
            </a:r>
            <a:r>
              <a:rPr lang="id-ID" b="1" u="sng" dirty="0" smtClean="0"/>
              <a:t>erangkat </a:t>
            </a:r>
            <a:r>
              <a:rPr lang="en-US" b="1" u="sng" dirty="0" smtClean="0"/>
              <a:t>K</a:t>
            </a:r>
            <a:r>
              <a:rPr lang="id-ID" b="1" u="sng" dirty="0" smtClean="0"/>
              <a:t>eras</a:t>
            </a:r>
            <a:endParaRPr lang="en-US" b="1" u="sng" dirty="0"/>
          </a:p>
        </p:txBody>
      </p:sp>
      <p:sp>
        <p:nvSpPr>
          <p:cNvPr id="4" name="Content Placeholder 2"/>
          <p:cNvSpPr>
            <a:spLocks noGrp="1"/>
          </p:cNvSpPr>
          <p:nvPr>
            <p:ph idx="1"/>
          </p:nvPr>
        </p:nvSpPr>
        <p:spPr>
          <a:xfrm>
            <a:off x="838200" y="2351881"/>
            <a:ext cx="10282084" cy="5043488"/>
          </a:xfrm>
        </p:spPr>
        <p:txBody>
          <a:bodyPr/>
          <a:lstStyle/>
          <a:p>
            <a:pPr eaLnBrk="1" hangingPunct="1">
              <a:buFont typeface="Wingdings" panose="05000000000000000000" pitchFamily="2" charset="2"/>
              <a:buNone/>
            </a:pPr>
            <a:r>
              <a:rPr lang="id-ID" altLang="en-US" dirty="0" smtClean="0"/>
              <a:t>1. Mainboard atau Motherboard</a:t>
            </a:r>
            <a:br>
              <a:rPr lang="id-ID" altLang="en-US" dirty="0" smtClean="0"/>
            </a:br>
            <a:r>
              <a:rPr lang="id-ID" altLang="en-US" dirty="0" smtClean="0"/>
              <a:t>	Motherboard adalah bagian komputer yang paling utama karena berisi sistem BIOS (Basic input output system) , pengatur koneksi input-output(chipset), soket prosessor, soket memory (RAM),  soket kartu grafis (VGA card) dan soket kartu tambahan (additional cards seperti PCI, ISA). </a:t>
            </a:r>
            <a:br>
              <a:rPr lang="id-ID" altLang="en-US" dirty="0" smtClean="0"/>
            </a:br>
            <a:endParaRPr lang="id-ID" altLang="en-US" dirty="0" smtClean="0"/>
          </a:p>
        </p:txBody>
      </p:sp>
      <p:pic>
        <p:nvPicPr>
          <p:cNvPr id="5" name="Picture 3" descr="downloa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15010" y="4610893"/>
            <a:ext cx="3214688"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189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a:t>2. Processor (CPU)</a:t>
            </a:r>
            <a:endParaRPr lang="en-US" dirty="0"/>
          </a:p>
        </p:txBody>
      </p:sp>
      <p:sp>
        <p:nvSpPr>
          <p:cNvPr id="3" name="Content Placeholder 2"/>
          <p:cNvSpPr>
            <a:spLocks noGrp="1"/>
          </p:cNvSpPr>
          <p:nvPr>
            <p:ph idx="1"/>
          </p:nvPr>
        </p:nvSpPr>
        <p:spPr/>
        <p:txBody>
          <a:bodyPr/>
          <a:lstStyle/>
          <a:p>
            <a:pPr marL="0" indent="0">
              <a:buNone/>
            </a:pPr>
            <a:r>
              <a:rPr lang="id-ID" altLang="en-US" dirty="0"/>
              <a:t>Prosessor adalah otak sentral dari sebuah komputer. Prosessor adalah yang mengerjakan semua perintah yang sudah terprogram dan disimpan dalam harddisk. Dalam prosessor dikenal istilah frekuensi clock, yaitu kecepatan sebuah prosessor untuk mengerjakan perintah program dalam satu detik. Satuan frekuensi Clock dinyatakan dalam Herts (Hz).</a:t>
            </a:r>
          </a:p>
          <a:p>
            <a:pPr marL="0" indent="0">
              <a:buNone/>
            </a:pPr>
            <a:endParaRPr lang="en-US" dirty="0"/>
          </a:p>
        </p:txBody>
      </p:sp>
      <p:pic>
        <p:nvPicPr>
          <p:cNvPr id="4" name="Picture 3" descr="E:\cp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5720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192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a:t>3.Harddisk (HDD) </a:t>
            </a:r>
            <a:endParaRPr lang="en-US" dirty="0"/>
          </a:p>
        </p:txBody>
      </p:sp>
      <p:sp>
        <p:nvSpPr>
          <p:cNvPr id="3" name="Content Placeholder 2"/>
          <p:cNvSpPr>
            <a:spLocks noGrp="1"/>
          </p:cNvSpPr>
          <p:nvPr>
            <p:ph idx="1"/>
          </p:nvPr>
        </p:nvSpPr>
        <p:spPr/>
        <p:txBody>
          <a:bodyPr/>
          <a:lstStyle/>
          <a:p>
            <a:pPr>
              <a:buNone/>
            </a:pPr>
            <a:r>
              <a:rPr lang="id-ID" altLang="en-US" dirty="0"/>
              <a:t>	Harddisk adalah media penyimpanan data permanen, jadi data tidak hilang meskipun listrik sudah dimatikan. Harddisk berisi sebuah cakram magnetik yang mampu menyimpan data. Ukuran harddisk dinyatakan dalam Byte (B).</a:t>
            </a:r>
          </a:p>
          <a:p>
            <a:pPr>
              <a:buNone/>
            </a:pPr>
            <a:endParaRPr lang="id-ID" altLang="en-US" dirty="0"/>
          </a:p>
          <a:p>
            <a:pPr marL="0" indent="0">
              <a:buNone/>
            </a:pPr>
            <a:endParaRPr lang="en-US" dirty="0"/>
          </a:p>
        </p:txBody>
      </p:sp>
      <p:pic>
        <p:nvPicPr>
          <p:cNvPr id="4" name="Picture 4" descr="HARDDISK"/>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5568951" y="3996813"/>
            <a:ext cx="3498850" cy="1928813"/>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69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a:t>4. RAM </a:t>
            </a:r>
            <a:r>
              <a:rPr lang="en-US" altLang="en-US" dirty="0"/>
              <a:t/>
            </a:r>
            <a:br>
              <a:rPr lang="en-US" altLang="en-US" dirty="0"/>
            </a:br>
            <a:r>
              <a:rPr lang="id-ID" altLang="en-US" dirty="0"/>
              <a:t>(Random Access Memory)</a:t>
            </a:r>
            <a:endParaRPr lang="en-US" dirty="0"/>
          </a:p>
        </p:txBody>
      </p:sp>
      <p:sp>
        <p:nvSpPr>
          <p:cNvPr id="3" name="Content Placeholder 2"/>
          <p:cNvSpPr>
            <a:spLocks noGrp="1"/>
          </p:cNvSpPr>
          <p:nvPr>
            <p:ph idx="1"/>
          </p:nvPr>
        </p:nvSpPr>
        <p:spPr/>
        <p:txBody>
          <a:bodyPr/>
          <a:lstStyle/>
          <a:p>
            <a:pPr>
              <a:buNone/>
            </a:pPr>
            <a:r>
              <a:rPr lang="id-ID" altLang="en-US" dirty="0"/>
              <a:t>	</a:t>
            </a:r>
            <a:r>
              <a:rPr lang="id-ID" altLang="en-US" dirty="0" smtClean="0"/>
              <a:t>RAM </a:t>
            </a:r>
            <a:r>
              <a:rPr lang="id-ID" altLang="en-US" dirty="0"/>
              <a:t>adalah unit penyimpan data tidak permanen artinya data dalam RAM akan hilang jika listrik mati. Ukuran data RAM dinyatakan dengan Byte (B) dan kecepatan akses RAM dinyatakan dengan Hertz (Hz). </a:t>
            </a:r>
            <a:endParaRPr lang="en-US" altLang="en-US" dirty="0"/>
          </a:p>
          <a:p>
            <a:pPr>
              <a:buNone/>
            </a:pPr>
            <a:r>
              <a:rPr lang="en-US" altLang="en-US" dirty="0"/>
              <a:t>	</a:t>
            </a:r>
            <a:r>
              <a:rPr lang="id-ID" altLang="en-US" dirty="0"/>
              <a:t>Jadi dalam RAM tidak cuma data saja, namun ada parameter lain yaitu kecepatan RAM. Kecepatan RAM harus sesuai dengan spesifikasi soket RAM pada motherboard. </a:t>
            </a:r>
          </a:p>
          <a:p>
            <a:pPr>
              <a:buNone/>
            </a:pPr>
            <a:endParaRPr lang="id-ID" altLang="en-US" dirty="0"/>
          </a:p>
          <a:p>
            <a:pPr>
              <a:buNone/>
            </a:pPr>
            <a:endParaRPr lang="id-ID" altLang="en-US" dirty="0"/>
          </a:p>
          <a:p>
            <a:pPr marL="0" indent="0">
              <a:buNone/>
            </a:pP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l="8333" t="8333" r="4167" b="48869"/>
          <a:stretch>
            <a:fillRect/>
          </a:stretch>
        </p:blipFill>
        <p:spPr bwMode="auto">
          <a:xfrm>
            <a:off x="6096000" y="5309419"/>
            <a:ext cx="3071813" cy="928688"/>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46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a:t>5. Optical drive (CD/ DVD)</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altLang="en-US" dirty="0" smtClean="0"/>
              <a:t>	</a:t>
            </a:r>
            <a:r>
              <a:rPr lang="id-ID" altLang="en-US" dirty="0" smtClean="0"/>
              <a:t>Optical </a:t>
            </a:r>
            <a:r>
              <a:rPr lang="id-ID" altLang="en-US" dirty="0"/>
              <a:t>Drive adalah alat pembaca untuk media penyimpan data berupa disk DVD / CD. DVD/ CD berupa kepingan cakram optik yang berisi data.</a:t>
            </a:r>
            <a:br>
              <a:rPr lang="id-ID" altLang="en-US" dirty="0"/>
            </a:br>
            <a:r>
              <a:rPr lang="id-ID" altLang="en-US" dirty="0"/>
              <a:t>Ada dua jenis DVD atau CD :</a:t>
            </a:r>
            <a:endParaRPr lang="en-US" altLang="en-US" dirty="0"/>
          </a:p>
          <a:p>
            <a:pPr>
              <a:buNone/>
            </a:pPr>
            <a:endParaRPr lang="en-US" altLang="en-US" dirty="0"/>
          </a:p>
          <a:p>
            <a:pPr marL="471488">
              <a:buFont typeface="Trebuchet MS" panose="020B0603020202020204" pitchFamily="34" charset="0"/>
              <a:buAutoNum type="alphaLcPeriod"/>
            </a:pPr>
            <a:r>
              <a:rPr lang="id-ID" altLang="en-US" dirty="0"/>
              <a:t>DVD atau CD ROM (Read Only Memory) yaitu 	hanya bisa membaca isi dari disk DVD / CD</a:t>
            </a:r>
            <a:endParaRPr lang="en-US" altLang="en-US" dirty="0"/>
          </a:p>
          <a:p>
            <a:pPr marL="471488">
              <a:buFont typeface="Trebuchet MS" panose="020B0603020202020204" pitchFamily="34" charset="0"/>
              <a:buAutoNum type="alphaLcPeriod"/>
            </a:pPr>
            <a:r>
              <a:rPr lang="id-ID" altLang="en-US" dirty="0"/>
              <a:t>DVD atau CD RAM (Random Access Memory) 	yaitu 	bisa membaca ran menulis. DVD atau CD RAM 	lebih dikenal dengan istilah DVD-	RW atau CD-RW 	(RW = Read Write)</a:t>
            </a:r>
          </a:p>
          <a:p>
            <a:pPr>
              <a:buNone/>
            </a:pPr>
            <a:r>
              <a:rPr lang="id-ID" altLang="en-US" dirty="0"/>
              <a:t/>
            </a:r>
            <a:br>
              <a:rPr lang="id-ID" altLang="en-US" dirty="0"/>
            </a:br>
            <a:endParaRPr lang="id-ID" altLang="en-US" dirty="0"/>
          </a:p>
          <a:p>
            <a:pPr marL="0" indent="0">
              <a:buNone/>
            </a:pPr>
            <a:endParaRPr lang="en-US" dirty="0"/>
          </a:p>
        </p:txBody>
      </p:sp>
      <p:pic>
        <p:nvPicPr>
          <p:cNvPr id="4" name="Picture 3" descr="CD-ROM_Drive_（De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1132" y="5391944"/>
            <a:ext cx="2643187"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2748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a:t>6. Floppy disk</a:t>
            </a:r>
            <a:endParaRPr lang="en-US" dirty="0"/>
          </a:p>
        </p:txBody>
      </p:sp>
      <p:sp>
        <p:nvSpPr>
          <p:cNvPr id="3" name="Content Placeholder 2"/>
          <p:cNvSpPr>
            <a:spLocks noGrp="1"/>
          </p:cNvSpPr>
          <p:nvPr>
            <p:ph idx="1"/>
          </p:nvPr>
        </p:nvSpPr>
        <p:spPr/>
        <p:txBody>
          <a:bodyPr/>
          <a:lstStyle/>
          <a:p>
            <a:pPr marL="0" indent="0">
              <a:buNone/>
            </a:pPr>
            <a:r>
              <a:rPr lang="id-ID" altLang="en-US" dirty="0" smtClean="0"/>
              <a:t>Floppy </a:t>
            </a:r>
            <a:r>
              <a:rPr lang="id-ID" altLang="en-US" dirty="0"/>
              <a:t>disk adalah media pembaca untuk disket. </a:t>
            </a:r>
            <a:br>
              <a:rPr lang="id-ID" altLang="en-US" dirty="0"/>
            </a:br>
            <a:r>
              <a:rPr lang="id-ID" altLang="en-US" dirty="0"/>
              <a:t>Disket adalah media penyimpan data portabel yang bisa dibawa-bawa. Disket terbuat dari sebuah cakram dari plastik magnetik. </a:t>
            </a:r>
            <a:br>
              <a:rPr lang="id-ID" altLang="en-US" dirty="0"/>
            </a:br>
            <a:endParaRPr lang="id-ID" altLang="en-US" dirty="0"/>
          </a:p>
          <a:p>
            <a:pPr marL="0" indent="0">
              <a:buNone/>
            </a:pPr>
            <a:endParaRPr lang="en-US" dirty="0"/>
          </a:p>
        </p:txBody>
      </p:sp>
      <p:pic>
        <p:nvPicPr>
          <p:cNvPr id="4" name="Picture 3" descr="flop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4222188"/>
            <a:ext cx="4169799" cy="157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6854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328</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맑은 고딕</vt:lpstr>
      <vt:lpstr>Arial</vt:lpstr>
      <vt:lpstr>Brush Script Std</vt:lpstr>
      <vt:lpstr>Calibri</vt:lpstr>
      <vt:lpstr>Calibri Light</vt:lpstr>
      <vt:lpstr>Trebuchet MS</vt:lpstr>
      <vt:lpstr>Wingdings</vt:lpstr>
      <vt:lpstr>Office Theme</vt:lpstr>
      <vt:lpstr>HARDWARE</vt:lpstr>
      <vt:lpstr>PowerPoint Presentation</vt:lpstr>
      <vt:lpstr>Pendahuluan</vt:lpstr>
      <vt:lpstr>Jenis-jenis Perangkat Keras</vt:lpstr>
      <vt:lpstr>2. Processor (CPU)</vt:lpstr>
      <vt:lpstr>3.Harddisk (HDD) </vt:lpstr>
      <vt:lpstr>4. RAM  (Random Access Memory)</vt:lpstr>
      <vt:lpstr>5. Optical drive (CD/ DVD)</vt:lpstr>
      <vt:lpstr>6. Floppy disk</vt:lpstr>
      <vt:lpstr>7. VGA CARD (kartu grafis) </vt:lpstr>
      <vt:lpstr>8. Sound card</vt:lpstr>
      <vt:lpstr>9. Keyboard</vt:lpstr>
      <vt:lpstr>10. Mouse (Pointing Device)</vt:lpstr>
      <vt:lpstr>11. Monitor </vt:lpstr>
      <vt:lpstr>12. Printer</vt:lpstr>
      <vt:lpstr>Green Computing</vt:lpstr>
      <vt:lpstr>PowerPoint Presentation</vt:lpstr>
      <vt:lpstr>Green Computing </vt:lpstr>
      <vt:lpstr>Green Computing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Hendy</dc:creator>
  <cp:lastModifiedBy>Nafisatul Hasanah</cp:lastModifiedBy>
  <cp:revision>64</cp:revision>
  <dcterms:created xsi:type="dcterms:W3CDTF">2019-10-17T04:58:05Z</dcterms:created>
  <dcterms:modified xsi:type="dcterms:W3CDTF">2019-10-18T09:24:35Z</dcterms:modified>
</cp:coreProperties>
</file>