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59" r:id="rId5"/>
    <p:sldId id="260" r:id="rId6"/>
    <p:sldId id="280" r:id="rId7"/>
    <p:sldId id="282" r:id="rId8"/>
    <p:sldId id="281" r:id="rId9"/>
    <p:sldId id="283" r:id="rId10"/>
    <p:sldId id="284" r:id="rId11"/>
    <p:sldId id="285" r:id="rId12"/>
    <p:sldId id="286" r:id="rId13"/>
    <p:sldId id="287" r:id="rId14"/>
    <p:sldId id="288" r:id="rId15"/>
    <p:sldId id="261" r:id="rId16"/>
    <p:sldId id="278" r:id="rId17"/>
    <p:sldId id="279" r:id="rId18"/>
    <p:sldId id="276" r:id="rId19"/>
    <p:sldId id="289" r:id="rId20"/>
    <p:sldId id="262" r:id="rId21"/>
    <p:sldId id="268" r:id="rId22"/>
    <p:sldId id="266" r:id="rId23"/>
    <p:sldId id="269" r:id="rId24"/>
    <p:sldId id="267" r:id="rId25"/>
    <p:sldId id="270" r:id="rId26"/>
    <p:sldId id="264" r:id="rId27"/>
    <p:sldId id="27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6374" autoAdjust="0"/>
  </p:normalViewPr>
  <p:slideViewPr>
    <p:cSldViewPr snapToGrid="0">
      <p:cViewPr varScale="1">
        <p:scale>
          <a:sx n="114" d="100"/>
          <a:sy n="114" d="100"/>
        </p:scale>
        <p:origin x="474" y="11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AEAC07-721A-4812-9E71-A39E7C07BCE5}" type="datetimeFigureOut">
              <a:rPr lang="en-US" smtClean="0"/>
              <a:t>11/15/2024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8C8803-0957-44C3-82A5-FC81149AECD5}" type="slidenum">
              <a:rPr lang="en-US" smtClean="0"/>
              <a:t>‹#›</a:t>
            </a:fld>
            <a:endParaRPr lang="en-US"/>
          </a:p>
        </p:txBody>
      </p:sp>
    </p:spTree>
    <p:extLst>
      <p:ext uri="{BB962C8B-B14F-4D97-AF65-F5344CB8AC3E}">
        <p14:creationId xmlns:p14="http://schemas.microsoft.com/office/powerpoint/2010/main" val="2987998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https://codecoda.com/en/blog/entry/understanding-the-fundamentals-of-a-cloud-computing-architecture</a:t>
            </a:r>
          </a:p>
        </p:txBody>
      </p:sp>
      <p:sp>
        <p:nvSpPr>
          <p:cNvPr id="4" name="Slide Number Placeholder 3"/>
          <p:cNvSpPr>
            <a:spLocks noGrp="1"/>
          </p:cNvSpPr>
          <p:nvPr>
            <p:ph type="sldNum" sz="quarter" idx="5"/>
          </p:nvPr>
        </p:nvSpPr>
        <p:spPr/>
        <p:txBody>
          <a:bodyPr/>
          <a:lstStyle/>
          <a:p>
            <a:fld id="{648C8803-0957-44C3-82A5-FC81149AECD5}" type="slidenum">
              <a:rPr lang="en-US" smtClean="0"/>
              <a:t>6</a:t>
            </a:fld>
            <a:endParaRPr lang="en-US"/>
          </a:p>
        </p:txBody>
      </p:sp>
    </p:spTree>
    <p:extLst>
      <p:ext uri="{BB962C8B-B14F-4D97-AF65-F5344CB8AC3E}">
        <p14:creationId xmlns:p14="http://schemas.microsoft.com/office/powerpoint/2010/main" val="3754896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 https://www.cloudcomputingfundamentals.com/cloud-issues-you-should-be-aware-of/</a:t>
            </a:r>
          </a:p>
        </p:txBody>
      </p:sp>
      <p:sp>
        <p:nvSpPr>
          <p:cNvPr id="4" name="Slide Number Placeholder 3"/>
          <p:cNvSpPr>
            <a:spLocks noGrp="1"/>
          </p:cNvSpPr>
          <p:nvPr>
            <p:ph type="sldNum" sz="quarter" idx="5"/>
          </p:nvPr>
        </p:nvSpPr>
        <p:spPr/>
        <p:txBody>
          <a:bodyPr/>
          <a:lstStyle/>
          <a:p>
            <a:fld id="{648C8803-0957-44C3-82A5-FC81149AECD5}" type="slidenum">
              <a:rPr lang="en-US" smtClean="0"/>
              <a:t>17</a:t>
            </a:fld>
            <a:endParaRPr lang="en-US"/>
          </a:p>
        </p:txBody>
      </p:sp>
    </p:spTree>
    <p:extLst>
      <p:ext uri="{BB962C8B-B14F-4D97-AF65-F5344CB8AC3E}">
        <p14:creationId xmlns:p14="http://schemas.microsoft.com/office/powerpoint/2010/main" val="27169330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C8803-0957-44C3-82A5-FC81149AECD5}" type="slidenum">
              <a:rPr lang="en-US" smtClean="0"/>
              <a:t>7</a:t>
            </a:fld>
            <a:endParaRPr lang="en-US"/>
          </a:p>
        </p:txBody>
      </p:sp>
    </p:spTree>
    <p:extLst>
      <p:ext uri="{BB962C8B-B14F-4D97-AF65-F5344CB8AC3E}">
        <p14:creationId xmlns:p14="http://schemas.microsoft.com/office/powerpoint/2010/main" val="2867562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C8803-0957-44C3-82A5-FC81149AECD5}" type="slidenum">
              <a:rPr lang="en-US" smtClean="0"/>
              <a:t>8</a:t>
            </a:fld>
            <a:endParaRPr lang="en-US"/>
          </a:p>
        </p:txBody>
      </p:sp>
    </p:spTree>
    <p:extLst>
      <p:ext uri="{BB962C8B-B14F-4D97-AF65-F5344CB8AC3E}">
        <p14:creationId xmlns:p14="http://schemas.microsoft.com/office/powerpoint/2010/main" val="2197696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C8803-0957-44C3-82A5-FC81149AECD5}" type="slidenum">
              <a:rPr lang="en-US" smtClean="0"/>
              <a:t>9</a:t>
            </a:fld>
            <a:endParaRPr lang="en-US"/>
          </a:p>
        </p:txBody>
      </p:sp>
    </p:spTree>
    <p:extLst>
      <p:ext uri="{BB962C8B-B14F-4D97-AF65-F5344CB8AC3E}">
        <p14:creationId xmlns:p14="http://schemas.microsoft.com/office/powerpoint/2010/main" val="3903753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C8803-0957-44C3-82A5-FC81149AECD5}" type="slidenum">
              <a:rPr lang="en-US" smtClean="0"/>
              <a:t>10</a:t>
            </a:fld>
            <a:endParaRPr lang="en-US"/>
          </a:p>
        </p:txBody>
      </p:sp>
    </p:spTree>
    <p:extLst>
      <p:ext uri="{BB962C8B-B14F-4D97-AF65-F5344CB8AC3E}">
        <p14:creationId xmlns:p14="http://schemas.microsoft.com/office/powerpoint/2010/main" val="37206055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C8803-0957-44C3-82A5-FC81149AECD5}" type="slidenum">
              <a:rPr lang="en-US" smtClean="0"/>
              <a:t>11</a:t>
            </a:fld>
            <a:endParaRPr lang="en-US"/>
          </a:p>
        </p:txBody>
      </p:sp>
    </p:spTree>
    <p:extLst>
      <p:ext uri="{BB962C8B-B14F-4D97-AF65-F5344CB8AC3E}">
        <p14:creationId xmlns:p14="http://schemas.microsoft.com/office/powerpoint/2010/main" val="20553506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https://www.shiksha.com/online-courses/articles/cloud-computing-architecture-advantages-and-disadvantages/</a:t>
            </a:r>
          </a:p>
        </p:txBody>
      </p:sp>
      <p:sp>
        <p:nvSpPr>
          <p:cNvPr id="4" name="Slide Number Placeholder 3"/>
          <p:cNvSpPr>
            <a:spLocks noGrp="1"/>
          </p:cNvSpPr>
          <p:nvPr>
            <p:ph type="sldNum" sz="quarter" idx="5"/>
          </p:nvPr>
        </p:nvSpPr>
        <p:spPr/>
        <p:txBody>
          <a:bodyPr/>
          <a:lstStyle/>
          <a:p>
            <a:fld id="{648C8803-0957-44C3-82A5-FC81149AECD5}" type="slidenum">
              <a:rPr lang="en-US" smtClean="0"/>
              <a:t>12</a:t>
            </a:fld>
            <a:endParaRPr lang="en-US"/>
          </a:p>
        </p:txBody>
      </p:sp>
    </p:spTree>
    <p:extLst>
      <p:ext uri="{BB962C8B-B14F-4D97-AF65-F5344CB8AC3E}">
        <p14:creationId xmlns:p14="http://schemas.microsoft.com/office/powerpoint/2010/main" val="3940287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C8803-0957-44C3-82A5-FC81149AECD5}" type="slidenum">
              <a:rPr lang="en-US" smtClean="0"/>
              <a:t>13</a:t>
            </a:fld>
            <a:endParaRPr lang="en-US"/>
          </a:p>
        </p:txBody>
      </p:sp>
    </p:spTree>
    <p:extLst>
      <p:ext uri="{BB962C8B-B14F-4D97-AF65-F5344CB8AC3E}">
        <p14:creationId xmlns:p14="http://schemas.microsoft.com/office/powerpoint/2010/main" val="357322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48C8803-0957-44C3-82A5-FC81149AECD5}" type="slidenum">
              <a:rPr lang="en-US" smtClean="0"/>
              <a:t>14</a:t>
            </a:fld>
            <a:endParaRPr lang="en-US"/>
          </a:p>
        </p:txBody>
      </p:sp>
    </p:spTree>
    <p:extLst>
      <p:ext uri="{BB962C8B-B14F-4D97-AF65-F5344CB8AC3E}">
        <p14:creationId xmlns:p14="http://schemas.microsoft.com/office/powerpoint/2010/main" val="3376627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6C4BF6A-C909-45E1-ACE8-A2F7F59F49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AD8181D8-9946-4CD2-8940-091D71C8CC7E}"/>
              </a:ext>
            </a:extLst>
          </p:cNvPr>
          <p:cNvSpPr>
            <a:spLocks noGrp="1"/>
          </p:cNvSpPr>
          <p:nvPr>
            <p:ph type="ctrTitle"/>
          </p:nvPr>
        </p:nvSpPr>
        <p:spPr>
          <a:xfrm>
            <a:off x="1524000" y="1649413"/>
            <a:ext cx="9144000" cy="2387600"/>
          </a:xfrm>
        </p:spPr>
        <p:txBody>
          <a:bodyPr anchor="b"/>
          <a:lstStyle>
            <a:lvl1pPr algn="ctr">
              <a:defRPr sz="6000"/>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927210AA-AAA4-436E-8A41-638FF7699B6C}"/>
              </a:ext>
            </a:extLst>
          </p:cNvPr>
          <p:cNvSpPr>
            <a:spLocks noGrp="1"/>
          </p:cNvSpPr>
          <p:nvPr>
            <p:ph type="subTitle" idx="1"/>
          </p:nvPr>
        </p:nvSpPr>
        <p:spPr>
          <a:xfrm>
            <a:off x="1524000" y="41735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D" dirty="0"/>
          </a:p>
        </p:txBody>
      </p:sp>
      <p:sp>
        <p:nvSpPr>
          <p:cNvPr id="4" name="Date Placeholder 3">
            <a:extLst>
              <a:ext uri="{FF2B5EF4-FFF2-40B4-BE49-F238E27FC236}">
                <a16:creationId xmlns:a16="http://schemas.microsoft.com/office/drawing/2014/main" id="{E11A17F3-30FA-4279-B697-E7D417D1EF0C}"/>
              </a:ext>
            </a:extLst>
          </p:cNvPr>
          <p:cNvSpPr>
            <a:spLocks noGrp="1"/>
          </p:cNvSpPr>
          <p:nvPr>
            <p:ph type="dt" sz="half" idx="10"/>
          </p:nvPr>
        </p:nvSpPr>
        <p:spPr>
          <a:xfrm>
            <a:off x="838200" y="5978524"/>
            <a:ext cx="2743200" cy="365125"/>
          </a:xfrm>
        </p:spPr>
        <p:txBody>
          <a:bodyPr/>
          <a:lstStyle/>
          <a:p>
            <a:fld id="{3A9F8E58-A300-40EB-A5E7-A67043162A4A}" type="datetimeFigureOut">
              <a:rPr lang="en-ID" smtClean="0"/>
              <a:t>15/11/2024</a:t>
            </a:fld>
            <a:endParaRPr lang="en-ID"/>
          </a:p>
        </p:txBody>
      </p:sp>
      <p:sp>
        <p:nvSpPr>
          <p:cNvPr id="5" name="Footer Placeholder 4">
            <a:extLst>
              <a:ext uri="{FF2B5EF4-FFF2-40B4-BE49-F238E27FC236}">
                <a16:creationId xmlns:a16="http://schemas.microsoft.com/office/drawing/2014/main" id="{91257F3A-D45A-42FD-8297-19C9B208524C}"/>
              </a:ext>
            </a:extLst>
          </p:cNvPr>
          <p:cNvSpPr>
            <a:spLocks noGrp="1"/>
          </p:cNvSpPr>
          <p:nvPr>
            <p:ph type="ftr" sz="quarter" idx="11"/>
          </p:nvPr>
        </p:nvSpPr>
        <p:spPr>
          <a:xfrm>
            <a:off x="4038600" y="5978524"/>
            <a:ext cx="4114800" cy="365125"/>
          </a:xfrm>
        </p:spPr>
        <p:txBody>
          <a:bodyPr/>
          <a:lstStyle/>
          <a:p>
            <a:endParaRPr lang="en-ID" dirty="0"/>
          </a:p>
        </p:txBody>
      </p:sp>
      <p:sp>
        <p:nvSpPr>
          <p:cNvPr id="6" name="Slide Number Placeholder 5">
            <a:extLst>
              <a:ext uri="{FF2B5EF4-FFF2-40B4-BE49-F238E27FC236}">
                <a16:creationId xmlns:a16="http://schemas.microsoft.com/office/drawing/2014/main" id="{C1B8E42B-3FAD-4703-8807-7C9443E00117}"/>
              </a:ext>
            </a:extLst>
          </p:cNvPr>
          <p:cNvSpPr>
            <a:spLocks noGrp="1"/>
          </p:cNvSpPr>
          <p:nvPr>
            <p:ph type="sldNum" sz="quarter" idx="12"/>
          </p:nvPr>
        </p:nvSpPr>
        <p:spPr>
          <a:xfrm>
            <a:off x="8610600" y="5978524"/>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2338482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02D9F81-77AF-4883-9ACA-DE18BB8B174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D03529AB-9B30-40A6-8EE8-501E2F262912}"/>
              </a:ext>
            </a:extLst>
          </p:cNvPr>
          <p:cNvSpPr>
            <a:spLocks noGrp="1"/>
          </p:cNvSpPr>
          <p:nvPr>
            <p:ph type="title"/>
          </p:nvPr>
        </p:nvSpPr>
        <p:spPr>
          <a:xfrm>
            <a:off x="838200" y="983456"/>
            <a:ext cx="10515600" cy="1325563"/>
          </a:xfrm>
        </p:spPr>
        <p:txBody>
          <a:bodyPr/>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4ABA1970-55B6-47D4-875D-6FDCF2082B80}"/>
              </a:ext>
            </a:extLst>
          </p:cNvPr>
          <p:cNvSpPr>
            <a:spLocks noGrp="1"/>
          </p:cNvSpPr>
          <p:nvPr>
            <p:ph type="body" orient="vert" idx="1"/>
          </p:nvPr>
        </p:nvSpPr>
        <p:spPr>
          <a:xfrm>
            <a:off x="838200" y="2421082"/>
            <a:ext cx="10515600" cy="355369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001C8026-1BC2-40D0-80FA-0FD667AEF88A}"/>
              </a:ext>
            </a:extLst>
          </p:cNvPr>
          <p:cNvSpPr>
            <a:spLocks noGrp="1"/>
          </p:cNvSpPr>
          <p:nvPr>
            <p:ph type="dt" sz="half" idx="10"/>
          </p:nvPr>
        </p:nvSpPr>
        <p:spPr>
          <a:xfrm>
            <a:off x="838200" y="6086837"/>
            <a:ext cx="2743200" cy="365125"/>
          </a:xfrm>
        </p:spPr>
        <p:txBody>
          <a:bodyPr/>
          <a:lstStyle/>
          <a:p>
            <a:fld id="{3A9F8E58-A300-40EB-A5E7-A67043162A4A}" type="datetimeFigureOut">
              <a:rPr lang="en-ID" smtClean="0"/>
              <a:t>15/11/2024</a:t>
            </a:fld>
            <a:endParaRPr lang="en-ID" dirty="0"/>
          </a:p>
        </p:txBody>
      </p:sp>
      <p:sp>
        <p:nvSpPr>
          <p:cNvPr id="5" name="Footer Placeholder 4">
            <a:extLst>
              <a:ext uri="{FF2B5EF4-FFF2-40B4-BE49-F238E27FC236}">
                <a16:creationId xmlns:a16="http://schemas.microsoft.com/office/drawing/2014/main" id="{0505B1BA-C332-402F-B7EB-B3B658048F0E}"/>
              </a:ext>
            </a:extLst>
          </p:cNvPr>
          <p:cNvSpPr>
            <a:spLocks noGrp="1"/>
          </p:cNvSpPr>
          <p:nvPr>
            <p:ph type="ftr" sz="quarter" idx="11"/>
          </p:nvPr>
        </p:nvSpPr>
        <p:spPr>
          <a:xfrm>
            <a:off x="4038600" y="6086837"/>
            <a:ext cx="4114800" cy="365125"/>
          </a:xfrm>
        </p:spPr>
        <p:txBody>
          <a:bodyPr/>
          <a:lstStyle/>
          <a:p>
            <a:endParaRPr lang="en-ID"/>
          </a:p>
        </p:txBody>
      </p:sp>
      <p:sp>
        <p:nvSpPr>
          <p:cNvPr id="6" name="Slide Number Placeholder 5">
            <a:extLst>
              <a:ext uri="{FF2B5EF4-FFF2-40B4-BE49-F238E27FC236}">
                <a16:creationId xmlns:a16="http://schemas.microsoft.com/office/drawing/2014/main" id="{F3221DBE-8C2E-46FF-8606-74F567EF474E}"/>
              </a:ext>
            </a:extLst>
          </p:cNvPr>
          <p:cNvSpPr>
            <a:spLocks noGrp="1"/>
          </p:cNvSpPr>
          <p:nvPr>
            <p:ph type="sldNum" sz="quarter" idx="12"/>
          </p:nvPr>
        </p:nvSpPr>
        <p:spPr>
          <a:xfrm>
            <a:off x="8610600" y="6086837"/>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3569974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2EF27D1-E464-4E5D-A1F7-DF0B32DFFD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Vertical Title 1">
            <a:extLst>
              <a:ext uri="{FF2B5EF4-FFF2-40B4-BE49-F238E27FC236}">
                <a16:creationId xmlns:a16="http://schemas.microsoft.com/office/drawing/2014/main" id="{25D72D8B-BE93-4C44-AAD1-0224585BEA89}"/>
              </a:ext>
            </a:extLst>
          </p:cNvPr>
          <p:cNvSpPr>
            <a:spLocks noGrp="1"/>
          </p:cNvSpPr>
          <p:nvPr>
            <p:ph type="title" orient="vert"/>
          </p:nvPr>
        </p:nvSpPr>
        <p:spPr>
          <a:xfrm>
            <a:off x="8724900" y="1039091"/>
            <a:ext cx="2628900" cy="4946073"/>
          </a:xfrm>
        </p:spPr>
        <p:txBody>
          <a:bodyPr vert="eaVert"/>
          <a:lstStyle/>
          <a:p>
            <a:r>
              <a:rPr lang="en-US" dirty="0"/>
              <a:t>Click to edit Master title style</a:t>
            </a:r>
            <a:endParaRPr lang="en-ID" dirty="0"/>
          </a:p>
        </p:txBody>
      </p:sp>
      <p:sp>
        <p:nvSpPr>
          <p:cNvPr id="3" name="Vertical Text Placeholder 2">
            <a:extLst>
              <a:ext uri="{FF2B5EF4-FFF2-40B4-BE49-F238E27FC236}">
                <a16:creationId xmlns:a16="http://schemas.microsoft.com/office/drawing/2014/main" id="{045E7454-6605-4FC3-9743-9550A9C7911F}"/>
              </a:ext>
            </a:extLst>
          </p:cNvPr>
          <p:cNvSpPr>
            <a:spLocks noGrp="1"/>
          </p:cNvSpPr>
          <p:nvPr>
            <p:ph type="body" orient="vert" idx="1"/>
          </p:nvPr>
        </p:nvSpPr>
        <p:spPr>
          <a:xfrm>
            <a:off x="838200" y="1039089"/>
            <a:ext cx="7734300" cy="49460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Date Placeholder 3">
            <a:extLst>
              <a:ext uri="{FF2B5EF4-FFF2-40B4-BE49-F238E27FC236}">
                <a16:creationId xmlns:a16="http://schemas.microsoft.com/office/drawing/2014/main" id="{5909C7DF-388E-47EA-A075-7C9BAA28A4E4}"/>
              </a:ext>
            </a:extLst>
          </p:cNvPr>
          <p:cNvSpPr>
            <a:spLocks noGrp="1"/>
          </p:cNvSpPr>
          <p:nvPr>
            <p:ph type="dt" sz="half" idx="10"/>
          </p:nvPr>
        </p:nvSpPr>
        <p:spPr>
          <a:xfrm>
            <a:off x="838200" y="6148532"/>
            <a:ext cx="2743200" cy="365125"/>
          </a:xfrm>
        </p:spPr>
        <p:txBody>
          <a:bodyPr/>
          <a:lstStyle/>
          <a:p>
            <a:fld id="{3A9F8E58-A300-40EB-A5E7-A67043162A4A}" type="datetimeFigureOut">
              <a:rPr lang="en-ID" smtClean="0"/>
              <a:t>15/11/2024</a:t>
            </a:fld>
            <a:endParaRPr lang="en-ID"/>
          </a:p>
        </p:txBody>
      </p:sp>
      <p:sp>
        <p:nvSpPr>
          <p:cNvPr id="5" name="Footer Placeholder 4">
            <a:extLst>
              <a:ext uri="{FF2B5EF4-FFF2-40B4-BE49-F238E27FC236}">
                <a16:creationId xmlns:a16="http://schemas.microsoft.com/office/drawing/2014/main" id="{2863792C-EC41-4AF2-8998-424B5BF08561}"/>
              </a:ext>
            </a:extLst>
          </p:cNvPr>
          <p:cNvSpPr>
            <a:spLocks noGrp="1"/>
          </p:cNvSpPr>
          <p:nvPr>
            <p:ph type="ftr" sz="quarter" idx="11"/>
          </p:nvPr>
        </p:nvSpPr>
        <p:spPr>
          <a:xfrm>
            <a:off x="4038600" y="6148532"/>
            <a:ext cx="4114800" cy="365125"/>
          </a:xfrm>
        </p:spPr>
        <p:txBody>
          <a:bodyPr/>
          <a:lstStyle/>
          <a:p>
            <a:endParaRPr lang="en-ID"/>
          </a:p>
        </p:txBody>
      </p:sp>
      <p:sp>
        <p:nvSpPr>
          <p:cNvPr id="6" name="Slide Number Placeholder 5">
            <a:extLst>
              <a:ext uri="{FF2B5EF4-FFF2-40B4-BE49-F238E27FC236}">
                <a16:creationId xmlns:a16="http://schemas.microsoft.com/office/drawing/2014/main" id="{E536FF75-51A7-4671-9B63-47C3AF803C3B}"/>
              </a:ext>
            </a:extLst>
          </p:cNvPr>
          <p:cNvSpPr>
            <a:spLocks noGrp="1"/>
          </p:cNvSpPr>
          <p:nvPr>
            <p:ph type="sldNum" sz="quarter" idx="12"/>
          </p:nvPr>
        </p:nvSpPr>
        <p:spPr>
          <a:xfrm>
            <a:off x="8610600" y="6148532"/>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2083040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074EE7F-FDC6-443C-8F65-F53FFF5708A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D4FA26CC-BF3A-41C3-92B4-616EA05B222C}"/>
              </a:ext>
            </a:extLst>
          </p:cNvPr>
          <p:cNvSpPr>
            <a:spLocks noGrp="1"/>
          </p:cNvSpPr>
          <p:nvPr>
            <p:ph type="title"/>
          </p:nvPr>
        </p:nvSpPr>
        <p:spPr>
          <a:xfrm>
            <a:off x="838200" y="1026318"/>
            <a:ext cx="10515600" cy="1325563"/>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707F13EC-9F6E-41C3-B6F4-5F70FEC86412}"/>
              </a:ext>
            </a:extLst>
          </p:cNvPr>
          <p:cNvSpPr>
            <a:spLocks noGrp="1"/>
          </p:cNvSpPr>
          <p:nvPr>
            <p:ph idx="1"/>
          </p:nvPr>
        </p:nvSpPr>
        <p:spPr>
          <a:xfrm>
            <a:off x="838200" y="2506662"/>
            <a:ext cx="10515600" cy="3944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205628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5F4F920-0A1B-413E-8C8D-2A90B580173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6584B0E8-8FE6-435C-A27A-BD628A32374D}"/>
              </a:ext>
            </a:extLst>
          </p:cNvPr>
          <p:cNvSpPr>
            <a:spLocks noGrp="1"/>
          </p:cNvSpPr>
          <p:nvPr>
            <p:ph type="title"/>
          </p:nvPr>
        </p:nvSpPr>
        <p:spPr>
          <a:xfrm>
            <a:off x="831850" y="12525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0CAB61E7-BFC9-47DF-B353-2F96AC6888DD}"/>
              </a:ext>
            </a:extLst>
          </p:cNvPr>
          <p:cNvSpPr>
            <a:spLocks noGrp="1"/>
          </p:cNvSpPr>
          <p:nvPr>
            <p:ph type="body" idx="1"/>
          </p:nvPr>
        </p:nvSpPr>
        <p:spPr>
          <a:xfrm>
            <a:off x="831850" y="41322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B8924A-8159-4393-89BA-BCAE4E6D6494}"/>
              </a:ext>
            </a:extLst>
          </p:cNvPr>
          <p:cNvSpPr>
            <a:spLocks noGrp="1"/>
          </p:cNvSpPr>
          <p:nvPr>
            <p:ph type="dt" sz="half" idx="10"/>
          </p:nvPr>
        </p:nvSpPr>
        <p:spPr>
          <a:xfrm>
            <a:off x="838200" y="5899150"/>
            <a:ext cx="2743200" cy="365125"/>
          </a:xfrm>
        </p:spPr>
        <p:txBody>
          <a:bodyPr/>
          <a:lstStyle/>
          <a:p>
            <a:fld id="{3A9F8E58-A300-40EB-A5E7-A67043162A4A}" type="datetimeFigureOut">
              <a:rPr lang="en-ID" smtClean="0"/>
              <a:t>15/11/2024</a:t>
            </a:fld>
            <a:endParaRPr lang="en-ID"/>
          </a:p>
        </p:txBody>
      </p:sp>
      <p:sp>
        <p:nvSpPr>
          <p:cNvPr id="5" name="Footer Placeholder 4">
            <a:extLst>
              <a:ext uri="{FF2B5EF4-FFF2-40B4-BE49-F238E27FC236}">
                <a16:creationId xmlns:a16="http://schemas.microsoft.com/office/drawing/2014/main" id="{DE9E7CC4-B517-4E8D-8CC5-B001F3C252CD}"/>
              </a:ext>
            </a:extLst>
          </p:cNvPr>
          <p:cNvSpPr>
            <a:spLocks noGrp="1"/>
          </p:cNvSpPr>
          <p:nvPr>
            <p:ph type="ftr" sz="quarter" idx="11"/>
          </p:nvPr>
        </p:nvSpPr>
        <p:spPr>
          <a:xfrm>
            <a:off x="4038600" y="5899150"/>
            <a:ext cx="4114800" cy="365125"/>
          </a:xfrm>
        </p:spPr>
        <p:txBody>
          <a:bodyPr/>
          <a:lstStyle/>
          <a:p>
            <a:endParaRPr lang="en-ID"/>
          </a:p>
        </p:txBody>
      </p:sp>
      <p:sp>
        <p:nvSpPr>
          <p:cNvPr id="6" name="Slide Number Placeholder 5">
            <a:extLst>
              <a:ext uri="{FF2B5EF4-FFF2-40B4-BE49-F238E27FC236}">
                <a16:creationId xmlns:a16="http://schemas.microsoft.com/office/drawing/2014/main" id="{317D0DF6-821C-4E7E-B5C7-027AE1E62FB8}"/>
              </a:ext>
            </a:extLst>
          </p:cNvPr>
          <p:cNvSpPr>
            <a:spLocks noGrp="1"/>
          </p:cNvSpPr>
          <p:nvPr>
            <p:ph type="sldNum" sz="quarter" idx="12"/>
          </p:nvPr>
        </p:nvSpPr>
        <p:spPr>
          <a:xfrm>
            <a:off x="8610600" y="5899150"/>
            <a:ext cx="2743200" cy="365125"/>
          </a:xfrm>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4100728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AB7154-A6D5-4D9B-B7E0-46B5918E606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3A28C910-15EB-4B0D-9805-486ED4D727E2}"/>
              </a:ext>
            </a:extLst>
          </p:cNvPr>
          <p:cNvSpPr>
            <a:spLocks noGrp="1"/>
          </p:cNvSpPr>
          <p:nvPr>
            <p:ph type="title"/>
          </p:nvPr>
        </p:nvSpPr>
        <p:spPr>
          <a:xfrm>
            <a:off x="838200" y="1030143"/>
            <a:ext cx="10515600" cy="1325563"/>
          </a:xfrm>
        </p:spPr>
        <p:txBody>
          <a:body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04F4E374-5DEE-4BCF-837E-0C91F240B728}"/>
              </a:ext>
            </a:extLst>
          </p:cNvPr>
          <p:cNvSpPr>
            <a:spLocks noGrp="1"/>
          </p:cNvSpPr>
          <p:nvPr>
            <p:ph sz="half" idx="1"/>
          </p:nvPr>
        </p:nvSpPr>
        <p:spPr>
          <a:xfrm>
            <a:off x="838200" y="2431184"/>
            <a:ext cx="5181600" cy="39592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D" dirty="0"/>
          </a:p>
        </p:txBody>
      </p:sp>
      <p:sp>
        <p:nvSpPr>
          <p:cNvPr id="4" name="Content Placeholder 3">
            <a:extLst>
              <a:ext uri="{FF2B5EF4-FFF2-40B4-BE49-F238E27FC236}">
                <a16:creationId xmlns:a16="http://schemas.microsoft.com/office/drawing/2014/main" id="{2108389B-892C-4AB7-92D3-1A64E93A8CFC}"/>
              </a:ext>
            </a:extLst>
          </p:cNvPr>
          <p:cNvSpPr>
            <a:spLocks noGrp="1"/>
          </p:cNvSpPr>
          <p:nvPr>
            <p:ph sz="half" idx="2"/>
          </p:nvPr>
        </p:nvSpPr>
        <p:spPr>
          <a:xfrm>
            <a:off x="6172200" y="2431184"/>
            <a:ext cx="5181600" cy="3959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932543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2518AF5-9AFC-4E54-BF8F-AA980B56FA5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42464E1C-1A8D-42F0-96F4-4C2B8722E4B3}"/>
              </a:ext>
            </a:extLst>
          </p:cNvPr>
          <p:cNvSpPr>
            <a:spLocks noGrp="1"/>
          </p:cNvSpPr>
          <p:nvPr>
            <p:ph type="title"/>
          </p:nvPr>
        </p:nvSpPr>
        <p:spPr>
          <a:xfrm>
            <a:off x="839788" y="945357"/>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C9EB0070-FC98-40A7-863F-8B5B9D65E16A}"/>
              </a:ext>
            </a:extLst>
          </p:cNvPr>
          <p:cNvSpPr>
            <a:spLocks noGrp="1"/>
          </p:cNvSpPr>
          <p:nvPr>
            <p:ph type="body" idx="1"/>
          </p:nvPr>
        </p:nvSpPr>
        <p:spPr>
          <a:xfrm>
            <a:off x="839788" y="2392364"/>
            <a:ext cx="5157787" cy="8305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769880A-ABE6-4AD9-BD36-CBA2C2AD3F52}"/>
              </a:ext>
            </a:extLst>
          </p:cNvPr>
          <p:cNvSpPr>
            <a:spLocks noGrp="1"/>
          </p:cNvSpPr>
          <p:nvPr>
            <p:ph sz="half" idx="2"/>
          </p:nvPr>
        </p:nvSpPr>
        <p:spPr>
          <a:xfrm>
            <a:off x="839788" y="3216277"/>
            <a:ext cx="5157787" cy="3163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DF30C13B-83D1-4D1D-B61B-85248B02DA3D}"/>
              </a:ext>
            </a:extLst>
          </p:cNvPr>
          <p:cNvSpPr>
            <a:spLocks noGrp="1"/>
          </p:cNvSpPr>
          <p:nvPr>
            <p:ph type="body" sz="quarter" idx="3"/>
          </p:nvPr>
        </p:nvSpPr>
        <p:spPr>
          <a:xfrm>
            <a:off x="6172200" y="2392364"/>
            <a:ext cx="5183188" cy="83059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5E5C66E-D6D4-4E19-91E5-A197C0F8D7E2}"/>
              </a:ext>
            </a:extLst>
          </p:cNvPr>
          <p:cNvSpPr>
            <a:spLocks noGrp="1"/>
          </p:cNvSpPr>
          <p:nvPr>
            <p:ph sz="quarter" idx="4"/>
          </p:nvPr>
        </p:nvSpPr>
        <p:spPr>
          <a:xfrm>
            <a:off x="6172200" y="3216277"/>
            <a:ext cx="5183188" cy="3163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Tree>
    <p:extLst>
      <p:ext uri="{BB962C8B-B14F-4D97-AF65-F5344CB8AC3E}">
        <p14:creationId xmlns:p14="http://schemas.microsoft.com/office/powerpoint/2010/main" val="395825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6BA571-8BAE-4863-98AF-D806DF56A8B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161D6C32-4556-4248-8E3A-C3BDC2D2B4DC}"/>
              </a:ext>
            </a:extLst>
          </p:cNvPr>
          <p:cNvSpPr>
            <a:spLocks noGrp="1"/>
          </p:cNvSpPr>
          <p:nvPr>
            <p:ph type="title"/>
          </p:nvPr>
        </p:nvSpPr>
        <p:spPr>
          <a:xfrm>
            <a:off x="838200" y="1189831"/>
            <a:ext cx="10515600" cy="1325563"/>
          </a:xfrm>
        </p:spPr>
        <p:txBody>
          <a:bodyPr/>
          <a:lstStyle/>
          <a:p>
            <a:r>
              <a:rPr lang="en-US" dirty="0"/>
              <a:t>Click to edit Master title style</a:t>
            </a:r>
            <a:endParaRPr lang="en-ID" dirty="0"/>
          </a:p>
        </p:txBody>
      </p:sp>
      <p:sp>
        <p:nvSpPr>
          <p:cNvPr id="3" name="Date Placeholder 2">
            <a:extLst>
              <a:ext uri="{FF2B5EF4-FFF2-40B4-BE49-F238E27FC236}">
                <a16:creationId xmlns:a16="http://schemas.microsoft.com/office/drawing/2014/main" id="{ABF02817-8E9E-4241-B5C6-953E18BB999F}"/>
              </a:ext>
            </a:extLst>
          </p:cNvPr>
          <p:cNvSpPr>
            <a:spLocks noGrp="1"/>
          </p:cNvSpPr>
          <p:nvPr>
            <p:ph type="dt" sz="half" idx="10"/>
          </p:nvPr>
        </p:nvSpPr>
        <p:spPr/>
        <p:txBody>
          <a:bodyPr/>
          <a:lstStyle/>
          <a:p>
            <a:fld id="{3A9F8E58-A300-40EB-A5E7-A67043162A4A}" type="datetimeFigureOut">
              <a:rPr lang="en-ID" smtClean="0"/>
              <a:t>15/11/2024</a:t>
            </a:fld>
            <a:endParaRPr lang="en-ID"/>
          </a:p>
        </p:txBody>
      </p:sp>
      <p:sp>
        <p:nvSpPr>
          <p:cNvPr id="4" name="Footer Placeholder 3">
            <a:extLst>
              <a:ext uri="{FF2B5EF4-FFF2-40B4-BE49-F238E27FC236}">
                <a16:creationId xmlns:a16="http://schemas.microsoft.com/office/drawing/2014/main" id="{2D9D1B7E-37D0-4106-B155-A6AA04A43231}"/>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7D6FC05B-71F7-437D-8A9E-D19E413593A8}"/>
              </a:ext>
            </a:extLst>
          </p:cNvPr>
          <p:cNvSpPr>
            <a:spLocks noGrp="1"/>
          </p:cNvSpPr>
          <p:nvPr>
            <p:ph type="sldNum" sz="quarter" idx="12"/>
          </p:nvPr>
        </p:nvSpPr>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347815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062CA04-41DD-4C62-88EB-830F5955F12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Date Placeholder 1">
            <a:extLst>
              <a:ext uri="{FF2B5EF4-FFF2-40B4-BE49-F238E27FC236}">
                <a16:creationId xmlns:a16="http://schemas.microsoft.com/office/drawing/2014/main" id="{C00F48B2-CCB4-4DA6-8F0A-DECE2DA162E4}"/>
              </a:ext>
            </a:extLst>
          </p:cNvPr>
          <p:cNvSpPr>
            <a:spLocks noGrp="1"/>
          </p:cNvSpPr>
          <p:nvPr>
            <p:ph type="dt" sz="half" idx="10"/>
          </p:nvPr>
        </p:nvSpPr>
        <p:spPr/>
        <p:txBody>
          <a:bodyPr/>
          <a:lstStyle/>
          <a:p>
            <a:fld id="{3A9F8E58-A300-40EB-A5E7-A67043162A4A}" type="datetimeFigureOut">
              <a:rPr lang="en-ID" smtClean="0"/>
              <a:t>15/11/2024</a:t>
            </a:fld>
            <a:endParaRPr lang="en-ID"/>
          </a:p>
        </p:txBody>
      </p:sp>
      <p:sp>
        <p:nvSpPr>
          <p:cNvPr id="3" name="Footer Placeholder 2">
            <a:extLst>
              <a:ext uri="{FF2B5EF4-FFF2-40B4-BE49-F238E27FC236}">
                <a16:creationId xmlns:a16="http://schemas.microsoft.com/office/drawing/2014/main" id="{58DF3EC1-F8A8-4B08-8D42-C6DFE26E019C}"/>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F8C48E4D-6CC9-4788-AF65-1AFF2BE4553B}"/>
              </a:ext>
            </a:extLst>
          </p:cNvPr>
          <p:cNvSpPr>
            <a:spLocks noGrp="1"/>
          </p:cNvSpPr>
          <p:nvPr>
            <p:ph type="sldNum" sz="quarter" idx="12"/>
          </p:nvPr>
        </p:nvSpPr>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356770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B1C5BEA-C193-4E36-9F14-F6801CC1F3A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693BC5FC-F3D2-4326-9A66-AF278B6A8EEE}"/>
              </a:ext>
            </a:extLst>
          </p:cNvPr>
          <p:cNvSpPr>
            <a:spLocks noGrp="1"/>
          </p:cNvSpPr>
          <p:nvPr>
            <p:ph type="title"/>
          </p:nvPr>
        </p:nvSpPr>
        <p:spPr>
          <a:xfrm>
            <a:off x="839788" y="1009650"/>
            <a:ext cx="3932237" cy="1047750"/>
          </a:xfrm>
        </p:spPr>
        <p:txBody>
          <a:bodyPr anchor="b"/>
          <a:lstStyle>
            <a:lvl1pPr>
              <a:defRPr sz="3200"/>
            </a:lvl1pPr>
          </a:lstStyle>
          <a:p>
            <a:r>
              <a:rPr lang="en-US" dirty="0"/>
              <a:t>Click to edit Master title style</a:t>
            </a:r>
            <a:endParaRPr lang="en-ID" dirty="0"/>
          </a:p>
        </p:txBody>
      </p:sp>
      <p:sp>
        <p:nvSpPr>
          <p:cNvPr id="3" name="Content Placeholder 2">
            <a:extLst>
              <a:ext uri="{FF2B5EF4-FFF2-40B4-BE49-F238E27FC236}">
                <a16:creationId xmlns:a16="http://schemas.microsoft.com/office/drawing/2014/main" id="{B81DF5B0-08C9-4BCF-8DDB-A454F422D2F0}"/>
              </a:ext>
            </a:extLst>
          </p:cNvPr>
          <p:cNvSpPr>
            <a:spLocks noGrp="1"/>
          </p:cNvSpPr>
          <p:nvPr>
            <p:ph idx="1"/>
          </p:nvPr>
        </p:nvSpPr>
        <p:spPr>
          <a:xfrm>
            <a:off x="5183188" y="987425"/>
            <a:ext cx="6172200" cy="498547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D1050CB-CC7C-4603-8F25-5938B1781484}"/>
              </a:ext>
            </a:extLst>
          </p:cNvPr>
          <p:cNvSpPr>
            <a:spLocks noGrp="1"/>
          </p:cNvSpPr>
          <p:nvPr>
            <p:ph type="body" sz="half" idx="2"/>
          </p:nvPr>
        </p:nvSpPr>
        <p:spPr>
          <a:xfrm>
            <a:off x="839788" y="2161309"/>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2913CB7-1F6C-4A57-8476-7E78A2A27107}"/>
              </a:ext>
            </a:extLst>
          </p:cNvPr>
          <p:cNvSpPr>
            <a:spLocks noGrp="1"/>
          </p:cNvSpPr>
          <p:nvPr>
            <p:ph type="dt" sz="half" idx="10"/>
          </p:nvPr>
        </p:nvSpPr>
        <p:spPr>
          <a:xfrm>
            <a:off x="838200" y="6076806"/>
            <a:ext cx="2743200" cy="365125"/>
          </a:xfrm>
        </p:spPr>
        <p:txBody>
          <a:bodyPr/>
          <a:lstStyle/>
          <a:p>
            <a:fld id="{3A9F8E58-A300-40EB-A5E7-A67043162A4A}" type="datetimeFigureOut">
              <a:rPr lang="en-ID" smtClean="0"/>
              <a:t>15/11/2024</a:t>
            </a:fld>
            <a:endParaRPr lang="en-ID"/>
          </a:p>
        </p:txBody>
      </p:sp>
      <p:sp>
        <p:nvSpPr>
          <p:cNvPr id="6" name="Footer Placeholder 5">
            <a:extLst>
              <a:ext uri="{FF2B5EF4-FFF2-40B4-BE49-F238E27FC236}">
                <a16:creationId xmlns:a16="http://schemas.microsoft.com/office/drawing/2014/main" id="{95B970AB-E0DB-4411-AF10-F1212F3074F3}"/>
              </a:ext>
            </a:extLst>
          </p:cNvPr>
          <p:cNvSpPr>
            <a:spLocks noGrp="1"/>
          </p:cNvSpPr>
          <p:nvPr>
            <p:ph type="ftr" sz="quarter" idx="11"/>
          </p:nvPr>
        </p:nvSpPr>
        <p:spPr>
          <a:xfrm>
            <a:off x="4038600" y="6076806"/>
            <a:ext cx="4114800" cy="365125"/>
          </a:xfrm>
        </p:spPr>
        <p:txBody>
          <a:bodyPr/>
          <a:lstStyle/>
          <a:p>
            <a:endParaRPr lang="en-ID"/>
          </a:p>
        </p:txBody>
      </p:sp>
      <p:sp>
        <p:nvSpPr>
          <p:cNvPr id="7" name="Slide Number Placeholder 6">
            <a:extLst>
              <a:ext uri="{FF2B5EF4-FFF2-40B4-BE49-F238E27FC236}">
                <a16:creationId xmlns:a16="http://schemas.microsoft.com/office/drawing/2014/main" id="{080F70E3-9791-4ED4-8506-52603346983A}"/>
              </a:ext>
            </a:extLst>
          </p:cNvPr>
          <p:cNvSpPr>
            <a:spLocks noGrp="1"/>
          </p:cNvSpPr>
          <p:nvPr>
            <p:ph type="sldNum" sz="quarter" idx="12"/>
          </p:nvPr>
        </p:nvSpPr>
        <p:spPr>
          <a:xfrm>
            <a:off x="8610600" y="6076806"/>
            <a:ext cx="2743200" cy="365125"/>
          </a:xfrm>
        </p:spPr>
        <p:txBody>
          <a:bodyPr/>
          <a:lstStyle/>
          <a:p>
            <a:fld id="{434AE045-B820-4685-9401-6FCCFB9EAE4B}" type="slidenum">
              <a:rPr lang="en-ID" smtClean="0"/>
              <a:t>‹#›</a:t>
            </a:fld>
            <a:endParaRPr lang="en-ID"/>
          </a:p>
        </p:txBody>
      </p:sp>
    </p:spTree>
    <p:extLst>
      <p:ext uri="{BB962C8B-B14F-4D97-AF65-F5344CB8AC3E}">
        <p14:creationId xmlns:p14="http://schemas.microsoft.com/office/powerpoint/2010/main" val="2533639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0FD5E5E-962E-4BCA-9604-65B713CA4BA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703" y="0"/>
            <a:ext cx="12186594" cy="6858000"/>
          </a:xfrm>
          <a:prstGeom prst="rect">
            <a:avLst/>
          </a:prstGeom>
        </p:spPr>
      </p:pic>
      <p:sp>
        <p:nvSpPr>
          <p:cNvPr id="2" name="Title 1">
            <a:extLst>
              <a:ext uri="{FF2B5EF4-FFF2-40B4-BE49-F238E27FC236}">
                <a16:creationId xmlns:a16="http://schemas.microsoft.com/office/drawing/2014/main" id="{BDE7B0C5-D4BE-421B-8CB8-3428E4AB8035}"/>
              </a:ext>
            </a:extLst>
          </p:cNvPr>
          <p:cNvSpPr>
            <a:spLocks noGrp="1"/>
          </p:cNvSpPr>
          <p:nvPr>
            <p:ph type="title"/>
          </p:nvPr>
        </p:nvSpPr>
        <p:spPr>
          <a:xfrm>
            <a:off x="839788" y="987424"/>
            <a:ext cx="3932237" cy="1069975"/>
          </a:xfrm>
        </p:spPr>
        <p:txBody>
          <a:bodyPr anchor="b"/>
          <a:lstStyle>
            <a:lvl1pPr>
              <a:defRPr sz="3200"/>
            </a:lvl1pPr>
          </a:lstStyle>
          <a:p>
            <a:r>
              <a:rPr lang="en-US" dirty="0"/>
              <a:t>Click to edit Master title style</a:t>
            </a:r>
            <a:endParaRPr lang="en-ID" dirty="0"/>
          </a:p>
        </p:txBody>
      </p:sp>
      <p:sp>
        <p:nvSpPr>
          <p:cNvPr id="3" name="Picture Placeholder 2">
            <a:extLst>
              <a:ext uri="{FF2B5EF4-FFF2-40B4-BE49-F238E27FC236}">
                <a16:creationId xmlns:a16="http://schemas.microsoft.com/office/drawing/2014/main" id="{1E8080EA-C1F1-42AF-A13F-993E6568BFB5}"/>
              </a:ext>
            </a:extLst>
          </p:cNvPr>
          <p:cNvSpPr>
            <a:spLocks noGrp="1"/>
          </p:cNvSpPr>
          <p:nvPr>
            <p:ph type="pic" idx="1"/>
          </p:nvPr>
        </p:nvSpPr>
        <p:spPr>
          <a:xfrm>
            <a:off x="5183188" y="987425"/>
            <a:ext cx="6172200" cy="498547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FCF13B1B-1185-44EA-AB5E-3E4EEE3138CA}"/>
              </a:ext>
            </a:extLst>
          </p:cNvPr>
          <p:cNvSpPr>
            <a:spLocks noGrp="1"/>
          </p:cNvSpPr>
          <p:nvPr>
            <p:ph type="body" sz="half" idx="2"/>
          </p:nvPr>
        </p:nvSpPr>
        <p:spPr>
          <a:xfrm>
            <a:off x="839788" y="2161309"/>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C7191DE-FE79-4762-AC44-45A204E5EA74}"/>
              </a:ext>
            </a:extLst>
          </p:cNvPr>
          <p:cNvSpPr>
            <a:spLocks noGrp="1"/>
          </p:cNvSpPr>
          <p:nvPr>
            <p:ph type="dt" sz="half" idx="10"/>
          </p:nvPr>
        </p:nvSpPr>
        <p:spPr>
          <a:xfrm>
            <a:off x="838200" y="6076807"/>
            <a:ext cx="2743200" cy="365125"/>
          </a:xfrm>
        </p:spPr>
        <p:txBody>
          <a:bodyPr/>
          <a:lstStyle/>
          <a:p>
            <a:fld id="{3A9F8E58-A300-40EB-A5E7-A67043162A4A}" type="datetimeFigureOut">
              <a:rPr lang="en-ID" smtClean="0"/>
              <a:t>15/11/2024</a:t>
            </a:fld>
            <a:endParaRPr lang="en-ID"/>
          </a:p>
        </p:txBody>
      </p:sp>
      <p:sp>
        <p:nvSpPr>
          <p:cNvPr id="6" name="Footer Placeholder 5">
            <a:extLst>
              <a:ext uri="{FF2B5EF4-FFF2-40B4-BE49-F238E27FC236}">
                <a16:creationId xmlns:a16="http://schemas.microsoft.com/office/drawing/2014/main" id="{6ABA635F-3381-4085-B4FD-3D6A98122564}"/>
              </a:ext>
            </a:extLst>
          </p:cNvPr>
          <p:cNvSpPr>
            <a:spLocks noGrp="1"/>
          </p:cNvSpPr>
          <p:nvPr>
            <p:ph type="ftr" sz="quarter" idx="11"/>
          </p:nvPr>
        </p:nvSpPr>
        <p:spPr>
          <a:xfrm>
            <a:off x="4038600" y="6076807"/>
            <a:ext cx="4114800" cy="365125"/>
          </a:xfrm>
        </p:spPr>
        <p:txBody>
          <a:bodyPr/>
          <a:lstStyle/>
          <a:p>
            <a:endParaRPr lang="en-ID"/>
          </a:p>
        </p:txBody>
      </p:sp>
      <p:sp>
        <p:nvSpPr>
          <p:cNvPr id="7" name="Slide Number Placeholder 6">
            <a:extLst>
              <a:ext uri="{FF2B5EF4-FFF2-40B4-BE49-F238E27FC236}">
                <a16:creationId xmlns:a16="http://schemas.microsoft.com/office/drawing/2014/main" id="{14B895B3-1397-4081-99AE-7717B39936C5}"/>
              </a:ext>
            </a:extLst>
          </p:cNvPr>
          <p:cNvSpPr>
            <a:spLocks noGrp="1"/>
          </p:cNvSpPr>
          <p:nvPr>
            <p:ph type="sldNum" sz="quarter" idx="12"/>
          </p:nvPr>
        </p:nvSpPr>
        <p:spPr>
          <a:xfrm>
            <a:off x="8610600" y="6076807"/>
            <a:ext cx="2743200" cy="365125"/>
          </a:xfrm>
        </p:spPr>
        <p:txBody>
          <a:bodyPr/>
          <a:lstStyle/>
          <a:p>
            <a:fld id="{434AE045-B820-4685-9401-6FCCFB9EAE4B}" type="slidenum">
              <a:rPr lang="en-ID" smtClean="0"/>
              <a:t>‹#›</a:t>
            </a:fld>
            <a:endParaRPr lang="en-ID" dirty="0"/>
          </a:p>
        </p:txBody>
      </p:sp>
    </p:spTree>
    <p:extLst>
      <p:ext uri="{BB962C8B-B14F-4D97-AF65-F5344CB8AC3E}">
        <p14:creationId xmlns:p14="http://schemas.microsoft.com/office/powerpoint/2010/main" val="623218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A1295-E915-4E84-8EE1-0B5DEC4D86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3CEDBD3-C45B-4DF4-88ED-E2B790E7A2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6C27624B-8C86-4388-8477-A5D14E2E5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9F8E58-A300-40EB-A5E7-A67043162A4A}" type="datetimeFigureOut">
              <a:rPr lang="en-ID" smtClean="0"/>
              <a:t>15/11/2024</a:t>
            </a:fld>
            <a:endParaRPr lang="en-ID"/>
          </a:p>
        </p:txBody>
      </p:sp>
      <p:sp>
        <p:nvSpPr>
          <p:cNvPr id="5" name="Footer Placeholder 4">
            <a:extLst>
              <a:ext uri="{FF2B5EF4-FFF2-40B4-BE49-F238E27FC236}">
                <a16:creationId xmlns:a16="http://schemas.microsoft.com/office/drawing/2014/main" id="{2B547FE1-C069-4B70-A551-144448FA46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BAE2786-FF2C-4C22-8B63-288A2E0F3E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4AE045-B820-4685-9401-6FCCFB9EAE4B}" type="slidenum">
              <a:rPr lang="en-ID" smtClean="0"/>
              <a:t>‹#›</a:t>
            </a:fld>
            <a:endParaRPr lang="en-ID"/>
          </a:p>
        </p:txBody>
      </p:sp>
    </p:spTree>
    <p:extLst>
      <p:ext uri="{BB962C8B-B14F-4D97-AF65-F5344CB8AC3E}">
        <p14:creationId xmlns:p14="http://schemas.microsoft.com/office/powerpoint/2010/main" val="2532186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hiksha.com/online-courses/articles/introduction-to-infrastructure-as-a-service-iaa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hyperlink" Target="https://www.shiksha.com/online-courses/articles/paas-in-cloud-computing/"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938DA-7941-4DEA-92E2-298BDAA4AF5A}"/>
              </a:ext>
            </a:extLst>
          </p:cNvPr>
          <p:cNvSpPr>
            <a:spLocks noGrp="1"/>
          </p:cNvSpPr>
          <p:nvPr>
            <p:ph type="ctrTitle"/>
          </p:nvPr>
        </p:nvSpPr>
        <p:spPr>
          <a:xfrm>
            <a:off x="1390650" y="2044500"/>
            <a:ext cx="9144000" cy="1293813"/>
          </a:xfrm>
        </p:spPr>
        <p:txBody>
          <a:bodyPr/>
          <a:lstStyle/>
          <a:p>
            <a:r>
              <a:rPr lang="en-US" b="1" dirty="0">
                <a:cs typeface="Arial" pitchFamily="34" charset="0"/>
              </a:rPr>
              <a:t>Cloud Computing </a:t>
            </a:r>
            <a:endParaRPr lang="en-ID" b="1" dirty="0"/>
          </a:p>
        </p:txBody>
      </p:sp>
      <p:sp>
        <p:nvSpPr>
          <p:cNvPr id="4" name="Text Placeholder 3"/>
          <p:cNvSpPr txBox="1">
            <a:spLocks/>
          </p:cNvSpPr>
          <p:nvPr/>
        </p:nvSpPr>
        <p:spPr>
          <a:xfrm>
            <a:off x="-499053" y="5592068"/>
            <a:ext cx="4450844" cy="57606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ko-KR" sz="1600" b="1" dirty="0">
                <a:latin typeface="Brush Script Std" panose="03060802040607070404" pitchFamily="66" charset="0"/>
              </a:rPr>
              <a:t>Nafisatul Hasanah, </a:t>
            </a:r>
            <a:r>
              <a:rPr lang="en-US" altLang="ko-KR" sz="1600" b="1" dirty="0" err="1">
                <a:latin typeface="Brush Script Std" panose="03060802040607070404" pitchFamily="66" charset="0"/>
              </a:rPr>
              <a:t>S.Kom</a:t>
            </a:r>
            <a:r>
              <a:rPr lang="en-US" altLang="ko-KR" sz="1600" b="1" dirty="0">
                <a:latin typeface="Brush Script Std" panose="03060802040607070404" pitchFamily="66" charset="0"/>
              </a:rPr>
              <a:t>., M.M.</a:t>
            </a:r>
          </a:p>
        </p:txBody>
      </p:sp>
      <p:sp>
        <p:nvSpPr>
          <p:cNvPr id="5" name="Text Placeholder 3"/>
          <p:cNvSpPr txBox="1">
            <a:spLocks/>
          </p:cNvSpPr>
          <p:nvPr/>
        </p:nvSpPr>
        <p:spPr>
          <a:xfrm>
            <a:off x="332231" y="6093171"/>
            <a:ext cx="4999496" cy="504056"/>
          </a:xfrm>
          <a:prstGeom prst="rect">
            <a:avLst/>
          </a:prstGeom>
        </p:spPr>
        <p:txBody>
          <a:bodyPr anchor="ctr"/>
          <a:lstStyle>
            <a:lvl1pPr marL="0" indent="0" algn="l" defTabSz="914400" rtl="0" eaLnBrk="1" latinLnBrk="1" hangingPunct="1">
              <a:lnSpc>
                <a:spcPct val="100000"/>
              </a:lnSpc>
              <a:spcBef>
                <a:spcPct val="20000"/>
              </a:spcBef>
              <a:buFont typeface="Arial" pitchFamily="34" charset="0"/>
              <a:buNone/>
              <a:defRPr sz="1200" b="0" kern="1200" baseline="0">
                <a:solidFill>
                  <a:schemeClr val="bg1"/>
                </a:solidFill>
                <a:latin typeface="+mn-lt"/>
                <a:ea typeface="+mn-ea"/>
                <a:cs typeface="Arial" pitchFamily="34" charset="0"/>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r>
              <a:rPr lang="en-US" altLang="ko-KR" sz="1600" b="1" dirty="0">
                <a:solidFill>
                  <a:srgbClr val="002060"/>
                </a:solidFill>
                <a:ea typeface="맑은 고딕" pitchFamily="50" charset="-127"/>
              </a:rPr>
              <a:t>FAKULTAS ILMU KOMPUTER</a:t>
            </a:r>
          </a:p>
          <a:p>
            <a:r>
              <a:rPr lang="en-US" altLang="ko-KR" sz="1600" b="1" dirty="0">
                <a:solidFill>
                  <a:srgbClr val="002060"/>
                </a:solidFill>
                <a:ea typeface="맑은 고딕" pitchFamily="50" charset="-127"/>
              </a:rPr>
              <a:t>PROGRAM SARJANA TEKNOLOGI INFORMASI</a:t>
            </a:r>
            <a:endParaRPr lang="en-US" altLang="ko-KR" sz="1600" b="1" dirty="0">
              <a:solidFill>
                <a:srgbClr val="002060"/>
              </a:solidFill>
            </a:endParaRPr>
          </a:p>
        </p:txBody>
      </p:sp>
      <p:pic>
        <p:nvPicPr>
          <p:cNvPr id="6" name="Picture 2" descr="Apa itu Cloud Computing? Pengertian, Cara Kerja, Manfaat, dan Contohnya -  Link Net">
            <a:extLst>
              <a:ext uri="{FF2B5EF4-FFF2-40B4-BE49-F238E27FC236}">
                <a16:creationId xmlns:a16="http://schemas.microsoft.com/office/drawing/2014/main" id="{E4CD31D1-8EE9-40C4-B75F-A7D3F1D2C5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05719"/>
            <a:ext cx="2524125" cy="1682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1525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67952"/>
            <a:ext cx="10515600" cy="1325563"/>
          </a:xfrm>
        </p:spPr>
        <p:txBody>
          <a:bodyPr/>
          <a:lstStyle/>
          <a:p>
            <a:r>
              <a:rPr lang="en-US" b="1" dirty="0"/>
              <a:t>Cloud computing deployment models</a:t>
            </a:r>
            <a:endParaRPr lang="en-US" dirty="0"/>
          </a:p>
        </p:txBody>
      </p:sp>
      <p:sp>
        <p:nvSpPr>
          <p:cNvPr id="5" name="Content Placeholder 2"/>
          <p:cNvSpPr txBox="1">
            <a:spLocks/>
          </p:cNvSpPr>
          <p:nvPr/>
        </p:nvSpPr>
        <p:spPr>
          <a:xfrm>
            <a:off x="4670898" y="2156466"/>
            <a:ext cx="7292573" cy="3944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3" name="Rectangle 2">
            <a:extLst>
              <a:ext uri="{FF2B5EF4-FFF2-40B4-BE49-F238E27FC236}">
                <a16:creationId xmlns:a16="http://schemas.microsoft.com/office/drawing/2014/main" id="{7A235FF2-B5BA-479F-B698-42B3672970DE}"/>
              </a:ext>
            </a:extLst>
          </p:cNvPr>
          <p:cNvSpPr/>
          <p:nvPr/>
        </p:nvSpPr>
        <p:spPr>
          <a:xfrm>
            <a:off x="838200" y="2086124"/>
            <a:ext cx="6753225" cy="3139321"/>
          </a:xfrm>
          <a:prstGeom prst="rect">
            <a:avLst/>
          </a:prstGeom>
        </p:spPr>
        <p:txBody>
          <a:bodyPr wrap="square">
            <a:spAutoFit/>
          </a:bodyPr>
          <a:lstStyle/>
          <a:p>
            <a:pPr marL="342900" indent="-342900">
              <a:buFont typeface="+mj-lt"/>
              <a:buAutoNum type="arabicPeriod"/>
            </a:pPr>
            <a:r>
              <a:rPr lang="en-US" b="1" dirty="0"/>
              <a:t>Public cloud </a:t>
            </a:r>
            <a:r>
              <a:rPr lang="en-US" dirty="0"/>
              <a:t>– Here, the cloud service provider owns and runs the computing resources, which they share and redistribute across several tenants through the internet. Advantages include reduced operating cost, little or no maintenance, and easy scalability.</a:t>
            </a:r>
          </a:p>
          <a:p>
            <a:pPr marL="342900" indent="-342900">
              <a:buFont typeface="+mj-lt"/>
              <a:buAutoNum type="arabicPeriod"/>
            </a:pPr>
            <a:endParaRPr lang="en-US" dirty="0"/>
          </a:p>
          <a:p>
            <a:pPr marL="342900" indent="-342900">
              <a:buFont typeface="+mj-lt"/>
              <a:buAutoNum type="arabicPeriod"/>
            </a:pPr>
            <a:r>
              <a:rPr lang="en-US" b="1" dirty="0"/>
              <a:t>Private cloud </a:t>
            </a:r>
            <a:r>
              <a:rPr lang="en-US" dirty="0"/>
              <a:t>– in this model, the cloud is owned and managed by a private establishment, usually in their on-premise data center. However, the servers can be located in several server locations scattered geographically. This model is more expensive than the public model but offers more stringent data security and compliance options and is more customizable.</a:t>
            </a:r>
          </a:p>
        </p:txBody>
      </p:sp>
    </p:spTree>
    <p:extLst>
      <p:ext uri="{BB962C8B-B14F-4D97-AF65-F5344CB8AC3E}">
        <p14:creationId xmlns:p14="http://schemas.microsoft.com/office/powerpoint/2010/main" val="2203392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67952"/>
            <a:ext cx="10515600" cy="1325563"/>
          </a:xfrm>
        </p:spPr>
        <p:txBody>
          <a:bodyPr/>
          <a:lstStyle/>
          <a:p>
            <a:r>
              <a:rPr lang="en-US" b="1" dirty="0"/>
              <a:t>Cloud computing deployment models</a:t>
            </a:r>
            <a:endParaRPr lang="en-US" dirty="0"/>
          </a:p>
        </p:txBody>
      </p:sp>
      <p:sp>
        <p:nvSpPr>
          <p:cNvPr id="5" name="Content Placeholder 2"/>
          <p:cNvSpPr txBox="1">
            <a:spLocks/>
          </p:cNvSpPr>
          <p:nvPr/>
        </p:nvSpPr>
        <p:spPr>
          <a:xfrm>
            <a:off x="4670898" y="2156466"/>
            <a:ext cx="7292573" cy="3944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3" name="Rectangle 2">
            <a:extLst>
              <a:ext uri="{FF2B5EF4-FFF2-40B4-BE49-F238E27FC236}">
                <a16:creationId xmlns:a16="http://schemas.microsoft.com/office/drawing/2014/main" id="{7A235FF2-B5BA-479F-B698-42B3672970DE}"/>
              </a:ext>
            </a:extLst>
          </p:cNvPr>
          <p:cNvSpPr/>
          <p:nvPr/>
        </p:nvSpPr>
        <p:spPr>
          <a:xfrm>
            <a:off x="838201" y="2086124"/>
            <a:ext cx="7010400" cy="3970318"/>
          </a:xfrm>
          <a:prstGeom prst="rect">
            <a:avLst/>
          </a:prstGeom>
        </p:spPr>
        <p:txBody>
          <a:bodyPr wrap="square">
            <a:spAutoFit/>
          </a:bodyPr>
          <a:lstStyle/>
          <a:p>
            <a:r>
              <a:rPr lang="en-US" b="1" dirty="0"/>
              <a:t>3. Hybrid cloud </a:t>
            </a:r>
            <a:r>
              <a:rPr lang="en-US" dirty="0"/>
              <a:t>– This combines both the public and private models, thus incorporating the operating efficiencies of the public model into the data security feature of the private model. This combination helps the consolidation of IT resources and shifting workloads by organizations, between different environments depending on the data security and IT requirements.</a:t>
            </a:r>
          </a:p>
          <a:p>
            <a:endParaRPr lang="en-US" dirty="0"/>
          </a:p>
          <a:p>
            <a:r>
              <a:rPr lang="en-US" b="1" dirty="0"/>
              <a:t>4. Multi-cloud </a:t>
            </a:r>
            <a:r>
              <a:rPr lang="en-US" dirty="0"/>
              <a:t>– A multi-cloud cloud architecture uses several public cloud services. This gives the organization the ability to choose the cloud service option that best suits their organizational needs This model also allows the organization to rely less on a single cloud service vendor. Thus, increasing cost savings and reducing vendor lock-in likelihood. Also, this model can be used to support services that exist on multiple clouds, such as microservices-based containerized applications.</a:t>
            </a:r>
          </a:p>
        </p:txBody>
      </p:sp>
    </p:spTree>
    <p:extLst>
      <p:ext uri="{BB962C8B-B14F-4D97-AF65-F5344CB8AC3E}">
        <p14:creationId xmlns:p14="http://schemas.microsoft.com/office/powerpoint/2010/main" val="711178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67952"/>
            <a:ext cx="10515600" cy="1325563"/>
          </a:xfrm>
        </p:spPr>
        <p:txBody>
          <a:bodyPr/>
          <a:lstStyle/>
          <a:p>
            <a:r>
              <a:rPr lang="en-US" b="1" dirty="0"/>
              <a:t>Cloud computing architecture</a:t>
            </a:r>
            <a:endParaRPr lang="en-US" dirty="0"/>
          </a:p>
        </p:txBody>
      </p:sp>
      <p:sp>
        <p:nvSpPr>
          <p:cNvPr id="5" name="Content Placeholder 2"/>
          <p:cNvSpPr txBox="1">
            <a:spLocks/>
          </p:cNvSpPr>
          <p:nvPr/>
        </p:nvSpPr>
        <p:spPr>
          <a:xfrm>
            <a:off x="4670898" y="2156466"/>
            <a:ext cx="7292573" cy="3944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pic>
        <p:nvPicPr>
          <p:cNvPr id="10242" name="Picture 2" descr="What is Cloud Computing Architecture? Advantages and Disadvantages -  Shiksha Online">
            <a:extLst>
              <a:ext uri="{FF2B5EF4-FFF2-40B4-BE49-F238E27FC236}">
                <a16:creationId xmlns:a16="http://schemas.microsoft.com/office/drawing/2014/main" id="{3B61DCBE-FB2E-4E56-AC1B-041C7D5DB1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086" r="823"/>
          <a:stretch/>
        </p:blipFill>
        <p:spPr bwMode="auto">
          <a:xfrm>
            <a:off x="3052833" y="2043962"/>
            <a:ext cx="5357742" cy="4306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936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67952"/>
            <a:ext cx="10515600" cy="1325563"/>
          </a:xfrm>
        </p:spPr>
        <p:txBody>
          <a:bodyPr/>
          <a:lstStyle/>
          <a:p>
            <a:r>
              <a:rPr lang="en-US" b="1" dirty="0"/>
              <a:t>Cloud computing architecture</a:t>
            </a:r>
            <a:endParaRPr lang="en-US" dirty="0"/>
          </a:p>
        </p:txBody>
      </p:sp>
      <p:sp>
        <p:nvSpPr>
          <p:cNvPr id="5" name="Content Placeholder 2"/>
          <p:cNvSpPr txBox="1">
            <a:spLocks/>
          </p:cNvSpPr>
          <p:nvPr/>
        </p:nvSpPr>
        <p:spPr>
          <a:xfrm>
            <a:off x="4670898" y="2156466"/>
            <a:ext cx="7292573" cy="3944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6" name="Rectangle 5">
            <a:extLst>
              <a:ext uri="{FF2B5EF4-FFF2-40B4-BE49-F238E27FC236}">
                <a16:creationId xmlns:a16="http://schemas.microsoft.com/office/drawing/2014/main" id="{BEE84F95-A50E-44F2-B9DC-03242A1EC2ED}"/>
              </a:ext>
            </a:extLst>
          </p:cNvPr>
          <p:cNvSpPr/>
          <p:nvPr/>
        </p:nvSpPr>
        <p:spPr>
          <a:xfrm>
            <a:off x="838201" y="2042875"/>
            <a:ext cx="7791450" cy="3785652"/>
          </a:xfrm>
          <a:prstGeom prst="rect">
            <a:avLst/>
          </a:prstGeom>
        </p:spPr>
        <p:txBody>
          <a:bodyPr wrap="square">
            <a:spAutoFit/>
          </a:bodyPr>
          <a:lstStyle/>
          <a:p>
            <a:pPr marL="457200" indent="-457200">
              <a:buFont typeface="+mj-lt"/>
              <a:buAutoNum type="arabicPeriod"/>
            </a:pPr>
            <a:r>
              <a:rPr lang="en-US" sz="2000" b="1" dirty="0">
                <a:latin typeface="Inter"/>
              </a:rPr>
              <a:t>Client infrastructure:</a:t>
            </a:r>
            <a:r>
              <a:rPr lang="en-US" sz="2000" dirty="0">
                <a:latin typeface="Inter"/>
              </a:rPr>
              <a:t> The client infrastructure component is a frontend component that provides a graphical user interface (GUI) for users to interact with the cloud.</a:t>
            </a:r>
          </a:p>
          <a:p>
            <a:pPr marL="457200" indent="-457200">
              <a:buFont typeface="+mj-lt"/>
              <a:buAutoNum type="arabicPeriod"/>
            </a:pPr>
            <a:r>
              <a:rPr lang="en-US" sz="2000" b="1" dirty="0">
                <a:latin typeface="Inter"/>
              </a:rPr>
              <a:t>Application:</a:t>
            </a:r>
            <a:r>
              <a:rPr lang="en-US" sz="2000" dirty="0">
                <a:latin typeface="Inter"/>
              </a:rPr>
              <a:t> An application is any platform, such as an app or software, provided by a company through which clients can access the cloud.</a:t>
            </a:r>
          </a:p>
          <a:p>
            <a:pPr marL="457200" indent="-457200">
              <a:buFont typeface="+mj-lt"/>
              <a:buAutoNum type="arabicPeriod"/>
            </a:pPr>
            <a:r>
              <a:rPr lang="en-US" sz="2000" b="1" dirty="0">
                <a:latin typeface="Inter"/>
              </a:rPr>
              <a:t>Service:</a:t>
            </a:r>
            <a:r>
              <a:rPr lang="en-US" sz="2000" dirty="0">
                <a:latin typeface="Inter"/>
              </a:rPr>
              <a:t> A cloud service manages the type of service a client uses based on his needs. There are three types of services: </a:t>
            </a:r>
            <a:r>
              <a:rPr lang="en-US" sz="2000" dirty="0">
                <a:latin typeface="Inter"/>
                <a:hlinkClick r:id="rId3">
                  <a:extLst>
                    <a:ext uri="{A12FA001-AC4F-418D-AE19-62706E023703}">
                      <ahyp:hlinkClr xmlns:ahyp="http://schemas.microsoft.com/office/drawing/2018/hyperlinkcolor" val="tx"/>
                    </a:ext>
                  </a:extLst>
                </a:hlinkClick>
              </a:rPr>
              <a:t>SaaS (software as a service)</a:t>
            </a:r>
            <a:r>
              <a:rPr lang="en-US" sz="2000" dirty="0">
                <a:latin typeface="Inter"/>
              </a:rPr>
              <a:t>, </a:t>
            </a:r>
            <a:r>
              <a:rPr lang="en-US" sz="2000" dirty="0">
                <a:latin typeface="Inter"/>
                <a:hlinkClick r:id="rId4">
                  <a:extLst>
                    <a:ext uri="{A12FA001-AC4F-418D-AE19-62706E023703}">
                      <ahyp:hlinkClr xmlns:ahyp="http://schemas.microsoft.com/office/drawing/2018/hyperlinkcolor" val="tx"/>
                    </a:ext>
                  </a:extLst>
                </a:hlinkClick>
              </a:rPr>
              <a:t>PaaS (platform as a service)</a:t>
            </a:r>
            <a:r>
              <a:rPr lang="en-US" sz="2000" dirty="0">
                <a:latin typeface="Inter"/>
              </a:rPr>
              <a:t>, and </a:t>
            </a:r>
            <a:r>
              <a:rPr lang="en-US" sz="2000" dirty="0">
                <a:latin typeface="Inter"/>
                <a:hlinkClick r:id="rId3">
                  <a:extLst>
                    <a:ext uri="{A12FA001-AC4F-418D-AE19-62706E023703}">
                      <ahyp:hlinkClr xmlns:ahyp="http://schemas.microsoft.com/office/drawing/2018/hyperlinkcolor" val="tx"/>
                    </a:ext>
                  </a:extLst>
                </a:hlinkClick>
              </a:rPr>
              <a:t>IaaS (infrastructure as a service)</a:t>
            </a:r>
            <a:r>
              <a:rPr lang="en-US" sz="2000" dirty="0">
                <a:latin typeface="Inter"/>
              </a:rPr>
              <a:t>.</a:t>
            </a:r>
          </a:p>
          <a:p>
            <a:pPr marL="457200" indent="-457200">
              <a:buFont typeface="+mj-lt"/>
              <a:buAutoNum type="arabicPeriod"/>
            </a:pPr>
            <a:r>
              <a:rPr lang="en-US" sz="2000" b="1" dirty="0">
                <a:latin typeface="Inter"/>
              </a:rPr>
              <a:t>Runtime cloud: </a:t>
            </a:r>
            <a:r>
              <a:rPr lang="en-US" sz="2000" dirty="0">
                <a:latin typeface="Inter"/>
              </a:rPr>
              <a:t>The runtime cloud offers virtual machine implementation and runtime environment.</a:t>
            </a:r>
          </a:p>
        </p:txBody>
      </p:sp>
      <p:pic>
        <p:nvPicPr>
          <p:cNvPr id="8" name="Picture 2" descr="What is Cloud Computing Architecture? Advantages and Disadvantages -  Shiksha Online">
            <a:extLst>
              <a:ext uri="{FF2B5EF4-FFF2-40B4-BE49-F238E27FC236}">
                <a16:creationId xmlns:a16="http://schemas.microsoft.com/office/drawing/2014/main" id="{9EA50464-9607-49A4-B79E-AE0A12315A5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0086" r="823"/>
          <a:stretch/>
        </p:blipFill>
        <p:spPr bwMode="auto">
          <a:xfrm>
            <a:off x="8629651" y="2047564"/>
            <a:ext cx="3568840" cy="2868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86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67952"/>
            <a:ext cx="10515600" cy="1325563"/>
          </a:xfrm>
        </p:spPr>
        <p:txBody>
          <a:bodyPr/>
          <a:lstStyle/>
          <a:p>
            <a:r>
              <a:rPr lang="en-US" b="1" dirty="0"/>
              <a:t>Cloud computing architecture</a:t>
            </a:r>
            <a:endParaRPr lang="en-US" dirty="0"/>
          </a:p>
        </p:txBody>
      </p:sp>
      <p:sp>
        <p:nvSpPr>
          <p:cNvPr id="5" name="Content Placeholder 2"/>
          <p:cNvSpPr txBox="1">
            <a:spLocks/>
          </p:cNvSpPr>
          <p:nvPr/>
        </p:nvSpPr>
        <p:spPr>
          <a:xfrm>
            <a:off x="4670898" y="2156466"/>
            <a:ext cx="7292573" cy="3944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6" name="Rectangle 5">
            <a:extLst>
              <a:ext uri="{FF2B5EF4-FFF2-40B4-BE49-F238E27FC236}">
                <a16:creationId xmlns:a16="http://schemas.microsoft.com/office/drawing/2014/main" id="{BEE84F95-A50E-44F2-B9DC-03242A1EC2ED}"/>
              </a:ext>
            </a:extLst>
          </p:cNvPr>
          <p:cNvSpPr/>
          <p:nvPr/>
        </p:nvSpPr>
        <p:spPr>
          <a:xfrm>
            <a:off x="838200" y="2042875"/>
            <a:ext cx="7743825" cy="3970318"/>
          </a:xfrm>
          <a:prstGeom prst="rect">
            <a:avLst/>
          </a:prstGeom>
        </p:spPr>
        <p:txBody>
          <a:bodyPr wrap="square">
            <a:spAutoFit/>
          </a:bodyPr>
          <a:lstStyle/>
          <a:p>
            <a:r>
              <a:rPr lang="en-US" b="1" dirty="0">
                <a:latin typeface="Inter"/>
              </a:rPr>
              <a:t>5. Storage: </a:t>
            </a:r>
            <a:r>
              <a:rPr lang="en-US" dirty="0">
                <a:latin typeface="Inter"/>
              </a:rPr>
              <a:t>The cloud computing storage component provides storage space in the cloud for managing and storing data. Cloud storage is of three types: public cloud, private cloud, and hybrid cloud.</a:t>
            </a:r>
          </a:p>
          <a:p>
            <a:r>
              <a:rPr lang="en-US" b="1" dirty="0">
                <a:latin typeface="Inter"/>
              </a:rPr>
              <a:t>6. Infrastructure:</a:t>
            </a:r>
            <a:r>
              <a:rPr lang="en-US" dirty="0">
                <a:latin typeface="Inter"/>
              </a:rPr>
              <a:t> The infrastructure component provides services on three levels: the host, the application, and the network. It includes the software and hardware components required to support the cloud computing model, such as storage network devices, servers, and other storage resources.</a:t>
            </a:r>
          </a:p>
          <a:p>
            <a:r>
              <a:rPr lang="en-US" b="1" dirty="0">
                <a:latin typeface="Inter"/>
              </a:rPr>
              <a:t>7. Management:</a:t>
            </a:r>
            <a:r>
              <a:rPr lang="en-US" dirty="0">
                <a:latin typeface="Inter"/>
              </a:rPr>
              <a:t> The management component is in charge of managing backend components such as storage services, applications, runtime cloud infrastructure, and security issues, as well as establishing coordination.</a:t>
            </a:r>
          </a:p>
          <a:p>
            <a:r>
              <a:rPr lang="en-US" b="1" dirty="0">
                <a:latin typeface="Inter"/>
              </a:rPr>
              <a:t>8. Security:</a:t>
            </a:r>
            <a:r>
              <a:rPr lang="en-US" dirty="0">
                <a:latin typeface="Inter"/>
              </a:rPr>
              <a:t> Security is the backend component of cloud computing that ensures data security in the cloud.</a:t>
            </a:r>
          </a:p>
          <a:p>
            <a:r>
              <a:rPr lang="en-US" b="1" dirty="0">
                <a:latin typeface="Inter"/>
              </a:rPr>
              <a:t>9. Internet:</a:t>
            </a:r>
            <a:r>
              <a:rPr lang="en-US" dirty="0">
                <a:latin typeface="Inter"/>
              </a:rPr>
              <a:t> The internet is the medium through which the frontend and backend components communicate and interact.</a:t>
            </a:r>
            <a:endParaRPr lang="en-US" b="0" i="0" dirty="0">
              <a:effectLst/>
              <a:latin typeface="Inter"/>
            </a:endParaRPr>
          </a:p>
        </p:txBody>
      </p:sp>
      <p:pic>
        <p:nvPicPr>
          <p:cNvPr id="7" name="Picture 2" descr="What is Cloud Computing Architecture? Advantages and Disadvantages -  Shiksha Online">
            <a:extLst>
              <a:ext uri="{FF2B5EF4-FFF2-40B4-BE49-F238E27FC236}">
                <a16:creationId xmlns:a16="http://schemas.microsoft.com/office/drawing/2014/main" id="{76AFA02D-3354-4BE0-9F6F-135C0462762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086" r="823"/>
          <a:stretch/>
        </p:blipFill>
        <p:spPr bwMode="auto">
          <a:xfrm>
            <a:off x="8629651" y="2047564"/>
            <a:ext cx="3568840" cy="2868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6447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514350" indent="-514350">
              <a:buFont typeface="+mj-lt"/>
              <a:buAutoNum type="arabicPeriod"/>
            </a:pPr>
            <a:r>
              <a:rPr lang="en-US" dirty="0"/>
              <a:t>All Data Stored on Server Centrally</a:t>
            </a:r>
          </a:p>
          <a:p>
            <a:pPr marL="514350" indent="-514350">
              <a:buFont typeface="+mj-lt"/>
              <a:buAutoNum type="arabicPeriod"/>
            </a:pPr>
            <a:r>
              <a:rPr lang="en-US" dirty="0"/>
              <a:t>Data Security</a:t>
            </a:r>
          </a:p>
          <a:p>
            <a:pPr marL="514350" indent="-514350">
              <a:buFont typeface="+mj-lt"/>
              <a:buAutoNum type="arabicPeriod"/>
            </a:pPr>
            <a:r>
              <a:rPr lang="en-US" dirty="0"/>
              <a:t>High Flexibility and Scalability</a:t>
            </a:r>
          </a:p>
          <a:p>
            <a:pPr marL="514350" indent="-514350">
              <a:buFont typeface="+mj-lt"/>
              <a:buAutoNum type="arabicPeriod"/>
            </a:pPr>
            <a:r>
              <a:rPr lang="en-US" dirty="0"/>
              <a:t>Long Term Investment</a:t>
            </a:r>
          </a:p>
        </p:txBody>
      </p:sp>
      <p:sp>
        <p:nvSpPr>
          <p:cNvPr id="4" name="Title 1"/>
          <p:cNvSpPr>
            <a:spLocks noGrp="1"/>
          </p:cNvSpPr>
          <p:nvPr>
            <p:ph type="title"/>
          </p:nvPr>
        </p:nvSpPr>
        <p:spPr>
          <a:xfrm>
            <a:off x="838200" y="1026318"/>
            <a:ext cx="10515600" cy="1325563"/>
          </a:xfrm>
        </p:spPr>
        <p:txBody>
          <a:bodyPr/>
          <a:lstStyle/>
          <a:p>
            <a:r>
              <a:rPr lang="en-US" b="1" dirty="0"/>
              <a:t>Advantages of Cloud Computing</a:t>
            </a:r>
            <a:endParaRPr lang="en-US" dirty="0"/>
          </a:p>
        </p:txBody>
      </p:sp>
    </p:spTree>
    <p:extLst>
      <p:ext uri="{BB962C8B-B14F-4D97-AF65-F5344CB8AC3E}">
        <p14:creationId xmlns:p14="http://schemas.microsoft.com/office/powerpoint/2010/main" val="3570740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026318"/>
            <a:ext cx="10515600" cy="1325563"/>
          </a:xfrm>
        </p:spPr>
        <p:txBody>
          <a:bodyPr/>
          <a:lstStyle/>
          <a:p>
            <a:r>
              <a:rPr lang="en-US" b="1" dirty="0"/>
              <a:t>Advantages of Cloud Computing</a:t>
            </a:r>
            <a:endParaRPr lang="en-US" dirty="0"/>
          </a:p>
        </p:txBody>
      </p:sp>
      <p:pic>
        <p:nvPicPr>
          <p:cNvPr id="4098" name="Picture 2" descr="The 8 Fundamental Elements of Cloud Computing | Download Scientific Diagram">
            <a:extLst>
              <a:ext uri="{FF2B5EF4-FFF2-40B4-BE49-F238E27FC236}">
                <a16:creationId xmlns:a16="http://schemas.microsoft.com/office/drawing/2014/main" id="{31CC60BE-ECD8-49BC-AECB-7C5087528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8100" y="2258220"/>
            <a:ext cx="4495800"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3146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026318"/>
            <a:ext cx="10515600" cy="1325563"/>
          </a:xfrm>
        </p:spPr>
        <p:txBody>
          <a:bodyPr/>
          <a:lstStyle/>
          <a:p>
            <a:r>
              <a:rPr lang="en-US" b="1" dirty="0"/>
              <a:t>Cloud Computing Issues</a:t>
            </a:r>
            <a:endParaRPr lang="en-US" dirty="0"/>
          </a:p>
        </p:txBody>
      </p:sp>
      <p:pic>
        <p:nvPicPr>
          <p:cNvPr id="5122" name="Picture 2" descr="Cloud Issues You Should Be Aware Of – Cloud Computing Fundamentals">
            <a:extLst>
              <a:ext uri="{FF2B5EF4-FFF2-40B4-BE49-F238E27FC236}">
                <a16:creationId xmlns:a16="http://schemas.microsoft.com/office/drawing/2014/main" id="{E738DC22-B892-425D-9CA6-B8A333BAF8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351881"/>
            <a:ext cx="6096000"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6800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Layered Architecture of Cloud - GeeksforGeeks">
            <a:extLst>
              <a:ext uri="{FF2B5EF4-FFF2-40B4-BE49-F238E27FC236}">
                <a16:creationId xmlns:a16="http://schemas.microsoft.com/office/drawing/2014/main" id="{854EF6A6-E1F7-4CEF-9104-2E8807050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352550"/>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629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PPT - Microsoft Azure Partner PowerPoint Presentation, free download -  ID:7169233"/>
          <p:cNvPicPr>
            <a:picLocks noChangeAspect="1" noChangeArrowheads="1"/>
          </p:cNvPicPr>
          <p:nvPr/>
        </p:nvPicPr>
        <p:blipFill rotWithShape="1">
          <a:blip r:embed="rId2">
            <a:extLst>
              <a:ext uri="{28A0092B-C50C-407E-A947-70E740481C1C}">
                <a14:useLocalDpi xmlns:a14="http://schemas.microsoft.com/office/drawing/2010/main" val="0"/>
              </a:ext>
            </a:extLst>
          </a:blip>
          <a:srcRect l="23821" t="11250"/>
          <a:stretch/>
        </p:blipFill>
        <p:spPr bwMode="auto">
          <a:xfrm>
            <a:off x="2021841" y="1176395"/>
            <a:ext cx="7836534" cy="51355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809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E66D1E-9DCB-7D40-AF23-74C1480A5A6E}"/>
              </a:ext>
            </a:extLst>
          </p:cNvPr>
          <p:cNvSpPr>
            <a:spLocks noGrp="1"/>
          </p:cNvSpPr>
          <p:nvPr>
            <p:ph idx="1"/>
          </p:nvPr>
        </p:nvSpPr>
        <p:spPr/>
        <p:txBody>
          <a:bodyPr/>
          <a:lstStyle/>
          <a:p>
            <a:pPr marL="514350" indent="-514350">
              <a:buFont typeface="+mj-lt"/>
              <a:buAutoNum type="arabicPeriod"/>
            </a:pPr>
            <a:r>
              <a:rPr lang="en-US" dirty="0"/>
              <a:t>Basic concept of cloud computing </a:t>
            </a:r>
          </a:p>
          <a:p>
            <a:pPr marL="514350" indent="-514350">
              <a:buFont typeface="+mj-lt"/>
              <a:buAutoNum type="arabicPeriod"/>
            </a:pPr>
            <a:r>
              <a:rPr lang="id-ID" dirty="0"/>
              <a:t>Development of cloud computing</a:t>
            </a:r>
            <a:endParaRPr lang="en-US" dirty="0"/>
          </a:p>
        </p:txBody>
      </p:sp>
      <p:sp>
        <p:nvSpPr>
          <p:cNvPr id="4" name="Title 1">
            <a:extLst>
              <a:ext uri="{FF2B5EF4-FFF2-40B4-BE49-F238E27FC236}">
                <a16:creationId xmlns:a16="http://schemas.microsoft.com/office/drawing/2014/main" id="{A2802624-46B6-4D4B-9218-955499061A76}"/>
              </a:ext>
            </a:extLst>
          </p:cNvPr>
          <p:cNvSpPr txBox="1">
            <a:spLocks/>
          </p:cNvSpPr>
          <p:nvPr/>
        </p:nvSpPr>
        <p:spPr>
          <a:xfrm>
            <a:off x="990600" y="117871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u="sng" dirty="0"/>
              <a:t>Learning Objectives</a:t>
            </a:r>
            <a:endParaRPr lang="en-US" dirty="0"/>
          </a:p>
        </p:txBody>
      </p:sp>
    </p:spTree>
    <p:extLst>
      <p:ext uri="{BB962C8B-B14F-4D97-AF65-F5344CB8AC3E}">
        <p14:creationId xmlns:p14="http://schemas.microsoft.com/office/powerpoint/2010/main" val="27538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b="1" dirty="0"/>
              <a:t>1. SAAS (Software as a Service)</a:t>
            </a:r>
          </a:p>
          <a:p>
            <a:pPr marL="0" indent="0" algn="just">
              <a:buNone/>
            </a:pPr>
            <a:r>
              <a:rPr lang="en-US" sz="2400" dirty="0"/>
              <a:t>This type of service provides ready-to-use applications intended for end users. So that users no longer need to create new applications.</a:t>
            </a:r>
          </a:p>
          <a:p>
            <a:pPr marL="0" indent="0" algn="just">
              <a:buNone/>
            </a:pPr>
            <a:endParaRPr lang="en-US" sz="2400" dirty="0"/>
          </a:p>
          <a:p>
            <a:pPr marL="0" indent="0" algn="just">
              <a:buNone/>
            </a:pPr>
            <a:r>
              <a:rPr lang="en-US" sz="2400" dirty="0"/>
              <a:t>Examples of SAAS services are Gmail, Twitter, Facebook, and so on. In these services, anyone can use them for various purposes without having to bother building new servers or infrastructure. </a:t>
            </a:r>
          </a:p>
        </p:txBody>
      </p:sp>
      <p:sp>
        <p:nvSpPr>
          <p:cNvPr id="4" name="Title 1"/>
          <p:cNvSpPr>
            <a:spLocks noGrp="1"/>
          </p:cNvSpPr>
          <p:nvPr>
            <p:ph type="title"/>
          </p:nvPr>
        </p:nvSpPr>
        <p:spPr>
          <a:xfrm>
            <a:off x="838200" y="1026318"/>
            <a:ext cx="10515600" cy="1325563"/>
          </a:xfrm>
        </p:spPr>
        <p:txBody>
          <a:bodyPr/>
          <a:lstStyle/>
          <a:p>
            <a:r>
              <a:rPr lang="en-US" b="1" dirty="0"/>
              <a:t>Type of service </a:t>
            </a:r>
            <a:endParaRPr lang="en-US" dirty="0"/>
          </a:p>
        </p:txBody>
      </p:sp>
    </p:spTree>
    <p:extLst>
      <p:ext uri="{BB962C8B-B14F-4D97-AF65-F5344CB8AC3E}">
        <p14:creationId xmlns:p14="http://schemas.microsoft.com/office/powerpoint/2010/main" val="2150714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1026318"/>
            <a:ext cx="10515600" cy="1325563"/>
          </a:xfrm>
        </p:spPr>
        <p:txBody>
          <a:bodyPr/>
          <a:lstStyle/>
          <a:p>
            <a:r>
              <a:rPr lang="en-US" b="1" dirty="0"/>
              <a:t>SAAS (Software as a Service)</a:t>
            </a:r>
            <a:endParaRPr lang="en-US" dirty="0"/>
          </a:p>
        </p:txBody>
      </p:sp>
      <p:sp>
        <p:nvSpPr>
          <p:cNvPr id="2" name="AutoShape 2" descr="Image result for gmail"/>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gmai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6" descr="Image result for gmai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8" name="Picture 8" descr="Image result for gmai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2579293"/>
            <a:ext cx="3282769" cy="1699414"/>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result for twitt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405" y="3131345"/>
            <a:ext cx="1873250" cy="1873250"/>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Image result for facebook"/>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45742" y="2751931"/>
            <a:ext cx="2321666" cy="1861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1625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b="1" dirty="0"/>
              <a:t>2. PAAS (Platform as a Service)</a:t>
            </a:r>
          </a:p>
          <a:p>
            <a:pPr marL="0" indent="0" algn="just">
              <a:buNone/>
            </a:pPr>
            <a:r>
              <a:rPr lang="en-US" sz="2400" dirty="0" err="1"/>
              <a:t>Layanan</a:t>
            </a:r>
            <a:r>
              <a:rPr lang="en-US" sz="2400" dirty="0"/>
              <a:t> PAAS </a:t>
            </a:r>
            <a:r>
              <a:rPr lang="en-US" sz="2400" dirty="0" err="1"/>
              <a:t>berfungsi</a:t>
            </a:r>
            <a:r>
              <a:rPr lang="en-US" sz="2400" dirty="0"/>
              <a:t> </a:t>
            </a:r>
            <a:r>
              <a:rPr lang="en-US" sz="2400" dirty="0" err="1"/>
              <a:t>untuk</a:t>
            </a:r>
            <a:r>
              <a:rPr lang="en-US" sz="2400" dirty="0"/>
              <a:t> </a:t>
            </a:r>
            <a:r>
              <a:rPr lang="en-US" sz="2400" dirty="0" err="1"/>
              <a:t>menyewakan</a:t>
            </a:r>
            <a:r>
              <a:rPr lang="en-US" sz="2400" dirty="0"/>
              <a:t> </a:t>
            </a:r>
            <a:r>
              <a:rPr lang="en-US" sz="2400" dirty="0" err="1"/>
              <a:t>tempat</a:t>
            </a:r>
            <a:r>
              <a:rPr lang="en-US" sz="2400" dirty="0"/>
              <a:t> </a:t>
            </a:r>
            <a:r>
              <a:rPr lang="en-US" sz="2400" dirty="0" err="1"/>
              <a:t>kepada</a:t>
            </a:r>
            <a:r>
              <a:rPr lang="en-US" sz="2400" dirty="0"/>
              <a:t> </a:t>
            </a:r>
            <a:r>
              <a:rPr lang="en-US" sz="2400" dirty="0" err="1"/>
              <a:t>para</a:t>
            </a:r>
            <a:r>
              <a:rPr lang="en-US" sz="2400" dirty="0"/>
              <a:t> </a:t>
            </a:r>
            <a:r>
              <a:rPr lang="en-US" sz="2400" dirty="0" err="1"/>
              <a:t>pengguna</a:t>
            </a:r>
            <a:r>
              <a:rPr lang="en-US" sz="2400" dirty="0"/>
              <a:t> </a:t>
            </a:r>
            <a:r>
              <a:rPr lang="en-US" sz="2400" dirty="0" err="1"/>
              <a:t>aplikasi</a:t>
            </a:r>
            <a:r>
              <a:rPr lang="en-US" sz="2400" dirty="0"/>
              <a:t> </a:t>
            </a:r>
            <a:r>
              <a:rPr lang="en-US" sz="2400" dirty="0" err="1"/>
              <a:t>untuk</a:t>
            </a:r>
            <a:r>
              <a:rPr lang="en-US" sz="2400" dirty="0"/>
              <a:t> </a:t>
            </a:r>
            <a:r>
              <a:rPr lang="en-US" sz="2400" dirty="0" err="1"/>
              <a:t>menjalankan</a:t>
            </a:r>
            <a:r>
              <a:rPr lang="en-US" sz="2400" dirty="0"/>
              <a:t> </a:t>
            </a:r>
            <a:r>
              <a:rPr lang="en-US" sz="2400" dirty="0" err="1"/>
              <a:t>aplikasi</a:t>
            </a:r>
            <a:r>
              <a:rPr lang="en-US" sz="2400" dirty="0"/>
              <a:t> </a:t>
            </a:r>
            <a:r>
              <a:rPr lang="en-US" sz="2400" dirty="0" err="1"/>
              <a:t>tersebut</a:t>
            </a:r>
            <a:r>
              <a:rPr lang="en-US" sz="2400" dirty="0"/>
              <a:t>. </a:t>
            </a:r>
            <a:r>
              <a:rPr lang="en-US" sz="2400" dirty="0" err="1"/>
              <a:t>Contohnya</a:t>
            </a:r>
            <a:r>
              <a:rPr lang="en-US" sz="2400" dirty="0"/>
              <a:t> </a:t>
            </a:r>
            <a:r>
              <a:rPr lang="en-US" sz="2400" dirty="0" err="1"/>
              <a:t>ialah</a:t>
            </a:r>
            <a:r>
              <a:rPr lang="en-US" sz="2400" dirty="0"/>
              <a:t> </a:t>
            </a:r>
            <a:r>
              <a:rPr lang="en-US" sz="2400" dirty="0" err="1"/>
              <a:t>seperti</a:t>
            </a:r>
            <a:r>
              <a:rPr lang="en-US" sz="2400" dirty="0"/>
              <a:t> </a:t>
            </a:r>
            <a:r>
              <a:rPr lang="en-US" sz="2400" dirty="0" err="1"/>
              <a:t>penyediaan</a:t>
            </a:r>
            <a:r>
              <a:rPr lang="en-US" sz="2400" dirty="0"/>
              <a:t> database, framework, </a:t>
            </a:r>
            <a:r>
              <a:rPr lang="en-US" sz="2400" dirty="0" err="1"/>
              <a:t>atau</a:t>
            </a:r>
            <a:r>
              <a:rPr lang="en-US" sz="2400" dirty="0"/>
              <a:t> </a:t>
            </a:r>
            <a:r>
              <a:rPr lang="en-US" sz="2400" dirty="0" err="1"/>
              <a:t>sistem</a:t>
            </a:r>
            <a:r>
              <a:rPr lang="en-US" sz="2400" dirty="0"/>
              <a:t> </a:t>
            </a:r>
            <a:r>
              <a:rPr lang="en-US" sz="2400" dirty="0" err="1"/>
              <a:t>operasi</a:t>
            </a:r>
            <a:r>
              <a:rPr lang="en-US" sz="2400" dirty="0"/>
              <a:t> </a:t>
            </a:r>
            <a:r>
              <a:rPr lang="en-US" sz="2400" dirty="0" err="1"/>
              <a:t>lainnya</a:t>
            </a:r>
            <a:r>
              <a:rPr lang="en-US" sz="2400" dirty="0"/>
              <a:t> yang </a:t>
            </a:r>
            <a:r>
              <a:rPr lang="en-US" sz="2400" dirty="0" err="1"/>
              <a:t>merupakan</a:t>
            </a:r>
            <a:r>
              <a:rPr lang="en-US" sz="2400" dirty="0"/>
              <a:t> </a:t>
            </a:r>
            <a:r>
              <a:rPr lang="en-US" sz="2400" dirty="0" err="1"/>
              <a:t>suatu</a:t>
            </a:r>
            <a:r>
              <a:rPr lang="en-US" sz="2400" dirty="0"/>
              <a:t> platform </a:t>
            </a:r>
            <a:r>
              <a:rPr lang="en-US" sz="2400" dirty="0" err="1"/>
              <a:t>untuk</a:t>
            </a:r>
            <a:r>
              <a:rPr lang="en-US" sz="2400" dirty="0"/>
              <a:t> </a:t>
            </a:r>
            <a:r>
              <a:rPr lang="en-US" sz="2400" dirty="0" err="1"/>
              <a:t>menjalankan</a:t>
            </a:r>
            <a:r>
              <a:rPr lang="en-US" sz="2400" dirty="0"/>
              <a:t> </a:t>
            </a:r>
            <a:r>
              <a:rPr lang="en-US" sz="2400" dirty="0" err="1"/>
              <a:t>aplikasi</a:t>
            </a:r>
            <a:r>
              <a:rPr lang="en-US" sz="2400" dirty="0"/>
              <a:t>.</a:t>
            </a:r>
          </a:p>
          <a:p>
            <a:pPr marL="0" indent="0" algn="just">
              <a:buNone/>
            </a:pPr>
            <a:endParaRPr lang="en-US" sz="2400" dirty="0"/>
          </a:p>
          <a:p>
            <a:pPr marL="0" indent="0" algn="just">
              <a:buNone/>
            </a:pPr>
            <a:r>
              <a:rPr lang="en-US" sz="2400" dirty="0" err="1"/>
              <a:t>Beberapa</a:t>
            </a:r>
            <a:r>
              <a:rPr lang="en-US" sz="2400" dirty="0"/>
              <a:t> </a:t>
            </a:r>
            <a:r>
              <a:rPr lang="en-US" sz="2400" dirty="0" err="1"/>
              <a:t>layanan</a:t>
            </a:r>
            <a:r>
              <a:rPr lang="en-US" sz="2400" dirty="0"/>
              <a:t> yang </a:t>
            </a:r>
            <a:r>
              <a:rPr lang="en-US" sz="2400" dirty="0" err="1"/>
              <a:t>menyediakan</a:t>
            </a:r>
            <a:r>
              <a:rPr lang="en-US" sz="2400" dirty="0"/>
              <a:t> PAAS </a:t>
            </a:r>
            <a:r>
              <a:rPr lang="en-US" sz="2400" dirty="0" err="1"/>
              <a:t>diantaranya</a:t>
            </a:r>
            <a:r>
              <a:rPr lang="en-US" sz="2400" dirty="0"/>
              <a:t> </a:t>
            </a:r>
            <a:r>
              <a:rPr lang="en-US" sz="2400" dirty="0" err="1"/>
              <a:t>seperti</a:t>
            </a:r>
            <a:r>
              <a:rPr lang="en-US" sz="2400" dirty="0"/>
              <a:t> Amazon Web Service, Windows Azure, </a:t>
            </a:r>
            <a:r>
              <a:rPr lang="en-US" sz="2400" dirty="0" err="1"/>
              <a:t>dan</a:t>
            </a:r>
            <a:r>
              <a:rPr lang="en-US" sz="2400" dirty="0"/>
              <a:t> Google App Engine.</a:t>
            </a:r>
          </a:p>
        </p:txBody>
      </p:sp>
      <p:sp>
        <p:nvSpPr>
          <p:cNvPr id="4" name="Title 1"/>
          <p:cNvSpPr>
            <a:spLocks noGrp="1"/>
          </p:cNvSpPr>
          <p:nvPr>
            <p:ph type="title"/>
          </p:nvPr>
        </p:nvSpPr>
        <p:spPr>
          <a:xfrm>
            <a:off x="838200" y="1026318"/>
            <a:ext cx="10515600" cy="1325563"/>
          </a:xfrm>
        </p:spPr>
        <p:txBody>
          <a:bodyPr/>
          <a:lstStyle/>
          <a:p>
            <a:r>
              <a:rPr lang="en-US" b="1" dirty="0"/>
              <a:t>Type of service </a:t>
            </a:r>
            <a:endParaRPr lang="en-US" dirty="0"/>
          </a:p>
        </p:txBody>
      </p:sp>
    </p:spTree>
    <p:extLst>
      <p:ext uri="{BB962C8B-B14F-4D97-AF65-F5344CB8AC3E}">
        <p14:creationId xmlns:p14="http://schemas.microsoft.com/office/powerpoint/2010/main" val="1884494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buNone/>
            </a:pPr>
            <a:r>
              <a:rPr lang="en-US" sz="2400" dirty="0"/>
              <a:t>Some services that provide PAAS include Amazon Web Service, Windows Azure, and App </a:t>
            </a:r>
            <a:r>
              <a:rPr lang="en-US" sz="2400" dirty="0" err="1"/>
              <a:t>Egine</a:t>
            </a:r>
            <a:endParaRPr lang="en-US" sz="2400" dirty="0"/>
          </a:p>
        </p:txBody>
      </p:sp>
      <p:sp>
        <p:nvSpPr>
          <p:cNvPr id="4" name="Title 1"/>
          <p:cNvSpPr>
            <a:spLocks noGrp="1"/>
          </p:cNvSpPr>
          <p:nvPr>
            <p:ph type="title"/>
          </p:nvPr>
        </p:nvSpPr>
        <p:spPr>
          <a:xfrm>
            <a:off x="838200" y="1026318"/>
            <a:ext cx="10515600" cy="1325563"/>
          </a:xfrm>
        </p:spPr>
        <p:txBody>
          <a:bodyPr/>
          <a:lstStyle/>
          <a:p>
            <a:r>
              <a:rPr lang="en-US" b="1" dirty="0"/>
              <a:t>PAAS (Platform as a Service)</a:t>
            </a:r>
          </a:p>
        </p:txBody>
      </p:sp>
      <p:pic>
        <p:nvPicPr>
          <p:cNvPr id="6146" name="Picture 2" descr="Image result for amazon web servi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18" y="4061453"/>
            <a:ext cx="3171825" cy="1781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48" name="Picture 4" descr="Image result for Windows Az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1519" y="5112231"/>
            <a:ext cx="2022285" cy="135283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150" name="Picture 6" descr="Image result for Google App Engin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70750" y="3921755"/>
            <a:ext cx="3536847" cy="192087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1933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buNone/>
            </a:pPr>
            <a:r>
              <a:rPr lang="en-US" b="1" dirty="0"/>
              <a:t>3. IAAS (Infrastructure as a Service)</a:t>
            </a:r>
          </a:p>
          <a:p>
            <a:pPr marL="0" indent="0" algn="just">
              <a:buNone/>
            </a:pPr>
            <a:r>
              <a:rPr lang="en-US" dirty="0"/>
              <a:t>This service provides IT infrastructure for end users which in the service is based on cloud data. The infrastructure provided can be hardware such as memory, hard disk, or certain types of servers.</a:t>
            </a:r>
          </a:p>
        </p:txBody>
      </p:sp>
      <p:sp>
        <p:nvSpPr>
          <p:cNvPr id="4" name="Title 1"/>
          <p:cNvSpPr>
            <a:spLocks noGrp="1"/>
          </p:cNvSpPr>
          <p:nvPr>
            <p:ph type="title"/>
          </p:nvPr>
        </p:nvSpPr>
        <p:spPr>
          <a:xfrm>
            <a:off x="838200" y="1026318"/>
            <a:ext cx="10515600" cy="1325563"/>
          </a:xfrm>
        </p:spPr>
        <p:txBody>
          <a:bodyPr/>
          <a:lstStyle/>
          <a:p>
            <a:r>
              <a:rPr lang="en-US" b="1" dirty="0"/>
              <a:t>Type of service </a:t>
            </a:r>
            <a:endParaRPr lang="en-US" dirty="0"/>
          </a:p>
        </p:txBody>
      </p:sp>
    </p:spTree>
    <p:extLst>
      <p:ext uri="{BB962C8B-B14F-4D97-AF65-F5344CB8AC3E}">
        <p14:creationId xmlns:p14="http://schemas.microsoft.com/office/powerpoint/2010/main" val="1377813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algn="just">
              <a:buNone/>
            </a:pPr>
            <a:r>
              <a:rPr lang="en-US" dirty="0"/>
              <a:t>Examples of IAAS service providers include Rackspace cloud, Amazon EC2, and so on.</a:t>
            </a:r>
          </a:p>
        </p:txBody>
      </p:sp>
      <p:sp>
        <p:nvSpPr>
          <p:cNvPr id="4" name="Title 1"/>
          <p:cNvSpPr>
            <a:spLocks noGrp="1"/>
          </p:cNvSpPr>
          <p:nvPr>
            <p:ph type="title"/>
          </p:nvPr>
        </p:nvSpPr>
        <p:spPr>
          <a:xfrm>
            <a:off x="838200" y="1026318"/>
            <a:ext cx="10515600" cy="1325563"/>
          </a:xfrm>
        </p:spPr>
        <p:txBody>
          <a:bodyPr/>
          <a:lstStyle/>
          <a:p>
            <a:r>
              <a:rPr lang="en-US" b="1" dirty="0"/>
              <a:t>IAAS (Infrastructure as a Service)</a:t>
            </a:r>
            <a:endParaRPr lang="en-US" dirty="0"/>
          </a:p>
        </p:txBody>
      </p:sp>
      <p:pic>
        <p:nvPicPr>
          <p:cNvPr id="7170" name="Picture 2" descr="Image result for Rackspace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5950" y="4479131"/>
            <a:ext cx="2620571" cy="14716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7172" name="Picture 4" descr="Image result for Amazon EC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46020" y="4014935"/>
            <a:ext cx="2522538" cy="1418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77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514350" indent="-514350">
              <a:buAutoNum type="arabicPeriod"/>
            </a:pPr>
            <a:r>
              <a:rPr lang="en-US" dirty="0"/>
              <a:t>Google Drive</a:t>
            </a:r>
          </a:p>
          <a:p>
            <a:pPr marL="514350" indent="-514350">
              <a:buAutoNum type="arabicPeriod"/>
            </a:pPr>
            <a:r>
              <a:rPr lang="en-US" dirty="0"/>
              <a:t>One Drive</a:t>
            </a:r>
          </a:p>
          <a:p>
            <a:pPr marL="514350" indent="-514350">
              <a:buAutoNum type="arabicPeriod"/>
            </a:pPr>
            <a:r>
              <a:rPr lang="en-US" dirty="0" err="1"/>
              <a:t>Dropbox</a:t>
            </a:r>
            <a:endParaRPr lang="en-US" dirty="0"/>
          </a:p>
        </p:txBody>
      </p:sp>
      <p:sp>
        <p:nvSpPr>
          <p:cNvPr id="4" name="Title 1"/>
          <p:cNvSpPr>
            <a:spLocks noGrp="1"/>
          </p:cNvSpPr>
          <p:nvPr>
            <p:ph type="title"/>
          </p:nvPr>
        </p:nvSpPr>
        <p:spPr>
          <a:xfrm>
            <a:off x="838200" y="1026318"/>
            <a:ext cx="10515600" cy="1325563"/>
          </a:xfrm>
        </p:spPr>
        <p:txBody>
          <a:bodyPr/>
          <a:lstStyle/>
          <a:p>
            <a:r>
              <a:rPr lang="en-US" b="1" dirty="0"/>
              <a:t>Cloud Computing:</a:t>
            </a:r>
            <a:endParaRPr lang="en-US" dirty="0"/>
          </a:p>
        </p:txBody>
      </p:sp>
      <p:pic>
        <p:nvPicPr>
          <p:cNvPr id="8194" name="Picture 2" descr="Image result for google dr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801" y="2827204"/>
            <a:ext cx="1395412" cy="1216113"/>
          </a:xfrm>
          <a:prstGeom prst="rect">
            <a:avLst/>
          </a:prstGeom>
          <a:noFill/>
          <a:extLst>
            <a:ext uri="{909E8E84-426E-40DD-AFC4-6F175D3DCCD1}">
              <a14:hiddenFill xmlns:a14="http://schemas.microsoft.com/office/drawing/2010/main">
                <a:solidFill>
                  <a:srgbClr val="FFFFFF"/>
                </a:solidFill>
              </a14:hiddenFill>
            </a:ext>
          </a:extLst>
        </p:spPr>
      </p:pic>
      <p:sp>
        <p:nvSpPr>
          <p:cNvPr id="2" name="AutoShape 4" descr="Image result for One Driv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Image result for One Driv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200" name="Picture 8" descr="Image result for One Driv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9507" y="4286250"/>
            <a:ext cx="3587042" cy="2017712"/>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Image result for Drop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30926" y="1961513"/>
            <a:ext cx="6061074" cy="3333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8871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CE60-DDEE-4B40-8934-EB71D1D53DC0}"/>
              </a:ext>
            </a:extLst>
          </p:cNvPr>
          <p:cNvSpPr>
            <a:spLocks noGrp="1"/>
          </p:cNvSpPr>
          <p:nvPr>
            <p:ph type="title"/>
          </p:nvPr>
        </p:nvSpPr>
        <p:spPr>
          <a:xfrm>
            <a:off x="514350" y="2766218"/>
            <a:ext cx="10515600" cy="1325563"/>
          </a:xfrm>
        </p:spPr>
        <p:txBody>
          <a:bodyPr/>
          <a:lstStyle/>
          <a:p>
            <a:pPr algn="ctr"/>
            <a:r>
              <a:rPr lang="en-US" b="1" dirty="0"/>
              <a:t>THANK YOU</a:t>
            </a:r>
          </a:p>
        </p:txBody>
      </p:sp>
    </p:spTree>
    <p:extLst>
      <p:ext uri="{BB962C8B-B14F-4D97-AF65-F5344CB8AC3E}">
        <p14:creationId xmlns:p14="http://schemas.microsoft.com/office/powerpoint/2010/main" val="1280689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lvl="0" indent="0">
              <a:buNone/>
            </a:pPr>
            <a:r>
              <a:rPr lang="en-US" sz="4800" b="1" dirty="0"/>
              <a:t>VIDEO (LINK)</a:t>
            </a:r>
          </a:p>
          <a:p>
            <a:pPr marL="0" indent="0">
              <a:buNone/>
            </a:pPr>
            <a:endParaRPr lang="en-US" sz="4800" dirty="0"/>
          </a:p>
        </p:txBody>
      </p:sp>
      <p:sp>
        <p:nvSpPr>
          <p:cNvPr id="4" name="Title 1"/>
          <p:cNvSpPr>
            <a:spLocks noGrp="1"/>
          </p:cNvSpPr>
          <p:nvPr>
            <p:ph type="title"/>
          </p:nvPr>
        </p:nvSpPr>
        <p:spPr>
          <a:xfrm>
            <a:off x="838200" y="1026318"/>
            <a:ext cx="10515600" cy="1325563"/>
          </a:xfrm>
        </p:spPr>
        <p:txBody>
          <a:bodyPr/>
          <a:lstStyle/>
          <a:p>
            <a:r>
              <a:rPr lang="en-US" b="1" u="sng" dirty="0" err="1"/>
              <a:t>Intoduction</a:t>
            </a:r>
            <a:endParaRPr lang="en-US" dirty="0"/>
          </a:p>
        </p:txBody>
      </p:sp>
    </p:spTree>
    <p:extLst>
      <p:ext uri="{BB962C8B-B14F-4D97-AF65-F5344CB8AC3E}">
        <p14:creationId xmlns:p14="http://schemas.microsoft.com/office/powerpoint/2010/main" val="2133778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06662"/>
            <a:ext cx="7134225" cy="3944938"/>
          </a:xfrm>
        </p:spPr>
        <p:txBody>
          <a:bodyPr>
            <a:noAutofit/>
          </a:bodyPr>
          <a:lstStyle/>
          <a:p>
            <a:pPr marL="0" indent="0" algn="just">
              <a:buNone/>
            </a:pPr>
            <a:r>
              <a:rPr lang="en-US" dirty="0"/>
              <a:t>Cloud Computing is the process of processing computing power (both CPU, RAM, Network Speeds, Software, OS and Storage) over a network (usually via the internet). So the data transfer that occurs is not physical and the computing resources owned are located at the location of the user who uses the service.</a:t>
            </a:r>
          </a:p>
        </p:txBody>
      </p:sp>
      <p:sp>
        <p:nvSpPr>
          <p:cNvPr id="4" name="Title 1"/>
          <p:cNvSpPr>
            <a:spLocks noGrp="1"/>
          </p:cNvSpPr>
          <p:nvPr>
            <p:ph type="title"/>
          </p:nvPr>
        </p:nvSpPr>
        <p:spPr>
          <a:xfrm>
            <a:off x="838200" y="1026318"/>
            <a:ext cx="10515600" cy="1325563"/>
          </a:xfrm>
        </p:spPr>
        <p:txBody>
          <a:bodyPr/>
          <a:lstStyle/>
          <a:p>
            <a:r>
              <a:rPr lang="en-US" b="1" dirty="0"/>
              <a:t>Cloud computing definition</a:t>
            </a:r>
            <a:endParaRPr lang="en-US" dirty="0"/>
          </a:p>
        </p:txBody>
      </p:sp>
      <p:pic>
        <p:nvPicPr>
          <p:cNvPr id="1026" name="Picture 2" descr="Image result for cloud computi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26876" y="2745759"/>
            <a:ext cx="3495473" cy="2409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7333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67952"/>
            <a:ext cx="10515600" cy="1325563"/>
          </a:xfrm>
        </p:spPr>
        <p:txBody>
          <a:bodyPr/>
          <a:lstStyle/>
          <a:p>
            <a:r>
              <a:rPr lang="en-US" b="1" dirty="0"/>
              <a:t>Cloud computing principle</a:t>
            </a:r>
            <a:endParaRPr lang="en-US" dirty="0"/>
          </a:p>
        </p:txBody>
      </p:sp>
      <p:pic>
        <p:nvPicPr>
          <p:cNvPr id="4098" name="Picture 2" descr="Cara kerja cloud Computi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529" y="2462871"/>
            <a:ext cx="4762500" cy="381000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4670898" y="2156466"/>
            <a:ext cx="7292573" cy="3944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2" name="TextBox 1"/>
          <p:cNvSpPr txBox="1"/>
          <p:nvPr/>
        </p:nvSpPr>
        <p:spPr>
          <a:xfrm>
            <a:off x="6000750" y="2363981"/>
            <a:ext cx="5715000" cy="3108543"/>
          </a:xfrm>
          <a:prstGeom prst="rect">
            <a:avLst/>
          </a:prstGeom>
          <a:noFill/>
        </p:spPr>
        <p:txBody>
          <a:bodyPr wrap="square" rtlCol="0">
            <a:spAutoFit/>
          </a:bodyPr>
          <a:lstStyle/>
          <a:p>
            <a:pPr algn="just"/>
            <a:r>
              <a:rPr lang="en-US" sz="2800" dirty="0"/>
              <a:t>Cloud computing systems work online and continuously without stopping via the internet network. </a:t>
            </a:r>
          </a:p>
          <a:p>
            <a:pPr algn="just"/>
            <a:r>
              <a:rPr lang="en-US" sz="2800" dirty="0"/>
              <a:t>All activities will be centered on the server computer and every type of data will be directly stored and ready to use at any time.</a:t>
            </a:r>
          </a:p>
        </p:txBody>
      </p:sp>
    </p:spTree>
    <p:extLst>
      <p:ext uri="{BB962C8B-B14F-4D97-AF65-F5344CB8AC3E}">
        <p14:creationId xmlns:p14="http://schemas.microsoft.com/office/powerpoint/2010/main" val="2248462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67952"/>
            <a:ext cx="10515600" cy="1325563"/>
          </a:xfrm>
        </p:spPr>
        <p:txBody>
          <a:bodyPr/>
          <a:lstStyle/>
          <a:p>
            <a:r>
              <a:rPr lang="en-US" b="1" dirty="0"/>
              <a:t>Cloud computing fundamental</a:t>
            </a:r>
            <a:endParaRPr lang="en-US" dirty="0"/>
          </a:p>
        </p:txBody>
      </p:sp>
      <p:sp>
        <p:nvSpPr>
          <p:cNvPr id="5" name="Content Placeholder 2"/>
          <p:cNvSpPr txBox="1">
            <a:spLocks/>
          </p:cNvSpPr>
          <p:nvPr/>
        </p:nvSpPr>
        <p:spPr>
          <a:xfrm>
            <a:off x="4670898" y="2156466"/>
            <a:ext cx="7292573" cy="3944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pic>
        <p:nvPicPr>
          <p:cNvPr id="6146" name="Picture 2" descr="Cloud Architecture Schemativ View">
            <a:extLst>
              <a:ext uri="{FF2B5EF4-FFF2-40B4-BE49-F238E27FC236}">
                <a16:creationId xmlns:a16="http://schemas.microsoft.com/office/drawing/2014/main" id="{B86D8A30-4812-4A4D-BACD-CA6A9E1992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450" y="2156466"/>
            <a:ext cx="6859588" cy="4496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451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67952"/>
            <a:ext cx="10515600" cy="1325563"/>
          </a:xfrm>
        </p:spPr>
        <p:txBody>
          <a:bodyPr/>
          <a:lstStyle/>
          <a:p>
            <a:r>
              <a:rPr lang="en-US" b="1" dirty="0"/>
              <a:t>Cloud computing fundamental</a:t>
            </a:r>
            <a:endParaRPr lang="en-US" dirty="0"/>
          </a:p>
        </p:txBody>
      </p:sp>
      <p:sp>
        <p:nvSpPr>
          <p:cNvPr id="5" name="Content Placeholder 2"/>
          <p:cNvSpPr txBox="1">
            <a:spLocks/>
          </p:cNvSpPr>
          <p:nvPr/>
        </p:nvSpPr>
        <p:spPr>
          <a:xfrm>
            <a:off x="4670898" y="2156466"/>
            <a:ext cx="7292573" cy="3944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3" name="Rectangle 2">
            <a:extLst>
              <a:ext uri="{FF2B5EF4-FFF2-40B4-BE49-F238E27FC236}">
                <a16:creationId xmlns:a16="http://schemas.microsoft.com/office/drawing/2014/main" id="{DCFDE035-D0D2-422B-865A-46490AB9CE31}"/>
              </a:ext>
            </a:extLst>
          </p:cNvPr>
          <p:cNvSpPr/>
          <p:nvPr/>
        </p:nvSpPr>
        <p:spPr>
          <a:xfrm>
            <a:off x="942974" y="1986455"/>
            <a:ext cx="9458325" cy="3416320"/>
          </a:xfrm>
          <a:prstGeom prst="rect">
            <a:avLst/>
          </a:prstGeom>
        </p:spPr>
        <p:txBody>
          <a:bodyPr wrap="square">
            <a:spAutoFit/>
          </a:bodyPr>
          <a:lstStyle/>
          <a:p>
            <a:endParaRPr lang="en-US" dirty="0"/>
          </a:p>
          <a:p>
            <a:pPr marL="342900" indent="-342900">
              <a:buFont typeface="+mj-lt"/>
              <a:buAutoNum type="arabicPeriod"/>
            </a:pPr>
            <a:r>
              <a:rPr lang="en-US" b="1" dirty="0"/>
              <a:t>Virtualization</a:t>
            </a:r>
            <a:r>
              <a:rPr lang="en-US" dirty="0"/>
              <a:t> – This involves the virtual representation of physical resources such as servers or storage. This virtualization of resources is employed in building cloud networks and enables the utilization of the same physical resources by multiple applications. This increases the efficiency of networking, storage, and servers throughout the establishment.</a:t>
            </a:r>
          </a:p>
          <a:p>
            <a:pPr marL="342900" indent="-342900">
              <a:buFont typeface="+mj-lt"/>
              <a:buAutoNum type="arabicPeriod"/>
            </a:pPr>
            <a:endParaRPr lang="en-US" dirty="0"/>
          </a:p>
          <a:p>
            <a:pPr marL="342900" indent="-342900">
              <a:buFont typeface="+mj-lt"/>
              <a:buAutoNum type="arabicPeriod"/>
            </a:pPr>
            <a:r>
              <a:rPr lang="en-US" b="1" dirty="0"/>
              <a:t>Infrastructure</a:t>
            </a:r>
            <a:r>
              <a:rPr lang="en-US" dirty="0"/>
              <a:t> – These include all the physical components of data centers such as servers, storage, and networking gear such as routers and switches, etc.</a:t>
            </a:r>
          </a:p>
          <a:p>
            <a:pPr marL="342900" indent="-342900">
              <a:buFont typeface="+mj-lt"/>
              <a:buAutoNum type="arabicPeriod"/>
            </a:pPr>
            <a:endParaRPr lang="en-US" dirty="0"/>
          </a:p>
          <a:p>
            <a:pPr marL="342900" indent="-342900">
              <a:buFont typeface="+mj-lt"/>
              <a:buAutoNum type="arabicPeriod"/>
            </a:pPr>
            <a:r>
              <a:rPr lang="en-US" b="1" dirty="0"/>
              <a:t>Middleware</a:t>
            </a:r>
            <a:r>
              <a:rPr lang="en-US" dirty="0"/>
              <a:t> - These are software components that enable networked software, applications, and computers to communicate with each other. Examples of middleware include databases and communication applications.</a:t>
            </a:r>
          </a:p>
        </p:txBody>
      </p:sp>
      <p:pic>
        <p:nvPicPr>
          <p:cNvPr id="6" name="Picture 2" descr="Cloud Architecture Schemativ View">
            <a:extLst>
              <a:ext uri="{FF2B5EF4-FFF2-40B4-BE49-F238E27FC236}">
                <a16:creationId xmlns:a16="http://schemas.microsoft.com/office/drawing/2014/main" id="{84413222-CD24-458D-9223-96D605933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3028" y="5608266"/>
            <a:ext cx="1906712" cy="124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281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67952"/>
            <a:ext cx="10515600" cy="1325563"/>
          </a:xfrm>
        </p:spPr>
        <p:txBody>
          <a:bodyPr/>
          <a:lstStyle/>
          <a:p>
            <a:r>
              <a:rPr lang="en-US" b="1" dirty="0"/>
              <a:t>Cloud computing fundamental</a:t>
            </a:r>
            <a:endParaRPr lang="en-US" dirty="0"/>
          </a:p>
        </p:txBody>
      </p:sp>
      <p:sp>
        <p:nvSpPr>
          <p:cNvPr id="5" name="Content Placeholder 2"/>
          <p:cNvSpPr txBox="1">
            <a:spLocks/>
          </p:cNvSpPr>
          <p:nvPr/>
        </p:nvSpPr>
        <p:spPr>
          <a:xfrm>
            <a:off x="4670898" y="2156466"/>
            <a:ext cx="7292573" cy="3944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sp>
        <p:nvSpPr>
          <p:cNvPr id="3" name="Rectangle 2">
            <a:extLst>
              <a:ext uri="{FF2B5EF4-FFF2-40B4-BE49-F238E27FC236}">
                <a16:creationId xmlns:a16="http://schemas.microsoft.com/office/drawing/2014/main" id="{DCFDE035-D0D2-422B-865A-46490AB9CE31}"/>
              </a:ext>
            </a:extLst>
          </p:cNvPr>
          <p:cNvSpPr/>
          <p:nvPr/>
        </p:nvSpPr>
        <p:spPr>
          <a:xfrm>
            <a:off x="942974" y="1986455"/>
            <a:ext cx="10410826" cy="2585323"/>
          </a:xfrm>
          <a:prstGeom prst="rect">
            <a:avLst/>
          </a:prstGeom>
        </p:spPr>
        <p:txBody>
          <a:bodyPr wrap="square">
            <a:spAutoFit/>
          </a:bodyPr>
          <a:lstStyle/>
          <a:p>
            <a:endParaRPr lang="en-US" dirty="0"/>
          </a:p>
          <a:p>
            <a:r>
              <a:rPr lang="en-US" b="1" dirty="0"/>
              <a:t>3. Management</a:t>
            </a:r>
            <a:r>
              <a:rPr lang="en-US" dirty="0"/>
              <a:t> – These are tools that are used to continually monitor the performance and capacity of a cloud environment. These tools allow the tracking, usage, integration, deployment of new apps, and data recovery in the cloud environment, all from one console.</a:t>
            </a:r>
          </a:p>
          <a:p>
            <a:endParaRPr lang="en-US" dirty="0"/>
          </a:p>
          <a:p>
            <a:r>
              <a:rPr lang="en-US" b="1" dirty="0"/>
              <a:t>4. Automation software </a:t>
            </a:r>
            <a:r>
              <a:rPr lang="en-US" dirty="0"/>
              <a:t>– When there are situations such as a rise in the need for computing power or fluctuating market demands, automation can be employed to scale up the system resources to accommodate the spike, deploy applications, and can even be used for proper governance in a cloud system. Automation of IT services lessens the workload, reduces costs, and allows for streamlining of application delivery.</a:t>
            </a:r>
          </a:p>
        </p:txBody>
      </p:sp>
      <p:pic>
        <p:nvPicPr>
          <p:cNvPr id="7" name="Picture 2" descr="Cloud Architecture Schemativ View">
            <a:extLst>
              <a:ext uri="{FF2B5EF4-FFF2-40B4-BE49-F238E27FC236}">
                <a16:creationId xmlns:a16="http://schemas.microsoft.com/office/drawing/2014/main" id="{DD00A6CD-ACD5-403B-A837-F3F3B688CF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3028" y="5608266"/>
            <a:ext cx="1906712" cy="12497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154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967952"/>
            <a:ext cx="10515600" cy="1325563"/>
          </a:xfrm>
        </p:spPr>
        <p:txBody>
          <a:bodyPr/>
          <a:lstStyle/>
          <a:p>
            <a:r>
              <a:rPr lang="en-US" b="1" dirty="0"/>
              <a:t>Cloud computing Architecture</a:t>
            </a:r>
            <a:endParaRPr lang="en-US" dirty="0"/>
          </a:p>
        </p:txBody>
      </p:sp>
      <p:sp>
        <p:nvSpPr>
          <p:cNvPr id="5" name="Content Placeholder 2"/>
          <p:cNvSpPr txBox="1">
            <a:spLocks/>
          </p:cNvSpPr>
          <p:nvPr/>
        </p:nvSpPr>
        <p:spPr>
          <a:xfrm>
            <a:off x="4670898" y="2156466"/>
            <a:ext cx="7292573" cy="39449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endParaRPr lang="en-US" dirty="0"/>
          </a:p>
        </p:txBody>
      </p:sp>
      <p:pic>
        <p:nvPicPr>
          <p:cNvPr id="7170" name="Picture 2" descr="Component of Cloud Computing">
            <a:extLst>
              <a:ext uri="{FF2B5EF4-FFF2-40B4-BE49-F238E27FC236}">
                <a16:creationId xmlns:a16="http://schemas.microsoft.com/office/drawing/2014/main" id="{7804A621-1F54-4AAD-8E19-BEB72D2DE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163" y="2242985"/>
            <a:ext cx="5743575"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6543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517</TotalTime>
  <Words>983</Words>
  <Application>Microsoft Office PowerPoint</Application>
  <PresentationFormat>Widescreen</PresentationFormat>
  <Paragraphs>91</Paragraphs>
  <Slides>27</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Brush Script Std</vt:lpstr>
      <vt:lpstr>Inter</vt:lpstr>
      <vt:lpstr>Arial</vt:lpstr>
      <vt:lpstr>Calibri</vt:lpstr>
      <vt:lpstr>Calibri Light</vt:lpstr>
      <vt:lpstr>Office Theme</vt:lpstr>
      <vt:lpstr>Cloud Computing </vt:lpstr>
      <vt:lpstr>PowerPoint Presentation</vt:lpstr>
      <vt:lpstr>Intoduction</vt:lpstr>
      <vt:lpstr>Cloud computing definition</vt:lpstr>
      <vt:lpstr>Cloud computing principle</vt:lpstr>
      <vt:lpstr>Cloud computing fundamental</vt:lpstr>
      <vt:lpstr>Cloud computing fundamental</vt:lpstr>
      <vt:lpstr>Cloud computing fundamental</vt:lpstr>
      <vt:lpstr>Cloud computing Architecture</vt:lpstr>
      <vt:lpstr>Cloud computing deployment models</vt:lpstr>
      <vt:lpstr>Cloud computing deployment models</vt:lpstr>
      <vt:lpstr>Cloud computing architecture</vt:lpstr>
      <vt:lpstr>Cloud computing architecture</vt:lpstr>
      <vt:lpstr>Cloud computing architecture</vt:lpstr>
      <vt:lpstr>Advantages of Cloud Computing</vt:lpstr>
      <vt:lpstr>Advantages of Cloud Computing</vt:lpstr>
      <vt:lpstr>Cloud Computing Issues</vt:lpstr>
      <vt:lpstr>PowerPoint Presentation</vt:lpstr>
      <vt:lpstr>PowerPoint Presentation</vt:lpstr>
      <vt:lpstr>Type of service </vt:lpstr>
      <vt:lpstr>SAAS (Software as a Service)</vt:lpstr>
      <vt:lpstr>Type of service </vt:lpstr>
      <vt:lpstr>PAAS (Platform as a Service)</vt:lpstr>
      <vt:lpstr>Type of service </vt:lpstr>
      <vt:lpstr>IAAS (Infrastructure as a Service)</vt:lpstr>
      <vt:lpstr>Cloud Computing: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Hendy</dc:creator>
  <cp:lastModifiedBy>user</cp:lastModifiedBy>
  <cp:revision>276</cp:revision>
  <dcterms:created xsi:type="dcterms:W3CDTF">2019-10-17T04:58:05Z</dcterms:created>
  <dcterms:modified xsi:type="dcterms:W3CDTF">2024-11-15T08:21:26Z</dcterms:modified>
</cp:coreProperties>
</file>